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8" r:id="rId3"/>
    <p:sldId id="289" r:id="rId4"/>
    <p:sldId id="279" r:id="rId5"/>
    <p:sldId id="286" r:id="rId6"/>
    <p:sldId id="284" r:id="rId7"/>
    <p:sldId id="261" r:id="rId8"/>
    <p:sldId id="281" r:id="rId9"/>
    <p:sldId id="277" r:id="rId10"/>
    <p:sldId id="267" r:id="rId11"/>
    <p:sldId id="268" r:id="rId12"/>
    <p:sldId id="282" r:id="rId13"/>
    <p:sldId id="283" r:id="rId14"/>
    <p:sldId id="271" r:id="rId15"/>
    <p:sldId id="264" r:id="rId16"/>
    <p:sldId id="285" r:id="rId17"/>
    <p:sldId id="272" r:id="rId18"/>
    <p:sldId id="266" r:id="rId19"/>
    <p:sldId id="265" r:id="rId20"/>
    <p:sldId id="290" r:id="rId21"/>
    <p:sldId id="258" r:id="rId22"/>
    <p:sldId id="278" r:id="rId23"/>
    <p:sldId id="262" r:id="rId24"/>
    <p:sldId id="287" r:id="rId2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D8F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0" autoAdjust="0"/>
  </p:normalViewPr>
  <p:slideViewPr>
    <p:cSldViewPr snapToGrid="0">
      <p:cViewPr>
        <p:scale>
          <a:sx n="75" d="100"/>
          <a:sy n="75" d="100"/>
        </p:scale>
        <p:origin x="166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B081-7632-4444-9AB9-E8D371102403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A0B57-D582-4255-BF9E-81FB41D038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930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38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3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4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9060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737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00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894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38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38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944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913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582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391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733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4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1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t-E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There are  ∼18 × 10</a:t>
                </a:r>
                <a:r>
                  <a:rPr lang="en-US" b="0" i="0" baseline="30000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9</a:t>
                </a:r>
                <a:r>
                  <a:rPr lang="en-US" b="0" i="0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 granulocytic bone marrow cells/kg body weight, of which 45% is in the PMP – aga </a:t>
                </a:r>
                <a:r>
                  <a:rPr lang="en-US" b="0" i="0" dirty="0" err="1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osad</a:t>
                </a:r>
                <a:r>
                  <a:rPr lang="en-US" b="0" i="0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 on </a:t>
                </a:r>
                <a:r>
                  <a:rPr lang="en-US" b="0" i="0" dirty="0" err="1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tagasi</a:t>
                </a:r>
                <a:r>
                  <a:rPr lang="en-US" b="0" i="0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en-US" b="0" i="0" dirty="0" err="1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rännanud</a:t>
                </a:r>
                <a:endParaRPr lang="en-US" b="0" i="0" dirty="0">
                  <a:solidFill>
                    <a:srgbClr val="1C1D1E"/>
                  </a:solidFill>
                  <a:effectLst/>
                  <a:latin typeface="Open Sans" panose="020B0606030504020204" pitchFamily="34" charset="0"/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TLR, FcR, komplementR -&gt; </a:t>
                </a:r>
                <a:r>
                  <a:rPr lang="en-US" b="0" i="0" noProof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Ca^(2+)</a:t>
                </a:r>
                <a:r>
                  <a:rPr lang="en-US" noProof="1">
                    <a:solidFill>
                      <a:schemeClr val="bg1"/>
                    </a:solidFill>
                  </a:rPr>
                  <a:t> </a:t>
                </a:r>
                <a:r>
                  <a:rPr lang="en-US" noProof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noProof="1">
                    <a:solidFill>
                      <a:schemeClr val="bg1"/>
                    </a:solidFill>
                  </a:rPr>
                  <a:t>NADPH oksüdaas </a:t>
                </a:r>
                <a:r>
                  <a:rPr lang="en-US" noProof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ROS</a:t>
                </a:r>
                <a:endParaRPr lang="et-E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172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0B57-D582-4255-BF9E-81FB41D0385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t-E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Femto</a:t>
                </a:r>
                <a:r>
                  <a:rPr lang="en-US" dirty="0"/>
                  <a:t>: </a:t>
                </a:r>
                <a:r>
                  <a:rPr lang="en-US" dirty="0" err="1"/>
                  <a:t>kümne</a:t>
                </a:r>
                <a:r>
                  <a:rPr lang="en-US" dirty="0"/>
                  <a:t> </a:t>
                </a:r>
                <a:r>
                  <a:rPr lang="en-US" dirty="0" err="1"/>
                  <a:t>aste</a:t>
                </a:r>
                <a:r>
                  <a:rPr lang="en-US" dirty="0"/>
                  <a:t> -15</a:t>
                </a:r>
              </a:p>
              <a:p>
                <a:endParaRPr lang="en-US" dirty="0"/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Algne väide: Mäda/põletiku koldes pole </a:t>
                </a:r>
                <a:r>
                  <a:rPr lang="en-US" b="0" i="0" noProof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O</a:t>
                </a:r>
                <a:r>
                  <a:rPr lang="pt-BR" b="0" i="0" noProof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b="0" i="0" noProof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noProof="1">
                    <a:solidFill>
                      <a:schemeClr val="bg1"/>
                    </a:solidFill>
                  </a:rPr>
                  <a:t> . Tegelikult ju on vaja et saaks ROS toota!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Glutamiin levinud, toodavad lihased, aju, kopsud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Lisandina eriolukordades?</a:t>
                </a:r>
                <a:endParaRPr lang="et-EE" noProof="1">
                  <a:solidFill>
                    <a:schemeClr val="bg1"/>
                  </a:solidFill>
                </a:endParaRPr>
              </a:p>
              <a:p>
                <a:endParaRPr lang="et-E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A0B57-D582-4255-BF9E-81FB41D03853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12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4923-5E16-45BD-A02F-066F1856C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3DCFF-3220-4848-8257-813DE9F0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1D1F0-14A8-4542-8C7B-7D7BAFF5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9A85-3AD5-4B17-A34D-37E4ADA4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417C3-DBF6-4088-9860-14E19B6F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14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E69C-27CB-4E4A-A700-FC38BDD2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4A47D-3941-436F-B747-A1BDB3F5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3B08-7A5F-4ADD-ADA2-15776C2B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768C-6411-4E6F-A8FE-9515EF5D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5024-3E3D-4269-87A3-F08E2161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952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AEAD0-2398-49AA-B5F7-7B524EC89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A9003-436F-4B3D-B863-55FC956D4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FDC0-A4BC-4F11-9C58-F5478473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5438-691D-4EA4-820D-17FE15B9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1CAC-5092-4F1E-BA01-1901F8A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194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02A8-7B1C-4F36-9608-B232014D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F14F-AB1C-4B70-A5DF-2E39C17F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A0B4-EE9D-4DCD-85B1-9976C8DF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885E-B1A4-4936-B835-B2E0BA30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6F7D-43DA-4F8D-9482-58A2BA9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25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CFB-2A61-4D9D-A39A-71DF1D75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95084-7596-4B0A-8B25-03ECFCB0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2A52-1C8F-4874-BFE2-10791B06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59FD-1A09-4F5A-BF1D-8CF932C0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E6F3-9DC8-44AC-A0B2-AAF9F2FB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544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D435-F03F-48B5-8B14-C754C9C3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75DD-7512-4097-99D9-3BA17DD1D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B9F56-09F8-4FEC-9D3C-37C477649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4ADA3-6FD7-4976-83F7-B7FC43D1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EDF7D-EDD8-4D88-BE85-838BEABB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DD27-4FF6-4B4B-A7F5-7950793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263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958E-154D-4EFE-9EC4-F7D06F4F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32EAB-7BEF-448F-A5D1-A45F9D41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514D9-532F-4226-9501-F1B8973EB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41EB8-A573-4465-89B0-D8906A039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4BE12-FA61-4364-A5C2-3FCE45F5F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5E1ED-DF92-4981-B792-23DA7FE0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0B174-606E-4338-AA30-B6D74E03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9EB0C-98FA-4D90-9B40-31126793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565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BAFB-B62A-47C7-B72F-57030CFF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336FD-A760-40A1-BE4F-0A6FEC26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9403F-33F3-4A4D-AF9A-4CF45BCB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18838-921E-49FA-88C9-54A37AB0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229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83DD6-F7F0-4364-874B-7C93C6CD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7D00-6CD2-4F00-929B-B787F720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A4532-BE39-4724-A939-476A666F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266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91C3-310B-40BA-A275-1D7322F1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E794-9A58-4FB9-A48E-EB86503B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A08D2-DA16-4D09-8644-6557B748D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463D-CD0B-44B7-B7E4-2D958891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E9EEF-8EB8-43B9-A846-856B22EE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13161-6529-44A3-8588-96301C2F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6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640-801A-4B07-B725-B2769ED0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DDC61-F8C2-4F8E-89BD-5A915F5F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E94D0-CE47-4906-AAF0-376E1C46E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024D6-AF22-4519-951F-2B6D4137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F5A24-D627-4760-8CE6-0A661209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33E69-E744-4275-AC7B-3EEC1A81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687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intensity="1"/>
                    </a14:imgEffect>
                    <a14:imgEffect>
                      <a14:saturation sa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F8D2C-8A9D-48EA-838B-5638C2AD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F194-0690-4127-A970-83C1DB03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86EEB-7B0A-4110-968B-15A69013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D268-6CA2-4B35-871B-2E3583445C6F}" type="datetimeFigureOut">
              <a:rPr lang="et-EE" smtClean="0"/>
              <a:t>27.11.2024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8C4D-C45D-4EDF-A736-B67FD7E06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EF7AF-3901-4ABD-B962-6502C7480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D6F9-AC10-4F67-B186-463F3527A1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071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9" name="Picture 258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60" name="Rectangle 259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7" name="Picture 20" descr="High blood platelet count &amp;#39;as good a cancer predictor as a lump in the  breast&amp;#39; | Cancer research | The Guardian">
            <a:extLst>
              <a:ext uri="{FF2B5EF4-FFF2-40B4-BE49-F238E27FC236}">
                <a16:creationId xmlns:a16="http://schemas.microsoft.com/office/drawing/2014/main" id="{44791348-7D33-4717-BC97-F53000CB4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r="28050" b="3"/>
          <a:stretch/>
        </p:blipFill>
        <p:spPr bwMode="auto">
          <a:xfrm rot="16200000">
            <a:off x="1358064" y="2127456"/>
            <a:ext cx="3392262" cy="609704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-M Researchers Discover How Distracting a White Blood Cell May Stop  COVID-19 Deaths - DBusiness Magazine">
            <a:extLst>
              <a:ext uri="{FF2B5EF4-FFF2-40B4-BE49-F238E27FC236}">
                <a16:creationId xmlns:a16="http://schemas.microsoft.com/office/drawing/2014/main" id="{5E394B9B-4F77-4861-ACA1-340B06E88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7"/>
          <a:stretch/>
        </p:blipFill>
        <p:spPr bwMode="auto">
          <a:xfrm>
            <a:off x="6093008" y="3443118"/>
            <a:ext cx="6093578" cy="3428990"/>
          </a:xfrm>
          <a:prstGeom prst="rect">
            <a:avLst/>
          </a:prstGeom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person's skin&#10;&#10;Description automatically generated with low confidence">
            <a:extLst>
              <a:ext uri="{FF2B5EF4-FFF2-40B4-BE49-F238E27FC236}">
                <a16:creationId xmlns:a16="http://schemas.microsoft.com/office/drawing/2014/main" id="{EF129B79-2FB3-439A-9308-BCCE7E9D1B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r="40"/>
          <a:stretch/>
        </p:blipFill>
        <p:spPr>
          <a:xfrm>
            <a:off x="6113377" y="-52"/>
            <a:ext cx="6093578" cy="3429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82" name="Picture 10" descr="Could Mitochondria Be the Key to a Healthy Brain? | Discover Magazine">
            <a:extLst>
              <a:ext uri="{FF2B5EF4-FFF2-40B4-BE49-F238E27FC236}">
                <a16:creationId xmlns:a16="http://schemas.microsoft.com/office/drawing/2014/main" id="{E958E117-B472-418B-A3A1-B4B1A3219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 b="1741"/>
          <a:stretch/>
        </p:blipFill>
        <p:spPr bwMode="auto">
          <a:xfrm>
            <a:off x="898" y="7059"/>
            <a:ext cx="6093578" cy="3429000"/>
          </a:xfrm>
          <a:prstGeom prst="rect">
            <a:avLst/>
          </a:prstGeom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686DF3FE-01A2-4B9F-9F69-9CF24CEA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403" y="2950619"/>
            <a:ext cx="9801082" cy="1116170"/>
          </a:xfrm>
        </p:spPr>
        <p:txBody>
          <a:bodyPr anchor="b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Aivar Uus</a:t>
            </a:r>
            <a:endParaRPr lang="et-EE" sz="2000" dirty="0">
              <a:solidFill>
                <a:srgbClr val="FFFFFF"/>
              </a:solidFill>
            </a:endParaRPr>
          </a:p>
        </p:txBody>
      </p:sp>
      <p:sp>
        <p:nvSpPr>
          <p:cNvPr id="249" name="Title 1">
            <a:extLst>
              <a:ext uri="{FF2B5EF4-FFF2-40B4-BE49-F238E27FC236}">
                <a16:creationId xmlns:a16="http://schemas.microsoft.com/office/drawing/2014/main" id="{22B4418C-43F4-4303-990E-1BE8EDFE7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391" y="2879029"/>
            <a:ext cx="9801082" cy="702319"/>
          </a:xfrm>
          <a:gradFill flip="none" rotWithShape="1"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noAutofit/>
          </a:bodyPr>
          <a:lstStyle/>
          <a:p>
            <a:r>
              <a:rPr lang="en-US" sz="5400" noProof="1">
                <a:solidFill>
                  <a:srgbClr val="FFFFFF"/>
                </a:solidFill>
                <a:latin typeface="Castellar" panose="020A0402060406010301" pitchFamily="18" charset="0"/>
              </a:rPr>
              <a:t>Energia veres</a:t>
            </a:r>
          </a:p>
        </p:txBody>
      </p:sp>
    </p:spTree>
    <p:extLst>
      <p:ext uri="{BB962C8B-B14F-4D97-AF65-F5344CB8AC3E}">
        <p14:creationId xmlns:p14="http://schemas.microsoft.com/office/powerpoint/2010/main" val="42789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AEF7B80-13EE-411A-B682-78EAD8859C22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Monotsüüdid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Üldiselt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Liiguvad veres, migreeruvad erinevatesse kudedesse makrofaagideks ja dendriitrakkudeks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Dendriitrakud migreeruvad edasi lümfikoesse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Kudedes osa lootelised, osa monotsütaarsed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Funktsioonilt samad</a:t>
            </a:r>
          </a:p>
          <a:p>
            <a:r>
              <a:rPr lang="en-US" noProof="1">
                <a:solidFill>
                  <a:schemeClr val="bg1"/>
                </a:solidFill>
              </a:rPr>
              <a:t>Funktsioon erineb sõltuvalt: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Koespetsiifilised omadused (osteoklastid jne)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Aktiveeritud olekud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TLR ligatsioon muudab (ka metabooset) fenotüüpi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Sisaldavad PCr</a:t>
            </a:r>
          </a:p>
          <a:p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0074BD-E2EF-4124-8D94-B608DA56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088" y="5705474"/>
            <a:ext cx="1355912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AEF7B80-13EE-411A-B682-78EAD8859C22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Makrofaagid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kolm olekut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</a:rPr>
              <a:t>M0: inaktiivne</a:t>
            </a:r>
          </a:p>
          <a:p>
            <a:pPr lvl="1"/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M1: klassikaliselt aktiveeritud, põletikuline</a:t>
            </a:r>
          </a:p>
          <a:p>
            <a:pPr lvl="1"/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M2: alternatiivselt aktiveeritud, põletikuvastane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Kõhurasviku ja maksa M1/M2 tase reguleerib vere põletikutaset (IL-1, TNF-</a:t>
            </a:r>
            <a:r>
              <a:rPr lang="el-GR" noProof="1">
                <a:solidFill>
                  <a:schemeClr val="bg1"/>
                </a:solidFill>
              </a:rPr>
              <a:t>α</a:t>
            </a:r>
            <a:r>
              <a:rPr lang="en-US" noProof="1">
                <a:solidFill>
                  <a:schemeClr val="bg1"/>
                </a:solidFill>
              </a:rPr>
              <a:t> tase)</a:t>
            </a:r>
          </a:p>
          <a:p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8E74F-E6E4-4104-B68B-8137A0E5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301" y="5723905"/>
            <a:ext cx="1155698" cy="11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7A353-1A69-499C-8898-67DAE6E9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26" y="1339604"/>
            <a:ext cx="8221174" cy="54461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332DA7-EE1D-4138-8A55-676F05C1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latin typeface="Castellar" panose="020A0402060406010301" pitchFamily="18" charset="0"/>
              </a:rPr>
              <a:t>Makrofaagid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m1 aktivatsioon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AEA48AF-6468-4D8D-A33C-E49C73904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062264"/>
                <a:ext cx="4395020" cy="4795735"/>
              </a:xfrm>
              <a:noFill/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noProof="1"/>
                  <a:t>Aktiveerivad PAMP, IFN</a:t>
                </a:r>
                <a:r>
                  <a:rPr lang="el-GR" noProof="1"/>
                  <a:t>γ</a:t>
                </a:r>
                <a:endParaRPr lang="en-US" noProof="1"/>
              </a:p>
              <a:p>
                <a:endParaRPr lang="en-US" noProof="1"/>
              </a:p>
              <a:p>
                <a:r>
                  <a:rPr lang="en-US" noProof="1"/>
                  <a:t>Kiirem reaktsioon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Glükolüütiline, HIF1</a:t>
                </a:r>
                <a:r>
                  <a:rPr lang="el-GR" noProof="1"/>
                  <a:t>α</a:t>
                </a:r>
                <a:r>
                  <a:rPr lang="en-US" noProof="1"/>
                  <a:t>-seotud, toodab Lac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Toodab prostanoide, leukotrieene, TNF</a:t>
                </a:r>
                <a:r>
                  <a:rPr lang="el-GR" noProof="1"/>
                  <a:t>α</a:t>
                </a:r>
                <a:endParaRPr lang="en-US" noProof="1"/>
              </a:p>
              <a:p>
                <a:pPr lvl="1">
                  <a:buFontTx/>
                  <a:buChar char="−"/>
                </a:pPr>
                <a:r>
                  <a:rPr lang="en-US" noProof="1"/>
                  <a:t>Tsütoplasmas ROS tootmine, PPP raja kaudu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NO süntees NADPH kaudu</a:t>
                </a:r>
              </a:p>
              <a:p>
                <a:endParaRPr lang="en-US" noProof="1"/>
              </a:p>
              <a:p>
                <a:r>
                  <a:rPr lang="en-US" noProof="1"/>
                  <a:t>Hilisem reaktsioon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Pikem IFN</a:t>
                </a:r>
                <a:r>
                  <a:rPr lang="el-GR" noProof="1"/>
                  <a:t>γ</a:t>
                </a:r>
                <a:r>
                  <a:rPr lang="en-US" noProof="1"/>
                  <a:t> kontakt aktiveerib mitokondriaalset biogeneesi ja värbab neid fagolüsosoomi (nt Listeria monotsütogenese vastu)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Mitokondriaalne ROS tootmine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Kui mt katalaasi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/>
                  <a:t> -&gt;</a:t>
                </a:r>
                <a:r>
                  <a:rPr lang="en-US" noProof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noProof="1"/>
                  <a:t> +</a:t>
                </a:r>
                <a:r>
                  <a:rPr lang="en-US" noProof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/>
                  <a:t>) panna, siis ohutum, bakterid suudavad sees kasvada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MtROS aktiveerib inflammosoomi -&gt; IL1b vabaneb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VDAC sulgemine, autofaagia vältimine</a:t>
                </a:r>
              </a:p>
              <a:p>
                <a:pPr lvl="1">
                  <a:buFontTx/>
                  <a:buChar char="−"/>
                </a:pPr>
                <a:r>
                  <a:rPr lang="en-US" noProof="1"/>
                  <a:t>Glutaminolüüs -&gt; suktsinaadi anapleroos -&gt; M1 aktivatsioon (püsivam)</a:t>
                </a:r>
                <a:endParaRPr lang="et-EE" noProof="1"/>
              </a:p>
              <a:p>
                <a:endParaRPr lang="et-EE" noProof="1"/>
              </a:p>
              <a:p>
                <a:endParaRPr lang="et-EE" noProof="1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AEA48AF-6468-4D8D-A33C-E49C73904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62264"/>
                <a:ext cx="4395020" cy="4795735"/>
              </a:xfrm>
              <a:blipFill>
                <a:blip r:embed="rId4"/>
                <a:stretch>
                  <a:fillRect l="-832" t="-2033" b="-76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A5CC6ECD-D3FC-4EF1-9AE6-99EB8889F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6279" y="6047715"/>
            <a:ext cx="825720" cy="8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8285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7A353-1A69-499C-8898-67DAE6E9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26" y="1339604"/>
            <a:ext cx="8221174" cy="54461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332DA7-EE1D-4138-8A55-676F05C1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latin typeface="Castellar" panose="020A0402060406010301" pitchFamily="18" charset="0"/>
              </a:rPr>
              <a:t>Makrofaagid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m2 aktivatsioon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F60173-0FD0-4349-80BC-BCF0575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4114801" cy="4795735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noProof="1"/>
              <a:t>Aktiveerivad IL-4, IL-13</a:t>
            </a:r>
          </a:p>
          <a:p>
            <a:r>
              <a:rPr lang="en-US" noProof="1"/>
              <a:t>OxPhos piiramine deaktiveerib</a:t>
            </a:r>
          </a:p>
          <a:p>
            <a:endParaRPr lang="en-US" noProof="1"/>
          </a:p>
          <a:p>
            <a:r>
              <a:rPr lang="en-US" noProof="1"/>
              <a:t>Energia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Vajadus pigem krooniline, kestev, vähemaktiivne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Suurem mitokondrite mass, FAO, respiratsioon</a:t>
            </a:r>
          </a:p>
          <a:p>
            <a:endParaRPr lang="en-US" noProof="1"/>
          </a:p>
          <a:p>
            <a:r>
              <a:rPr lang="en-US" noProof="1"/>
              <a:t>Funktsioonid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Kaitse parasiitide eest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Armistumine ja granulatsioonikude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Adaptiivne/regeneratiivne kasv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Reguleerib põletikku (lagundab prostaglandiine)</a:t>
            </a:r>
            <a:endParaRPr lang="et-EE" noProof="1"/>
          </a:p>
          <a:p>
            <a:endParaRPr lang="et-EE" noProof="1"/>
          </a:p>
          <a:p>
            <a:endParaRPr lang="et-EE" noProof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C93628-F9E2-48BD-889A-78D87AD07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279" y="6047715"/>
            <a:ext cx="825720" cy="8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AEF7B80-13EE-411A-B682-78EAD8859C22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Dendriitrakud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endParaRPr lang="en-US" noProof="1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noFill/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noProof="1">
                    <a:solidFill>
                      <a:schemeClr val="bg1"/>
                    </a:solidFill>
                  </a:rPr>
                  <a:t>Funktsioon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Immuunsüsteemi silmad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Reageerivad antigeenidele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Migreeruvad lümfisõlme naiivseid, spetsiifilisi lümfotsüüte stimuleerima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Kaks metaboolset olekut: ebaküps ja küps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Ebaküpsed kasutavad Gluc ja OxPhos, toodavad vähe Lac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Migreerudes OxPhos langeb/kaob, glükolüüs tõuseb: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Glükolüüs kiireneb, sellele lisandub ATP tootmise roll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&gt;12h ei sisene püruvaat TCA-sse;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NOS toodab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solidFill>
                      <a:schemeClr val="bg1"/>
                    </a:solidFill>
                  </a:rPr>
                  <a:t> ja takistab OxPhos täielikult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AMP lisamine (PCG/mitokondriaalne suund) takistas küpsemist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Glükolüüsi takistamine -&gt; madalam CD80, tsüokiinide tase, ei küpse, stimuleerib vähem T-rakke jagunema</a:t>
                </a:r>
                <a:endParaRPr lang="et-EE" noProof="1">
                  <a:solidFill>
                    <a:schemeClr val="bg1"/>
                  </a:solidFill>
                </a:endParaRPr>
              </a:p>
              <a:p>
                <a:endParaRPr lang="et-EE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blipFill>
                <a:blip r:embed="rId3"/>
                <a:stretch>
                  <a:fillRect l="-843" t="-2541" r="-30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AC67250-C4CE-48E4-ADB5-810112ED4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200" y="5728931"/>
            <a:ext cx="1320798" cy="11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2069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Lümfotsüüdid arengujärgud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noFill/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noProof="1">
                    <a:solidFill>
                      <a:schemeClr val="bg1"/>
                    </a:solidFill>
                  </a:rPr>
                  <a:t>Luuüdist eellased</a:t>
                </a: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Tüümuses tümotsüüdid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Küpsed ja naiivsed, lümfis ringlevad, Ag proovivad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Glükoos ja OxPhos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IL-7 ja TLR -&gt; Akt ja Glut1 -&gt; Gluc sissevool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GF jm signaalide puudumisel Gluc langus, ATP langus, mitokondri pinge langus, rakusurm (ka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solidFill>
                      <a:schemeClr val="bg1"/>
                    </a:solidFill>
                  </a:rPr>
                  <a:t> ja Gluc olemasolul)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Stimuleeritud ja </a:t>
                </a:r>
                <a:r>
                  <a:rPr lang="en-US" b="1" noProof="1">
                    <a:solidFill>
                      <a:schemeClr val="bg1"/>
                    </a:solidFill>
                  </a:rPr>
                  <a:t>jagunevad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CD28 kostimulatsioon</a:t>
                </a:r>
              </a:p>
              <a:p>
                <a:pPr lvl="2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Akt võimendub</a:t>
                </a:r>
              </a:p>
              <a:p>
                <a:pPr lvl="2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Glükolüüs ja aktivatsioon, IFN</a:t>
                </a:r>
                <a:r>
                  <a:rPr lang="el-GR" noProof="1">
                    <a:solidFill>
                      <a:schemeClr val="bg1"/>
                    </a:solidFill>
                  </a:rPr>
                  <a:t>γ</a:t>
                </a:r>
                <a:r>
                  <a:rPr lang="en-US" noProof="1">
                    <a:solidFill>
                      <a:schemeClr val="bg1"/>
                    </a:solidFill>
                  </a:rPr>
                  <a:t> ja IL-2 tootmine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Antigeeniga sobitumine</a:t>
                </a:r>
              </a:p>
              <a:p>
                <a:pPr lvl="2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TCR ligatsioon (CD3 koretseptor vahendab)</a:t>
                </a:r>
              </a:p>
              <a:p>
                <a:pPr lvl="2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Glutaminolüüs ja rakujagunemine (glutamiin läheb AKG-ks)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Vajalikud substraadid jagunemiseks (PPP, membraanid, kromosoomid)</a:t>
                </a:r>
              </a:p>
              <a:p>
                <a:pPr>
                  <a:buFont typeface="Calibri" panose="020F0502020204030204" pitchFamily="34" charset="0"/>
                  <a:buChar char="−"/>
                </a:pPr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Efektor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Saavutab võimekuse stimulatsioonil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T(reg) aeroobne, FAO ja OxPhos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Th(17) glükolüütiline</a:t>
                </a: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Mälurakk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OxPhos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Rasvhapped</a:t>
                </a:r>
                <a:endParaRPr lang="et-EE" noProof="1">
                  <a:solidFill>
                    <a:schemeClr val="bg1"/>
                  </a:solidFill>
                </a:endParaRPr>
              </a:p>
              <a:p>
                <a:endParaRPr lang="et-EE" noProof="1">
                  <a:solidFill>
                    <a:schemeClr val="bg1"/>
                  </a:solidFill>
                </a:endParaRPr>
              </a:p>
              <a:p>
                <a:endParaRPr lang="et-EE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blipFill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>
            <a:extLst>
              <a:ext uri="{FF2B5EF4-FFF2-40B4-BE49-F238E27FC236}">
                <a16:creationId xmlns:a16="http://schemas.microsoft.com/office/drawing/2014/main" id="{6DEFC5DA-4220-4C3C-9811-A7C7CB084B45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55D06F-C104-4822-ABAE-7453EFFF4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973" y="5969000"/>
            <a:ext cx="898025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F60173-0FD0-4349-80BC-BCF0575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4114801" cy="4795735"/>
          </a:xfrm>
          <a:noFill/>
        </p:spPr>
        <p:txBody>
          <a:bodyPr>
            <a:normAutofit/>
          </a:bodyPr>
          <a:lstStyle/>
          <a:p>
            <a:r>
              <a:rPr lang="en-US" noProof="1"/>
              <a:t>Naiivne</a:t>
            </a:r>
          </a:p>
          <a:p>
            <a:endParaRPr lang="en-US" noProof="1"/>
          </a:p>
          <a:p>
            <a:r>
              <a:rPr lang="en-US" noProof="1"/>
              <a:t>Efektor</a:t>
            </a:r>
          </a:p>
          <a:p>
            <a:endParaRPr lang="en-US" noProof="1"/>
          </a:p>
          <a:p>
            <a:r>
              <a:rPr lang="en-US" noProof="1"/>
              <a:t>Mälu</a:t>
            </a:r>
            <a:endParaRPr lang="et-EE" noProof="1"/>
          </a:p>
          <a:p>
            <a:endParaRPr lang="et-EE" noProof="1"/>
          </a:p>
          <a:p>
            <a:endParaRPr lang="et-EE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EA370-047D-4917-9E5D-1BD726DB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82" y="324464"/>
            <a:ext cx="7257844" cy="63958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332DA7-EE1D-4138-8A55-676F05C1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latin typeface="Castellar" panose="020A0402060406010301" pitchFamily="18" charset="0"/>
              </a:rPr>
              <a:t>Lümfotsüüdid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Erinevas olekus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445E6-DB5D-48B7-A9D1-6EE65E3B3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973" y="5969000"/>
            <a:ext cx="898025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5144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Trombotsüüdid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endParaRPr lang="en-US" noProof="1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Üld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2-3 um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Tuumata, veidi valgusünteesivõimet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Tsütoskelett, tuubulid, avanevad kanalid ja graanulid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Elavad 7-10p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4-8 mitokondrit (sh mtDNA)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Puudub mitokondriaalne biogenees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Raku eluea määrab mitokondri 1 gen eluiga?</a:t>
            </a:r>
          </a:p>
          <a:p>
            <a:r>
              <a:rPr lang="en-US" noProof="1">
                <a:solidFill>
                  <a:schemeClr val="bg1"/>
                </a:solidFill>
              </a:rPr>
              <a:t>Kõik kataboolsed rajad olemas</a:t>
            </a:r>
          </a:p>
          <a:p>
            <a:r>
              <a:rPr lang="en-US" noProof="1">
                <a:solidFill>
                  <a:schemeClr val="bg1"/>
                </a:solidFill>
              </a:rPr>
              <a:t>Kasutab rahuolekus 2/3 CI ahelat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Aktivatsioon: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Primaarne hemostaas (aktivatsioon, tromb), esmalt nooremad rakud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Koagulatsioon (graanulid)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Aktiveeritult võimsam glükolüüs, OxPhos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C84181D-254F-4C0B-B592-465973B0E524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C5165-FE02-4E74-B74E-9F4FD75A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408" y="6261100"/>
            <a:ext cx="63159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1610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Erütrotsüüdid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endParaRPr lang="en-US" noProof="1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noFill/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noProof="1">
                    <a:solidFill>
                      <a:schemeClr val="bg1"/>
                    </a:solidFill>
                  </a:rPr>
                  <a:t>Glükolüütiline, mitokonder puudub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Kori tsükkel, P-Lac peamine allikas aeroobselt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Unikaalne rada 2,3-DPG (kaotab 1 ATP, vabastab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solidFill>
                      <a:schemeClr val="bg1"/>
                    </a:solidFill>
                  </a:rPr>
                  <a:t>)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Funktsioonid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Ioonpumbad membraanidel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Glutatiooni (antioksüdant) süntees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Raua redutseeritud (ferrous) olekus hoid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Rakumembraani fosfolipiidide asümmeetria</a:t>
                </a:r>
              </a:p>
              <a:p>
                <a:pPr>
                  <a:buFont typeface="Calibri" panose="020F0502020204030204" pitchFamily="34" charset="0"/>
                  <a:buChar char="−"/>
                </a:pPr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Glükolüütilised ensümopaatiad (energiapuudus)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Ensüümi puudulik funktsioon / stabiilsus vs kompenseerimisvõime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Tekitavad erineva raskusega hemolüütilist aneemiat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Ery normaalne morfoloogia, lühenenud eluiga, retikulotsütoos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Mõjutavad ka teisi rakke, kuid vähem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endParaRPr lang="en-US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blipFill>
                <a:blip r:embed="rId3"/>
                <a:stretch>
                  <a:fillRect l="-996" t="-292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Triangle 8">
            <a:extLst>
              <a:ext uri="{FF2B5EF4-FFF2-40B4-BE49-F238E27FC236}">
                <a16:creationId xmlns:a16="http://schemas.microsoft.com/office/drawing/2014/main" id="{F59F45E8-A663-42AE-999C-90997231655A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536F13-2B89-4137-9523-CBBFBC60A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955" y="6121400"/>
            <a:ext cx="746044" cy="736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1A776D-ED40-4DD8-BA53-E2BDE674B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2" y="271440"/>
            <a:ext cx="4216091" cy="5107956"/>
          </a:xfrm>
          <a:prstGeom prst="rect">
            <a:avLst/>
          </a:prstGeom>
          <a:ln w="53975">
            <a:solidFill>
              <a:srgbClr val="C00000"/>
            </a:solidFill>
          </a:ln>
          <a:effectLst>
            <a:outerShdw blurRad="63500" sx="104000" sy="104000" algn="ctr" rotWithShape="0">
              <a:srgbClr val="660033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1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Vereloome tüvirakud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</a:rPr>
              <a:t>Hüpoksiline keskkond, väga madal aktiivsus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Kaitseb püsivaid rakke oksüdatiivse kahjustuse eest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Aktivatsioon, jagunemine (eellased)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Taandumine või diferentseerumine</a:t>
            </a:r>
          </a:p>
          <a:p>
            <a:pPr lvl="1"/>
            <a:r>
              <a:rPr lang="en-US" noProof="1">
                <a:solidFill>
                  <a:schemeClr val="bg1"/>
                </a:solidFill>
              </a:rPr>
              <a:t>Mitokondriaalne areng viib pöördumatu diferentseerimiseni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FA53AA3-8D1C-4FDF-9545-3E227ED6E5BF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44B64-3EAB-4C6E-B750-1EE3F6CB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056" y="5854700"/>
            <a:ext cx="991941" cy="10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EE75529-E038-4A88-86ED-91423926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0"/>
            <a:ext cx="834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D6485C8-CE82-4566-A244-96BEF5E8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latin typeface="Castellar" panose="020A0402060406010301" pitchFamily="18" charset="0"/>
              </a:rPr>
              <a:t>Vererakkude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üldpilt</a:t>
            </a:r>
          </a:p>
        </p:txBody>
      </p:sp>
    </p:spTree>
    <p:extLst>
      <p:ext uri="{BB962C8B-B14F-4D97-AF65-F5344CB8AC3E}">
        <p14:creationId xmlns:p14="http://schemas.microsoft.com/office/powerpoint/2010/main" val="3383823711"/>
      </p:ext>
    </p:extLst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F60173-0FD0-4349-80BC-BCF0575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4114801" cy="4795735"/>
          </a:xfrm>
          <a:noFill/>
        </p:spPr>
        <p:txBody>
          <a:bodyPr>
            <a:normAutofit/>
          </a:bodyPr>
          <a:lstStyle/>
          <a:p>
            <a:r>
              <a:rPr lang="en-US" noProof="1"/>
              <a:t>Soikeseisundis</a:t>
            </a:r>
          </a:p>
          <a:p>
            <a:endParaRPr lang="et-EE" noProof="1"/>
          </a:p>
          <a:p>
            <a:endParaRPr lang="et-EE" noProof="1"/>
          </a:p>
          <a:p>
            <a:r>
              <a:rPr lang="en-US" noProof="1"/>
              <a:t>Jagunev</a:t>
            </a:r>
          </a:p>
          <a:p>
            <a:endParaRPr lang="en-US" noProof="1"/>
          </a:p>
          <a:p>
            <a:endParaRPr lang="en-US" noProof="1"/>
          </a:p>
          <a:p>
            <a:r>
              <a:rPr lang="en-US" noProof="1"/>
              <a:t>Diferentseeruv</a:t>
            </a:r>
            <a:endParaRPr lang="et-EE" noProof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332DA7-EE1D-4138-8A55-676F05C1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latin typeface="Castellar" panose="020A0402060406010301" pitchFamily="18" charset="0"/>
              </a:rPr>
              <a:t>Vereloome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Tüvirakud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EAE46-7137-47EF-A395-61A9E2A3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104" y="1794382"/>
            <a:ext cx="9305925" cy="3476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651005-6237-4057-A617-F4D0CC67F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056" y="5854700"/>
            <a:ext cx="991941" cy="10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2725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Energeetiline analüüs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Võrreldes enamiku kudedega proov mitteinvasiivne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Mõõdetavad materjalid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Robustselt “kõiki tuumaga rakke” või spetsiifilisi leukotsüüte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Trombotsüüte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Mõõtmismeetodid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Oksügraafia (OxPhos, prootonleke, eri kompleksid)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ATP tase / uuenemine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Mitokondriaalne mass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mtDNA koopianumber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Geeniekspressioon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Ensüümaktiivsused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Lac tootmine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Radioloogia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9502256-BA20-4D13-BDF2-F224EE5CB25B}"/>
              </a:ext>
            </a:extLst>
          </p:cNvPr>
          <p:cNvSpPr/>
          <p:nvPr/>
        </p:nvSpPr>
        <p:spPr>
          <a:xfrm flipH="1">
            <a:off x="7217922" y="3429000"/>
            <a:ext cx="4974077" cy="3428999"/>
          </a:xfrm>
          <a:prstGeom prst="rtTriangle">
            <a:avLst/>
          </a:prstGeom>
          <a:gradFill flip="none" rotWithShape="1">
            <a:gsLst>
              <a:gs pos="2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1187625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Energeetiline analüüs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Vererakkude mitokondri kvaliteedi langus </a:t>
            </a:r>
            <a:r>
              <a:rPr lang="et-EE" noProof="1">
                <a:solidFill>
                  <a:schemeClr val="bg1"/>
                </a:solidFill>
              </a:rPr>
              <a:t>peegelda</a:t>
            </a:r>
            <a:r>
              <a:rPr lang="en-US" noProof="1">
                <a:solidFill>
                  <a:schemeClr val="bg1"/>
                </a:solidFill>
              </a:rPr>
              <a:t>b</a:t>
            </a:r>
            <a:r>
              <a:rPr lang="et-EE" noProof="1">
                <a:solidFill>
                  <a:schemeClr val="bg1"/>
                </a:solidFill>
              </a:rPr>
              <a:t> vigasid</a:t>
            </a:r>
            <a:r>
              <a:rPr lang="en-US" noProof="1">
                <a:solidFill>
                  <a:schemeClr val="bg1"/>
                </a:solidFill>
              </a:rPr>
              <a:t>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Süsteemseid (vananemine, diabeet, sepsis)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Spetsiifilisi (kroonilised, s</a:t>
            </a:r>
            <a:r>
              <a:rPr lang="et-EE" noProof="1">
                <a:solidFill>
                  <a:schemeClr val="bg1"/>
                </a:solidFill>
              </a:rPr>
              <a:t>üdamepuudulikkus</a:t>
            </a:r>
            <a:r>
              <a:rPr lang="en-US" noProof="1">
                <a:solidFill>
                  <a:schemeClr val="bg1"/>
                </a:solidFill>
              </a:rPr>
              <a:t>, glaukoom)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t-EE" noProof="1">
                <a:solidFill>
                  <a:schemeClr val="bg1"/>
                </a:solidFill>
              </a:rPr>
              <a:t>Markerina </a:t>
            </a:r>
            <a:r>
              <a:rPr lang="en-US" noProof="1">
                <a:solidFill>
                  <a:schemeClr val="bg1"/>
                </a:solidFill>
              </a:rPr>
              <a:t>üldiselt </a:t>
            </a:r>
            <a:r>
              <a:rPr lang="et-EE" noProof="1">
                <a:solidFill>
                  <a:schemeClr val="bg1"/>
                </a:solidFill>
              </a:rPr>
              <a:t>mittespetsiifiline ja hiline</a:t>
            </a:r>
            <a:endParaRPr lang="en-US" noProof="1">
              <a:solidFill>
                <a:schemeClr val="bg1"/>
              </a:solidFill>
            </a:endParaRP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Kaasasündinud häireid saab lümfotsüütidest diagnoosida 2p pärast sündi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Trombotsüüdid vananedes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VOmax ja OxPhos kajastavad muutust lihases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Langevad vanusega (18-35 vs 86-93), prootonleke suureneb (UCP)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Glükoosi tarve ei erine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ATP skoor neutrofiilidest langeb korrelatsioonis kroonilise väsimuse sündroomi raskusega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ATP kontsentratsioon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OxPhos kiiruse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ANT (mitokondri ADP sensor) võimekus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Sportlik vorm: mitokondriaalne interaktosoom ei kajastu</a:t>
            </a:r>
          </a:p>
          <a:p>
            <a:r>
              <a:rPr lang="en-US" noProof="1">
                <a:solidFill>
                  <a:schemeClr val="bg1"/>
                </a:solidFill>
              </a:rPr>
              <a:t>Trombotsüütide kiirem glükolüüs seotud väsivusega?</a:t>
            </a:r>
          </a:p>
          <a:p>
            <a:r>
              <a:rPr lang="en-US" noProof="1">
                <a:solidFill>
                  <a:schemeClr val="bg1"/>
                </a:solidFill>
              </a:rPr>
              <a:t>Trombotsüüdid ultramaratonis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Kompleks I suhteline aktiivsus ja selle säilimine seotud võimekusega, BMI-ga (sarnaselt lihasele)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Prootonleke suurenes soorituse lõpuks (kaitseb Plt aktivatsiooni vastu?)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Suuremad CI ja prootonleke algul on seotud vähema kahjustusega (LDH, CK)</a:t>
            </a:r>
            <a:endParaRPr lang="et-EE" noProof="1">
              <a:solidFill>
                <a:schemeClr val="bg1"/>
              </a:solidFill>
            </a:endParaRPr>
          </a:p>
          <a:p>
            <a:endParaRPr lang="en-US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9502256-BA20-4D13-BDF2-F224EE5CB25B}"/>
              </a:ext>
            </a:extLst>
          </p:cNvPr>
          <p:cNvSpPr/>
          <p:nvPr/>
        </p:nvSpPr>
        <p:spPr>
          <a:xfrm flipH="1">
            <a:off x="7217922" y="3429000"/>
            <a:ext cx="4974077" cy="3428999"/>
          </a:xfrm>
          <a:prstGeom prst="rtTriangle">
            <a:avLst/>
          </a:prstGeom>
          <a:gradFill flip="none" rotWithShape="1">
            <a:gsLst>
              <a:gs pos="2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12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F2528A40-0B53-48E1-A90B-A6CB71BF1C6A}"/>
              </a:ext>
            </a:extLst>
          </p:cNvPr>
          <p:cNvSpPr/>
          <p:nvPr/>
        </p:nvSpPr>
        <p:spPr>
          <a:xfrm flipH="1">
            <a:off x="7217922" y="3429000"/>
            <a:ext cx="4977095" cy="3428999"/>
          </a:xfrm>
          <a:prstGeom prst="rtTriangle">
            <a:avLst/>
          </a:prstGeom>
          <a:gradFill flip="none" rotWithShape="1">
            <a:gsLst>
              <a:gs pos="2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Energia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Vereplasmas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0095-AD0A-4E83-B99D-A6D2DABA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7957227" cy="4795735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noProof="1">
                <a:solidFill>
                  <a:schemeClr val="bg1"/>
                </a:solidFill>
              </a:rPr>
              <a:t>ATP tase 28 nmol/L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Levinud 1000nmol/L, hemolüüs, fuug tõstavad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EDTA takistab lagunemist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ATP mõju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Avab kapillaare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Väljub erütrotsüütidest koos hapnikuga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ADP mõju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Kui ADP tase ei tõuse (nt kõrge CK tase)</a:t>
            </a:r>
          </a:p>
          <a:p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Glükoos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Uueneb 30-60 min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Tase tõuseb põletikuga (ja stressiga)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Mõju D-dimeeridele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>
                <a:solidFill>
                  <a:schemeClr val="bg1"/>
                </a:solidFill>
              </a:rPr>
              <a:t>Kõrge tase takistab rakuadhesiooni</a:t>
            </a:r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  <a:p>
            <a:endParaRPr lang="et-EE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1479-9491-43A6-A060-14252315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7925"/>
            <a:ext cx="10515600" cy="2305050"/>
          </a:xfrm>
        </p:spPr>
        <p:txBody>
          <a:bodyPr>
            <a:normAutofit/>
          </a:bodyPr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Tänan kuulamast,</a:t>
            </a:r>
            <a:br>
              <a:rPr lang="en-US" noProof="1">
                <a:solidFill>
                  <a:schemeClr val="bg1"/>
                </a:solidFill>
              </a:rPr>
            </a:br>
            <a:r>
              <a:rPr lang="en-US" sz="6000" noProof="1">
                <a:solidFill>
                  <a:schemeClr val="bg1"/>
                </a:solidFill>
                <a:latin typeface="Blackadder ITC" panose="04020505051007020D02" pitchFamily="82" charset="0"/>
              </a:rPr>
              <a:t>voolake vabalt!</a:t>
            </a:r>
            <a:endParaRPr lang="en-US" noProof="1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7BA0B-8A40-4AAC-BDF7-51B870B3A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081"/>
            <a:ext cx="12192000" cy="545592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CEA237A-9BEB-4E9F-900E-DBF4EB6F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latin typeface="Castellar" panose="020A0402060406010301" pitchFamily="18" charset="0"/>
              </a:rPr>
              <a:t>Raku energeetika üldpilt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3C340-EEB0-4666-9BB4-728FD10B1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727" y="5289687"/>
            <a:ext cx="1546225" cy="15683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8B6176-E4FD-456D-BBAF-1830FEC8BA2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16730606">
            <a:off x="11640408" y="5498778"/>
            <a:ext cx="82076" cy="14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2A9C71-D235-4A49-B757-74B05651038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15352690">
            <a:off x="11155324" y="5497376"/>
            <a:ext cx="118774" cy="215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897AA5-E763-4500-8C48-317EB1F5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18826461">
            <a:off x="10998246" y="6281498"/>
            <a:ext cx="95316" cy="1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9B3E-6539-4F6C-B8E9-2BB46B71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57" y="154241"/>
            <a:ext cx="8450990" cy="65495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11657A-BF8C-4ABC-9820-E5EB96F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latin typeface="Castellar" panose="020A0402060406010301" pitchFamily="18" charset="0"/>
              </a:rPr>
              <a:t>Raku energeetika üldpilt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189A5-125B-4594-B6BA-3CEB093EC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369" y="245806"/>
            <a:ext cx="1838435" cy="1751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18A61-5FC2-43C0-B0C7-81A773AE2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132" y="4459287"/>
            <a:ext cx="1952625" cy="2028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1F6FE8-CEC4-491E-82A5-3E66F6620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717" y="1092201"/>
            <a:ext cx="1158174" cy="13065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C3C407-37CC-40E8-AA9A-0FF8AA7F0F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12302357">
            <a:off x="10582905" y="790233"/>
            <a:ext cx="120730" cy="2189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6AA954-C812-4079-A19B-74EF6BEFB3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914734">
            <a:off x="11333712" y="778213"/>
            <a:ext cx="120730" cy="2189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E31455-FA53-4974-9876-D9E3EAA8C08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2758969">
            <a:off x="3257844" y="1849770"/>
            <a:ext cx="111614" cy="2024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CD17BD-E2BE-46A9-A821-4AB00D334FF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>
            <a:off x="2282015" y="5689219"/>
            <a:ext cx="120730" cy="2189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3CFC93-F698-40E8-81FF-CF5EA51036A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4666393">
            <a:off x="2957410" y="6262084"/>
            <a:ext cx="86946" cy="1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9B3E-6539-4F6C-B8E9-2BB46B71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57" y="154241"/>
            <a:ext cx="8450990" cy="65495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11657A-BF8C-4ABC-9820-E5EB96F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latin typeface="Castellar" panose="020A0402060406010301" pitchFamily="18" charset="0"/>
              </a:rPr>
              <a:t>Raku energeetika Mitokonder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E7038A6-B4A8-4C39-B8E1-BFD38FEDE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4267201" cy="4795735"/>
              </a:xfrm>
              <a:noFill/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noProof="1"/>
                  <a:t>Oksüdatsioon toodab pinget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0" noProof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noProof="1"/>
                  <a:t> (prootongradient) sisemembraani ümber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Pinge võib toota ATP-d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Pinge langus 0 viib </a:t>
                </a:r>
                <a:r>
                  <a:rPr lang="en-US" b="1" noProof="1"/>
                  <a:t>apoptoosi</a:t>
                </a:r>
                <a:r>
                  <a:rPr lang="en-US" noProof="1"/>
                  <a:t> (CytC)</a:t>
                </a:r>
                <a:endParaRPr lang="et-EE" noProof="1"/>
              </a:p>
              <a:p>
                <a:endParaRPr lang="en-US" noProof="1"/>
              </a:p>
              <a:p>
                <a:r>
                  <a:rPr lang="en-US" noProof="1"/>
                  <a:t>Üks generatsioon elab 9-24 päeva (sõltub rakust)</a:t>
                </a:r>
              </a:p>
              <a:p>
                <a:endParaRPr lang="en-US" noProof="1"/>
              </a:p>
              <a:p>
                <a:r>
                  <a:rPr lang="en-US" noProof="1"/>
                  <a:t>Sisaldab mtDNA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Sõltub peamiselt tuuma valkudest</a:t>
                </a:r>
              </a:p>
              <a:p>
                <a:endParaRPr lang="en-US" noProof="1"/>
              </a:p>
              <a:p>
                <a:r>
                  <a:rPr lang="en-US" noProof="1"/>
                  <a:t>Fissioon ja fusioon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Jagavad töötades materjali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Hävitavad kahjustunud materjali</a:t>
                </a:r>
                <a:endParaRPr lang="et-EE" noProof="1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E7038A6-B4A8-4C39-B8E1-BFD38FEDE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4267201" cy="4795735"/>
              </a:xfrm>
              <a:blipFill>
                <a:blip r:embed="rId4"/>
                <a:stretch>
                  <a:fillRect l="-1571" t="-2541" r="-2571" b="-127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5B00948-29D5-4EA2-8B93-258C34DD9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369" y="245806"/>
            <a:ext cx="1838435" cy="175115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FAC8F-C06E-48E9-8561-D0431807AE39}"/>
              </a:ext>
            </a:extLst>
          </p:cNvPr>
          <p:cNvSpPr/>
          <p:nvPr/>
        </p:nvSpPr>
        <p:spPr>
          <a:xfrm>
            <a:off x="5264150" y="3111500"/>
            <a:ext cx="4699000" cy="2832100"/>
          </a:xfrm>
          <a:custGeom>
            <a:avLst/>
            <a:gdLst>
              <a:gd name="connsiteX0" fmla="*/ 209550 w 4699000"/>
              <a:gd name="connsiteY0" fmla="*/ 1981200 h 2832100"/>
              <a:gd name="connsiteX1" fmla="*/ 501650 w 4699000"/>
              <a:gd name="connsiteY1" fmla="*/ 2101850 h 2832100"/>
              <a:gd name="connsiteX2" fmla="*/ 768350 w 4699000"/>
              <a:gd name="connsiteY2" fmla="*/ 1987550 h 2832100"/>
              <a:gd name="connsiteX3" fmla="*/ 857250 w 4699000"/>
              <a:gd name="connsiteY3" fmla="*/ 1981200 h 2832100"/>
              <a:gd name="connsiteX4" fmla="*/ 850900 w 4699000"/>
              <a:gd name="connsiteY4" fmla="*/ 2152650 h 2832100"/>
              <a:gd name="connsiteX5" fmla="*/ 831850 w 4699000"/>
              <a:gd name="connsiteY5" fmla="*/ 2209800 h 2832100"/>
              <a:gd name="connsiteX6" fmla="*/ 762000 w 4699000"/>
              <a:gd name="connsiteY6" fmla="*/ 2362200 h 2832100"/>
              <a:gd name="connsiteX7" fmla="*/ 762000 w 4699000"/>
              <a:gd name="connsiteY7" fmla="*/ 2425700 h 2832100"/>
              <a:gd name="connsiteX8" fmla="*/ 781050 w 4699000"/>
              <a:gd name="connsiteY8" fmla="*/ 2559050 h 2832100"/>
              <a:gd name="connsiteX9" fmla="*/ 812800 w 4699000"/>
              <a:gd name="connsiteY9" fmla="*/ 2647950 h 2832100"/>
              <a:gd name="connsiteX10" fmla="*/ 971550 w 4699000"/>
              <a:gd name="connsiteY10" fmla="*/ 2692400 h 2832100"/>
              <a:gd name="connsiteX11" fmla="*/ 1244600 w 4699000"/>
              <a:gd name="connsiteY11" fmla="*/ 2546350 h 2832100"/>
              <a:gd name="connsiteX12" fmla="*/ 1447800 w 4699000"/>
              <a:gd name="connsiteY12" fmla="*/ 2374900 h 2832100"/>
              <a:gd name="connsiteX13" fmla="*/ 1543050 w 4699000"/>
              <a:gd name="connsiteY13" fmla="*/ 2438400 h 2832100"/>
              <a:gd name="connsiteX14" fmla="*/ 1574800 w 4699000"/>
              <a:gd name="connsiteY14" fmla="*/ 2495550 h 2832100"/>
              <a:gd name="connsiteX15" fmla="*/ 1695450 w 4699000"/>
              <a:gd name="connsiteY15" fmla="*/ 2724150 h 2832100"/>
              <a:gd name="connsiteX16" fmla="*/ 1866900 w 4699000"/>
              <a:gd name="connsiteY16" fmla="*/ 2832100 h 2832100"/>
              <a:gd name="connsiteX17" fmla="*/ 2000250 w 4699000"/>
              <a:gd name="connsiteY17" fmla="*/ 2832100 h 2832100"/>
              <a:gd name="connsiteX18" fmla="*/ 2146300 w 4699000"/>
              <a:gd name="connsiteY18" fmla="*/ 2667000 h 2832100"/>
              <a:gd name="connsiteX19" fmla="*/ 2266950 w 4699000"/>
              <a:gd name="connsiteY19" fmla="*/ 2540000 h 2832100"/>
              <a:gd name="connsiteX20" fmla="*/ 2343150 w 4699000"/>
              <a:gd name="connsiteY20" fmla="*/ 2457450 h 2832100"/>
              <a:gd name="connsiteX21" fmla="*/ 2419350 w 4699000"/>
              <a:gd name="connsiteY21" fmla="*/ 2597150 h 2832100"/>
              <a:gd name="connsiteX22" fmla="*/ 2578100 w 4699000"/>
              <a:gd name="connsiteY22" fmla="*/ 2768600 h 2832100"/>
              <a:gd name="connsiteX23" fmla="*/ 2667000 w 4699000"/>
              <a:gd name="connsiteY23" fmla="*/ 2825750 h 2832100"/>
              <a:gd name="connsiteX24" fmla="*/ 2730500 w 4699000"/>
              <a:gd name="connsiteY24" fmla="*/ 2825750 h 2832100"/>
              <a:gd name="connsiteX25" fmla="*/ 2870200 w 4699000"/>
              <a:gd name="connsiteY25" fmla="*/ 2711450 h 2832100"/>
              <a:gd name="connsiteX26" fmla="*/ 2914650 w 4699000"/>
              <a:gd name="connsiteY26" fmla="*/ 2641600 h 2832100"/>
              <a:gd name="connsiteX27" fmla="*/ 2971800 w 4699000"/>
              <a:gd name="connsiteY27" fmla="*/ 2520950 h 2832100"/>
              <a:gd name="connsiteX28" fmla="*/ 2990850 w 4699000"/>
              <a:gd name="connsiteY28" fmla="*/ 2457450 h 2832100"/>
              <a:gd name="connsiteX29" fmla="*/ 3079750 w 4699000"/>
              <a:gd name="connsiteY29" fmla="*/ 2324100 h 2832100"/>
              <a:gd name="connsiteX30" fmla="*/ 3175000 w 4699000"/>
              <a:gd name="connsiteY30" fmla="*/ 2355850 h 2832100"/>
              <a:gd name="connsiteX31" fmla="*/ 3263900 w 4699000"/>
              <a:gd name="connsiteY31" fmla="*/ 2508250 h 2832100"/>
              <a:gd name="connsiteX32" fmla="*/ 3321050 w 4699000"/>
              <a:gd name="connsiteY32" fmla="*/ 2546350 h 2832100"/>
              <a:gd name="connsiteX33" fmla="*/ 3460750 w 4699000"/>
              <a:gd name="connsiteY33" fmla="*/ 2616200 h 2832100"/>
              <a:gd name="connsiteX34" fmla="*/ 3575050 w 4699000"/>
              <a:gd name="connsiteY34" fmla="*/ 2686050 h 2832100"/>
              <a:gd name="connsiteX35" fmla="*/ 3752850 w 4699000"/>
              <a:gd name="connsiteY35" fmla="*/ 2565400 h 2832100"/>
              <a:gd name="connsiteX36" fmla="*/ 3860800 w 4699000"/>
              <a:gd name="connsiteY36" fmla="*/ 2406650 h 2832100"/>
              <a:gd name="connsiteX37" fmla="*/ 3873500 w 4699000"/>
              <a:gd name="connsiteY37" fmla="*/ 2235200 h 2832100"/>
              <a:gd name="connsiteX38" fmla="*/ 3886200 w 4699000"/>
              <a:gd name="connsiteY38" fmla="*/ 2101850 h 2832100"/>
              <a:gd name="connsiteX39" fmla="*/ 3930650 w 4699000"/>
              <a:gd name="connsiteY39" fmla="*/ 2070100 h 2832100"/>
              <a:gd name="connsiteX40" fmla="*/ 4178300 w 4699000"/>
              <a:gd name="connsiteY40" fmla="*/ 1987550 h 2832100"/>
              <a:gd name="connsiteX41" fmla="*/ 4235450 w 4699000"/>
              <a:gd name="connsiteY41" fmla="*/ 1943100 h 2832100"/>
              <a:gd name="connsiteX42" fmla="*/ 4432300 w 4699000"/>
              <a:gd name="connsiteY42" fmla="*/ 1841500 h 2832100"/>
              <a:gd name="connsiteX43" fmla="*/ 4495800 w 4699000"/>
              <a:gd name="connsiteY43" fmla="*/ 1790700 h 2832100"/>
              <a:gd name="connsiteX44" fmla="*/ 4629150 w 4699000"/>
              <a:gd name="connsiteY44" fmla="*/ 1720850 h 2832100"/>
              <a:gd name="connsiteX45" fmla="*/ 4699000 w 4699000"/>
              <a:gd name="connsiteY45" fmla="*/ 1473200 h 2832100"/>
              <a:gd name="connsiteX46" fmla="*/ 4565650 w 4699000"/>
              <a:gd name="connsiteY46" fmla="*/ 1289050 h 2832100"/>
              <a:gd name="connsiteX47" fmla="*/ 4368800 w 4699000"/>
              <a:gd name="connsiteY47" fmla="*/ 1212850 h 2832100"/>
              <a:gd name="connsiteX48" fmla="*/ 4229100 w 4699000"/>
              <a:gd name="connsiteY48" fmla="*/ 1073150 h 2832100"/>
              <a:gd name="connsiteX49" fmla="*/ 4159250 w 4699000"/>
              <a:gd name="connsiteY49" fmla="*/ 800100 h 2832100"/>
              <a:gd name="connsiteX50" fmla="*/ 4146550 w 4699000"/>
              <a:gd name="connsiteY50" fmla="*/ 742950 h 2832100"/>
              <a:gd name="connsiteX51" fmla="*/ 4146550 w 4699000"/>
              <a:gd name="connsiteY51" fmla="*/ 501650 h 2832100"/>
              <a:gd name="connsiteX52" fmla="*/ 4108450 w 4699000"/>
              <a:gd name="connsiteY52" fmla="*/ 368300 h 2832100"/>
              <a:gd name="connsiteX53" fmla="*/ 3924300 w 4699000"/>
              <a:gd name="connsiteY53" fmla="*/ 285750 h 2832100"/>
              <a:gd name="connsiteX54" fmla="*/ 3765550 w 4699000"/>
              <a:gd name="connsiteY54" fmla="*/ 400050 h 2832100"/>
              <a:gd name="connsiteX55" fmla="*/ 3568700 w 4699000"/>
              <a:gd name="connsiteY55" fmla="*/ 603250 h 2832100"/>
              <a:gd name="connsiteX56" fmla="*/ 3384550 w 4699000"/>
              <a:gd name="connsiteY56" fmla="*/ 628650 h 2832100"/>
              <a:gd name="connsiteX57" fmla="*/ 3257550 w 4699000"/>
              <a:gd name="connsiteY57" fmla="*/ 400050 h 2832100"/>
              <a:gd name="connsiteX58" fmla="*/ 3168650 w 4699000"/>
              <a:gd name="connsiteY58" fmla="*/ 184150 h 2832100"/>
              <a:gd name="connsiteX59" fmla="*/ 2921000 w 4699000"/>
              <a:gd name="connsiteY59" fmla="*/ 31750 h 2832100"/>
              <a:gd name="connsiteX60" fmla="*/ 2863850 w 4699000"/>
              <a:gd name="connsiteY60" fmla="*/ 165100 h 2832100"/>
              <a:gd name="connsiteX61" fmla="*/ 2825750 w 4699000"/>
              <a:gd name="connsiteY61" fmla="*/ 241300 h 2832100"/>
              <a:gd name="connsiteX62" fmla="*/ 2711450 w 4699000"/>
              <a:gd name="connsiteY62" fmla="*/ 603250 h 2832100"/>
              <a:gd name="connsiteX63" fmla="*/ 2660650 w 4699000"/>
              <a:gd name="connsiteY63" fmla="*/ 571500 h 2832100"/>
              <a:gd name="connsiteX64" fmla="*/ 2590800 w 4699000"/>
              <a:gd name="connsiteY64" fmla="*/ 400050 h 2832100"/>
              <a:gd name="connsiteX65" fmla="*/ 2501900 w 4699000"/>
              <a:gd name="connsiteY65" fmla="*/ 158750 h 2832100"/>
              <a:gd name="connsiteX66" fmla="*/ 2336800 w 4699000"/>
              <a:gd name="connsiteY66" fmla="*/ 0 h 2832100"/>
              <a:gd name="connsiteX67" fmla="*/ 2228850 w 4699000"/>
              <a:gd name="connsiteY67" fmla="*/ 76200 h 2832100"/>
              <a:gd name="connsiteX68" fmla="*/ 2178050 w 4699000"/>
              <a:gd name="connsiteY68" fmla="*/ 165100 h 2832100"/>
              <a:gd name="connsiteX69" fmla="*/ 2070100 w 4699000"/>
              <a:gd name="connsiteY69" fmla="*/ 539750 h 2832100"/>
              <a:gd name="connsiteX70" fmla="*/ 2032000 w 4699000"/>
              <a:gd name="connsiteY70" fmla="*/ 622300 h 2832100"/>
              <a:gd name="connsiteX71" fmla="*/ 1943100 w 4699000"/>
              <a:gd name="connsiteY71" fmla="*/ 463550 h 2832100"/>
              <a:gd name="connsiteX72" fmla="*/ 1898650 w 4699000"/>
              <a:gd name="connsiteY72" fmla="*/ 254000 h 2832100"/>
              <a:gd name="connsiteX73" fmla="*/ 1866900 w 4699000"/>
              <a:gd name="connsiteY73" fmla="*/ 203200 h 2832100"/>
              <a:gd name="connsiteX74" fmla="*/ 1771650 w 4699000"/>
              <a:gd name="connsiteY74" fmla="*/ 76200 h 2832100"/>
              <a:gd name="connsiteX75" fmla="*/ 1651000 w 4699000"/>
              <a:gd name="connsiteY75" fmla="*/ 57150 h 2832100"/>
              <a:gd name="connsiteX76" fmla="*/ 1593850 w 4699000"/>
              <a:gd name="connsiteY76" fmla="*/ 146050 h 2832100"/>
              <a:gd name="connsiteX77" fmla="*/ 1530350 w 4699000"/>
              <a:gd name="connsiteY77" fmla="*/ 323850 h 2832100"/>
              <a:gd name="connsiteX78" fmla="*/ 1403350 w 4699000"/>
              <a:gd name="connsiteY78" fmla="*/ 565150 h 2832100"/>
              <a:gd name="connsiteX79" fmla="*/ 1346200 w 4699000"/>
              <a:gd name="connsiteY79" fmla="*/ 742950 h 2832100"/>
              <a:gd name="connsiteX80" fmla="*/ 1200150 w 4699000"/>
              <a:gd name="connsiteY80" fmla="*/ 704850 h 2832100"/>
              <a:gd name="connsiteX81" fmla="*/ 1136650 w 4699000"/>
              <a:gd name="connsiteY81" fmla="*/ 533400 h 2832100"/>
              <a:gd name="connsiteX82" fmla="*/ 1060450 w 4699000"/>
              <a:gd name="connsiteY82" fmla="*/ 450850 h 2832100"/>
              <a:gd name="connsiteX83" fmla="*/ 996950 w 4699000"/>
              <a:gd name="connsiteY83" fmla="*/ 419100 h 2832100"/>
              <a:gd name="connsiteX84" fmla="*/ 787400 w 4699000"/>
              <a:gd name="connsiteY84" fmla="*/ 400050 h 2832100"/>
              <a:gd name="connsiteX85" fmla="*/ 501650 w 4699000"/>
              <a:gd name="connsiteY85" fmla="*/ 552450 h 2832100"/>
              <a:gd name="connsiteX86" fmla="*/ 336550 w 4699000"/>
              <a:gd name="connsiteY86" fmla="*/ 730250 h 2832100"/>
              <a:gd name="connsiteX87" fmla="*/ 88900 w 4699000"/>
              <a:gd name="connsiteY87" fmla="*/ 863600 h 2832100"/>
              <a:gd name="connsiteX88" fmla="*/ 6350 w 4699000"/>
              <a:gd name="connsiteY88" fmla="*/ 1263650 h 2832100"/>
              <a:gd name="connsiteX89" fmla="*/ 0 w 4699000"/>
              <a:gd name="connsiteY89" fmla="*/ 1676400 h 2832100"/>
              <a:gd name="connsiteX90" fmla="*/ 158750 w 4699000"/>
              <a:gd name="connsiteY90" fmla="*/ 1879600 h 2832100"/>
              <a:gd name="connsiteX91" fmla="*/ 209550 w 4699000"/>
              <a:gd name="connsiteY91" fmla="*/ 19812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99000" h="2832100">
                <a:moveTo>
                  <a:pt x="209550" y="1981200"/>
                </a:moveTo>
                <a:lnTo>
                  <a:pt x="501650" y="2101850"/>
                </a:lnTo>
                <a:lnTo>
                  <a:pt x="768350" y="1987550"/>
                </a:lnTo>
                <a:lnTo>
                  <a:pt x="857250" y="1981200"/>
                </a:lnTo>
                <a:lnTo>
                  <a:pt x="850900" y="2152650"/>
                </a:lnTo>
                <a:lnTo>
                  <a:pt x="831850" y="2209800"/>
                </a:lnTo>
                <a:lnTo>
                  <a:pt x="762000" y="2362200"/>
                </a:lnTo>
                <a:lnTo>
                  <a:pt x="762000" y="2425700"/>
                </a:lnTo>
                <a:lnTo>
                  <a:pt x="781050" y="2559050"/>
                </a:lnTo>
                <a:lnTo>
                  <a:pt x="812800" y="2647950"/>
                </a:lnTo>
                <a:lnTo>
                  <a:pt x="971550" y="2692400"/>
                </a:lnTo>
                <a:lnTo>
                  <a:pt x="1244600" y="2546350"/>
                </a:lnTo>
                <a:lnTo>
                  <a:pt x="1447800" y="2374900"/>
                </a:lnTo>
                <a:lnTo>
                  <a:pt x="1543050" y="2438400"/>
                </a:lnTo>
                <a:lnTo>
                  <a:pt x="1574800" y="2495550"/>
                </a:lnTo>
                <a:lnTo>
                  <a:pt x="1695450" y="2724150"/>
                </a:lnTo>
                <a:lnTo>
                  <a:pt x="1866900" y="2832100"/>
                </a:lnTo>
                <a:lnTo>
                  <a:pt x="2000250" y="2832100"/>
                </a:lnTo>
                <a:lnTo>
                  <a:pt x="2146300" y="2667000"/>
                </a:lnTo>
                <a:lnTo>
                  <a:pt x="2266950" y="2540000"/>
                </a:lnTo>
                <a:lnTo>
                  <a:pt x="2343150" y="2457450"/>
                </a:lnTo>
                <a:lnTo>
                  <a:pt x="2419350" y="2597150"/>
                </a:lnTo>
                <a:lnTo>
                  <a:pt x="2578100" y="2768600"/>
                </a:lnTo>
                <a:lnTo>
                  <a:pt x="2667000" y="2825750"/>
                </a:lnTo>
                <a:lnTo>
                  <a:pt x="2730500" y="2825750"/>
                </a:lnTo>
                <a:lnTo>
                  <a:pt x="2870200" y="2711450"/>
                </a:lnTo>
                <a:lnTo>
                  <a:pt x="2914650" y="2641600"/>
                </a:lnTo>
                <a:lnTo>
                  <a:pt x="2971800" y="2520950"/>
                </a:lnTo>
                <a:lnTo>
                  <a:pt x="2990850" y="2457450"/>
                </a:lnTo>
                <a:lnTo>
                  <a:pt x="3079750" y="2324100"/>
                </a:lnTo>
                <a:lnTo>
                  <a:pt x="3175000" y="2355850"/>
                </a:lnTo>
                <a:lnTo>
                  <a:pt x="3263900" y="2508250"/>
                </a:lnTo>
                <a:lnTo>
                  <a:pt x="3321050" y="2546350"/>
                </a:lnTo>
                <a:lnTo>
                  <a:pt x="3460750" y="2616200"/>
                </a:lnTo>
                <a:lnTo>
                  <a:pt x="3575050" y="2686050"/>
                </a:lnTo>
                <a:lnTo>
                  <a:pt x="3752850" y="2565400"/>
                </a:lnTo>
                <a:lnTo>
                  <a:pt x="3860800" y="2406650"/>
                </a:lnTo>
                <a:lnTo>
                  <a:pt x="3873500" y="2235200"/>
                </a:lnTo>
                <a:lnTo>
                  <a:pt x="3886200" y="2101850"/>
                </a:lnTo>
                <a:lnTo>
                  <a:pt x="3930650" y="2070100"/>
                </a:lnTo>
                <a:lnTo>
                  <a:pt x="4178300" y="1987550"/>
                </a:lnTo>
                <a:lnTo>
                  <a:pt x="4235450" y="1943100"/>
                </a:lnTo>
                <a:lnTo>
                  <a:pt x="4432300" y="1841500"/>
                </a:lnTo>
                <a:cubicBezTo>
                  <a:pt x="4482544" y="1798433"/>
                  <a:pt x="4460513" y="1814225"/>
                  <a:pt x="4495800" y="1790700"/>
                </a:cubicBezTo>
                <a:lnTo>
                  <a:pt x="4629150" y="1720850"/>
                </a:lnTo>
                <a:lnTo>
                  <a:pt x="4699000" y="1473200"/>
                </a:lnTo>
                <a:lnTo>
                  <a:pt x="4565650" y="1289050"/>
                </a:lnTo>
                <a:lnTo>
                  <a:pt x="4368800" y="1212850"/>
                </a:lnTo>
                <a:lnTo>
                  <a:pt x="4229100" y="1073150"/>
                </a:lnTo>
                <a:lnTo>
                  <a:pt x="4159250" y="800100"/>
                </a:lnTo>
                <a:lnTo>
                  <a:pt x="4146550" y="742950"/>
                </a:lnTo>
                <a:lnTo>
                  <a:pt x="4146550" y="501650"/>
                </a:lnTo>
                <a:lnTo>
                  <a:pt x="4108450" y="368300"/>
                </a:lnTo>
                <a:lnTo>
                  <a:pt x="3924300" y="285750"/>
                </a:lnTo>
                <a:lnTo>
                  <a:pt x="3765550" y="400050"/>
                </a:lnTo>
                <a:lnTo>
                  <a:pt x="3568700" y="603250"/>
                </a:lnTo>
                <a:lnTo>
                  <a:pt x="3384550" y="628650"/>
                </a:lnTo>
                <a:lnTo>
                  <a:pt x="3257550" y="400050"/>
                </a:lnTo>
                <a:lnTo>
                  <a:pt x="3168650" y="184150"/>
                </a:lnTo>
                <a:lnTo>
                  <a:pt x="2921000" y="31750"/>
                </a:lnTo>
                <a:lnTo>
                  <a:pt x="2863850" y="165100"/>
                </a:lnTo>
                <a:lnTo>
                  <a:pt x="2825750" y="241300"/>
                </a:lnTo>
                <a:lnTo>
                  <a:pt x="2711450" y="603250"/>
                </a:lnTo>
                <a:lnTo>
                  <a:pt x="2660650" y="571500"/>
                </a:lnTo>
                <a:lnTo>
                  <a:pt x="2590800" y="400050"/>
                </a:lnTo>
                <a:lnTo>
                  <a:pt x="2501900" y="158750"/>
                </a:lnTo>
                <a:lnTo>
                  <a:pt x="2336800" y="0"/>
                </a:lnTo>
                <a:lnTo>
                  <a:pt x="2228850" y="76200"/>
                </a:lnTo>
                <a:lnTo>
                  <a:pt x="2178050" y="165100"/>
                </a:lnTo>
                <a:lnTo>
                  <a:pt x="2070100" y="539750"/>
                </a:lnTo>
                <a:lnTo>
                  <a:pt x="2032000" y="622300"/>
                </a:lnTo>
                <a:lnTo>
                  <a:pt x="1943100" y="463550"/>
                </a:lnTo>
                <a:lnTo>
                  <a:pt x="1898650" y="254000"/>
                </a:lnTo>
                <a:lnTo>
                  <a:pt x="1866900" y="203200"/>
                </a:lnTo>
                <a:lnTo>
                  <a:pt x="1771650" y="76200"/>
                </a:lnTo>
                <a:lnTo>
                  <a:pt x="1651000" y="57150"/>
                </a:lnTo>
                <a:lnTo>
                  <a:pt x="1593850" y="146050"/>
                </a:lnTo>
                <a:lnTo>
                  <a:pt x="1530350" y="323850"/>
                </a:lnTo>
                <a:lnTo>
                  <a:pt x="1403350" y="565150"/>
                </a:lnTo>
                <a:lnTo>
                  <a:pt x="1346200" y="742950"/>
                </a:lnTo>
                <a:lnTo>
                  <a:pt x="1200150" y="704850"/>
                </a:lnTo>
                <a:lnTo>
                  <a:pt x="1136650" y="533400"/>
                </a:lnTo>
                <a:lnTo>
                  <a:pt x="1060450" y="450850"/>
                </a:lnTo>
                <a:cubicBezTo>
                  <a:pt x="1001450" y="418072"/>
                  <a:pt x="1025092" y="419100"/>
                  <a:pt x="996950" y="419100"/>
                </a:cubicBezTo>
                <a:lnTo>
                  <a:pt x="787400" y="400050"/>
                </a:lnTo>
                <a:lnTo>
                  <a:pt x="501650" y="552450"/>
                </a:lnTo>
                <a:lnTo>
                  <a:pt x="336550" y="730250"/>
                </a:lnTo>
                <a:lnTo>
                  <a:pt x="88900" y="863600"/>
                </a:lnTo>
                <a:lnTo>
                  <a:pt x="6350" y="1263650"/>
                </a:lnTo>
                <a:cubicBezTo>
                  <a:pt x="4233" y="1401233"/>
                  <a:pt x="2117" y="1538817"/>
                  <a:pt x="0" y="1676400"/>
                </a:cubicBezTo>
                <a:lnTo>
                  <a:pt x="158750" y="1879600"/>
                </a:lnTo>
                <a:lnTo>
                  <a:pt x="209550" y="1981200"/>
                </a:lnTo>
                <a:close/>
              </a:path>
            </a:pathLst>
          </a:custGeom>
          <a:noFill/>
          <a:ln w="3175">
            <a:solidFill>
              <a:srgbClr val="D8FB8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92875D-1642-4526-8DBC-92AB86A8D67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4000"/>
          </a:blip>
          <a:stretch>
            <a:fillRect/>
          </a:stretch>
        </p:blipFill>
        <p:spPr>
          <a:xfrm rot="18485567">
            <a:off x="11178218" y="551441"/>
            <a:ext cx="145459" cy="2638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6E3611-00F1-45A3-9A2C-123AC679EFE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4000"/>
          </a:blip>
          <a:stretch>
            <a:fillRect/>
          </a:stretch>
        </p:blipFill>
        <p:spPr>
          <a:xfrm rot="20688194">
            <a:off x="11307874" y="743250"/>
            <a:ext cx="141904" cy="257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1FEEB-02F8-4135-A9A7-9D1D85D03E0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4000"/>
          </a:blip>
          <a:stretch>
            <a:fillRect/>
          </a:stretch>
        </p:blipFill>
        <p:spPr>
          <a:xfrm rot="12302357">
            <a:off x="10582905" y="790233"/>
            <a:ext cx="120730" cy="2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9B3E-6539-4F6C-B8E9-2BB46B71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57" y="154241"/>
            <a:ext cx="8450990" cy="65495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11657A-BF8C-4ABC-9820-E5EB96F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>
            <a:normAutofit/>
          </a:bodyPr>
          <a:lstStyle/>
          <a:p>
            <a:r>
              <a:rPr lang="en-US" noProof="1">
                <a:latin typeface="Castellar" panose="020A0402060406010301" pitchFamily="18" charset="0"/>
              </a:rPr>
              <a:t>Raku energeetika Veel radasid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7038A6-B4A8-4C39-B8E1-BFD38FEDE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62264"/>
            <a:ext cx="4267201" cy="4795735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noProof="1"/>
              <a:t>HIF1a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Kõigis rakkudes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Reageerib hüpoksiale või põletikule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Suurendab GLUT1 (ja glükoosi) taset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Neerupealses määrab EPO tootmist</a:t>
            </a:r>
            <a:endParaRPr lang="et-EE" noProof="1"/>
          </a:p>
          <a:p>
            <a:endParaRPr lang="en-US" noProof="1"/>
          </a:p>
          <a:p>
            <a:r>
              <a:rPr lang="en-US" noProof="1"/>
              <a:t>Akt/mTOR vs PGC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Valgusüntees ja kasv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Kestus, mitokondriaalne biogenees</a:t>
            </a:r>
          </a:p>
          <a:p>
            <a:endParaRPr lang="en-US" noProof="1"/>
          </a:p>
          <a:p>
            <a:r>
              <a:rPr lang="en-US" noProof="1"/>
              <a:t>Rakujagunemise metabolism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Glükolüüs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noProof="1"/>
              <a:t>Toodetakse rasvhappeid (membraani) ja DNA-d (PPP rada)</a:t>
            </a:r>
            <a:endParaRPr lang="et-EE" noProof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00948-29D5-4EA2-8B93-258C34DD9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369" y="245806"/>
            <a:ext cx="1838435" cy="1751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92875D-1642-4526-8DBC-92AB86A8D67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12302357">
            <a:off x="10582905" y="790233"/>
            <a:ext cx="120730" cy="2189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6E3611-00F1-45A3-9A2C-123AC679EF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914734">
            <a:off x="11333712" y="778213"/>
            <a:ext cx="120730" cy="2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AEF7B80-13EE-411A-B682-78EAD8859C22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Neutrofiilid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endParaRPr lang="en-US" noProof="1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noFill/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noProof="1">
                    <a:solidFill>
                      <a:schemeClr val="bg1"/>
                    </a:solidFill>
                  </a:rPr>
                  <a:t>Elutsükkel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Luuüdist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Ringlevad veres (veres elavad tunde; kaovad reserve või hävitatakse)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Aktiveeruvad ja vahetavad olekut, seejärel migreeruvad põletikukoldesse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Apoptoos ja makrofaagid, väldib kontrollimatut põletikku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Funktsioonid: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Liikumine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Fagotsütoos: opsoniseeritus (FcR, komplementR), fago(lüso)soomid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Degranulatsioon: primaarsed, spetsiifilised, tertsiaarsed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NET: neutrophil extracellular trap, DNA kromatiinist ja seriini proteaasist kiuline võrgustik väljutatakse, mürgine tromb, rakk võib DNA-ta elada; sisaldab ka mtDNA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Fagolüsosoomis:</a:t>
                </a:r>
                <a:endParaRPr lang="et-EE" noProof="1">
                  <a:solidFill>
                    <a:schemeClr val="bg1"/>
                  </a:solidFill>
                </a:endParaRPr>
              </a:p>
              <a:p>
                <a:pPr lvl="1"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b="0" i="1" noProof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noProof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b="0" i="0" noProof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1">
                    <a:solidFill>
                      <a:schemeClr val="bg1"/>
                    </a:solidFill>
                  </a:rPr>
                  <a:t> 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noProof="1">
                    <a:solidFill>
                      <a:schemeClr val="bg1"/>
                    </a:solidFill>
                  </a:rPr>
                  <a:t>tootmine (oksüdatiivne purse)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endParaRPr lang="en-US" noProof="1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blipFill>
                <a:blip r:embed="rId3"/>
                <a:stretch>
                  <a:fillRect l="-843" t="-2541" r="-843" b="-21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2469142A-2C8D-41CF-9757-57C434C34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501" y="5956300"/>
            <a:ext cx="805222" cy="8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07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70EB7-A7E6-40C5-89DA-C1A53F46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47" y="0"/>
            <a:ext cx="8123179" cy="614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6010219-BA66-4986-9319-3835249C8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4267201" cy="4795735"/>
              </a:xfr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n-US" noProof="1"/>
                  <a:t>NADPH glükoosist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PPP rada</a:t>
                </a:r>
              </a:p>
              <a:p>
                <a:endParaRPr lang="en-US" noProof="1"/>
              </a:p>
              <a:p>
                <a:r>
                  <a:rPr lang="en-US" noProof="1"/>
                  <a:t>NADPH tsitraaditsüklist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Glutamiinist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Aminohapetest, rasvast, laktaadist?</a:t>
                </a:r>
              </a:p>
              <a:p>
                <a:endParaRPr lang="en-US" noProof="1"/>
              </a:p>
              <a:p>
                <a:r>
                  <a:rPr lang="en-US" noProof="1"/>
                  <a:t>Oksüdatiivne purse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/>
                  <a:t>Hingamisahela lühis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1" smtClean="0">
                            <a:latin typeface="Cambria Math" panose="02040503050406030204" pitchFamily="18" charset="0"/>
                          </a:rPr>
                          <m:t>𝑒𝑙</m:t>
                        </m:r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noProof="1"/>
                  <a:t> kantakse varem hapnikule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6010219-BA66-4986-9319-3835249C8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4267201" cy="4795735"/>
              </a:xfrm>
              <a:blipFill>
                <a:blip r:embed="rId4"/>
                <a:stretch>
                  <a:fillRect l="-2571" t="-2795" b="-38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711657A-BF8C-4ABC-9820-E5EB96F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2084439"/>
          </a:xfrm>
          <a:noFill/>
        </p:spPr>
        <p:txBody>
          <a:bodyPr>
            <a:normAutofit/>
          </a:bodyPr>
          <a:lstStyle/>
          <a:p>
            <a:r>
              <a:rPr lang="en-US" noProof="1">
                <a:latin typeface="Castellar" panose="020A0402060406010301" pitchFamily="18" charset="0"/>
              </a:rPr>
              <a:t>Radikaalide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tootmise</a:t>
            </a:r>
            <a:br>
              <a:rPr lang="en-US" noProof="1">
                <a:latin typeface="Castellar" panose="020A0402060406010301" pitchFamily="18" charset="0"/>
              </a:rPr>
            </a:br>
            <a:r>
              <a:rPr lang="en-US" noProof="1">
                <a:latin typeface="Castellar" panose="020A0402060406010301" pitchFamily="18" charset="0"/>
              </a:rPr>
              <a:t>rajad</a:t>
            </a:r>
          </a:p>
        </p:txBody>
      </p:sp>
      <p:pic>
        <p:nvPicPr>
          <p:cNvPr id="11" name="Picture 10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44625CF5-F1B3-4FF9-B428-14C2970DF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8501" y="5956300"/>
            <a:ext cx="805222" cy="8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53407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AEF7B80-13EE-411A-B682-78EAD8859C22}"/>
              </a:ext>
            </a:extLst>
          </p:cNvPr>
          <p:cNvSpPr/>
          <p:nvPr/>
        </p:nvSpPr>
        <p:spPr>
          <a:xfrm flipH="1">
            <a:off x="7217921" y="3429000"/>
            <a:ext cx="4974077" cy="3429000"/>
          </a:xfrm>
          <a:prstGeom prst="rtTriangle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189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33A8C-6529-49C0-9DAA-14C404F32244}"/>
              </a:ext>
            </a:extLst>
          </p:cNvPr>
          <p:cNvSpPr/>
          <p:nvPr/>
        </p:nvSpPr>
        <p:spPr>
          <a:xfrm>
            <a:off x="-2" y="0"/>
            <a:ext cx="8608981" cy="6858000"/>
          </a:xfrm>
          <a:prstGeom prst="rect">
            <a:avLst/>
          </a:prstGeom>
          <a:gradFill>
            <a:gsLst>
              <a:gs pos="70000">
                <a:srgbClr val="000000">
                  <a:alpha val="70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4E7D-6C77-4C02-A3F4-73E5B035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57227" cy="1556426"/>
          </a:xfrm>
          <a:noFill/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Neutrofiilid</a:t>
            </a:r>
            <a:b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</a:br>
            <a:r>
              <a:rPr lang="en-US" noProof="1">
                <a:solidFill>
                  <a:schemeClr val="bg1"/>
                </a:solidFill>
                <a:latin typeface="Castellar" panose="020A0402060406010301" pitchFamily="18" charset="0"/>
              </a:rPr>
              <a:t>Energia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noFill/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noProof="1">
                    <a:solidFill>
                      <a:schemeClr val="bg1"/>
                    </a:solidFill>
                  </a:rPr>
                  <a:t>Energia tootmine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ATP: 1,9 fmol/rakk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Glükolüütiline ja OxPhos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Glükogeeni varu on sees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Mitokondriaalne tihedus on madal</a:t>
                </a:r>
              </a:p>
              <a:p>
                <a:endParaRPr lang="en-US" noProof="1">
                  <a:solidFill>
                    <a:schemeClr val="bg1"/>
                  </a:solidFill>
                </a:endParaRPr>
              </a:p>
              <a:p>
                <a:r>
                  <a:rPr lang="en-US" noProof="1">
                    <a:solidFill>
                      <a:schemeClr val="bg1"/>
                    </a:solidFill>
                  </a:rPr>
                  <a:t>Aktiveerumine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HIF1a aktiveerib keskselt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ROS tootmine vajab rohkem substraate 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b="0" i="0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noProof="1">
                  <a:solidFill>
                    <a:schemeClr val="bg1"/>
                  </a:solidFill>
                </a:endParaRP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Glükolüüs ja glutaminolüüs (kummagi puudus nõrgestab mõju)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Mitokondrit pole enam ATP tootmiseks vaja (netoosis mtDNA kadu)</a:t>
                </a:r>
              </a:p>
              <a:p>
                <a:pPr>
                  <a:buFont typeface="Calibri" panose="020F0502020204030204" pitchFamily="34" charset="0"/>
                  <a:buChar char="−"/>
                </a:pPr>
                <a:endParaRPr lang="en-US" noProof="1">
                  <a:solidFill>
                    <a:schemeClr val="bg1"/>
                  </a:solidFill>
                </a:endParaRPr>
              </a:p>
              <a:p>
                <a:pPr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Apoptoos sõltub mitokondri potentsiaalist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Rakk suudab hoida (CII süstik)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r>
                  <a:rPr lang="en-US" noProof="1">
                    <a:solidFill>
                      <a:schemeClr val="bg1"/>
                    </a:solidFill>
                  </a:rPr>
                  <a:t>Kadu väldib liigset põletikku</a:t>
                </a:r>
              </a:p>
              <a:p>
                <a:pPr lvl="1">
                  <a:buFont typeface="Calibri" panose="020F0502020204030204" pitchFamily="34" charset="0"/>
                  <a:buChar char="−"/>
                </a:pPr>
                <a:endParaRPr lang="en-US" noProof="1">
                  <a:solidFill>
                    <a:schemeClr val="bg1"/>
                  </a:solidFill>
                </a:endParaRPr>
              </a:p>
              <a:p>
                <a:endParaRPr lang="et-EE" noProof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D0095-AD0A-4E83-B99D-A6D2DABA3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2062264"/>
                <a:ext cx="7957227" cy="4795735"/>
              </a:xfrm>
              <a:blipFill>
                <a:blip r:embed="rId3"/>
                <a:stretch>
                  <a:fillRect l="-1226" t="-292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0A3E3EEE-17B4-4244-871E-6B59C0DD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501" y="5956300"/>
            <a:ext cx="805222" cy="8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8434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13053</TotalTime>
  <Words>1167</Words>
  <Application>Microsoft Office PowerPoint</Application>
  <PresentationFormat>Widescreen</PresentationFormat>
  <Paragraphs>299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Blackadder ITC</vt:lpstr>
      <vt:lpstr>Calibri</vt:lpstr>
      <vt:lpstr>Calibri Light</vt:lpstr>
      <vt:lpstr>Cambria Math</vt:lpstr>
      <vt:lpstr>Castellar</vt:lpstr>
      <vt:lpstr>Georgia</vt:lpstr>
      <vt:lpstr>Wingdings</vt:lpstr>
      <vt:lpstr>Office Theme</vt:lpstr>
      <vt:lpstr>Energia veres</vt:lpstr>
      <vt:lpstr>Vererakkude üldpilt</vt:lpstr>
      <vt:lpstr>Raku energeetika üldpilt</vt:lpstr>
      <vt:lpstr>Raku energeetika üldpilt</vt:lpstr>
      <vt:lpstr>Raku energeetika Mitokonder</vt:lpstr>
      <vt:lpstr>Raku energeetika Veel radasid</vt:lpstr>
      <vt:lpstr>Neutrofiilid </vt:lpstr>
      <vt:lpstr>Radikaalide tootmise rajad</vt:lpstr>
      <vt:lpstr>Neutrofiilid Energia</vt:lpstr>
      <vt:lpstr>Monotsüüdid Üldiselt</vt:lpstr>
      <vt:lpstr>Makrofaagid kolm olekut</vt:lpstr>
      <vt:lpstr>Makrofaagid m1 aktivatsioon</vt:lpstr>
      <vt:lpstr>Makrofaagid m2 aktivatsioon</vt:lpstr>
      <vt:lpstr>Dendriitrakud </vt:lpstr>
      <vt:lpstr>Lümfotsüüdid arengujärgud</vt:lpstr>
      <vt:lpstr>Lümfotsüüdid Erinevas olekus</vt:lpstr>
      <vt:lpstr>Trombotsüüdid </vt:lpstr>
      <vt:lpstr>Erütrotsüüdid </vt:lpstr>
      <vt:lpstr>Vereloome tüvirakud</vt:lpstr>
      <vt:lpstr>Vereloome Tüvirakud</vt:lpstr>
      <vt:lpstr>Energeetiline analüüs</vt:lpstr>
      <vt:lpstr>Energeetiline analüüs</vt:lpstr>
      <vt:lpstr>Energia Vereplasmas</vt:lpstr>
      <vt:lpstr>Tänan kuulamast, voolake vabalt!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vererakkudes</dc:title>
  <dc:creator>Ai Var</dc:creator>
  <cp:lastModifiedBy>Ai Var</cp:lastModifiedBy>
  <cp:revision>269</cp:revision>
  <dcterms:created xsi:type="dcterms:W3CDTF">2021-08-16T22:02:52Z</dcterms:created>
  <dcterms:modified xsi:type="dcterms:W3CDTF">2024-11-27T18:13:29Z</dcterms:modified>
</cp:coreProperties>
</file>