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355" r:id="rId6"/>
    <p:sldId id="353" r:id="rId7"/>
    <p:sldId id="261" r:id="rId8"/>
    <p:sldId id="348" r:id="rId9"/>
    <p:sldId id="349" r:id="rId10"/>
    <p:sldId id="354" r:id="rId11"/>
    <p:sldId id="259" r:id="rId12"/>
    <p:sldId id="352" r:id="rId13"/>
    <p:sldId id="262" r:id="rId14"/>
    <p:sldId id="357" r:id="rId15"/>
    <p:sldId id="351" r:id="rId16"/>
    <p:sldId id="359" r:id="rId17"/>
    <p:sldId id="360" r:id="rId18"/>
    <p:sldId id="361" r:id="rId19"/>
    <p:sldId id="356" r:id="rId2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48A"/>
    <a:srgbClr val="99FF99"/>
    <a:srgbClr val="00FF00"/>
    <a:srgbClr val="CCFF66"/>
    <a:srgbClr val="009600"/>
    <a:srgbClr val="CCFFCC"/>
    <a:srgbClr val="90A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6464" autoAdjust="0"/>
  </p:normalViewPr>
  <p:slideViewPr>
    <p:cSldViewPr snapToGrid="0">
      <p:cViewPr>
        <p:scale>
          <a:sx n="75" d="100"/>
          <a:sy n="75" d="100"/>
        </p:scale>
        <p:origin x="1422" y="384"/>
      </p:cViewPr>
      <p:guideLst/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5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16DD60-91C0-41D1-8DB4-A315DC0055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8CAB5-7658-42B8-A93F-0F2C6DCBD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2DD4-557A-429E-A6CD-9669B5F50DE1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785B0-0D6C-4C7E-AE63-6759EB68E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D7B1C-EF4D-45BD-9D18-A010A1F22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8C1C0-79CA-4A82-B6C6-07654461F00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49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96C4-78BD-44F6-91FB-9107007F62BB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BCA6-62B6-4FED-A85D-3C8D3A42301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434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093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958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536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658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7791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4344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989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7744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176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267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376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917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65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805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35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194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DBCA6-62B6-4FED-A85D-3C8D3A423013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403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37FE-6E1C-43FF-A6BB-9A51D742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67FB3-AA7E-4AB8-B794-D6FE97A90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F3C6-5B07-4DFB-9AA8-F7D91474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8824A-CC41-4A3C-8F7B-DCBBA7C7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9923-15FC-415F-9048-61F637C6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86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069-FF68-49AD-BD5B-6711D6E9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5D779-125D-41C4-8031-4A1CE444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097A-826A-4EAC-92DD-08C6E892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3562-187F-4FA8-8394-8FED3C95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4C13F-7486-4D0E-8CFC-FBBEBDA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728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6E757-AD44-42EE-B7C3-3F47848A2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A00CC-3537-48AD-926E-1BB76FF13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2083-BD1C-4446-890F-03A9375E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1FC31-F6BB-4769-B70C-A784AC8A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71C6C-2135-4ED1-8BD1-7011465E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88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DB7A-5D38-476B-9FD4-7A47AC42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80D7-6C92-463A-92A7-74854F87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21CB4-2E9E-4094-AA1E-6A8E8652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3D62-D31F-49BD-8F57-4D991202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651BF-B3AB-4099-8847-44712AD7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49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456F-C275-47A5-8B53-5B975912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2C5E6-DA7C-4BA4-96BF-A4D02555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61734-DF65-437C-ACAF-6F6632FB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1073-013A-43AA-9ACD-77483885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468B-6E28-4373-B698-59194CC6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805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7CC4-DB35-4031-B206-C8C20ECF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A1AE-6FD4-47B0-8773-EBB984CA7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F5422-7CBB-4629-B173-71AA4A709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E511-88E2-4B70-AC2E-C4EE806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6A821-2433-4558-B7C5-3D307348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4225C-BB7D-474B-9073-DD58A99F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30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4186-63A0-45E5-BCD7-44AE2E6A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61492-E67F-402B-91EE-F62E1288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E28CE-11C0-4C18-B8F9-B8A18FC6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9BBFB-525A-425D-8747-93B18C198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5FCE2-02FD-46FC-BE4D-CBA8537BE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BF28A-33A4-4972-84D5-3E1BA199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EE89-3757-42AB-86C9-F5EAF363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8CD81-24A7-4102-AEBF-E5DE8516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605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A607-71D3-466D-B41F-FBC9D526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FC53F-0FD0-4D9E-A7F8-C671F247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F6DAD-8042-4E2B-91E1-78ABA68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9538D-5509-4A31-9AD5-86295291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144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09CC-C99D-4308-AFB6-E400B039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75785-E569-4C51-BCBE-14F7D565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618EF-1A34-454E-B864-590D7D3F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4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04EE-3593-4DD3-AC44-BE82336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4344-69DE-4E88-B57E-ABA98D74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553CD-BF98-443D-A49D-382A6DB1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93025-1CC2-4E0E-ABD4-E13DA39A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9C873-969D-451A-A2C2-86FF8EE1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E21F4-F37C-42C8-8058-959A1795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02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D140-1673-4592-AD5D-0A44359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3EC45-759F-43D9-B62D-0C4CE4F07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94DF0-CCAC-4B08-B27A-EE944E83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841D7-13BC-4CDA-8161-36F22191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993F4-D90B-4269-A659-75BD710E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BC22-E514-423C-AAEA-8D4B25B2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698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chemeClr val="tx1"/>
            </a:gs>
            <a:gs pos="97000">
              <a:srgbClr val="00FF00">
                <a:alpha val="1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4F32E-7231-4B11-91C7-C78CCB95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6A11-5AF4-4684-95BE-050431083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3189-0E52-4623-9CC7-D8A62FCCA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C4F6-98B9-4376-B7A3-8CE002DDF9E2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C76BD-1A79-43E6-846B-85250692A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AB08-75BF-4647-A4A4-C6F93B0B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CE66-1247-4431-B6F8-6C650033052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31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lumus.ee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temcellsjournals.onlinelibrary.wiley.com/doi/full/10.1002/sctm.20-0164?fbclid=IwAR18TRHkhRMoS7xhE8zLnkSLQtHtu34mR5AFV9nSrpIzmlT26UYf51fYY2o" TargetMode="External"/><Relationship Id="rId13" Type="http://schemas.openxmlformats.org/officeDocument/2006/relationships/hyperlink" Target="https://stemcellres.biomedcentral.com/articles/10.1186/s13287-020-01725-4" TargetMode="External"/><Relationship Id="rId18" Type="http://schemas.openxmlformats.org/officeDocument/2006/relationships/image" Target="../media/image36.png"/><Relationship Id="rId3" Type="http://schemas.openxmlformats.org/officeDocument/2006/relationships/hyperlink" Target="https://www.ncbi.nlm.nih.gov/pmc/articles/PMC6888380/" TargetMode="External"/><Relationship Id="rId21" Type="http://schemas.microsoft.com/office/2007/relationships/hdphoto" Target="../media/hdphoto9.wdp"/><Relationship Id="rId7" Type="http://schemas.openxmlformats.org/officeDocument/2006/relationships/hyperlink" Target="https://www.nature.com/articles/s41536-020-00105-z" TargetMode="External"/><Relationship Id="rId12" Type="http://schemas.openxmlformats.org/officeDocument/2006/relationships/hyperlink" Target="https://clinicaltrials.gov/ct2/results?term=mesenchymal+stem+cell&amp;cond=covid&amp;age_v=&amp;gndr=&amp;type=&amp;rslt=&amp;phase=2&amp;Search=Apply" TargetMode="External"/><Relationship Id="rId17" Type="http://schemas.openxmlformats.org/officeDocument/2006/relationships/hyperlink" Target="https://stemcellsjournals.onlinelibrary.wiley.com/doi/full/10.1002/sctm.20-0146?fbclid=IwAR1FoSBf5s5A_pmI_V6qe2RxYzC2t7uwgc9odO-mSEYsWwoDkclZhBzD0RA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medrxiv.org/content/10.1101/2020.10.15.20213553v2.full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mcellsjournals.onlinelibrary.wiley.com/doi/full/10.1002/sctm.20-0189?fbclid=IwAR3EOGFeu1lkVQPVgbQDu2ZfXKSXYWJMz8wQbzurKPIve6kFE_XC39zm1GU" TargetMode="External"/><Relationship Id="rId11" Type="http://schemas.openxmlformats.org/officeDocument/2006/relationships/hyperlink" Target="https://clinicaltrials.gov/ct2/results?term=mesenchymal+stem+cell&amp;cond=covid&amp;Search=Apply&amp;recrs=e&amp;age_v=&amp;gndr=&amp;type=&amp;rslt=" TargetMode="External"/><Relationship Id="rId5" Type="http://schemas.openxmlformats.org/officeDocument/2006/relationships/hyperlink" Target="https://stemcellsjournals.onlinelibrary.wiley.com/doi/full/10.1002/sctm.19-0185" TargetMode="External"/><Relationship Id="rId15" Type="http://schemas.openxmlformats.org/officeDocument/2006/relationships/hyperlink" Target="https://www.nature.com/articles/s41392-020-00286-5" TargetMode="External"/><Relationship Id="rId10" Type="http://schemas.openxmlformats.org/officeDocument/2006/relationships/hyperlink" Target="https://www.ncbi.nlm.nih.gov/pmc/articles/PMC7402800/" TargetMode="External"/><Relationship Id="rId19" Type="http://schemas.microsoft.com/office/2007/relationships/hdphoto" Target="../media/hdphoto3.wdp"/><Relationship Id="rId4" Type="http://schemas.openxmlformats.org/officeDocument/2006/relationships/hyperlink" Target="https://stemcellsjournals.onlinelibrary.wiley.com/doi/full/10.1002/sctm.20-0099" TargetMode="External"/><Relationship Id="rId9" Type="http://schemas.openxmlformats.org/officeDocument/2006/relationships/hyperlink" Target="https://www.ncbi.nlm.nih.gov/pmc/articles/PMC7069465/" TargetMode="External"/><Relationship Id="rId14" Type="http://schemas.openxmlformats.org/officeDocument/2006/relationships/hyperlink" Target="https://www.liebertpub.com/doi/full/10.1089/SCD.2020.0080" TargetMode="External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cellintechnologies.com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kirurgiakliinik.ee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ungus, yeast&#10;&#10;Description automatically generated">
            <a:extLst>
              <a:ext uri="{FF2B5EF4-FFF2-40B4-BE49-F238E27FC236}">
                <a16:creationId xmlns:a16="http://schemas.microsoft.com/office/drawing/2014/main" id="{84BC899A-C437-4DFC-9F09-511D2D99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7" b="17755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ED73DA31-19E2-4FC0-B6E0-883DC928E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771" y="5203950"/>
            <a:ext cx="1176412" cy="925417"/>
          </a:xfrm>
          <a:gradFill flip="none" rotWithShape="1">
            <a:gsLst>
              <a:gs pos="62000">
                <a:schemeClr val="bg1"/>
              </a:gs>
              <a:gs pos="100000">
                <a:srgbClr val="00FF00"/>
              </a:gs>
            </a:gsLst>
            <a:path path="circle">
              <a:fillToRect l="50000" t="130000" r="50000" b="-30000"/>
            </a:path>
            <a:tileRect/>
          </a:gradFill>
          <a:effectLst>
            <a:glow rad="127000">
              <a:srgbClr val="00FF00"/>
            </a:glow>
          </a:effectLst>
        </p:spPr>
        <p:txBody>
          <a:bodyPr anchor="b">
            <a:normAutofit/>
          </a:bodyPr>
          <a:lstStyle/>
          <a:p>
            <a:pPr algn="l"/>
            <a:r>
              <a:rPr lang="en-US" sz="1800" noProof="1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</a:rPr>
              <a:t>A</a:t>
            </a:r>
            <a:r>
              <a:rPr lang="en-US" sz="1800" noProof="1">
                <a:solidFill>
                  <a:srgbClr val="000000"/>
                </a:solidFill>
                <a:effectLst/>
              </a:rPr>
              <a:t>ivar Uus</a:t>
            </a:r>
          </a:p>
          <a:p>
            <a:pPr algn="l"/>
            <a:endParaRPr lang="en-US" sz="1800" noProof="1">
              <a:solidFill>
                <a:srgbClr val="000000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5109BA6-D250-4643-A895-68B9D6E77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24" y="5863400"/>
            <a:ext cx="10592174" cy="656946"/>
          </a:xfrm>
          <a:gradFill flip="none" rotWithShape="1">
            <a:gsLst>
              <a:gs pos="43000">
                <a:schemeClr val="accent1">
                  <a:lumMod val="5000"/>
                  <a:lumOff val="95000"/>
                </a:schemeClr>
              </a:gs>
              <a:gs pos="0">
                <a:srgbClr val="00FF00"/>
              </a:gs>
            </a:gsLst>
            <a:lin ang="8100000" scaled="1"/>
            <a:tileRect/>
          </a:gradFill>
          <a:effectLst>
            <a:glow rad="190500">
              <a:srgbClr val="00FF00">
                <a:alpha val="70000"/>
              </a:srgbClr>
            </a:glow>
          </a:effectLst>
        </p:spPr>
        <p:txBody>
          <a:bodyPr anchor="t">
            <a:normAutofit/>
          </a:bodyPr>
          <a:lstStyle/>
          <a:p>
            <a:pPr algn="l"/>
            <a:r>
              <a:rPr lang="en-US" sz="4000" noProof="1">
                <a:solidFill>
                  <a:srgbClr val="000000"/>
                </a:solidFill>
              </a:rPr>
              <a:t>Ravivõimalused mesenhümaalsete tüvirakkudega</a:t>
            </a:r>
          </a:p>
        </p:txBody>
      </p:sp>
      <p:sp>
        <p:nvSpPr>
          <p:cNvPr id="2" name="Rectangle 1"/>
          <p:cNvSpPr/>
          <p:nvPr/>
        </p:nvSpPr>
        <p:spPr>
          <a:xfrm rot="1035222">
            <a:off x="8169728" y="5141026"/>
            <a:ext cx="3970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4400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Sisaldab </a:t>
            </a:r>
            <a:r>
              <a:rPr lang="et-EE" sz="4400" b="0" cap="none" spc="0" noProof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Covidit!</a:t>
            </a:r>
          </a:p>
        </p:txBody>
      </p:sp>
    </p:spTree>
    <p:extLst>
      <p:ext uri="{BB962C8B-B14F-4D97-AF65-F5344CB8AC3E}">
        <p14:creationId xmlns:p14="http://schemas.microsoft.com/office/powerpoint/2010/main" val="63378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B33A-3BB0-41E7-948D-4F1BB0A6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OÜ 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Elumus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81B1-635C-4B2E-92EE-116FFFB3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311776"/>
          </a:xfrm>
        </p:spPr>
        <p:txBody>
          <a:bodyPr>
            <a:normAutofit fontScale="85000" lnSpcReduction="20000"/>
          </a:bodyPr>
          <a:lstStyle/>
          <a:p>
            <a:pPr marL="321457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Tegevuste loetelu</a:t>
            </a:r>
          </a:p>
          <a:p>
            <a:pPr marL="778657" lvl="1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K</a:t>
            </a:r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ogumiskomplekti tootmine</a:t>
            </a:r>
          </a:p>
          <a:p>
            <a:pPr marL="778657" lvl="1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M</a:t>
            </a:r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aterjali võtmine</a:t>
            </a:r>
          </a:p>
          <a:p>
            <a:pPr marL="778657" lvl="1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Transport</a:t>
            </a:r>
            <a:endParaRPr lang="en-US" altLang="en-US" noProof="1">
              <a:solidFill>
                <a:schemeClr val="tx1"/>
              </a:solidFill>
              <a:ea typeface="Trade Gothic LT" charset="0"/>
              <a:cs typeface="Calibri" panose="020F0502020204030204" pitchFamily="34" charset="0"/>
            </a:endParaRPr>
          </a:p>
          <a:p>
            <a:pPr marL="778657" lvl="1" indent="-321457"/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Labortöötlus</a:t>
            </a:r>
          </a:p>
          <a:p>
            <a:pPr marL="778657" lvl="1" indent="-321457"/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Külmutamine</a:t>
            </a:r>
          </a:p>
          <a:p>
            <a:pPr marL="778657" lvl="1" indent="-321457"/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25 aastat säilitamist </a:t>
            </a:r>
            <a:r>
              <a:rPr lang="en-US" altLang="en-US" i="1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Future Cell Biobank</a:t>
            </a:r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’s</a:t>
            </a:r>
          </a:p>
          <a:p>
            <a:pPr marL="778657" lvl="1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R</a:t>
            </a:r>
            <a:r>
              <a:rPr lang="en-US" altLang="en-US" noProof="1">
                <a:solidFill>
                  <a:schemeClr val="tx1"/>
                </a:solidFill>
                <a:ea typeface="Trade Gothic LT" charset="0"/>
                <a:cs typeface="Calibri" panose="020F0502020204030204" pitchFamily="34" charset="0"/>
              </a:rPr>
              <a:t>akkude vabastamine ja transport raviasutusse ravi jaoks.</a:t>
            </a:r>
          </a:p>
          <a:p>
            <a:pPr marL="321457" indent="-321457"/>
            <a:endParaRPr lang="en-US" altLang="en-US" noProof="1">
              <a:ea typeface="Trade Gothic LT" charset="0"/>
              <a:cs typeface="Calibri" panose="020F0502020204030204" pitchFamily="34" charset="0"/>
            </a:endParaRPr>
          </a:p>
          <a:p>
            <a:pPr marL="321457" indent="-321457"/>
            <a:r>
              <a:rPr lang="en-US" altLang="en-US" noProof="1">
                <a:ea typeface="Trade Gothic LT" charset="0"/>
                <a:cs typeface="Calibri" panose="020F0502020204030204" pitchFamily="34" charset="0"/>
              </a:rPr>
              <a:t>ITK sünnitusmajas</a:t>
            </a:r>
            <a:endParaRPr lang="en-US" altLang="en-US" noProof="1">
              <a:solidFill>
                <a:schemeClr val="tx1"/>
              </a:solidFill>
              <a:ea typeface="Trade Gothic LT" charset="0"/>
              <a:cs typeface="Calibri" panose="020F0502020204030204" pitchFamily="34" charset="0"/>
            </a:endParaRPr>
          </a:p>
          <a:p>
            <a:pPr marL="321457" indent="-321457"/>
            <a:endParaRPr lang="en-US" altLang="en-US" noProof="1">
              <a:solidFill>
                <a:srgbClr val="99FF99"/>
              </a:solidFill>
              <a:ea typeface="Trade Gothic LT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noProof="1">
                <a:solidFill>
                  <a:srgbClr val="99FF99"/>
                </a:solidFill>
                <a:ea typeface="Trade Gothic LT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https://elumus.ee/</a:t>
            </a:r>
            <a:endParaRPr lang="en-US" altLang="en-US" noProof="1">
              <a:solidFill>
                <a:srgbClr val="99FF99"/>
              </a:solidFill>
              <a:ea typeface="Trade Gothic LT" charset="0"/>
              <a:cs typeface="Calibri" panose="020F0502020204030204" pitchFamily="34" charset="0"/>
            </a:endParaRPr>
          </a:p>
        </p:txBody>
      </p:sp>
      <p:pic>
        <p:nvPicPr>
          <p:cNvPr id="5" name="Picture 2" descr="Tüvirakkude säilitamine">
            <a:extLst>
              <a:ext uri="{FF2B5EF4-FFF2-40B4-BE49-F238E27FC236}">
                <a16:creationId xmlns:a16="http://schemas.microsoft.com/office/drawing/2014/main" id="{8452C564-264E-4505-AEE0-0BBBB860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365125"/>
            <a:ext cx="2209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9E1E72-6DB0-46B6-BDB7-6ADFD308F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48070"/>
              </p:ext>
            </p:extLst>
          </p:nvPr>
        </p:nvGraphicFramePr>
        <p:xfrm>
          <a:off x="8128000" y="1690688"/>
          <a:ext cx="3433746" cy="444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73">
                  <a:extLst>
                    <a:ext uri="{9D8B030D-6E8A-4147-A177-3AD203B41FA5}">
                      <a16:colId xmlns:a16="http://schemas.microsoft.com/office/drawing/2014/main" val="1149127105"/>
                    </a:ext>
                  </a:extLst>
                </a:gridCol>
                <a:gridCol w="1716873">
                  <a:extLst>
                    <a:ext uri="{9D8B030D-6E8A-4147-A177-3AD203B41FA5}">
                      <a16:colId xmlns:a16="http://schemas.microsoft.com/office/drawing/2014/main" val="4097246340"/>
                    </a:ext>
                  </a:extLst>
                </a:gridCol>
              </a:tblGrid>
              <a:tr h="84162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1"/>
                        <a:t>Hinnakiri</a:t>
                      </a:r>
                      <a:r>
                        <a:rPr lang="en-US" b="0" noProof="1"/>
                        <a:t> </a:t>
                      </a:r>
                      <a:r>
                        <a:rPr lang="en-US" b="0" i="1" noProof="1"/>
                        <a:t>(sh kõik kehtivad maksud ja transpordikulud)</a:t>
                      </a:r>
                    </a:p>
                  </a:txBody>
                  <a:tcPr>
                    <a:solidFill>
                      <a:srgbClr val="80B4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434356"/>
                  </a:ext>
                </a:extLst>
              </a:tr>
              <a:tr h="8149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Korraldustasu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470e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57909"/>
                  </a:ext>
                </a:extLst>
              </a:tr>
              <a:tr h="553459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1"/>
                        <a:t>Laboritöötlus ja säilitus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81622"/>
                  </a:ext>
                </a:extLst>
              </a:tr>
              <a:tr h="841623">
                <a:tc>
                  <a:txBody>
                    <a:bodyPr/>
                    <a:lstStyle/>
                    <a:p>
                      <a:pPr algn="r"/>
                      <a:r>
                        <a:rPr lang="en-US" noProof="1"/>
                        <a:t>Nabaväädi</a:t>
                      </a:r>
                    </a:p>
                    <a:p>
                      <a:pPr algn="r"/>
                      <a:r>
                        <a:rPr lang="en-US" noProof="1"/>
                        <a:t>Veri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noProof="1"/>
                        <a:t>1960e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25851"/>
                  </a:ext>
                </a:extLst>
              </a:tr>
              <a:tr h="841623">
                <a:tc>
                  <a:txBody>
                    <a:bodyPr/>
                    <a:lstStyle/>
                    <a:p>
                      <a:pPr algn="r"/>
                      <a:r>
                        <a:rPr lang="en-US" noProof="1"/>
                        <a:t>Nabaväädi</a:t>
                      </a:r>
                    </a:p>
                    <a:p>
                      <a:pPr algn="r"/>
                      <a:r>
                        <a:rPr lang="en-US" noProof="1"/>
                        <a:t>veri + </a:t>
                      </a:r>
                      <a:r>
                        <a:rPr lang="en-US" b="1" noProof="1"/>
                        <a:t>kude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noProof="1"/>
                        <a:t>2530e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98346"/>
                  </a:ext>
                </a:extLst>
              </a:tr>
              <a:tr h="553459">
                <a:tc>
                  <a:txBody>
                    <a:bodyPr/>
                    <a:lstStyle/>
                    <a:p>
                      <a:pPr algn="r"/>
                      <a:r>
                        <a:rPr lang="en-US" b="1" noProof="1"/>
                        <a:t>Hambasäsi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1980e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6864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06D5CA4-1E93-45DD-A55A-0CE6D16C59BC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Eestis</a:t>
            </a:r>
            <a:endParaRPr lang="et-EE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0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utologous &amp; Allogenic - Autism Connect">
            <a:extLst>
              <a:ext uri="{FF2B5EF4-FFF2-40B4-BE49-F238E27FC236}">
                <a16:creationId xmlns:a16="http://schemas.microsoft.com/office/drawing/2014/main" id="{4138B46E-02EA-45C3-BA8E-E1193694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36207"/>
            <a:ext cx="1851969" cy="15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F2BC-4B2F-4A07-BC98-3F2CC0EF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786" y="752438"/>
            <a:ext cx="5951413" cy="6020151"/>
          </a:xfrm>
        </p:spPr>
        <p:txBody>
          <a:bodyPr>
            <a:normAutofit fontScale="55000" lnSpcReduction="20000"/>
          </a:bodyPr>
          <a:lstStyle/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r>
              <a:rPr lang="en-US" noProof="1"/>
              <a:t>Biomaterjali polümorfism</a:t>
            </a:r>
          </a:p>
          <a:p>
            <a:pPr lvl="1"/>
            <a:r>
              <a:rPr lang="en-US" noProof="1"/>
              <a:t>HLA I, II jm alloantigeenid</a:t>
            </a:r>
          </a:p>
          <a:p>
            <a:pPr lvl="1"/>
            <a:r>
              <a:rPr lang="en-US" noProof="1"/>
              <a:t>Ideaalne sobivus harv</a:t>
            </a:r>
          </a:p>
          <a:p>
            <a:endParaRPr lang="en-US" noProof="1"/>
          </a:p>
          <a:p>
            <a:r>
              <a:rPr lang="en-US" noProof="1">
                <a:solidFill>
                  <a:srgbClr val="009600"/>
                </a:solidFill>
                <a:effectLst>
                  <a:glow rad="254000">
                    <a:srgbClr val="00FF00">
                      <a:alpha val="50000"/>
                    </a:srgbClr>
                  </a:glow>
                </a:effectLst>
              </a:rPr>
              <a:t>MSC:</a:t>
            </a:r>
            <a:r>
              <a:rPr lang="en-US" noProof="1">
                <a:solidFill>
                  <a:srgbClr val="009600"/>
                </a:solidFill>
              </a:rPr>
              <a:t> </a:t>
            </a:r>
            <a:r>
              <a:rPr lang="en-US" noProof="1">
                <a:solidFill>
                  <a:srgbClr val="00FF00"/>
                </a:solidFill>
              </a:rPr>
              <a:t>ohutu</a:t>
            </a:r>
            <a:r>
              <a:rPr lang="en-US" noProof="1"/>
              <a:t> ka sobitamata</a:t>
            </a:r>
          </a:p>
          <a:p>
            <a:pPr lvl="2"/>
            <a:r>
              <a:rPr lang="en-US" noProof="1"/>
              <a:t>Nõuded: Kasutatakse sobitamata. Soovitatav DSA?</a:t>
            </a:r>
          </a:p>
          <a:p>
            <a:pPr lvl="2"/>
            <a:r>
              <a:rPr lang="en-US" noProof="1"/>
              <a:t>Tulemus: Äratõukereaktsioonideta (315 katset), harva antikehad</a:t>
            </a:r>
          </a:p>
          <a:p>
            <a:pPr lvl="1"/>
            <a:r>
              <a:rPr lang="en-US" noProof="1">
                <a:solidFill>
                  <a:srgbClr val="CCFF66"/>
                </a:solidFill>
                <a:effectLst/>
              </a:rPr>
              <a:t>Org</a:t>
            </a:r>
            <a:r>
              <a:rPr lang="en-US" noProof="1">
                <a:solidFill>
                  <a:srgbClr val="CCFF66"/>
                </a:solidFill>
              </a:rPr>
              <a:t>anid </a:t>
            </a:r>
            <a:r>
              <a:rPr lang="en-US" noProof="1"/>
              <a:t>nn tavaline võõrkude, keskmise ranguse ja kontrollitava ohuga</a:t>
            </a:r>
          </a:p>
          <a:p>
            <a:pPr lvl="2"/>
            <a:r>
              <a:rPr lang="en-US" noProof="1"/>
              <a:t>Nõuded: Sobitatakse osaliselt (immunogeensed lookused), DSA</a:t>
            </a:r>
          </a:p>
          <a:p>
            <a:pPr lvl="2"/>
            <a:r>
              <a:rPr lang="en-US" noProof="1"/>
              <a:t>Tulemus: Vajalik kestev immunosupressioon, organ kahjustub aeglaselt</a:t>
            </a:r>
          </a:p>
          <a:p>
            <a:pPr lvl="1"/>
            <a:r>
              <a:rPr lang="en-US" noProof="1">
                <a:solidFill>
                  <a:srgbClr val="C00000"/>
                </a:solidFill>
                <a:effectLst/>
              </a:rPr>
              <a:t>Ve</a:t>
            </a:r>
            <a:r>
              <a:rPr lang="en-US" noProof="1">
                <a:solidFill>
                  <a:srgbClr val="C00000"/>
                </a:solidFill>
              </a:rPr>
              <a:t>reloome </a:t>
            </a:r>
            <a:r>
              <a:rPr lang="en-US" noProof="1"/>
              <a:t>sobitatakse erandlikult rangelt, ohtlik</a:t>
            </a:r>
          </a:p>
          <a:p>
            <a:pPr lvl="2"/>
            <a:r>
              <a:rPr lang="en-US" noProof="1"/>
              <a:t>Nõuded: Sekveneeritakse isegi alleelid, SNP, intronid</a:t>
            </a:r>
          </a:p>
          <a:p>
            <a:pPr lvl="2"/>
            <a:r>
              <a:rPr lang="en-US" noProof="1"/>
              <a:t>Tulemus: Vajalik kestev immunosupressioon,  siirik vb ründab peremeest</a:t>
            </a:r>
          </a:p>
          <a:p>
            <a:endParaRPr lang="en-US" noProof="1"/>
          </a:p>
          <a:p>
            <a:r>
              <a:rPr lang="en-US" noProof="1"/>
              <a:t>Ohutuse mehhanismid</a:t>
            </a:r>
          </a:p>
          <a:p>
            <a:pPr lvl="1"/>
            <a:r>
              <a:rPr lang="en-US" noProof="1"/>
              <a:t>Immuunpriviligeeritud?</a:t>
            </a:r>
          </a:p>
          <a:p>
            <a:pPr lvl="2"/>
            <a:r>
              <a:rPr lang="et-EE" noProof="1"/>
              <a:t>Immunosupressiivsed faktorid</a:t>
            </a:r>
            <a:endParaRPr lang="en-US" noProof="1"/>
          </a:p>
          <a:p>
            <a:pPr lvl="2"/>
            <a:r>
              <a:rPr lang="en-US" noProof="1"/>
              <a:t>Tolerogeen, </a:t>
            </a:r>
            <a:r>
              <a:rPr lang="et-EE" noProof="1"/>
              <a:t>HLA G</a:t>
            </a:r>
            <a:endParaRPr lang="en-US" noProof="1"/>
          </a:p>
          <a:p>
            <a:pPr lvl="2"/>
            <a:r>
              <a:rPr lang="en-US" noProof="1"/>
              <a:t>HLA I (reaktsioonina II?)</a:t>
            </a:r>
          </a:p>
          <a:p>
            <a:pPr lvl="2"/>
            <a:r>
              <a:rPr lang="en-US" noProof="1"/>
              <a:t>Vähe alloantigeene</a:t>
            </a:r>
          </a:p>
          <a:p>
            <a:pPr lvl="1"/>
            <a:r>
              <a:rPr lang="en-US" noProof="1"/>
              <a:t>Ei peagi pikalt ellu jääma</a:t>
            </a:r>
          </a:p>
          <a:p>
            <a:endParaRPr lang="en-US" noProof="1"/>
          </a:p>
          <a:p>
            <a:r>
              <a:rPr lang="en-US" noProof="1"/>
              <a:t>Allogeenne on kättesaadavam (off the shelf, QC)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53000-B1A6-4582-84E0-E1BF32E79FEC}"/>
              </a:ext>
            </a:extLst>
          </p:cNvPr>
          <p:cNvSpPr txBox="1"/>
          <p:nvPr/>
        </p:nvSpPr>
        <p:spPr>
          <a:xfrm>
            <a:off x="838201" y="365125"/>
            <a:ext cx="4546600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On tavaliselt efektiivsem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Eelistatud, kui on võimalus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ADRC sobib ainult autoloogselt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noProof="1"/>
              <a:t>Patsiendi rakud võivad olla vanuse, haiguse või ravi poolt mõjutatud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noProof="1"/>
              <a:t>Isolatsioon ja ekspansioon võtavad aega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Raskes seisus patsiendile on rakkude korjamine lisatrauma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Kui noorena rakud panka panna, saab ka noori ja kiirelt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noProof="1"/>
              <a:t>Cell</a:t>
            </a:r>
            <a:r>
              <a:rPr lang="et-EE" sz="1700" noProof="1"/>
              <a:t>i</a:t>
            </a:r>
            <a:r>
              <a:rPr lang="en-US" sz="1700" noProof="1"/>
              <a:t>n ja Cytor</a:t>
            </a:r>
            <a:r>
              <a:rPr lang="et-EE" sz="1700" noProof="1"/>
              <a:t>i</a:t>
            </a:r>
            <a:r>
              <a:rPr lang="en-US" sz="1700" noProof="1"/>
              <a:t> tegelevad autoloogsega</a:t>
            </a:r>
          </a:p>
          <a:p>
            <a:endParaRPr lang="en-US" sz="1700" noProof="1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CEABB5-E403-45DD-A154-FA1A50F8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3" y="365125"/>
            <a:ext cx="2032000" cy="152400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5DAEFC3-0BAB-4114-8A71-C9B86F0F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5"/>
            <a:ext cx="10947399" cy="1325563"/>
          </a:xfrm>
        </p:spPr>
        <p:txBody>
          <a:bodyPr/>
          <a:lstStyle/>
          <a:p>
            <a:pPr algn="ctr"/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Autoloogne</a:t>
            </a:r>
            <a:r>
              <a:rPr lang="en-US" noProof="1">
                <a:effectLst>
                  <a:glow rad="203200">
                    <a:srgbClr val="009600">
                      <a:alpha val="37000"/>
                    </a:srgbClr>
                  </a:glow>
                </a:effectLst>
              </a:rPr>
              <a:t>     </a:t>
            </a:r>
            <a:r>
              <a:rPr lang="en-US" noProof="1">
                <a:effectLst/>
              </a:rPr>
              <a:t>vs</a:t>
            </a:r>
            <a:r>
              <a:rPr lang="en-US" noProof="1">
                <a:effectLst>
                  <a:glow rad="203200">
                    <a:srgbClr val="009600">
                      <a:alpha val="37000"/>
                    </a:srgbClr>
                  </a:glow>
                </a:effectLst>
              </a:rPr>
              <a:t>     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Allogeenne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BB015D-0659-45B1-8222-DF943F5578DB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Koesobivus</a:t>
            </a:r>
            <a:endParaRPr lang="et-EE" b="1" noProof="1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75B33B-0059-489F-998B-B5D186A762E4}"/>
              </a:ext>
            </a:extLst>
          </p:cNvPr>
          <p:cNvCxnSpPr>
            <a:cxnSpLocks/>
          </p:cNvCxnSpPr>
          <p:nvPr/>
        </p:nvCxnSpPr>
        <p:spPr>
          <a:xfrm>
            <a:off x="6076950" y="2741436"/>
            <a:ext cx="420103" cy="543185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BFBAA4-0937-4E7A-A1CE-A08D70A9C485}"/>
              </a:ext>
            </a:extLst>
          </p:cNvPr>
          <p:cNvCxnSpPr>
            <a:cxnSpLocks/>
          </p:cNvCxnSpPr>
          <p:nvPr/>
        </p:nvCxnSpPr>
        <p:spPr>
          <a:xfrm>
            <a:off x="6057900" y="2741436"/>
            <a:ext cx="439153" cy="112070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row: Notched Right 32">
            <a:extLst>
              <a:ext uri="{FF2B5EF4-FFF2-40B4-BE49-F238E27FC236}">
                <a16:creationId xmlns:a16="http://schemas.microsoft.com/office/drawing/2014/main" id="{038C5609-2807-419F-B520-BD0C57F0AF8D}"/>
              </a:ext>
            </a:extLst>
          </p:cNvPr>
          <p:cNvSpPr/>
          <p:nvPr/>
        </p:nvSpPr>
        <p:spPr>
          <a:xfrm>
            <a:off x="6382754" y="3732125"/>
            <a:ext cx="342899" cy="201413"/>
          </a:xfrm>
          <a:prstGeom prst="notchedRightArrow">
            <a:avLst/>
          </a:prstGeom>
          <a:solidFill>
            <a:srgbClr val="00FF00"/>
          </a:solidFill>
          <a:effectLst>
            <a:glow rad="254000">
              <a:srgbClr val="00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6" name="Arrow: Notched Right 35">
            <a:extLst>
              <a:ext uri="{FF2B5EF4-FFF2-40B4-BE49-F238E27FC236}">
                <a16:creationId xmlns:a16="http://schemas.microsoft.com/office/drawing/2014/main" id="{FE431A4B-8DEB-43D9-89D8-FC90D29E7476}"/>
              </a:ext>
            </a:extLst>
          </p:cNvPr>
          <p:cNvSpPr/>
          <p:nvPr/>
        </p:nvSpPr>
        <p:spPr>
          <a:xfrm>
            <a:off x="6382753" y="3183914"/>
            <a:ext cx="342899" cy="201413"/>
          </a:xfrm>
          <a:prstGeom prst="notchedRightArrow">
            <a:avLst/>
          </a:prstGeom>
          <a:solidFill>
            <a:srgbClr val="00FF00"/>
          </a:solidFill>
          <a:effectLst>
            <a:glow rad="254000">
              <a:srgbClr val="00FF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363CF3-CD2B-440F-B0B4-C6A805375712}"/>
              </a:ext>
            </a:extLst>
          </p:cNvPr>
          <p:cNvSpPr txBox="1"/>
          <p:nvPr/>
        </p:nvSpPr>
        <p:spPr>
          <a:xfrm rot="4403163">
            <a:off x="5536320" y="3106989"/>
            <a:ext cx="1081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noProof="1">
                <a:solidFill>
                  <a:srgbClr val="00FF00"/>
                </a:solidFill>
              </a:rPr>
              <a:t>Toleriseeriv</a:t>
            </a:r>
          </a:p>
        </p:txBody>
      </p:sp>
    </p:spTree>
    <p:extLst>
      <p:ext uri="{BB962C8B-B14F-4D97-AF65-F5344CB8AC3E}">
        <p14:creationId xmlns:p14="http://schemas.microsoft.com/office/powerpoint/2010/main" val="202153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ADE2-27EC-4A2C-BD55-04428581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Siirdatud neeru omaksvõtt</a:t>
            </a:r>
          </a:p>
          <a:p>
            <a:pPr lvl="1"/>
            <a:r>
              <a:rPr lang="en-US" noProof="1"/>
              <a:t>Autoloogsed rakud</a:t>
            </a:r>
          </a:p>
          <a:p>
            <a:pPr lvl="1"/>
            <a:r>
              <a:rPr lang="en-US" noProof="1"/>
              <a:t>Vabastas immunosupressiooni vajadusest</a:t>
            </a:r>
          </a:p>
          <a:p>
            <a:endParaRPr lang="en-US" noProof="1"/>
          </a:p>
          <a:p>
            <a:r>
              <a:rPr lang="en-US" noProof="1"/>
              <a:t>GvHD</a:t>
            </a:r>
          </a:p>
          <a:p>
            <a:pPr lvl="1"/>
            <a:r>
              <a:rPr lang="en-US" b="1" noProof="1"/>
              <a:t>Allogeensed</a:t>
            </a:r>
            <a:r>
              <a:rPr lang="en-US" noProof="1"/>
              <a:t> MSC rakud</a:t>
            </a:r>
          </a:p>
          <a:p>
            <a:pPr lvl="1"/>
            <a:r>
              <a:rPr lang="en-US" noProof="1"/>
              <a:t>28/47 osalisest harvem ja nõrgemad reaktsioonid</a:t>
            </a:r>
          </a:p>
          <a:p>
            <a:endParaRPr lang="en-US" noProof="1"/>
          </a:p>
          <a:p>
            <a:r>
              <a:rPr lang="en-US" noProof="1"/>
              <a:t>Naha toleriseerimine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D39084-902D-46AD-B3A8-F7E8123AEE97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Tolerogeen</a:t>
            </a:r>
            <a:endParaRPr lang="et-EE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9839-C507-4645-9513-9EAC90CC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noProof="1"/>
              <a:t>SARS-Co</a:t>
            </a:r>
            <a:r>
              <a:rPr lang="et-EE" noProof="1"/>
              <a:t>V-2</a:t>
            </a:r>
          </a:p>
          <a:p>
            <a:pPr lvl="1"/>
            <a:r>
              <a:rPr lang="et-EE" i="1" noProof="1"/>
              <a:t>Severe Acute Respiratory Syndrome Corona Virus 2</a:t>
            </a:r>
            <a:endParaRPr lang="en-US" i="1" noProof="1"/>
          </a:p>
          <a:p>
            <a:pPr lvl="1"/>
            <a:r>
              <a:rPr lang="en-US" noProof="1"/>
              <a:t>Tekitab Covid-19 </a:t>
            </a:r>
            <a:r>
              <a:rPr lang="et-EE" noProof="1"/>
              <a:t>ehk</a:t>
            </a:r>
            <a:r>
              <a:rPr lang="en-US" noProof="1"/>
              <a:t> 2019 aasta koroonaviirushaigust</a:t>
            </a:r>
          </a:p>
          <a:p>
            <a:pPr lvl="1"/>
            <a:r>
              <a:rPr lang="en-US" noProof="1"/>
              <a:t>RNA vi</a:t>
            </a:r>
            <a:r>
              <a:rPr lang="et-EE" noProof="1"/>
              <a:t>i</a:t>
            </a:r>
            <a:r>
              <a:rPr lang="en-US" noProof="1"/>
              <a:t>rus</a:t>
            </a:r>
            <a:endParaRPr lang="et-EE" noProof="1"/>
          </a:p>
          <a:p>
            <a:pPr lvl="1"/>
            <a:endParaRPr lang="et-EE" noProof="1"/>
          </a:p>
          <a:p>
            <a:pPr lvl="1"/>
            <a:endParaRPr lang="en-US" noProof="1"/>
          </a:p>
          <a:p>
            <a:r>
              <a:rPr lang="et-EE" noProof="1"/>
              <a:t>Epidemioloogia</a:t>
            </a:r>
          </a:p>
          <a:p>
            <a:pPr lvl="1"/>
            <a:r>
              <a:rPr lang="et-EE" noProof="1"/>
              <a:t>Levib kontakti, piiskade, aerosoolidega</a:t>
            </a:r>
          </a:p>
          <a:p>
            <a:pPr lvl="1"/>
            <a:r>
              <a:rPr lang="et-EE" noProof="1"/>
              <a:t>Ohtlikum riskigrupi inimestele (vaieldav)</a:t>
            </a:r>
            <a:endParaRPr lang="en-US" noProof="1"/>
          </a:p>
          <a:p>
            <a:pPr lvl="1"/>
            <a:r>
              <a:rPr lang="et-EE" noProof="1"/>
              <a:t>10 000 000 nakatunut</a:t>
            </a:r>
          </a:p>
          <a:p>
            <a:pPr lvl="1"/>
            <a:r>
              <a:rPr lang="et-EE" noProof="1"/>
              <a:t>500 000 surma</a:t>
            </a:r>
            <a:endParaRPr lang="en-US" noProof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7A3F87-5967-480F-B645-BDE5BAC3FEB9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3FDFE30-FDF4-48B9-86DB-E5131789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1" y="1649019"/>
            <a:ext cx="615737" cy="5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E79839-C507-4645-9513-9EAC90CC7F96}"/>
              </a:ext>
            </a:extLst>
          </p:cNvPr>
          <p:cNvSpPr txBox="1">
            <a:spLocks/>
          </p:cNvSpPr>
          <p:nvPr/>
        </p:nvSpPr>
        <p:spPr>
          <a:xfrm>
            <a:off x="60198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Haiguskulg</a:t>
            </a:r>
          </a:p>
          <a:p>
            <a:pPr lvl="1"/>
            <a:r>
              <a:rPr lang="et-EE" noProof="1"/>
              <a:t>Külmetuselikud sümptomid</a:t>
            </a:r>
          </a:p>
          <a:p>
            <a:pPr lvl="1"/>
            <a:r>
              <a:rPr lang="et-EE" noProof="1"/>
              <a:t>Raskemal juhul ebaadekvaatne immuunreaktsioon</a:t>
            </a:r>
          </a:p>
          <a:p>
            <a:pPr lvl="2"/>
            <a:r>
              <a:rPr lang="et-EE" noProof="1"/>
              <a:t>Immuunsüsteemi ülekoormus ja kurnatus, lümfopeenia</a:t>
            </a:r>
            <a:endParaRPr lang="en-US" noProof="1"/>
          </a:p>
          <a:p>
            <a:pPr lvl="2"/>
            <a:r>
              <a:rPr lang="et-EE" noProof="1"/>
              <a:t>Tsütokiinide torm, M1 makrofaagid</a:t>
            </a:r>
          </a:p>
          <a:p>
            <a:pPr lvl="1"/>
            <a:r>
              <a:rPr lang="et-EE" noProof="1"/>
              <a:t>Raskel patsiendil 1-2 näd pärast sümptomeid</a:t>
            </a:r>
            <a:endParaRPr lang="en-US" noProof="1"/>
          </a:p>
          <a:p>
            <a:pPr lvl="2"/>
            <a:r>
              <a:rPr lang="en-US" noProof="1"/>
              <a:t>Kopsukoe kahjustus: veresoonte kahjustus ja hüüve, epiteeli apoptoos, koe permeaabelsus</a:t>
            </a:r>
          </a:p>
          <a:p>
            <a:pPr lvl="2"/>
            <a:r>
              <a:rPr lang="en-US" noProof="1"/>
              <a:t>ARDS - Acute respiratory distress syndrome</a:t>
            </a:r>
          </a:p>
          <a:p>
            <a:pPr lvl="2"/>
            <a:r>
              <a:rPr lang="en-US" noProof="1"/>
              <a:t>Multiorgan-puudulikkus, surm</a:t>
            </a:r>
          </a:p>
          <a:p>
            <a:endParaRPr lang="et-EE" noProof="1"/>
          </a:p>
          <a:p>
            <a:r>
              <a:rPr lang="et-EE" noProof="1"/>
              <a:t>Ravi puudulik</a:t>
            </a:r>
          </a:p>
          <a:p>
            <a:pPr lvl="1"/>
            <a:r>
              <a:rPr lang="et-EE" noProof="1"/>
              <a:t>Paranenute plasma</a:t>
            </a:r>
          </a:p>
          <a:p>
            <a:pPr lvl="1"/>
            <a:r>
              <a:rPr lang="et-EE" noProof="1"/>
              <a:t>Glükokortikoidid</a:t>
            </a:r>
          </a:p>
          <a:p>
            <a:pPr lvl="1"/>
            <a:r>
              <a:rPr lang="et-EE" noProof="1"/>
              <a:t>Antiviraalne/-malaaria ravi</a:t>
            </a:r>
            <a:endParaRPr lang="en-US" noProof="1"/>
          </a:p>
          <a:p>
            <a:pPr lvl="1"/>
            <a:r>
              <a:rPr lang="en-US" i="1" noProof="1">
                <a:solidFill>
                  <a:schemeClr val="bg1">
                    <a:lumMod val="75000"/>
                  </a:schemeClr>
                </a:solidFill>
              </a:rPr>
              <a:t>MSC mahasurumine?</a:t>
            </a:r>
            <a:endParaRPr lang="et-EE" i="1" noProof="1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t-EE" noProof="1"/>
          </a:p>
        </p:txBody>
      </p:sp>
    </p:spTree>
    <p:extLst>
      <p:ext uri="{BB962C8B-B14F-4D97-AF65-F5344CB8AC3E}">
        <p14:creationId xmlns:p14="http://schemas.microsoft.com/office/powerpoint/2010/main" val="24317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735B-A4F5-4BB4-A75B-FB1299E95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Ravi </a:t>
            </a:r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mesenhümaalsete tüvirakkudega</a:t>
            </a:r>
            <a:endParaRPr lang="en-US" noProof="1">
              <a:effectLst>
                <a:glow rad="254000">
                  <a:srgbClr val="99FF99">
                    <a:alpha val="50000"/>
                  </a:srgb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7DA1-D04D-4909-8418-7425BC74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667250"/>
          </a:xfrm>
        </p:spPr>
        <p:txBody>
          <a:bodyPr>
            <a:normAutofit fontScale="55000" lnSpcReduction="20000"/>
          </a:bodyPr>
          <a:lstStyle/>
          <a:p>
            <a:r>
              <a:rPr lang="en-US" noProof="1"/>
              <a:t>ARDS vastu</a:t>
            </a:r>
          </a:p>
          <a:p>
            <a:pPr lvl="1"/>
            <a:r>
              <a:rPr lang="et-EE" noProof="1"/>
              <a:t>Intensiivravi patsientidele</a:t>
            </a:r>
          </a:p>
          <a:p>
            <a:endParaRPr lang="en-US" noProof="1"/>
          </a:p>
          <a:p>
            <a:r>
              <a:rPr lang="en-US" noProof="1"/>
              <a:t>Allo-MSC</a:t>
            </a:r>
          </a:p>
          <a:p>
            <a:pPr lvl="1"/>
            <a:r>
              <a:rPr lang="en-US" noProof="1"/>
              <a:t>Erinevat päritolu</a:t>
            </a:r>
          </a:p>
          <a:p>
            <a:pPr lvl="1"/>
            <a:r>
              <a:rPr lang="en-US" noProof="1"/>
              <a:t>ECV-d</a:t>
            </a:r>
            <a:endParaRPr lang="et-EE" noProof="1"/>
          </a:p>
          <a:p>
            <a:r>
              <a:rPr lang="et-EE" noProof="1"/>
              <a:t>Manustamine</a:t>
            </a:r>
            <a:endParaRPr lang="en-US" noProof="1"/>
          </a:p>
          <a:p>
            <a:pPr lvl="1"/>
            <a:r>
              <a:rPr lang="en-US" noProof="1"/>
              <a:t>Veeni</a:t>
            </a:r>
          </a:p>
          <a:p>
            <a:pPr lvl="1"/>
            <a:r>
              <a:rPr lang="en-US" noProof="1"/>
              <a:t>Inhalatsioon</a:t>
            </a:r>
            <a:endParaRPr lang="et-EE" noProof="1"/>
          </a:p>
          <a:p>
            <a:endParaRPr lang="en-US" noProof="1"/>
          </a:p>
          <a:p>
            <a:r>
              <a:rPr lang="et-EE" noProof="1"/>
              <a:t>Immunoregulatiivne toime</a:t>
            </a:r>
          </a:p>
          <a:p>
            <a:pPr lvl="1"/>
            <a:r>
              <a:rPr lang="en-US" noProof="1"/>
              <a:t>Toodab tsütokiine, mõjutab markofaage</a:t>
            </a:r>
          </a:p>
          <a:p>
            <a:pPr lvl="1"/>
            <a:r>
              <a:rPr lang="en-US" noProof="1"/>
              <a:t>Tasakaalustab tsütokiinide tormi</a:t>
            </a:r>
          </a:p>
          <a:p>
            <a:endParaRPr lang="et-EE" noProof="1"/>
          </a:p>
          <a:p>
            <a:r>
              <a:rPr lang="et-EE" noProof="1"/>
              <a:t>Regeneratiivne toime</a:t>
            </a:r>
          </a:p>
          <a:p>
            <a:pPr lvl="1"/>
            <a:r>
              <a:rPr lang="et-EE" noProof="1"/>
              <a:t>Hoiab apoptoosi ära</a:t>
            </a:r>
            <a:endParaRPr lang="en-US" noProof="1"/>
          </a:p>
          <a:p>
            <a:pPr lvl="1"/>
            <a:r>
              <a:rPr lang="en-US" noProof="1"/>
              <a:t>Parandab kapillaare?</a:t>
            </a:r>
            <a:endParaRPr lang="et-EE" noProof="1"/>
          </a:p>
          <a:p>
            <a:pPr lvl="1"/>
            <a:r>
              <a:rPr lang="en-US" noProof="1"/>
              <a:t>Vähendab tüsistusi?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714BDE-25BC-4059-AF4A-226065D949A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outerShdw blurRad="279400" dist="63500" dir="5400000" sx="103000" sy="103000" algn="ctr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09974-A0E2-4C7B-9D28-A0AB56297E8D}"/>
              </a:ext>
            </a:extLst>
          </p:cNvPr>
          <p:cNvSpPr txBox="1">
            <a:spLocks/>
          </p:cNvSpPr>
          <p:nvPr/>
        </p:nvSpPr>
        <p:spPr>
          <a:xfrm>
            <a:off x="5842000" y="1825624"/>
            <a:ext cx="57023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ARDS kliinilised tulemused (gripp jne)</a:t>
            </a:r>
          </a:p>
          <a:p>
            <a:pPr lvl="1"/>
            <a:r>
              <a:rPr lang="en-US" noProof="1"/>
              <a:t>Allo-MSC, n 117</a:t>
            </a:r>
          </a:p>
          <a:p>
            <a:pPr lvl="1"/>
            <a:r>
              <a:rPr lang="en-US" noProof="1"/>
              <a:t>Ohutus</a:t>
            </a:r>
          </a:p>
          <a:p>
            <a:pPr lvl="2"/>
            <a:r>
              <a:rPr lang="en-US" noProof="1"/>
              <a:t>Surmades positiivne trend, statistiliselt ebaoluline</a:t>
            </a:r>
          </a:p>
          <a:p>
            <a:pPr lvl="2"/>
            <a:r>
              <a:rPr lang="en-US" noProof="1"/>
              <a:t>Kõrvalnähtudest tõsiseid pole, kerged kadusid ise</a:t>
            </a:r>
          </a:p>
          <a:p>
            <a:pPr lvl="1"/>
            <a:r>
              <a:rPr lang="en-US" noProof="1"/>
              <a:t>Efektiivsus: paranesid kopsufunktsioon, põletikumarkerid ja kopsufunktsioon</a:t>
            </a:r>
          </a:p>
          <a:p>
            <a:r>
              <a:rPr lang="en-US" noProof="1"/>
              <a:t>ARDS loomkatseid raske kohaldada</a:t>
            </a:r>
          </a:p>
          <a:p>
            <a:pPr lvl="1"/>
            <a:endParaRPr lang="en-US" noProof="1"/>
          </a:p>
          <a:p>
            <a:r>
              <a:rPr lang="en-US" noProof="1"/>
              <a:t>Ohutus</a:t>
            </a:r>
          </a:p>
          <a:p>
            <a:pPr lvl="1"/>
            <a:r>
              <a:rPr lang="et-EE" noProof="1"/>
              <a:t>Immunosupressioon, </a:t>
            </a:r>
            <a:r>
              <a:rPr lang="en-US" noProof="1"/>
              <a:t>st </a:t>
            </a:r>
            <a:r>
              <a:rPr lang="et-EE" noProof="1"/>
              <a:t>suurem viiruskoormus?</a:t>
            </a:r>
            <a:endParaRPr lang="en-US" noProof="1"/>
          </a:p>
          <a:p>
            <a:pPr lvl="1"/>
            <a:r>
              <a:rPr lang="en-US" noProof="1"/>
              <a:t>Koesobivus väheoluline</a:t>
            </a:r>
          </a:p>
          <a:p>
            <a:pPr lvl="1"/>
            <a:r>
              <a:rPr lang="en-US" noProof="1"/>
              <a:t>ACE2 retseptor: vastuvõtlik viirusele?</a:t>
            </a:r>
          </a:p>
          <a:p>
            <a:pPr lvl="2"/>
            <a:r>
              <a:rPr lang="en-US" noProof="1"/>
              <a:t>Ekspressioon MSC-l: noor (↓)   vs  täisk (</a:t>
            </a:r>
            <a:r>
              <a:rPr lang="el-GR" noProof="1"/>
              <a:t>↘</a:t>
            </a:r>
            <a:r>
              <a:rPr lang="en-US" noProof="1"/>
              <a:t>)   vs  kopsu (↑)</a:t>
            </a:r>
          </a:p>
          <a:p>
            <a:pPr lvl="2"/>
            <a:r>
              <a:rPr lang="en-US" noProof="1"/>
              <a:t>Ekspressiooni muutus töötlusel</a:t>
            </a:r>
          </a:p>
          <a:p>
            <a:pPr lvl="2"/>
            <a:r>
              <a:rPr lang="en-US" noProof="1"/>
              <a:t>Siirdatud rakud ei nakatu</a:t>
            </a:r>
          </a:p>
          <a:p>
            <a:pPr lvl="1"/>
            <a:r>
              <a:rPr lang="en-US" noProof="1"/>
              <a:t>Pikaaegseid tulemusi ei tea</a:t>
            </a:r>
          </a:p>
          <a:p>
            <a:pPr lvl="1"/>
            <a:r>
              <a:rPr lang="en-US" noProof="1"/>
              <a:t>LL-37 ja AIH?</a:t>
            </a:r>
            <a:endParaRPr lang="et-EE" noProof="1"/>
          </a:p>
          <a:p>
            <a:pPr marL="0" indent="0">
              <a:buNone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0650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735B-A4F5-4BB4-A75B-FB1299E95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MSC kliinilised katsed</a:t>
            </a:r>
            <a:endParaRPr lang="en-US" noProof="1">
              <a:effectLst>
                <a:glow rad="254000">
                  <a:srgbClr val="99FF99">
                    <a:alpha val="50000"/>
                  </a:srgbClr>
                </a:glo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714BDE-25BC-4059-AF4A-226065D949A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osiaicBubbl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ctr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96285"/>
              </p:ext>
            </p:extLst>
          </p:nvPr>
        </p:nvGraphicFramePr>
        <p:xfrm>
          <a:off x="4749800" y="1838681"/>
          <a:ext cx="6604000" cy="3834414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578393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90155827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3524719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57452763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79519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39111395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5966209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48272825"/>
                    </a:ext>
                  </a:extLst>
                </a:gridCol>
              </a:tblGrid>
              <a:tr h="3443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Katse faas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Katsete hulk</a:t>
                      </a:r>
                      <a:endParaRPr lang="et-EE" sz="1600" b="1" i="1" noProof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Tüvirakkude päritulu-kude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88790"/>
                  </a:ext>
                </a:extLst>
              </a:tr>
              <a:tr h="830445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Nabaväät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Luuüdi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Rasv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Hamba säsi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noProof="1">
                          <a:effectLst/>
                        </a:rPr>
                        <a:t>Nina-neel</a:t>
                      </a:r>
                      <a:endParaRPr lang="et-EE" sz="1600" b="1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noProof="1">
                          <a:effectLst/>
                        </a:rPr>
                        <a:t>?</a:t>
                      </a:r>
                      <a:endParaRPr lang="et-EE" sz="1100" noProof="1">
                        <a:effectLst/>
                      </a:endParaRPr>
                    </a:p>
                  </a:txBody>
                  <a:tcPr marL="50637" marR="50637" marT="50637" marB="5063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89504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8</a:t>
                      </a:r>
                      <a:endParaRPr lang="et-EE" sz="1600" b="1" i="1" noProof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2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3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9153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0" noProof="1">
                          <a:effectLst/>
                        </a:rPr>
                        <a:t>1/2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12</a:t>
                      </a:r>
                      <a:endParaRPr lang="et-EE" sz="1600" b="1" i="1" noProof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8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06269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0" noProof="1">
                          <a:effectLst/>
                        </a:rPr>
                        <a:t>2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16</a:t>
                      </a:r>
                      <a:endParaRPr lang="et-EE" sz="1600" b="1" i="1" noProof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7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2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5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2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06383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0" noProof="1">
                          <a:effectLst/>
                        </a:rPr>
                        <a:t>2/3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</a:t>
                      </a:r>
                      <a:r>
                        <a:rPr lang="en-US" sz="1600" b="0" noProof="1">
                          <a:effectLst/>
                        </a:rPr>
                        <a:t>  </a:t>
                      </a:r>
                      <a:r>
                        <a:rPr lang="en-US" sz="1600" b="0" i="1" noProof="1">
                          <a:effectLst/>
                        </a:rPr>
                        <a:t>N 60</a:t>
                      </a:r>
                      <a:endParaRPr lang="et-EE" sz="1600" b="0" i="1" noProof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57762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0" noProof="1">
                          <a:effectLst/>
                        </a:rPr>
                        <a:t>3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</a:t>
                      </a:r>
                      <a:r>
                        <a:rPr lang="en-US" sz="1600" b="1" noProof="1">
                          <a:effectLst/>
                        </a:rPr>
                        <a:t>  </a:t>
                      </a:r>
                      <a:r>
                        <a:rPr lang="en-US" sz="1600" b="0" i="1" noProof="1">
                          <a:effectLst/>
                        </a:rPr>
                        <a:t>N 300</a:t>
                      </a:r>
                      <a:endParaRPr lang="en-US" sz="1600" b="1" i="1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43212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noProof="1">
                          <a:effectLst/>
                        </a:rPr>
                        <a:t>?</a:t>
                      </a:r>
                      <a:endParaRPr lang="et-EE" sz="1100" b="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b="0" noProof="1">
                          <a:effectLst/>
                        </a:rPr>
                        <a:t>1</a:t>
                      </a:r>
                      <a:endParaRPr lang="en-US" sz="1100" b="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1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noProof="1">
                          <a:effectLst/>
                        </a:rPr>
                        <a:t>0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19636"/>
                  </a:ext>
                </a:extLst>
              </a:tr>
              <a:tr h="34433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1" noProof="1">
                          <a:effectLst/>
                        </a:rPr>
                        <a:t>Katseid seda päritolu rakuga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18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7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7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2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noProof="1">
                          <a:effectLst/>
                        </a:rPr>
                        <a:t>1</a:t>
                      </a:r>
                      <a:endParaRPr lang="et-EE" sz="1600" noProof="1">
                        <a:effectLst/>
                      </a:endParaRP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100" b="0" noProof="1">
                          <a:effectLst/>
                        </a:rPr>
                        <a:t>4</a:t>
                      </a:r>
                    </a:p>
                  </a:txBody>
                  <a:tcPr marL="50637" marR="50637" marT="50637" marB="5063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268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F37DA1-D04D-4909-8418-7425BC74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1600" cy="4351338"/>
          </a:xfrm>
          <a:effectLst/>
        </p:spPr>
        <p:txBody>
          <a:bodyPr>
            <a:normAutofit lnSpcReduction="10000"/>
          </a:bodyPr>
          <a:lstStyle/>
          <a:p>
            <a:r>
              <a:rPr lang="et-EE" sz="2400" noProof="1"/>
              <a:t>Umbes 40 kliinilist katset</a:t>
            </a:r>
            <a:endParaRPr lang="en-US" sz="2400" noProof="1"/>
          </a:p>
          <a:p>
            <a:endParaRPr lang="en-US" sz="2400" noProof="1"/>
          </a:p>
          <a:p>
            <a:endParaRPr lang="en-US" sz="2400" noProof="1"/>
          </a:p>
          <a:p>
            <a:r>
              <a:rPr lang="en-US" sz="2400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Uuring n60 IV MSC</a:t>
            </a:r>
          </a:p>
          <a:p>
            <a:pPr lvl="1"/>
            <a:r>
              <a:rPr lang="en-US" sz="2000" noProof="1"/>
              <a:t>Faas 3: MSC + vesiikulid n20</a:t>
            </a:r>
          </a:p>
          <a:p>
            <a:pPr lvl="1"/>
            <a:r>
              <a:rPr lang="en-US" sz="2000" noProof="1"/>
              <a:t>Faas 2: MSC n20</a:t>
            </a:r>
          </a:p>
          <a:p>
            <a:pPr lvl="1"/>
            <a:r>
              <a:rPr lang="en-US" sz="2000" noProof="1"/>
              <a:t>Iraanis</a:t>
            </a:r>
          </a:p>
          <a:p>
            <a:endParaRPr lang="en-US" sz="2400" noProof="1"/>
          </a:p>
          <a:p>
            <a:r>
              <a:rPr lang="en-US" sz="2400" noProof="1"/>
              <a:t>Jälgitavad parameetrid</a:t>
            </a:r>
          </a:p>
          <a:p>
            <a:pPr lvl="1"/>
            <a:r>
              <a:rPr lang="en-US" sz="2000" noProof="1"/>
              <a:t>Põletiku näitajad</a:t>
            </a:r>
          </a:p>
          <a:p>
            <a:pPr lvl="1"/>
            <a:r>
              <a:rPr lang="en-US" sz="2000" noProof="1"/>
              <a:t>Kopsu funktsioon</a:t>
            </a:r>
          </a:p>
          <a:p>
            <a:pPr lvl="1"/>
            <a:r>
              <a:rPr lang="en-US" sz="2000" noProof="1"/>
              <a:t>Haigusseisund</a:t>
            </a:r>
          </a:p>
          <a:p>
            <a:endParaRPr lang="et-EE" sz="2400" noProof="1"/>
          </a:p>
          <a:p>
            <a:endParaRPr lang="et-EE" sz="2400" noProof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2B6B2-A97B-4576-B5F2-6E56A5A081FA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3507200" y="3187703"/>
            <a:ext cx="2157000" cy="1026488"/>
          </a:xfrm>
          <a:prstGeom prst="straightConnector1">
            <a:avLst/>
          </a:prstGeom>
          <a:ln>
            <a:solidFill>
              <a:srgbClr val="99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CDEC477-AFCD-4492-8BDB-D73681D49788}"/>
              </a:ext>
            </a:extLst>
          </p:cNvPr>
          <p:cNvSpPr/>
          <p:nvPr/>
        </p:nvSpPr>
        <p:spPr>
          <a:xfrm>
            <a:off x="5664200" y="4084982"/>
            <a:ext cx="673100" cy="258417"/>
          </a:xfrm>
          <a:prstGeom prst="ellipse">
            <a:avLst/>
          </a:prstGeom>
          <a:noFill/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84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735B-A4F5-4BB4-A75B-FB1299E95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MSC kliinilised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 tulemused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714BDE-25BC-4059-AF4A-226065D949A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ctr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06692"/>
              </p:ext>
            </p:extLst>
          </p:nvPr>
        </p:nvGraphicFramePr>
        <p:xfrm>
          <a:off x="4546600" y="1525961"/>
          <a:ext cx="6921500" cy="2227840"/>
        </p:xfrm>
        <a:graphic>
          <a:graphicData uri="http://schemas.openxmlformats.org/drawingml/2006/table">
            <a:tbl>
              <a:tblPr/>
              <a:tblGrid>
                <a:gridCol w="1227791">
                  <a:extLst>
                    <a:ext uri="{9D8B030D-6E8A-4147-A177-3AD203B41FA5}">
                      <a16:colId xmlns:a16="http://schemas.microsoft.com/office/drawing/2014/main" val="1399085279"/>
                    </a:ext>
                  </a:extLst>
                </a:gridCol>
                <a:gridCol w="1096309">
                  <a:extLst>
                    <a:ext uri="{9D8B030D-6E8A-4147-A177-3AD203B41FA5}">
                      <a16:colId xmlns:a16="http://schemas.microsoft.com/office/drawing/2014/main" val="427304014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25986154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85194704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1278865379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noProof="1">
                          <a:effectLst/>
                        </a:rPr>
                        <a:t>Ajavahemik</a:t>
                      </a:r>
                    </a:p>
                  </a:txBody>
                  <a:tcPr marL="18627" marR="18627" marT="18627" marB="1862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noProof="1">
                          <a:effectLst/>
                        </a:rPr>
                        <a:t>Patsiendid (n)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noProof="1">
                          <a:effectLst/>
                        </a:rPr>
                        <a:t>Tüvirakud</a:t>
                      </a:r>
                    </a:p>
                  </a:txBody>
                  <a:tcPr marL="18627" marR="18627" marT="18627" marB="1862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noProof="1">
                          <a:effectLst/>
                        </a:rPr>
                        <a:t>Doos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noProof="1">
                          <a:effectLst/>
                        </a:rPr>
                        <a:t>Tulemused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26075"/>
                  </a:ext>
                </a:extLst>
              </a:tr>
              <a:tr h="736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23. jan - 16. veb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7</a:t>
                      </a:r>
                    </a:p>
                    <a:p>
                      <a:pPr algn="ctr" fontAlgn="ctr"/>
                      <a:r>
                        <a:rPr lang="en-US" sz="1200" i="1" noProof="1">
                          <a:effectLst/>
                        </a:rPr>
                        <a:t>1 kriitiline</a:t>
                      </a:r>
                    </a:p>
                    <a:p>
                      <a:pPr algn="ctr" fontAlgn="ctr"/>
                      <a:r>
                        <a:rPr lang="en-US" sz="1200" i="1" noProof="1">
                          <a:effectLst/>
                        </a:rPr>
                        <a:t>4 rasket</a:t>
                      </a:r>
                    </a:p>
                    <a:p>
                      <a:pPr algn="ctr" fontAlgn="ctr"/>
                      <a:r>
                        <a:rPr lang="en-US" sz="1200" i="1" noProof="1">
                          <a:effectLst/>
                        </a:rPr>
                        <a:t>2 tavalist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?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ACE2 (-)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noProof="1">
                          <a:effectLst/>
                        </a:rPr>
                        <a:t>1 × 10</a:t>
                      </a:r>
                      <a:r>
                        <a:rPr lang="et-EE" sz="1200" baseline="30000" noProof="1">
                          <a:effectLst/>
                        </a:rPr>
                        <a:t>6</a:t>
                      </a:r>
                      <a:r>
                        <a:rPr lang="et-EE" sz="1200" noProof="1">
                          <a:effectLst/>
                        </a:rPr>
                        <a:t> </a:t>
                      </a:r>
                      <a:r>
                        <a:rPr lang="en-US" sz="1200" noProof="1">
                          <a:effectLst/>
                        </a:rPr>
                        <a:t>rakku</a:t>
                      </a:r>
                      <a:r>
                        <a:rPr lang="et-EE" sz="1200" noProof="1">
                          <a:effectLst/>
                        </a:rPr>
                        <a:t>/kg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CRP, TNF-a, langus, IL-10 tõus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Immuunrakkude populatsioonid norm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Kõrvalmõjusid polnud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31834"/>
                  </a:ext>
                </a:extLst>
              </a:tr>
              <a:tr h="59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27. jan - 26. veb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200" i="1" noProof="1">
                          <a:effectLst/>
                        </a:rPr>
                        <a:t>Kriitiline, 65, N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Nabaväät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noProof="1">
                          <a:effectLst/>
                        </a:rPr>
                        <a:t>3 </a:t>
                      </a:r>
                      <a:r>
                        <a:rPr lang="en-US" sz="1200" noProof="1">
                          <a:effectLst/>
                        </a:rPr>
                        <a:t>doosi,</a:t>
                      </a:r>
                    </a:p>
                    <a:p>
                      <a:pPr algn="ctr" fontAlgn="ctr"/>
                      <a:r>
                        <a:rPr lang="et-EE" sz="1200" noProof="1">
                          <a:effectLst/>
                        </a:rPr>
                        <a:t>5 × 10</a:t>
                      </a:r>
                      <a:r>
                        <a:rPr lang="et-EE" sz="1200" baseline="30000" noProof="1">
                          <a:effectLst/>
                        </a:rPr>
                        <a:t>7</a:t>
                      </a:r>
                      <a:r>
                        <a:rPr lang="et-EE" sz="1200" noProof="1">
                          <a:effectLst/>
                        </a:rPr>
                        <a:t> </a:t>
                      </a:r>
                      <a:r>
                        <a:rPr lang="en-US" sz="1200" noProof="1">
                          <a:effectLst/>
                        </a:rPr>
                        <a:t>rakku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CRP vähenes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Kppsupõletik leevendus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9873"/>
                  </a:ext>
                </a:extLst>
              </a:tr>
              <a:tr h="48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07. veb - 02. mär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1</a:t>
                      </a:r>
                      <a:endParaRPr lang="en-US" sz="1200" i="1" noProof="1">
                        <a:effectLst/>
                      </a:endParaRPr>
                    </a:p>
                    <a:p>
                      <a:pPr algn="ctr" fontAlgn="ctr"/>
                      <a:r>
                        <a:rPr lang="en-US" sz="1200" i="1" noProof="1">
                          <a:effectLst/>
                        </a:rPr>
                        <a:t>Kriitiline, 54, M</a:t>
                      </a:r>
                      <a:endParaRPr lang="et-EE" sz="1200" i="1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noProof="1">
                          <a:effectLst/>
                        </a:rPr>
                        <a:t>Wharton’s Jelly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noProof="1">
                          <a:effectLst/>
                        </a:rPr>
                        <a:t>1 × 10</a:t>
                      </a:r>
                      <a:r>
                        <a:rPr lang="et-EE" sz="1200" baseline="30000" noProof="1">
                          <a:effectLst/>
                        </a:rPr>
                        <a:t>6</a:t>
                      </a:r>
                      <a:r>
                        <a:rPr lang="et-EE" sz="1200" noProof="1">
                          <a:effectLst/>
                        </a:rPr>
                        <a:t> </a:t>
                      </a:r>
                      <a:r>
                        <a:rPr lang="en-US" sz="1200" noProof="1">
                          <a:effectLst/>
                        </a:rPr>
                        <a:t>rakku</a:t>
                      </a:r>
                      <a:r>
                        <a:rPr lang="et-EE" sz="1200" noProof="1">
                          <a:effectLst/>
                        </a:rPr>
                        <a:t>/kg,</a:t>
                      </a: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Langesid TNF-a ja IL-6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Lahendusid palavik ja hingeldus</a:t>
                      </a:r>
                    </a:p>
                    <a:p>
                      <a:pPr algn="ctr" fontAlgn="ctr"/>
                      <a:r>
                        <a:rPr lang="en-US" sz="1200" noProof="1">
                          <a:effectLst/>
                        </a:rPr>
                        <a:t>Kõrvalmõjudeta</a:t>
                      </a:r>
                      <a:endParaRPr lang="et-EE" sz="1200" noProof="1">
                        <a:effectLst/>
                      </a:endParaRPr>
                    </a:p>
                  </a:txBody>
                  <a:tcPr marL="18627" marR="18627" marT="18627" marB="18627" anchor="ctr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1588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050AB6-94D7-49A7-937E-2146F77C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41873"/>
            <a:ext cx="7664450" cy="3584575"/>
          </a:xfrm>
        </p:spPr>
        <p:txBody>
          <a:bodyPr>
            <a:normAutofit fontScale="85000" lnSpcReduction="20000"/>
          </a:bodyPr>
          <a:lstStyle/>
          <a:p>
            <a:r>
              <a:rPr lang="en-US" sz="2600" noProof="1"/>
              <a:t>[Cov-Ins] </a:t>
            </a:r>
            <a:r>
              <a:rPr lang="en-US" noProof="1"/>
              <a:t>Kajastatud katsed:</a:t>
            </a:r>
          </a:p>
          <a:p>
            <a:pPr lvl="1"/>
            <a:r>
              <a:rPr lang="en-US" noProof="1"/>
              <a:t>Hiinas</a:t>
            </a:r>
          </a:p>
          <a:p>
            <a:pPr lvl="1"/>
            <a:r>
              <a:rPr lang="en-US" noProof="1"/>
              <a:t>Allogeensed rakud</a:t>
            </a:r>
          </a:p>
          <a:p>
            <a:pPr lvl="1"/>
            <a:r>
              <a:rPr lang="en-US" noProof="1"/>
              <a:t>Intravenoosselt</a:t>
            </a:r>
          </a:p>
          <a:p>
            <a:endParaRPr lang="en-US" noProof="1"/>
          </a:p>
          <a:p>
            <a:endParaRPr lang="et-EE" noProof="1"/>
          </a:p>
          <a:p>
            <a:r>
              <a:rPr lang="en-US" noProof="1"/>
              <a:t>[ClinicalTrials </a:t>
            </a:r>
            <a:r>
              <a:rPr lang="en-US" i="1" noProof="1"/>
              <a:t>(08.12)</a:t>
            </a:r>
            <a:r>
              <a:rPr lang="en-US" noProof="1"/>
              <a:t>]</a:t>
            </a:r>
          </a:p>
          <a:p>
            <a:pPr lvl="1"/>
            <a:r>
              <a:rPr lang="en-US" noProof="1"/>
              <a:t>6 lõpetatud uuringut</a:t>
            </a:r>
          </a:p>
          <a:p>
            <a:pPr lvl="1"/>
            <a:r>
              <a:rPr lang="en-US" noProof="1"/>
              <a:t>n600, Pakistani relvajõud, bmMSC</a:t>
            </a:r>
          </a:p>
          <a:p>
            <a:pPr lvl="2"/>
            <a:r>
              <a:rPr lang="en-US" noProof="1"/>
              <a:t>Vs plasma vahetus, IgG plasma, tocilizumab, Remdesivir</a:t>
            </a:r>
          </a:p>
          <a:p>
            <a:pPr lvl="1"/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Eksosoomide inhalatsioon</a:t>
            </a:r>
            <a:endParaRPr lang="et-EE" noProof="1">
              <a:effectLst>
                <a:glow rad="254000">
                  <a:srgbClr val="99FF99">
                    <a:alpha val="50000"/>
                  </a:srgbClr>
                </a:glow>
              </a:effectLst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E8E7382-D942-4228-ADCC-ABFAFD18D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17042"/>
              </p:ext>
            </p:extLst>
          </p:nvPr>
        </p:nvGraphicFramePr>
        <p:xfrm>
          <a:off x="438150" y="5167313"/>
          <a:ext cx="11315700" cy="142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50">
                  <a:extLst>
                    <a:ext uri="{9D8B030D-6E8A-4147-A177-3AD203B41FA5}">
                      <a16:colId xmlns:a16="http://schemas.microsoft.com/office/drawing/2014/main" val="45776417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82617016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80304189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6507301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829811788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310121906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424561954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2570982846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243976284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693182690"/>
                    </a:ext>
                  </a:extLst>
                </a:gridCol>
              </a:tblGrid>
              <a:tr h="47466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Safety and Efficiency of Method of Exosome Inhalation in SARS-CoV-2 Associated Pneumonia. (COVID-19EXO)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Samara, Venemaa</a:t>
                      </a:r>
                    </a:p>
                    <a:p>
                      <a:pPr algn="ctr"/>
                      <a:endParaRPr lang="en-US" sz="1200" b="0" noProof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20. jul -  20. okt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N = 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1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18-65a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1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Kopsukahjustus  30-80%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Platseebo</a:t>
                      </a: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inhalatsioon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N 10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noProof="1">
                          <a:solidFill>
                            <a:schemeClr val="tx1"/>
                          </a:solidFill>
                        </a:rPr>
                        <a:t>Ohutus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noProof="1">
                          <a:solidFill>
                            <a:schemeClr val="tx1"/>
                          </a:solidFill>
                        </a:rPr>
                        <a:t>Efektiivsus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64865"/>
                  </a:ext>
                </a:extLst>
              </a:tr>
              <a:tr h="474662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Exo-1 inhalatsioon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Faas 1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N 10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Suremusteta</a:t>
                      </a: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Kõrvalnähtudeta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Ohutu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Taastusaeg</a:t>
                      </a: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SpO2</a:t>
                      </a: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CRP</a:t>
                      </a:r>
                    </a:p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LDH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noProof="1">
                          <a:solidFill>
                            <a:schemeClr val="tx1"/>
                          </a:solidFill>
                        </a:rPr>
                        <a:t>Sarnased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21164"/>
                  </a:ext>
                </a:extLst>
              </a:tr>
              <a:tr h="474662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Exo-2 inhalatsioon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Faas 2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1">
                          <a:solidFill>
                            <a:schemeClr val="tx1"/>
                          </a:solidFill>
                        </a:rPr>
                        <a:t>N 10</a:t>
                      </a:r>
                    </a:p>
                  </a:txBody>
                  <a:tcPr anchor="ctr">
                    <a:solidFill>
                      <a:srgbClr val="00FF00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7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6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735B-A4F5-4BB4-A75B-FB1299E95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MSC kliinilised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 tulemused (ExoFlo)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714BDE-25BC-4059-AF4A-226065D949A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ctr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65B6A-865F-4D33-A40F-723D943E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7876" cy="4351338"/>
          </a:xfrm>
        </p:spPr>
        <p:txBody>
          <a:bodyPr>
            <a:normAutofit/>
          </a:bodyPr>
          <a:lstStyle/>
          <a:p>
            <a:r>
              <a:rPr lang="en-US" noProof="1"/>
              <a:t>ExoFlo BM-MSC-EV</a:t>
            </a:r>
          </a:p>
          <a:p>
            <a:r>
              <a:rPr lang="en-US" noProof="1"/>
              <a:t>inhalatsioon</a:t>
            </a:r>
          </a:p>
          <a:p>
            <a:r>
              <a:rPr lang="en-US" noProof="1"/>
              <a:t>N 24</a:t>
            </a:r>
          </a:p>
          <a:p>
            <a:endParaRPr lang="en-US" noProof="1"/>
          </a:p>
          <a:p>
            <a:r>
              <a:rPr lang="en-US" noProof="1"/>
              <a:t>Kontrollgrupita</a:t>
            </a:r>
          </a:p>
          <a:p>
            <a:pPr lvl="1"/>
            <a:r>
              <a:rPr lang="en-US" noProof="1"/>
              <a:t>Efektiivsust ei hinda</a:t>
            </a:r>
          </a:p>
          <a:p>
            <a:endParaRPr lang="en-US" noProof="1"/>
          </a:p>
          <a:p>
            <a:r>
              <a:rPr lang="en-US" noProof="1"/>
              <a:t>Ohutu</a:t>
            </a:r>
          </a:p>
          <a:p>
            <a:endParaRPr lang="en-US" noProof="1"/>
          </a:p>
          <a:p>
            <a:endParaRPr lang="en-US" noProof="1"/>
          </a:p>
        </p:txBody>
      </p:sp>
      <p:pic>
        <p:nvPicPr>
          <p:cNvPr id="7" name="Picture 2" descr="FIG. 3.">
            <a:extLst>
              <a:ext uri="{FF2B5EF4-FFF2-40B4-BE49-F238E27FC236}">
                <a16:creationId xmlns:a16="http://schemas.microsoft.com/office/drawing/2014/main" id="{2322D391-1C39-4D2C-AFB0-7579E80E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90688"/>
            <a:ext cx="6391276" cy="46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8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735B-A4F5-4BB4-A75B-FB1299E95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MSC kliinilised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 tulemused (U-MSC)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714BDE-25BC-4059-AF4A-226065D949A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outerShdw blurRad="279400" dist="63500" dir="5400000" sx="103000" sy="103000" algn="ctr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Covid-19</a:t>
            </a:r>
            <a:endParaRPr lang="et-EE" b="1" noProof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28774160-252A-41BC-B4B3-0314B4BC54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187002"/>
                  </p:ext>
                </p:extLst>
              </p:nvPr>
            </p:nvGraphicFramePr>
            <p:xfrm>
              <a:off x="838200" y="1690688"/>
              <a:ext cx="10515600" cy="4532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900">
                      <a:extLst>
                        <a:ext uri="{9D8B030D-6E8A-4147-A177-3AD203B41FA5}">
                          <a16:colId xmlns:a16="http://schemas.microsoft.com/office/drawing/2014/main" val="4179507760"/>
                        </a:ext>
                      </a:extLst>
                    </a:gridCol>
                    <a:gridCol w="673100">
                      <a:extLst>
                        <a:ext uri="{9D8B030D-6E8A-4147-A177-3AD203B41FA5}">
                          <a16:colId xmlns:a16="http://schemas.microsoft.com/office/drawing/2014/main" val="1471335797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2893537126"/>
                        </a:ext>
                      </a:extLst>
                    </a:gridCol>
                    <a:gridCol w="2463800">
                      <a:extLst>
                        <a:ext uri="{9D8B030D-6E8A-4147-A177-3AD203B41FA5}">
                          <a16:colId xmlns:a16="http://schemas.microsoft.com/office/drawing/2014/main" val="3071757084"/>
                        </a:ext>
                      </a:extLst>
                    </a:gridCol>
                    <a:gridCol w="5067300">
                      <a:extLst>
                        <a:ext uri="{9D8B030D-6E8A-4147-A177-3AD203B41FA5}">
                          <a16:colId xmlns:a16="http://schemas.microsoft.com/office/drawing/2014/main" val="1333760280"/>
                        </a:ext>
                      </a:extLst>
                    </a:gridCol>
                  </a:tblGrid>
                  <a:tr h="5590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Asukoht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N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Jaotus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noProof="1"/>
                            <a:t>Ravim</a:t>
                          </a:r>
                        </a:p>
                        <a:p>
                          <a:pPr algn="ctr"/>
                          <a:endParaRPr lang="en-US" sz="1400" noProof="1"/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Tulemus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351686"/>
                      </a:ext>
                    </a:extLst>
                  </a:tr>
                  <a:tr h="9933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Hiina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100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400" noProof="1"/>
                            <a:t>65 patsienti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400" noProof="1"/>
                            <a:t>35 kontroll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noProof="1"/>
                            <a:t>MSC (40 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noProof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noProof="1"/>
                            <a:t>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3 doosi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infusioon</a:t>
                          </a:r>
                        </a:p>
                        <a:p>
                          <a:pPr marL="0" indent="0" algn="ctr">
                            <a:buFontTx/>
                            <a:buNone/>
                          </a:pPr>
                          <a:endParaRPr lang="en-US" sz="1400" noProof="1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Kahjustuse maht (eriti tahke osa) vähenes kiiremini</a:t>
                          </a:r>
                        </a:p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6 min kõnnaku test parem</a:t>
                          </a:r>
                        </a:p>
                        <a:p>
                          <a:r>
                            <a:rPr lang="en-US" sz="1400" noProof="1"/>
                            <a:t>- Kõrvalnähud sarnased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588253"/>
                      </a:ext>
                    </a:extLst>
                  </a:tr>
                  <a:tr h="76901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Miami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24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12 patsienti</a:t>
                          </a:r>
                        </a:p>
                        <a:p>
                          <a:r>
                            <a:rPr lang="en-US" sz="1400" noProof="1"/>
                            <a:t>12 kontroll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noProof="1"/>
                            <a:t>MSC (100 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noProof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1400" b="0" i="1" noProof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noProof="1"/>
                            <a:t> + hepariin </a:t>
                          </a:r>
                          <a:r>
                            <a:rPr lang="en-US" sz="1400" i="1" baseline="0" noProof="1"/>
                            <a:t>(kontroll: hepariin)</a:t>
                          </a:r>
                          <a:endParaRPr lang="en-US" sz="1400" i="1" noProof="1"/>
                        </a:p>
                        <a:p>
                          <a:pPr algn="ctr"/>
                          <a:r>
                            <a:rPr lang="en-US" sz="1400" noProof="1"/>
                            <a:t>Infusioon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1" noProof="1"/>
                            <a:t>waiting…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829454"/>
                      </a:ext>
                    </a:extLst>
                  </a:tr>
                  <a:tr h="9933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California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40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13 patsienti</a:t>
                          </a:r>
                        </a:p>
                        <a:p>
                          <a:r>
                            <a:rPr lang="en-US" sz="1400" noProof="1"/>
                            <a:t>13 kontroll</a:t>
                          </a:r>
                        </a:p>
                        <a:p>
                          <a:r>
                            <a:rPr lang="en-US" sz="1400" noProof="1"/>
                            <a:t>7 töötajat</a:t>
                          </a:r>
                        </a:p>
                        <a:p>
                          <a:r>
                            <a:rPr lang="en-US" sz="1400" noProof="1"/>
                            <a:t>7 kontroll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MSC</a:t>
                          </a:r>
                        </a:p>
                        <a:p>
                          <a:pPr algn="ctr"/>
                          <a:r>
                            <a:rPr lang="en-US" sz="1400" noProof="1"/>
                            <a:t>IV süst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1" noProof="1"/>
                            <a:t>Kas ennetab kokku puutuvate töötajate nakatumist?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903002"/>
                      </a:ext>
                    </a:extLst>
                  </a:tr>
                  <a:tr h="121760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Hiina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18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9 patsienti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9 kontroll </a:t>
                          </a:r>
                          <a:endParaRPr lang="en-US" sz="1400" noProof="1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noProof="1"/>
                            <a:t>MSC</a:t>
                          </a:r>
                          <a:r>
                            <a:rPr lang="en-US" sz="1400" baseline="0" noProof="1"/>
                            <a:t> (</a:t>
                          </a:r>
                          <a:r>
                            <a:rPr lang="en-US" sz="1400" noProof="1"/>
                            <a:t>30 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noProof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noProof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noProof="1"/>
                            <a:t>)</a:t>
                          </a:r>
                          <a:endParaRPr lang="en-US" sz="1400" baseline="0" noProof="1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3 doosi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infusioon</a:t>
                          </a:r>
                        </a:p>
                        <a:p>
                          <a:pPr algn="ctr"/>
                          <a:endParaRPr lang="en-US" sz="1400" noProof="1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Mehaaniline hingamine vajalik 1 vs 4</a:t>
                          </a:r>
                        </a:p>
                        <a:p>
                          <a:r>
                            <a:rPr lang="en-US" sz="1400" noProof="1"/>
                            <a:t>- Suremusi polnud</a:t>
                          </a:r>
                        </a:p>
                        <a:p>
                          <a:r>
                            <a:rPr lang="en-US" sz="1400" noProof="1"/>
                            <a:t>- Kõrvalnähud: tõsiseid polnud.</a:t>
                          </a:r>
                        </a:p>
                        <a:p>
                          <a:r>
                            <a:rPr lang="en-US" sz="1400" noProof="1"/>
                            <a:t>- 1 transientne hüpoksia +12h</a:t>
                          </a:r>
                        </a:p>
                        <a:p>
                          <a:r>
                            <a:rPr lang="en-US" sz="1400" noProof="1"/>
                            <a:t>- 2 ajutist punetust ja palavikku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071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6">
                <a:extLst>
                  <a:ext uri="{FF2B5EF4-FFF2-40B4-BE49-F238E27FC236}">
                    <a16:creationId xmlns:a16="http://schemas.microsoft.com/office/drawing/2014/main" id="{28774160-252A-41BC-B4B3-0314B4BC54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187002"/>
                  </p:ext>
                </p:extLst>
              </p:nvPr>
            </p:nvGraphicFramePr>
            <p:xfrm>
              <a:off x="838200" y="1690688"/>
              <a:ext cx="10515600" cy="4532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900">
                      <a:extLst>
                        <a:ext uri="{9D8B030D-6E8A-4147-A177-3AD203B41FA5}">
                          <a16:colId xmlns:a16="http://schemas.microsoft.com/office/drawing/2014/main" val="4179507760"/>
                        </a:ext>
                      </a:extLst>
                    </a:gridCol>
                    <a:gridCol w="673100">
                      <a:extLst>
                        <a:ext uri="{9D8B030D-6E8A-4147-A177-3AD203B41FA5}">
                          <a16:colId xmlns:a16="http://schemas.microsoft.com/office/drawing/2014/main" val="1471335797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2893537126"/>
                        </a:ext>
                      </a:extLst>
                    </a:gridCol>
                    <a:gridCol w="2463800">
                      <a:extLst>
                        <a:ext uri="{9D8B030D-6E8A-4147-A177-3AD203B41FA5}">
                          <a16:colId xmlns:a16="http://schemas.microsoft.com/office/drawing/2014/main" val="3071757084"/>
                        </a:ext>
                      </a:extLst>
                    </a:gridCol>
                    <a:gridCol w="5067300">
                      <a:extLst>
                        <a:ext uri="{9D8B030D-6E8A-4147-A177-3AD203B41FA5}">
                          <a16:colId xmlns:a16="http://schemas.microsoft.com/office/drawing/2014/main" val="1333760280"/>
                        </a:ext>
                      </a:extLst>
                    </a:gridCol>
                  </a:tblGrid>
                  <a:tr h="5590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Asukoht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N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Jaotus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noProof="1"/>
                            <a:t>Ravim</a:t>
                          </a:r>
                        </a:p>
                        <a:p>
                          <a:pPr algn="ctr"/>
                          <a:endParaRPr lang="en-US" sz="1400" noProof="1"/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Tulemus</a:t>
                          </a:r>
                        </a:p>
                      </a:txBody>
                      <a:tcPr>
                        <a:solidFill>
                          <a:srgbClr val="80B48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351686"/>
                      </a:ext>
                    </a:extLst>
                  </a:tr>
                  <a:tr h="9933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Hiina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100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400" noProof="1"/>
                            <a:t>65 patsienti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400" noProof="1"/>
                            <a:t>35 kontroll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t-EE"/>
                        </a:p>
                      </a:txBody>
                      <a:tcPr>
                        <a:blipFill>
                          <a:blip r:embed="rId4"/>
                          <a:stretch>
                            <a:fillRect l="-121535" t="-57055" r="-206931" b="-301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Kahjustuse maht (eriti tahke osa) vähenes kiiremini</a:t>
                          </a:r>
                        </a:p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6 min kõnnaku test parem</a:t>
                          </a:r>
                        </a:p>
                        <a:p>
                          <a:r>
                            <a:rPr lang="en-US" sz="1400" noProof="1"/>
                            <a:t>- Kõrvalnähud sarnased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588253"/>
                      </a:ext>
                    </a:extLst>
                  </a:tr>
                  <a:tr h="76901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Miami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24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12 patsienti</a:t>
                          </a:r>
                        </a:p>
                        <a:p>
                          <a:r>
                            <a:rPr lang="en-US" sz="1400" noProof="1"/>
                            <a:t>12 kontroll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t-EE"/>
                        </a:p>
                      </a:txBody>
                      <a:tcPr>
                        <a:blipFill>
                          <a:blip r:embed="rId4"/>
                          <a:stretch>
                            <a:fillRect l="-121535" t="-203175" r="-206931" b="-289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1" noProof="1"/>
                            <a:t>waiting…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829454"/>
                      </a:ext>
                    </a:extLst>
                  </a:tr>
                  <a:tr h="9933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California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40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13 patsienti</a:t>
                          </a:r>
                        </a:p>
                        <a:p>
                          <a:r>
                            <a:rPr lang="en-US" sz="1400" noProof="1"/>
                            <a:t>13 kontroll</a:t>
                          </a:r>
                        </a:p>
                        <a:p>
                          <a:r>
                            <a:rPr lang="en-US" sz="1400" noProof="1"/>
                            <a:t>7 töötajat</a:t>
                          </a:r>
                        </a:p>
                        <a:p>
                          <a:r>
                            <a:rPr lang="en-US" sz="1400" noProof="1"/>
                            <a:t>7 kontroll 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MSC</a:t>
                          </a:r>
                        </a:p>
                        <a:p>
                          <a:pPr algn="ctr"/>
                          <a:r>
                            <a:rPr lang="en-US" sz="1400" noProof="1"/>
                            <a:t>IV süst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1" noProof="1"/>
                            <a:t>Kas ennetab kokku puutuvate töötajate nakatumist?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903002"/>
                      </a:ext>
                    </a:extLst>
                  </a:tr>
                  <a:tr h="121760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noProof="1"/>
                            <a:t>Hiina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1"/>
                            <a:t>18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9 patsienti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noProof="1"/>
                            <a:t>9 kontroll </a:t>
                          </a:r>
                          <a:endParaRPr lang="en-US" sz="1400" noProof="1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t-EE"/>
                        </a:p>
                      </a:txBody>
                      <a:tcPr>
                        <a:blipFill>
                          <a:blip r:embed="rId4"/>
                          <a:stretch>
                            <a:fillRect l="-121535" t="-272500" r="-206931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1"/>
                            <a:t>- </a:t>
                          </a:r>
                          <a:r>
                            <a:rPr lang="en-US" sz="1400" b="1" noProof="1"/>
                            <a:t>Mehaaniline hingamine vajalik 1 vs 4</a:t>
                          </a:r>
                        </a:p>
                        <a:p>
                          <a:r>
                            <a:rPr lang="en-US" sz="1400" noProof="1"/>
                            <a:t>- Suremusi polnud</a:t>
                          </a:r>
                        </a:p>
                        <a:p>
                          <a:r>
                            <a:rPr lang="en-US" sz="1400" noProof="1"/>
                            <a:t>- Kõrvalnähud: tõsiseid polnud.</a:t>
                          </a:r>
                        </a:p>
                        <a:p>
                          <a:r>
                            <a:rPr lang="en-US" sz="1400" noProof="1"/>
                            <a:t>- 1 transientne hüpoksia +12h</a:t>
                          </a:r>
                        </a:p>
                        <a:p>
                          <a:r>
                            <a:rPr lang="en-US" sz="1400" noProof="1"/>
                            <a:t>- 2 ajutist punetust ja palavikku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0716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585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3F4941-20F6-4803-9812-A64AA5202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96738"/>
              </p:ext>
            </p:extLst>
          </p:nvPr>
        </p:nvGraphicFramePr>
        <p:xfrm>
          <a:off x="457199" y="1130301"/>
          <a:ext cx="11239500" cy="487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1">
                  <a:extLst>
                    <a:ext uri="{9D8B030D-6E8A-4147-A177-3AD203B41FA5}">
                      <a16:colId xmlns:a16="http://schemas.microsoft.com/office/drawing/2014/main" val="400590657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23035289"/>
                    </a:ext>
                  </a:extLst>
                </a:gridCol>
                <a:gridCol w="9245599">
                  <a:extLst>
                    <a:ext uri="{9D8B030D-6E8A-4147-A177-3AD203B41FA5}">
                      <a16:colId xmlns:a16="http://schemas.microsoft.com/office/drawing/2014/main" val="2423079832"/>
                    </a:ext>
                  </a:extLst>
                </a:gridCol>
              </a:tblGrid>
              <a:tr h="201490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  <a:hlinkClick r:id="rId3"/>
                        </a:rPr>
                        <a:t>HLA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] 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2019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baseline="0" noProof="1">
                          <a:solidFill>
                            <a:schemeClr val="tx1"/>
                          </a:solidFill>
                        </a:rPr>
                        <a:t>The Importance of HLA Assessment in “Off-the-Shelf” Allogeneic Mesenchymal Stem Cells Based-Therapies</a:t>
                      </a:r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3575587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/>
                        <a:t>[</a:t>
                      </a:r>
                      <a:r>
                        <a:rPr lang="en-US" sz="1000" noProof="1">
                          <a:hlinkClick r:id="rId4"/>
                        </a:rPr>
                        <a:t>GvHD</a:t>
                      </a:r>
                      <a:r>
                        <a:rPr lang="en-US" sz="1000" noProof="1"/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/>
                        <a:t>2020 mai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u="none" strike="noStrike" kern="1200" baseline="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of chronic GvHD with mesenchymal stromal cells induces durable responses: A phase II study</a:t>
                      </a:r>
                      <a:endParaRPr lang="en-US" sz="1000" b="0" i="1" noProof="1"/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3914965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  <a:hlinkClick r:id="rId5"/>
                        </a:rPr>
                        <a:t>Kid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dets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noProof="1">
                          <a:solidFill>
                            <a:srgbClr val="1C1D1E"/>
                          </a:solidFill>
                          <a:effectLst/>
                          <a:latin typeface="+mn-lt"/>
                        </a:rPr>
                        <a:t>Kidney transplant tolerance associated with remote autologous mesenchymal stromal cell administration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5962048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  <a:hlinkClick r:id="rId6"/>
                        </a:rPr>
                        <a:t>CovACE</a:t>
                      </a:r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Molecular investigation of adequate sources of mesenchymal stem cells for cell therapy of COVID‐19‐associated organ failure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269551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baseline="0" noProof="1">
                          <a:solidFill>
                            <a:schemeClr val="tx1"/>
                          </a:solidFill>
                          <a:hlinkClick r:id="rId7"/>
                        </a:rPr>
                        <a:t>Cov-Ins</a:t>
                      </a:r>
                      <a:r>
                        <a:rPr lang="en-US" sz="1000" baseline="0" noProof="1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okt</a:t>
                      </a:r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Insights into the use of mesenchymal stem cells in COVID-19 mediated acute respiratory failure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55125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t-EE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t-EE" sz="1000" noProof="1">
                          <a:solidFill>
                            <a:schemeClr val="tx1"/>
                          </a:solidFill>
                          <a:hlinkClick r:id="rId8"/>
                        </a:rPr>
                        <a:t>Cov-Rat</a:t>
                      </a:r>
                      <a:r>
                        <a:rPr lang="et-EE" sz="1000" noProof="1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000" b="0" noProof="1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rationale of using mesenchymal stem cells in patients with COVID‐19‐related acute respiratory distress syndrome: What to expect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0090102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9"/>
                        </a:rPr>
                        <a:t>CovRc1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apr</a:t>
                      </a:r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Transplantation of ACE2</a:t>
                      </a:r>
                      <a:r>
                        <a:rPr lang="en-US" sz="1000" b="0" i="1" kern="1200" baseline="300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Mesenchymal Stem Cells Improves the Outcome of Patients with COVID-19 Pneumonia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0036160"/>
                  </a:ext>
                </a:extLst>
              </a:tr>
              <a:tr h="226059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0"/>
                        </a:rPr>
                        <a:t>CovRc2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jul</a:t>
                      </a:r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remission of a critically ill COVID-19 patient treated by human umbilical cord mesenchymal stem cells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1991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1"/>
                        </a:rPr>
                        <a:t>CovR-CT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noProof="1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dets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ClinicalTrials.org, “Covid” + “Mesenchymal stem cell” ja “completed”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9397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/>
                        <a:t>[</a:t>
                      </a:r>
                      <a:r>
                        <a:rPr lang="en-US" sz="1000" noProof="1">
                          <a:hlinkClick r:id="rId12"/>
                        </a:rPr>
                        <a:t>Cov-P3</a:t>
                      </a:r>
                      <a:r>
                        <a:rPr lang="en-US" sz="1000" noProof="1"/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1"/>
                        <a:t>2020 </a:t>
                      </a:r>
                      <a:r>
                        <a:rPr lang="en-US" sz="1000" i="1" noProof="1"/>
                        <a:t>dets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ClinicalTrials.org, “Covid” + “Mesenchymal stel cell” ja “phase 3”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482103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3"/>
                        </a:rPr>
                        <a:t>CovRs1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 mai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Intravenous infusion of human umbilical cord Wharton’s jelly-derived mesenchymal stem cells as a potential treatment for patients with COVID-19 pneumonia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5663566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/>
                        <a:t>[</a:t>
                      </a:r>
                      <a:r>
                        <a:rPr lang="en-US" sz="1000" noProof="1">
                          <a:hlinkClick r:id="rId14"/>
                        </a:rPr>
                        <a:t>CovR-eXF</a:t>
                      </a:r>
                      <a:r>
                        <a:rPr lang="en-US" sz="1000" noProof="1"/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/>
                        <a:t>2020 </a:t>
                      </a:r>
                      <a:r>
                        <a:rPr lang="en-US" sz="1000" i="1" noProof="1"/>
                        <a:t>jun</a:t>
                      </a:r>
                      <a:endParaRPr lang="en-US" sz="1000" noProof="1"/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Exosomes Derived from Bone Marrow Mesenchymal Stem Cells as Treatment for Severe COVID-19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461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5"/>
                        </a:rPr>
                        <a:t>CovR-u18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umbilical cord-derived mesenchymal stem cell therapy in patients with COVID-19: a phase 1 clinical trial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0400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6"/>
                        </a:rPr>
                        <a:t>CovR-u100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okt*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with human umbilical cord-derived mesenchymal stem cells for COVID-19 patients with lung damage: a randomised, double-blind, placebo-controlled phase 2 trial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009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  <a:hlinkClick r:id="rId17"/>
                        </a:rPr>
                        <a:t>ARDS</a:t>
                      </a:r>
                      <a:r>
                        <a:rPr lang="en-US" sz="1000" noProof="1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noProof="1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en-US" sz="1000" b="0" i="1" noProof="1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Cell‐based therapy to reduce mortality from COVID‐19: Systematic review and meta‐analysis of human studies on acute respiratory distress syndrome</a:t>
                      </a: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334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173774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ctr"/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548021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algn="ctr"/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206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1922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b="0" i="1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6000">
                          <a:schemeClr val="bg1">
                            <a:lumMod val="95000"/>
                          </a:schemeClr>
                        </a:gs>
                        <a:gs pos="100000">
                          <a:srgbClr val="90A49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678578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C13717F-4823-4057-911F-C08139F2CB28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Allikad</a:t>
            </a:r>
            <a:endParaRPr lang="et-EE" b="1" noProof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695C0-1381-4B92-8354-8AED91E56D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952" y="4781810"/>
            <a:ext cx="7619048" cy="20761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74124-2A46-44F0-A786-E74B57D25B2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81808"/>
            <a:ext cx="7619048" cy="207619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6102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B915-04A7-4146-8E4C-B36D35B7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200"/>
            <a:ext cx="6477000" cy="5524501"/>
          </a:xfrm>
        </p:spPr>
        <p:txBody>
          <a:bodyPr>
            <a:normAutofit fontScale="55000" lnSpcReduction="20000"/>
          </a:bodyPr>
          <a:lstStyle/>
          <a:p>
            <a:r>
              <a:rPr lang="en-US" noProof="1"/>
              <a:t>Sidekoe tüvirakud</a:t>
            </a:r>
          </a:p>
          <a:p>
            <a:pPr lvl="1"/>
            <a:r>
              <a:rPr lang="en-US" noProof="1"/>
              <a:t>Diferentseeruvad luu, kõhre, rasva rakkudeks</a:t>
            </a:r>
          </a:p>
          <a:p>
            <a:endParaRPr lang="en-US" noProof="1"/>
          </a:p>
          <a:p>
            <a:r>
              <a:rPr lang="en-US" noProof="1"/>
              <a:t>Regeneratiivne aura</a:t>
            </a:r>
          </a:p>
          <a:p>
            <a:pPr lvl="1"/>
            <a:r>
              <a:rPr lang="en-US" noProof="1"/>
              <a:t>Mõjutavad ja toetavad teisi rakke </a:t>
            </a:r>
          </a:p>
          <a:p>
            <a:pPr lvl="1"/>
            <a:r>
              <a:rPr lang="en-US" noProof="1"/>
              <a:t>Faktorid ja rakkude kontaktil tekkivad liidesed</a:t>
            </a:r>
          </a:p>
          <a:p>
            <a:pPr lvl="1"/>
            <a:r>
              <a:rPr lang="en-US" noProof="1"/>
              <a:t>Eritavad tsütokiine, TGF-β1</a:t>
            </a:r>
            <a:r>
              <a:rPr lang="et-EE" noProof="1"/>
              <a:t>, IL-6, IL-10, PGE2,</a:t>
            </a:r>
            <a:endParaRPr lang="en-US" noProof="1"/>
          </a:p>
          <a:p>
            <a:pPr lvl="1"/>
            <a:r>
              <a:rPr lang="en-US" noProof="1"/>
              <a:t>Eritavad antimikroobseid proteiine: </a:t>
            </a:r>
            <a:r>
              <a:rPr lang="et-EE" noProof="1"/>
              <a:t>LL-37, BD2</a:t>
            </a:r>
            <a:endParaRPr lang="en-US" noProof="1"/>
          </a:p>
          <a:p>
            <a:pPr lvl="1"/>
            <a:r>
              <a:rPr lang="en-US" noProof="1"/>
              <a:t>Eritavad kasvufaktoreid: </a:t>
            </a:r>
            <a:r>
              <a:rPr lang="et-EE" noProof="1"/>
              <a:t>EGF, PDGF, FGF, HGF, VEGF, IGF</a:t>
            </a:r>
            <a:endParaRPr lang="en-US" noProof="1"/>
          </a:p>
          <a:p>
            <a:pPr lvl="1"/>
            <a:r>
              <a:rPr lang="en-US" noProof="1"/>
              <a:t>ECV: vesiikulid, eksosoomid DNA, RNA</a:t>
            </a:r>
            <a:r>
              <a:rPr lang="et-EE" noProof="1"/>
              <a:t>, miRNA</a:t>
            </a:r>
            <a:r>
              <a:rPr lang="en-US" noProof="1"/>
              <a:t>, valke</a:t>
            </a:r>
          </a:p>
          <a:p>
            <a:pPr lvl="1"/>
            <a:r>
              <a:rPr lang="en-US" noProof="1"/>
              <a:t>Mitokondri siirdamine</a:t>
            </a:r>
          </a:p>
          <a:p>
            <a:pPr lvl="1"/>
            <a:r>
              <a:rPr lang="en-US" noProof="1"/>
              <a:t>Antioksüdandid</a:t>
            </a:r>
            <a:endParaRPr lang="et-EE" noProof="1"/>
          </a:p>
          <a:p>
            <a:r>
              <a:rPr lang="en-US" noProof="1"/>
              <a:t>Sihtrakk:</a:t>
            </a:r>
          </a:p>
          <a:p>
            <a:pPr lvl="1"/>
            <a:r>
              <a:rPr lang="en-US" noProof="1"/>
              <a:t>Muudavad ekspressiooni ja fenotüüpi</a:t>
            </a:r>
          </a:p>
          <a:p>
            <a:pPr lvl="1"/>
            <a:r>
              <a:rPr lang="en-US" noProof="1"/>
              <a:t>Võivad jaguneda</a:t>
            </a:r>
          </a:p>
          <a:p>
            <a:endParaRPr lang="en-US" noProof="1"/>
          </a:p>
          <a:p>
            <a:r>
              <a:rPr lang="en-US" noProof="1"/>
              <a:t>Aktiveeruvad põletiku</a:t>
            </a:r>
            <a:r>
              <a:rPr lang="et-EE" noProof="1"/>
              <a:t>le reageerides</a:t>
            </a:r>
            <a:endParaRPr lang="en-US" noProof="1"/>
          </a:p>
          <a:p>
            <a:r>
              <a:rPr lang="en-US" noProof="1"/>
              <a:t>Vananevad koos organisminga</a:t>
            </a:r>
          </a:p>
          <a:p>
            <a:endParaRPr lang="en-US" noProof="1"/>
          </a:p>
          <a:p>
            <a:r>
              <a:rPr lang="en-US" noProof="1"/>
              <a:t>Olek vastab koe mikrokeskkonnale</a:t>
            </a:r>
          </a:p>
          <a:p>
            <a:pPr lvl="1"/>
            <a:r>
              <a:rPr lang="en-US" noProof="1"/>
              <a:t>Kättesaadavad: rasv, hambasäsi, nabaväät, luuüdi, platsenta</a:t>
            </a:r>
          </a:p>
          <a:p>
            <a:pPr lvl="1"/>
            <a:r>
              <a:rPr lang="en-US" noProof="1"/>
              <a:t>Kättesaamatud: kõõlused, kops jpm</a:t>
            </a:r>
          </a:p>
          <a:p>
            <a:pPr lvl="1"/>
            <a:r>
              <a:rPr lang="en-US" noProof="1"/>
              <a:t>Koe põletikulisus, raku vanus</a:t>
            </a:r>
          </a:p>
        </p:txBody>
      </p:sp>
      <p:pic>
        <p:nvPicPr>
          <p:cNvPr id="6146" name="Picture 2" descr="Green cell background – Parkinson's Movement">
            <a:extLst>
              <a:ext uri="{FF2B5EF4-FFF2-40B4-BE49-F238E27FC236}">
                <a16:creationId xmlns:a16="http://schemas.microsoft.com/office/drawing/2014/main" id="{7EF33D5C-FC85-417D-90EB-5ABB634FE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514166" y="2180166"/>
            <a:ext cx="5613400" cy="37422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8448A38-03B1-4671-9B3D-15018FC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"/>
            <a:ext cx="5524500" cy="681035"/>
          </a:xfr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Mis MSC on?</a:t>
            </a:r>
            <a:endParaRPr lang="et-EE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3B6A-8E4C-44DF-B4A4-905B19AE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"/>
            <a:ext cx="5524500" cy="681035"/>
          </a:xfrm>
          <a:blipFill dpi="0" rotWithShape="1">
            <a:blip r:embed="rId3"/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t-EE" b="1" noProof="1">
                <a:solidFill>
                  <a:schemeClr val="bg1"/>
                </a:solidFill>
              </a:rPr>
              <a:t>Kuidas MSC töödeldakse?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0297E-7F4E-41EA-93C2-10B84A931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315200" cy="458787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t-EE" noProof="1"/>
                  <a:t>Korjamine</a:t>
                </a:r>
              </a:p>
              <a:p>
                <a:endParaRPr lang="et-EE" noProof="1"/>
              </a:p>
              <a:p>
                <a:r>
                  <a:rPr lang="en-US" noProof="1"/>
                  <a:t>Automaat-töötlus</a:t>
                </a:r>
                <a:endParaRPr lang="et-EE" noProof="1"/>
              </a:p>
              <a:p>
                <a:pPr lvl="1"/>
                <a:r>
                  <a:rPr lang="et-EE" noProof="1"/>
                  <a:t>Rasvast saadud regeneratiivsete rakkude segu (ADRC)</a:t>
                </a:r>
              </a:p>
              <a:p>
                <a:pPr marL="0" indent="0">
                  <a:buNone/>
                </a:pPr>
                <a:endParaRPr lang="en-US" noProof="1"/>
              </a:p>
              <a:p>
                <a:r>
                  <a:rPr lang="en-US" noProof="1"/>
                  <a:t>Labor</a:t>
                </a:r>
              </a:p>
              <a:p>
                <a:pPr lvl="1"/>
                <a:r>
                  <a:rPr lang="en-US" noProof="1"/>
                  <a:t>Tüvirakud isoleeritakse</a:t>
                </a:r>
              </a:p>
              <a:p>
                <a:pPr lvl="1"/>
                <a:r>
                  <a:rPr lang="et-EE" noProof="1"/>
                  <a:t>Paljundatakse</a:t>
                </a:r>
                <a:endParaRPr lang="en-US" noProof="1"/>
              </a:p>
              <a:p>
                <a:pPr lvl="2"/>
                <a:r>
                  <a:rPr lang="en-US" noProof="1"/>
                  <a:t>P</a:t>
                </a:r>
                <a:r>
                  <a:rPr lang="et-EE" noProof="1"/>
                  <a:t>iiratu</a:t>
                </a:r>
                <a:r>
                  <a:rPr lang="en-US" noProof="1"/>
                  <a:t>d ümberkülvid (2)</a:t>
                </a:r>
                <a:endParaRPr lang="et-EE" noProof="1"/>
              </a:p>
              <a:p>
                <a:pPr lvl="2"/>
                <a:r>
                  <a:rPr lang="et-EE" noProof="1"/>
                  <a:t>Tavaline doos 2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t-EE" noProof="1"/>
                  <a:t> /kg</a:t>
                </a:r>
              </a:p>
              <a:p>
                <a:pPr lvl="1"/>
                <a:r>
                  <a:rPr lang="en-US" noProof="1"/>
                  <a:t>Rakuvälised vesiikulid</a:t>
                </a:r>
                <a:r>
                  <a:rPr lang="et-EE" noProof="1"/>
                  <a:t> („cultured media“)</a:t>
                </a:r>
                <a:endParaRPr lang="en-US" noProof="1"/>
              </a:p>
              <a:p>
                <a:pPr lvl="2"/>
                <a:r>
                  <a:rPr lang="et-EE" noProof="1"/>
                  <a:t>Ei vahenda rakkude kontaktil tekkivaid signaale</a:t>
                </a:r>
              </a:p>
              <a:p>
                <a:pPr lvl="1"/>
                <a:r>
                  <a:rPr lang="et-EE" i="1" noProof="1">
                    <a:solidFill>
                      <a:schemeClr val="bg1">
                        <a:lumMod val="65000"/>
                      </a:schemeClr>
                    </a:solidFill>
                  </a:rPr>
                  <a:t>Ümber diferentseerimine iPS &lt;-&gt; MSC</a:t>
                </a:r>
              </a:p>
              <a:p>
                <a:endParaRPr lang="et-EE" noProof="1"/>
              </a:p>
              <a:p>
                <a:r>
                  <a:rPr lang="et-EE" noProof="1"/>
                  <a:t>Pangas hoidmine</a:t>
                </a:r>
              </a:p>
              <a:p>
                <a:pPr lvl="1"/>
                <a:r>
                  <a:rPr lang="et-EE" noProof="1"/>
                  <a:t>20+ a</a:t>
                </a:r>
              </a:p>
              <a:p>
                <a:pPr lvl="1"/>
                <a:r>
                  <a:rPr lang="et-EE" noProof="1"/>
                  <a:t>Pangad üle maailma (võimalik ka Eestis)</a:t>
                </a:r>
                <a:endParaRPr lang="en-US" noProof="1"/>
              </a:p>
              <a:p>
                <a:pPr lvl="1"/>
                <a:r>
                  <a:rPr lang="en-US" noProof="1"/>
                  <a:t>Säilitamise võimekus (tehnikahäired, pankrot, sõda)</a:t>
                </a:r>
                <a:endParaRPr lang="et-EE" noProof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0297E-7F4E-41EA-93C2-10B84A931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315200" cy="4587875"/>
              </a:xfrm>
              <a:blipFill>
                <a:blip r:embed="rId4"/>
                <a:stretch>
                  <a:fillRect l="-250" t="-146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D551073-B9FC-4934-BF65-12A88F76F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3204509"/>
            <a:ext cx="2597150" cy="15087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30" name="Picture 6" descr="Aspirating processed fatgraft from the PureGraft (Cytori Therapeutics,... |  Download Scientific Diagram">
            <a:extLst>
              <a:ext uri="{FF2B5EF4-FFF2-40B4-BE49-F238E27FC236}">
                <a16:creationId xmlns:a16="http://schemas.microsoft.com/office/drawing/2014/main" id="{37F77FCB-170A-4470-AAB6-8AA0A2AB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703262"/>
            <a:ext cx="1860550" cy="23256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3B4BA-8B4F-4F0A-A52A-3900710BE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069" y="3088622"/>
            <a:ext cx="3647518" cy="28765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B03DD-53E7-4075-BCB7-708206D1C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675" y="1031329"/>
            <a:ext cx="2718738" cy="1881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898ED2-B290-4F64-94F8-BF5B009DF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782" y="4526897"/>
            <a:ext cx="2681287" cy="20621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32" name="Picture 8" descr="Celution - Lorem Cytori">
            <a:extLst>
              <a:ext uri="{FF2B5EF4-FFF2-40B4-BE49-F238E27FC236}">
                <a16:creationId xmlns:a16="http://schemas.microsoft.com/office/drawing/2014/main" id="{86ADDDF1-4EEC-4FA9-B6B3-6C205D9A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768549"/>
            <a:ext cx="1544389" cy="16033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AF6038-F160-465F-9BAB-4A94AE77E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9368138" y="681037"/>
            <a:ext cx="1990725" cy="21717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197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3FC7-A917-4383-BA61-D5ABA73D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1"/>
              <a:t>Eluiga organismis: 30% +24h,</a:t>
            </a:r>
            <a:r>
              <a:rPr lang="et-EE" noProof="1"/>
              <a:t> </a:t>
            </a:r>
            <a:r>
              <a:rPr lang="en-US" noProof="1"/>
              <a:t>&gt;0%</a:t>
            </a:r>
            <a:r>
              <a:rPr lang="et-EE" noProof="1"/>
              <a:t> +15p</a:t>
            </a:r>
            <a:endParaRPr lang="en-US" noProof="1"/>
          </a:p>
          <a:p>
            <a:r>
              <a:rPr lang="en-US" noProof="1"/>
              <a:t>Veenist satuvad</a:t>
            </a:r>
            <a:endParaRPr lang="et-EE" noProof="1"/>
          </a:p>
          <a:p>
            <a:pPr lvl="1"/>
            <a:r>
              <a:rPr lang="et-EE" noProof="1"/>
              <a:t>K</a:t>
            </a:r>
            <a:r>
              <a:rPr lang="en-US" noProof="1"/>
              <a:t>ops: max +6h</a:t>
            </a:r>
            <a:endParaRPr lang="et-EE" noProof="1"/>
          </a:p>
          <a:p>
            <a:pPr lvl="1"/>
            <a:r>
              <a:rPr lang="et-EE" noProof="1"/>
              <a:t>P</a:t>
            </a:r>
            <a:r>
              <a:rPr lang="en-US" noProof="1"/>
              <a:t>õrn:</a:t>
            </a:r>
            <a:r>
              <a:rPr lang="et-EE" noProof="1"/>
              <a:t> rakkude</a:t>
            </a:r>
            <a:r>
              <a:rPr lang="en-US" noProof="1"/>
              <a:t> surnuaed</a:t>
            </a:r>
            <a:endParaRPr lang="et-EE" noProof="1"/>
          </a:p>
          <a:p>
            <a:pPr lvl="1"/>
            <a:r>
              <a:rPr lang="et-EE" noProof="1"/>
              <a:t>Vähem süda, neerud, maks</a:t>
            </a:r>
            <a:endParaRPr lang="en-US" noProof="1"/>
          </a:p>
          <a:p>
            <a:endParaRPr lang="en-US" noProof="1"/>
          </a:p>
          <a:p>
            <a:r>
              <a:rPr lang="en-US" noProof="1"/>
              <a:t>Siirdatud rakud pigem ei diferentseeru</a:t>
            </a:r>
          </a:p>
          <a:p>
            <a:r>
              <a:rPr lang="en-US" noProof="1"/>
              <a:t>Kolm põhiomadust</a:t>
            </a:r>
          </a:p>
          <a:p>
            <a:pPr lvl="1"/>
            <a:r>
              <a:rPr lang="en-US" b="1" noProof="1"/>
              <a:t>Indutseerib jagunemist</a:t>
            </a:r>
            <a:r>
              <a:rPr lang="en-US" noProof="1"/>
              <a:t>: angiogenees (vaskulopaatia, diabeetiline jalg, isheemia), epiteel</a:t>
            </a:r>
          </a:p>
          <a:p>
            <a:pPr lvl="1"/>
            <a:r>
              <a:rPr lang="en-US" b="1" noProof="1"/>
              <a:t>Reguleerib põletikku</a:t>
            </a:r>
            <a:r>
              <a:rPr lang="en-US" noProof="1"/>
              <a:t>: liigesed, aju, kopsud (Covid), siirikud (organid, HSC), AIH</a:t>
            </a:r>
          </a:p>
          <a:p>
            <a:pPr lvl="1"/>
            <a:r>
              <a:rPr lang="en-US" b="1" noProof="1"/>
              <a:t>Antifibrootiline:</a:t>
            </a:r>
            <a:r>
              <a:rPr lang="en-US" noProof="1"/>
              <a:t> väldib armistumist, kirurgia, haavad</a:t>
            </a:r>
            <a:endParaRPr lang="et-EE" noProof="1"/>
          </a:p>
          <a:p>
            <a:pPr lvl="1"/>
            <a:r>
              <a:rPr lang="et-EE" i="1" noProof="1"/>
              <a:t>Antimikroobne mõju?</a:t>
            </a:r>
            <a:endParaRPr lang="en-US" i="1" noProof="1"/>
          </a:p>
          <a:p>
            <a:endParaRPr lang="en-US" noProof="1"/>
          </a:p>
          <a:p>
            <a:r>
              <a:rPr lang="en-US" noProof="1"/>
              <a:t>Kasutatakse laia haiguste spektri korral toetavana</a:t>
            </a:r>
          </a:p>
          <a:p>
            <a:endParaRPr lang="en-US" noProof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3F2ED9-7B73-45D3-9D36-38EF57F4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"/>
            <a:ext cx="5524500" cy="681035"/>
          </a:xfr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algn="t" rotWithShape="0">
              <a:srgbClr val="00FF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Siirdatud MSC</a:t>
            </a:r>
            <a:endParaRPr lang="et-EE" b="1" noProof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04F75-DD33-4145-8616-FB7612CF782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368138" y="681037"/>
            <a:ext cx="1990725" cy="21717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8478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37D00F-9419-48FA-84DA-C6FBCC4B4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736" y="279399"/>
            <a:ext cx="9152638" cy="61007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F6D1A0-FEEA-419C-8C0D-9535AE139CD0}"/>
              </a:ext>
            </a:extLst>
          </p:cNvPr>
          <p:cNvSpPr txBox="1"/>
          <p:nvPr/>
        </p:nvSpPr>
        <p:spPr>
          <a:xfrm rot="18102416">
            <a:off x="-281830" y="1758527"/>
            <a:ext cx="3906326" cy="769441"/>
          </a:xfrm>
          <a:prstGeom prst="rect">
            <a:avLst/>
          </a:prstGeom>
          <a:solidFill>
            <a:schemeClr val="bg1"/>
          </a:solidFill>
          <a:effectLst>
            <a:glow rad="254000">
              <a:srgbClr val="99FF99"/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noProof="1">
                <a:latin typeface="+mj-lt"/>
              </a:rPr>
              <a:t>Kliinilised katsed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949E7-01CD-45FA-9474-7CACF055AD44}"/>
              </a:ext>
            </a:extLst>
          </p:cNvPr>
          <p:cNvSpPr txBox="1"/>
          <p:nvPr/>
        </p:nvSpPr>
        <p:spPr>
          <a:xfrm>
            <a:off x="555626" y="5040617"/>
            <a:ext cx="288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1"/>
              <a:t>203 lõpetatud katset</a:t>
            </a:r>
            <a:r>
              <a:rPr lang="en-US" sz="2400" noProof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785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700BC-D459-45F4-BE1B-D5359B53B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338" y="279400"/>
            <a:ext cx="9667523" cy="629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F2B368-44A7-44C7-9FBC-C98A32CCC362}"/>
              </a:ext>
            </a:extLst>
          </p:cNvPr>
          <p:cNvSpPr txBox="1"/>
          <p:nvPr/>
        </p:nvSpPr>
        <p:spPr>
          <a:xfrm rot="18102416">
            <a:off x="-281830" y="1758527"/>
            <a:ext cx="3906326" cy="769441"/>
          </a:xfrm>
          <a:prstGeom prst="rect">
            <a:avLst/>
          </a:prstGeom>
          <a:solidFill>
            <a:schemeClr val="bg1"/>
          </a:solidFill>
          <a:effectLst>
            <a:glow rad="254000">
              <a:srgbClr val="99FF99"/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noProof="1">
                <a:latin typeface="+mj-lt"/>
              </a:rPr>
              <a:t>Kliinilised katsed</a:t>
            </a:r>
          </a:p>
        </p:txBody>
      </p:sp>
    </p:spTree>
    <p:extLst>
      <p:ext uri="{BB962C8B-B14F-4D97-AF65-F5344CB8AC3E}">
        <p14:creationId xmlns:p14="http://schemas.microsoft.com/office/powerpoint/2010/main" val="14314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chemeClr val="tx1"/>
            </a:gs>
            <a:gs pos="97000">
              <a:srgbClr val="00FF00">
                <a:alpha val="1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AA8C-7019-42F5-A2EC-408D0994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1"/>
              <a:t>Cell</a:t>
            </a:r>
            <a:r>
              <a:rPr lang="et-EE" noProof="1"/>
              <a:t>i</a:t>
            </a:r>
            <a:r>
              <a:rPr lang="en-US" noProof="1"/>
              <a:t>n</a:t>
            </a:r>
            <a:r>
              <a:rPr lang="et-EE" noProof="1"/>
              <a:t> Technologies</a:t>
            </a:r>
            <a:r>
              <a:rPr lang="en-US" noProof="1"/>
              <a:t>, Taastava Kirurgia Kliinik, Elumus</a:t>
            </a:r>
          </a:p>
          <a:p>
            <a:endParaRPr lang="en-US" noProof="1"/>
          </a:p>
          <a:p>
            <a:r>
              <a:rPr lang="en-US" noProof="1"/>
              <a:t>Tähtsamad reeglid</a:t>
            </a:r>
          </a:p>
          <a:p>
            <a:pPr lvl="1"/>
            <a:r>
              <a:rPr lang="en-US" noProof="1"/>
              <a:t>Asukoha reegel</a:t>
            </a:r>
          </a:p>
          <a:p>
            <a:pPr lvl="1"/>
            <a:r>
              <a:rPr lang="en-US" noProof="1"/>
              <a:t>Tähtsa töötluse reegel</a:t>
            </a:r>
          </a:p>
          <a:p>
            <a:pPr lvl="1"/>
            <a:r>
              <a:rPr lang="en-US" noProof="1"/>
              <a:t>Kliinilise erandi</a:t>
            </a:r>
            <a:r>
              <a:rPr lang="et-EE" noProof="1"/>
              <a:t> (haigla erand)</a:t>
            </a:r>
            <a:r>
              <a:rPr lang="en-US" noProof="1"/>
              <a:t> reegel</a:t>
            </a:r>
          </a:p>
          <a:p>
            <a:pPr lvl="1"/>
            <a:r>
              <a:rPr lang="en-US" noProof="1"/>
              <a:t>Allogeense käsitlemine?</a:t>
            </a:r>
          </a:p>
          <a:p>
            <a:endParaRPr lang="en-US" noProof="1"/>
          </a:p>
          <a:p>
            <a:r>
              <a:rPr lang="en-US" noProof="1"/>
              <a:t>Kunagi võib rahastust katta kindlustus (või haigekassa)</a:t>
            </a:r>
          </a:p>
          <a:p>
            <a:endParaRPr lang="en-US" noProof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03FE16-97F2-4613-B31E-B1504ECE6F9A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Eestis</a:t>
            </a:r>
            <a:endParaRPr lang="et-EE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0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4591-7773-448F-80E9-67D11270033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Cell</a:t>
            </a:r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i</a:t>
            </a:r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n</a:t>
            </a:r>
            <a:r>
              <a:rPr lang="et-EE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 Technologies</a:t>
            </a:r>
            <a:endParaRPr lang="en-US" noProof="1">
              <a:effectLst>
                <a:glow rad="254000">
                  <a:srgbClr val="99FF99">
                    <a:alpha val="50000"/>
                  </a:srgb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1F4E-995A-40C1-AFC7-710915BEA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noProof="1"/>
                  <a:t>Puhas ruum</a:t>
                </a:r>
              </a:p>
              <a:p>
                <a:pPr lvl="1"/>
                <a:r>
                  <a:rPr lang="en-US" noProof="1"/>
                  <a:t>Võimaldab rakke vabalt käsitseda</a:t>
                </a:r>
                <a:endParaRPr lang="et-EE" noProof="1"/>
              </a:p>
              <a:p>
                <a:pPr lvl="1"/>
                <a:r>
                  <a:rPr lang="et-EE" noProof="1"/>
                  <a:t>Muud steriilsust vajavad protseduurid</a:t>
                </a:r>
              </a:p>
              <a:p>
                <a:r>
                  <a:rPr lang="et-EE" noProof="1"/>
                  <a:t>Rakupank</a:t>
                </a:r>
                <a:endParaRPr lang="en-US" noProof="1"/>
              </a:p>
              <a:p>
                <a:pPr lvl="1"/>
                <a:r>
                  <a:rPr lang="et-EE" noProof="1"/>
                  <a:t>Maht 6000 + 2000 viaali   x    1-2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t-EE" noProof="1"/>
                  <a:t> rakku</a:t>
                </a:r>
              </a:p>
              <a:p>
                <a:pPr lvl="1"/>
                <a:r>
                  <a:rPr lang="et-EE" noProof="1"/>
                  <a:t>Hetkel 120 (kõik rasvast)</a:t>
                </a:r>
              </a:p>
              <a:p>
                <a:pPr lvl="1"/>
                <a:endParaRPr lang="et-EE" noProof="1"/>
              </a:p>
              <a:p>
                <a:r>
                  <a:rPr lang="et-EE" noProof="1"/>
                  <a:t>Töötlemine</a:t>
                </a:r>
                <a:endParaRPr lang="en-US" noProof="1"/>
              </a:p>
              <a:p>
                <a:pPr lvl="1"/>
                <a:r>
                  <a:rPr lang="en-US" noProof="1"/>
                  <a:t>Tüvirakkude isoleerimine</a:t>
                </a:r>
              </a:p>
              <a:p>
                <a:pPr lvl="1"/>
                <a:r>
                  <a:rPr lang="en-US" noProof="1"/>
                  <a:t>Ekspansioon</a:t>
                </a:r>
                <a:endParaRPr lang="et-EE" noProof="1"/>
              </a:p>
              <a:p>
                <a:pPr lvl="1"/>
                <a:r>
                  <a:rPr lang="et-EE" noProof="1"/>
                  <a:t>(De)diferentseerimine: faktoritega, iPSC -&gt; neuron, mono -&gt; dendriit</a:t>
                </a:r>
              </a:p>
              <a:p>
                <a:pPr lvl="1"/>
                <a:r>
                  <a:rPr lang="et-EE" noProof="1"/>
                  <a:t>ECV eraldamine: ultratsentrifuug, HansaBioMed</a:t>
                </a:r>
                <a:endParaRPr lang="en-US" noProof="1"/>
              </a:p>
              <a:p>
                <a:r>
                  <a:rPr lang="en-US" noProof="1"/>
                  <a:t>Kvaliteedi kontroll</a:t>
                </a:r>
                <a:r>
                  <a:rPr lang="et-EE" noProof="1"/>
                  <a:t>: markerid, elulemus, mikroskoopia</a:t>
                </a:r>
                <a:endParaRPr lang="en-US" noProof="1"/>
              </a:p>
              <a:p>
                <a:pPr lvl="1"/>
                <a:endParaRPr lang="en-US" noProof="1"/>
              </a:p>
              <a:p>
                <a:r>
                  <a:rPr lang="en-US" noProof="1"/>
                  <a:t>Tegevused seni</a:t>
                </a:r>
                <a:endParaRPr lang="en-US" i="1" noProof="1"/>
              </a:p>
              <a:p>
                <a:pPr lvl="1"/>
                <a:r>
                  <a:rPr lang="en-US" noProof="1"/>
                  <a:t>Loomkatsed ja kliiniline koostöö Taastava Kirurgia Kliinikuga</a:t>
                </a:r>
              </a:p>
              <a:p>
                <a:pPr lvl="1"/>
                <a:r>
                  <a:rPr lang="en-US" noProof="1"/>
                  <a:t>Rakuliste ravimite lepingupõhine GMP järgi tootmine (CDMO)</a:t>
                </a:r>
              </a:p>
              <a:p>
                <a:pPr lvl="2"/>
                <a:r>
                  <a:rPr lang="en-US" i="1" noProof="1"/>
                  <a:t>Vaktsiini tarbeks melanoomi rakupanga ja melanoomi rakulüsaadi tootmine</a:t>
                </a:r>
                <a:endParaRPr lang="en-US" noProof="1"/>
              </a:p>
              <a:p>
                <a:pPr lvl="1"/>
                <a:r>
                  <a:rPr lang="en-US" noProof="1"/>
                  <a:t>Rakupõhiste ravimite kvaliteedikontroll</a:t>
                </a:r>
              </a:p>
              <a:p>
                <a:pPr lvl="1"/>
                <a:r>
                  <a:rPr lang="et-EE" i="1" noProof="1"/>
                  <a:t>Panga teenus?</a:t>
                </a:r>
                <a:endParaRPr lang="en-US" i="1" noProof="1"/>
              </a:p>
              <a:p>
                <a:endParaRPr lang="en-US" noProof="1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noProof="1">
                    <a:solidFill>
                      <a:srgbClr val="99FF99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https://www.cellintechnologies.com/</a:t>
                </a:r>
                <a:endParaRPr lang="en-US" noProof="1">
                  <a:solidFill>
                    <a:srgbClr val="99FF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1F4E-995A-40C1-AFC7-710915BEA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4"/>
                <a:stretch>
                  <a:fillRect l="-58" t="-117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9916695-3F37-4F51-98F7-768F606DC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75" y="365125"/>
            <a:ext cx="2473325" cy="5207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BEB528-C653-4CE3-9CFD-2D6B15A4967B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Eestis</a:t>
            </a:r>
            <a:endParaRPr lang="et-EE" b="1" noProof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D2BB7-F352-468C-B8DB-2A5095E81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75" y="1690688"/>
            <a:ext cx="3636530" cy="40957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3754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B33A-3BB0-41E7-948D-4F1BB0A6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>
                <a:effectLst>
                  <a:glow rad="254000">
                    <a:srgbClr val="99FF99">
                      <a:alpha val="50000"/>
                    </a:srgbClr>
                  </a:glow>
                </a:effectLst>
              </a:rPr>
              <a:t>Taastava Kirurgia Kliinik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81B1-635C-4B2E-92EE-116FFFB3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30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noProof="1"/>
              <a:t>Teostavad taastavat/esteetilist kirurgiat, rasvaimu</a:t>
            </a:r>
          </a:p>
          <a:p>
            <a:endParaRPr lang="en-US" noProof="1"/>
          </a:p>
          <a:p>
            <a:r>
              <a:rPr lang="en-US" noProof="1"/>
              <a:t>Cytori masin ADRC saamiseks</a:t>
            </a:r>
          </a:p>
          <a:p>
            <a:pPr lvl="1"/>
            <a:r>
              <a:rPr lang="en-US" noProof="1"/>
              <a:t>Olemas, kasutuskogemusega</a:t>
            </a:r>
          </a:p>
          <a:p>
            <a:pPr lvl="1"/>
            <a:r>
              <a:rPr lang="en-US" noProof="1"/>
              <a:t>Hetkel keelatud (kasutab kollagenaasi)</a:t>
            </a:r>
          </a:p>
          <a:p>
            <a:pPr lvl="1"/>
            <a:r>
              <a:rPr lang="en-US" noProof="1"/>
              <a:t>Ei vaja laborit!</a:t>
            </a:r>
          </a:p>
          <a:p>
            <a:pPr marL="0" indent="0">
              <a:buNone/>
            </a:pPr>
            <a:endParaRPr lang="en-US" noProof="1"/>
          </a:p>
          <a:p>
            <a:r>
              <a:rPr lang="en-US" noProof="1"/>
              <a:t>Veresoonte taastamine</a:t>
            </a:r>
          </a:p>
          <a:p>
            <a:pPr lvl="1"/>
            <a:r>
              <a:rPr lang="en-US" noProof="1"/>
              <a:t>Koostöös CellIn Technologies loomkatsed teostatud</a:t>
            </a:r>
          </a:p>
          <a:p>
            <a:pPr lvl="1"/>
            <a:r>
              <a:rPr lang="en-US" noProof="1"/>
              <a:t>Plaanis haiglaerandi kasutamine</a:t>
            </a:r>
            <a:endParaRPr lang="et-EE" noProof="1"/>
          </a:p>
          <a:p>
            <a:pPr lvl="1"/>
            <a:r>
              <a:rPr lang="et-EE" noProof="1"/>
              <a:t>Isoleeritud rakud andsid parema tulemuse kui ADRC</a:t>
            </a:r>
            <a:endParaRPr lang="en-US" noProof="1"/>
          </a:p>
          <a:p>
            <a:endParaRPr lang="en-US" noProof="1"/>
          </a:p>
          <a:p>
            <a:pPr>
              <a:buFont typeface="Wingdings" panose="05000000000000000000" pitchFamily="2" charset="2"/>
              <a:buChar char="Ø"/>
            </a:pPr>
            <a:r>
              <a:rPr lang="en-US" noProof="1">
                <a:solidFill>
                  <a:srgbClr val="99FF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https://www.kirurgiakliinik.ee/</a:t>
            </a:r>
            <a:endParaRPr lang="en-US" noProof="1">
              <a:solidFill>
                <a:srgbClr val="99FF99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FA359B-B330-4FEB-A042-8AE28AB1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365125"/>
            <a:ext cx="14763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021CD6-0735-45D0-ACA0-BE28CCA846EA}"/>
              </a:ext>
            </a:extLst>
          </p:cNvPr>
          <p:cNvSpPr txBox="1">
            <a:spLocks/>
          </p:cNvSpPr>
          <p:nvPr/>
        </p:nvSpPr>
        <p:spPr>
          <a:xfrm>
            <a:off x="3314700" y="2"/>
            <a:ext cx="5524500" cy="681035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279400" dist="63500" dir="5400000" sx="103000" sy="103000" algn="t" rotWithShape="0">
              <a:srgbClr val="00FF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1">
                <a:solidFill>
                  <a:schemeClr val="bg1"/>
                </a:solidFill>
              </a:rPr>
              <a:t>Eestis</a:t>
            </a:r>
            <a:endParaRPr lang="et-EE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1772</Words>
  <Application>Microsoft Office PowerPoint</Application>
  <PresentationFormat>Widescreen</PresentationFormat>
  <Paragraphs>530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Trade Gothic LT</vt:lpstr>
      <vt:lpstr>Wingdings</vt:lpstr>
      <vt:lpstr>Office Theme</vt:lpstr>
      <vt:lpstr>Ravivõimalused mesenhümaalsete tüvirakkudega</vt:lpstr>
      <vt:lpstr>Mis MSC on?</vt:lpstr>
      <vt:lpstr>Kuidas MSC töödeldakse?</vt:lpstr>
      <vt:lpstr>Siirdatud MSC</vt:lpstr>
      <vt:lpstr>PowerPoint Presentation</vt:lpstr>
      <vt:lpstr>PowerPoint Presentation</vt:lpstr>
      <vt:lpstr>PowerPoint Presentation</vt:lpstr>
      <vt:lpstr>Cellin Technologies</vt:lpstr>
      <vt:lpstr>Taastava Kirurgia Kliinik</vt:lpstr>
      <vt:lpstr>OÜ Elumus</vt:lpstr>
      <vt:lpstr>Autoloogne     vs     Allogeenne</vt:lpstr>
      <vt:lpstr>PowerPoint Presentation</vt:lpstr>
      <vt:lpstr>PowerPoint Presentation</vt:lpstr>
      <vt:lpstr>Ravi mesenhümaalsete tüvirakkudega</vt:lpstr>
      <vt:lpstr>MSC kliinilised katsed</vt:lpstr>
      <vt:lpstr>MSC kliinilised tulemused</vt:lpstr>
      <vt:lpstr>MSC kliinilised tulemused (ExoFlo)</vt:lpstr>
      <vt:lpstr>MSC kliinilised tulemused (U-MSC)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Ravivõimalused mesenhümaalsete tüvirakkudega</dc:title>
  <dc:creator>Ai Var</dc:creator>
  <cp:lastModifiedBy>Ai Var</cp:lastModifiedBy>
  <cp:revision>327</cp:revision>
  <dcterms:created xsi:type="dcterms:W3CDTF">2020-12-06T21:49:31Z</dcterms:created>
  <dcterms:modified xsi:type="dcterms:W3CDTF">2024-11-27T18:15:29Z</dcterms:modified>
</cp:coreProperties>
</file>