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74" r:id="rId2"/>
  </p:sldMasterIdLst>
  <p:notesMasterIdLst>
    <p:notesMasterId r:id="rId16"/>
  </p:notesMasterIdLst>
  <p:sldIdLst>
    <p:sldId id="256" r:id="rId3"/>
    <p:sldId id="260" r:id="rId4"/>
    <p:sldId id="264" r:id="rId5"/>
    <p:sldId id="257" r:id="rId6"/>
    <p:sldId id="259" r:id="rId7"/>
    <p:sldId id="258" r:id="rId8"/>
    <p:sldId id="261" r:id="rId9"/>
    <p:sldId id="262" r:id="rId10"/>
    <p:sldId id="265" r:id="rId11"/>
    <p:sldId id="263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85" autoAdjust="0"/>
  </p:normalViewPr>
  <p:slideViewPr>
    <p:cSldViewPr snapToGrid="0">
      <p:cViewPr varScale="1">
        <p:scale>
          <a:sx n="86" d="100"/>
          <a:sy n="86" d="100"/>
        </p:scale>
        <p:origin x="12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15755-9187-44FF-B806-583253416347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BBBF2-7206-494C-9F55-9661321BC2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6792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BBBF2-7206-494C-9F55-9661321BC235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31029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BBBF2-7206-494C-9F55-9661321BC235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65275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BBBF2-7206-494C-9F55-9661321BC235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00583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43BA4-6CF5-E603-16E2-74B8142B7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1DC9AB-EB74-5932-41E8-3A37EE0DD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2A02A2-587D-61CC-4540-D05B34795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DF1BB-6576-A564-8255-15342F8FE9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BBBF2-7206-494C-9F55-9661321BC235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64086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BBBF2-7206-494C-9F55-9661321BC235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5637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BBBF2-7206-494C-9F55-9661321BC235}" type="slidenum">
              <a:rPr lang="et-EE" smtClean="0"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6366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6DD99-CD56-CBDB-22FB-6AA4A5047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5B499-7AA2-B3F8-F75B-917EE9420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70940-59AD-0A8E-C695-DC837EB43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07A0E-07C5-40E0-46BD-DDEE9B6B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1BA43-DFA9-A8E1-7DEE-9500E21E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600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98A4-2AE7-4FF8-721A-E565D9CF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BF96E-4B18-84CB-E73A-0579B81A0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F1C32-F237-98C7-30E4-2941C6C70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F4F56-E8F7-188A-FE17-5F7E98914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116C8-A134-75EB-E583-49B56B01A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3180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99442B-F92E-B70A-512D-86BE6B58A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268E2-11C1-20B6-762F-C6252FFBD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872CE-A507-139D-85C2-491D987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FCEDB-0574-BCE7-1DC5-00806F972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34E8E-9ABB-92C5-22FC-8389A8088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9533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523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16246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18174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61665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31331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1246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78098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3019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415A9-832B-41E1-0CBD-BC1C0889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67510-C107-0EA9-1020-BCCF63780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160AF-DA70-EE13-B172-6DB949139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46E8D-B9DF-C63F-D72D-591B8256C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95005-2BEB-5E8F-6FBE-84137F005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898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85593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12424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09227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2888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72530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3147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73230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27502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864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1169-AA99-3C2C-4125-5F1B816E2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0DE34-0A52-3463-006E-89A3FA886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3F188-EF4B-48AC-A449-2EBFEB309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9D163-246C-D173-7682-A7F84C84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C2765-FE66-51DF-AAD5-1C46D8B67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5709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5D084-5896-ECEB-B464-4D975C06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F26A5-6965-06FF-7BA5-72415D19E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86FB2-2163-FD9B-A08A-3CD1E81BC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7725B-B8D9-6AA1-1BB1-65370646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B7EE0-0633-E6E9-6FF5-08348C9AE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419A2-1395-1DF1-C20A-8A906986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694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C545-6521-ACB3-16A7-C4F41F485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7B67F-BCD4-DEEF-268C-D381B783C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C36A3-E24B-256D-B328-609BFFE65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CC580D-2DAD-15F7-ED8C-F17F3A31B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640895-92D4-8C48-8BA4-D6EB88368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A80DE9-E151-A6E5-F31C-61E4FF7EB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3F7BBB-2526-4975-E2E6-8021F4A66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0695B5-A200-2912-673A-3E171DD3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280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C16D3-A216-E24A-92B7-EA5F91B4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59AE77-32C9-32B6-EB32-EA0401BC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1575B-6820-19C9-CEF7-0103E384A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FB734-E1AC-14C6-4E59-C6942635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8517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277083-F19F-2D3F-47CE-3CD6C8AA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A5131-DDF3-F38E-3312-2767C7F9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720C5-EF3B-C59F-13BA-CAE4B6A63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2083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9C1BC-4FFB-E8F5-EB7D-BCDD78B70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BE9A1-5351-6209-67D4-DFE37FABC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E7EB4-5549-CCB1-CDA4-84A5C86E4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DC414-5226-9143-A369-DE6839271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F9076-0021-9050-E2D4-81A3E564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D1F21-C551-560F-83F3-972192560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641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6EFA-381D-1CCF-4C6C-DF79F293E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2D3A29-0252-BB15-B326-8314B685C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E1BD-91FB-DC7D-A190-487F67949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79C0A-673B-9DE0-98D4-36C1F3595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48CB0-7C09-9F80-DA51-96EB37BE6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079CE-EADA-4DBA-6FC5-3C6ADDD37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5396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F7F175-0460-E8CC-ABAF-A77CCF441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825AF-F58E-1CE5-B6C5-8DF7D11D1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50A96-3900-F456-C7A0-3AF9F6862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C293-880E-60BF-532C-DEE0D92453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2A186-4542-A717-D813-9EBA20230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7530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4F29F81-DDEF-4706-AAE5-0B7389B66B09}" type="datetimeFigureOut">
              <a:rPr lang="et-EE" smtClean="0"/>
              <a:t>08.11.2025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3E16D21-0DF5-4E6D-A27E-BAE03F1E97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25305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00CF2-5864-D34A-45A4-B5DD7E99B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435" y="115712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b="1" spc="50" noProof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gency FB" panose="020B0503020202020204" pitchFamily="34" charset="0"/>
              </a:rPr>
              <a:t>9. kl</a:t>
            </a:r>
            <a:r>
              <a:rPr lang="en-US" sz="8800" b="1" kern="1200" spc="50" noProof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gency FB" panose="020B0503020202020204" pitchFamily="34" charset="0"/>
              </a:rPr>
              <a:t> keemia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3FADE-78E3-4B49-F007-F084058D3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7617" y="6151737"/>
            <a:ext cx="675662" cy="67713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D1376C3-59A1-218C-C050-C4DEA38E10D1}"/>
              </a:ext>
            </a:extLst>
          </p:cNvPr>
          <p:cNvSpPr txBox="1">
            <a:spLocks/>
          </p:cNvSpPr>
          <p:nvPr/>
        </p:nvSpPr>
        <p:spPr>
          <a:xfrm>
            <a:off x="8987524" y="6122608"/>
            <a:ext cx="2450093" cy="65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1800" noProof="1">
                <a:latin typeface="Amasis MT Pro Black" panose="02040A04050005020304" pitchFamily="18" charset="0"/>
              </a:rPr>
              <a:t>Aivar Uus, MSc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1800" noProof="1">
                <a:latin typeface="Amasis MT Pro Black" panose="02040A04050005020304" pitchFamily="18" charset="0"/>
              </a:rPr>
              <a:t>www.aivaarium.eu</a:t>
            </a:r>
          </a:p>
        </p:txBody>
      </p:sp>
    </p:spTree>
    <p:extLst>
      <p:ext uri="{BB962C8B-B14F-4D97-AF65-F5344CB8AC3E}">
        <p14:creationId xmlns:p14="http://schemas.microsoft.com/office/powerpoint/2010/main" val="1583098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A8A8-E0A0-12CF-6635-23356C088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noProof="1"/>
              <a:t>Happed üldiselt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7D0D2-3E3B-6871-4E2F-C1013E127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879"/>
            <a:ext cx="11071302" cy="2888166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b="1" noProof="1"/>
              <a:t>Annavad lahusesse H+ ioone</a:t>
            </a:r>
          </a:p>
          <a:p>
            <a:pPr marL="285750" indent="-285750"/>
            <a:r>
              <a:rPr lang="en-US" sz="2400" noProof="1"/>
              <a:t>Muud omadused: söövitav, hapu, muudab indikaatori värvi, reageerib (alus, al oksiid, metall)</a:t>
            </a:r>
          </a:p>
          <a:p>
            <a:pPr marL="285750" indent="-285750"/>
            <a:r>
              <a:rPr lang="en-US" sz="2400" noProof="1"/>
              <a:t>pH: näitab H+ ioonide hulka lahuses</a:t>
            </a:r>
          </a:p>
          <a:p>
            <a:pPr marL="742950" lvl="1" indent="-285750"/>
            <a:r>
              <a:rPr lang="en-US" sz="2000" noProof="1"/>
              <a:t>Väike pH = kõrge happelisus = palju H+</a:t>
            </a:r>
          </a:p>
          <a:p>
            <a:endParaRPr lang="en-US" sz="2400" noProof="1">
              <a:sym typeface="Wingdings" panose="05000000000000000000" pitchFamily="2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6D295B-CB72-A3FD-231E-6542D1F91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347" y="3010828"/>
            <a:ext cx="5186653" cy="3847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892B01-C4B4-C80C-D6EE-BE2DAA475883}"/>
              </a:ext>
            </a:extLst>
          </p:cNvPr>
          <p:cNvSpPr txBox="1"/>
          <p:nvPr/>
        </p:nvSpPr>
        <p:spPr>
          <a:xfrm>
            <a:off x="282498" y="3429000"/>
            <a:ext cx="663125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noProof="1"/>
              <a:t>Jaotused</a:t>
            </a:r>
            <a:r>
              <a:rPr lang="en-US" sz="2400" noProof="1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noProof="1"/>
              <a:t>H+ hulga järgi:		</a:t>
            </a:r>
            <a:r>
              <a:rPr lang="en-US" sz="2000" b="1" i="1" noProof="1"/>
              <a:t>H</a:t>
            </a:r>
            <a:r>
              <a:rPr lang="en-US" sz="2000" noProof="1"/>
              <a:t>Cl vs </a:t>
            </a:r>
            <a:r>
              <a:rPr lang="en-US" sz="2000" b="1" i="1" noProof="1"/>
              <a:t>H</a:t>
            </a:r>
            <a:r>
              <a:rPr lang="en-US" sz="1400" b="1" i="1" noProof="1"/>
              <a:t>2</a:t>
            </a:r>
            <a:r>
              <a:rPr lang="en-US" sz="2000" noProof="1"/>
              <a:t>CO</a:t>
            </a:r>
            <a:r>
              <a:rPr lang="en-US" sz="1400" noProof="1"/>
              <a:t>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noProof="1"/>
              <a:t>Üksik või liitanioon:	H</a:t>
            </a:r>
            <a:r>
              <a:rPr lang="en-US" sz="1400" noProof="1"/>
              <a:t>2</a:t>
            </a:r>
            <a:r>
              <a:rPr lang="en-US" sz="2000" b="1" i="1" noProof="1"/>
              <a:t>S</a:t>
            </a:r>
            <a:r>
              <a:rPr lang="en-US" sz="2000" noProof="1"/>
              <a:t> vs H</a:t>
            </a:r>
            <a:r>
              <a:rPr lang="en-US" sz="1400" noProof="1"/>
              <a:t>2</a:t>
            </a:r>
            <a:r>
              <a:rPr lang="en-US" sz="2000" b="1" i="1" noProof="1"/>
              <a:t>SO</a:t>
            </a:r>
            <a:r>
              <a:rPr lang="en-US" sz="1400" b="1" i="1" noProof="1"/>
              <a:t>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noProof="1"/>
              <a:t>Tugev või nõrk:		H</a:t>
            </a:r>
            <a:r>
              <a:rPr lang="en-US" sz="1400" noProof="1"/>
              <a:t>2</a:t>
            </a:r>
            <a:r>
              <a:rPr lang="en-US" sz="2000" noProof="1"/>
              <a:t>SO</a:t>
            </a:r>
            <a:r>
              <a:rPr lang="en-US" sz="1400" noProof="1"/>
              <a:t>4</a:t>
            </a:r>
            <a:r>
              <a:rPr lang="en-US" sz="2000" noProof="1"/>
              <a:t>, HNO</a:t>
            </a:r>
            <a:r>
              <a:rPr lang="en-US" sz="1400" noProof="1"/>
              <a:t>3</a:t>
            </a:r>
            <a:r>
              <a:rPr lang="en-US" sz="2000" noProof="1"/>
              <a:t>, HCl</a:t>
            </a:r>
          </a:p>
          <a:p>
            <a:pPr lvl="6"/>
            <a:r>
              <a:rPr lang="en-US" sz="2000" noProof="1"/>
              <a:t>			vs</a:t>
            </a:r>
          </a:p>
          <a:p>
            <a:pPr lvl="6"/>
            <a:r>
              <a:rPr lang="en-US" sz="2000" noProof="1"/>
              <a:t>H</a:t>
            </a:r>
            <a:r>
              <a:rPr lang="en-US" sz="1400" noProof="1"/>
              <a:t>2</a:t>
            </a:r>
            <a:r>
              <a:rPr lang="en-US" sz="2000" noProof="1"/>
              <a:t>CO</a:t>
            </a:r>
            <a:r>
              <a:rPr lang="en-US" sz="1400" noProof="1"/>
              <a:t>3</a:t>
            </a:r>
            <a:r>
              <a:rPr lang="en-US" sz="2000" noProof="1"/>
              <a:t>, H</a:t>
            </a:r>
            <a:r>
              <a:rPr lang="en-US" sz="1400" noProof="1"/>
              <a:t>3</a:t>
            </a:r>
            <a:r>
              <a:rPr lang="en-US" sz="2000" noProof="1"/>
              <a:t>PO</a:t>
            </a:r>
            <a:r>
              <a:rPr lang="en-US" sz="1400" noProof="1"/>
              <a:t>4</a:t>
            </a:r>
            <a:r>
              <a:rPr lang="en-US" sz="2000" noProof="1"/>
              <a:t>, CH</a:t>
            </a:r>
            <a:r>
              <a:rPr lang="en-US" sz="1400" noProof="1"/>
              <a:t>3</a:t>
            </a:r>
            <a:r>
              <a:rPr lang="en-US" sz="2000" noProof="1"/>
              <a:t>COOH (org)</a:t>
            </a:r>
          </a:p>
        </p:txBody>
      </p:sp>
    </p:spTree>
    <p:extLst>
      <p:ext uri="{BB962C8B-B14F-4D97-AF65-F5344CB8AC3E}">
        <p14:creationId xmlns:p14="http://schemas.microsoft.com/office/powerpoint/2010/main" val="2456344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5F00B-7D9A-3EB4-2271-5FB382C19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3CAE0-225F-01AE-D34C-7F4E51590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noProof="1"/>
              <a:t>Reaktsioonid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94DC9-EFCC-AABA-8727-34F1C0BDD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878"/>
            <a:ext cx="11071302" cy="5542155"/>
          </a:xfrm>
        </p:spPr>
        <p:txBody>
          <a:bodyPr>
            <a:normAutofit fontScale="92500" lnSpcReduction="10000"/>
          </a:bodyPr>
          <a:lstStyle/>
          <a:p>
            <a:r>
              <a:rPr lang="en-US" noProof="1"/>
              <a:t>Teke</a:t>
            </a:r>
            <a:endParaRPr lang="en-US" sz="2200" noProof="1"/>
          </a:p>
          <a:p>
            <a:pPr lvl="1"/>
            <a:r>
              <a:rPr lang="en-US" noProof="1"/>
              <a:t>Hapnikuta hape:		H</a:t>
            </a:r>
            <a:r>
              <a:rPr lang="en-US" sz="1400" noProof="1"/>
              <a:t>2</a:t>
            </a:r>
            <a:r>
              <a:rPr lang="en-US" noProof="1"/>
              <a:t> + Cl</a:t>
            </a:r>
            <a:r>
              <a:rPr lang="en-US" sz="1400" noProof="1"/>
              <a:t>2</a:t>
            </a:r>
            <a:r>
              <a:rPr lang="en-US" noProof="1"/>
              <a:t> </a:t>
            </a:r>
            <a:r>
              <a:rPr lang="en-US" noProof="1">
                <a:sym typeface="Wingdings" panose="05000000000000000000" pitchFamily="2" charset="2"/>
              </a:rPr>
              <a:t> 2 HCl</a:t>
            </a:r>
          </a:p>
          <a:p>
            <a:pPr lvl="1"/>
            <a:r>
              <a:rPr lang="en-US" noProof="1">
                <a:sym typeface="Wingdings" panose="05000000000000000000" pitchFamily="2" charset="2"/>
              </a:rPr>
              <a:t>Hapnikhape:		H</a:t>
            </a:r>
            <a:r>
              <a:rPr lang="en-US" sz="1200" noProof="1">
                <a:sym typeface="Wingdings" panose="05000000000000000000" pitchFamily="2" charset="2"/>
              </a:rPr>
              <a:t>2</a:t>
            </a:r>
            <a:r>
              <a:rPr lang="en-US" noProof="1">
                <a:sym typeface="Wingdings" panose="05000000000000000000" pitchFamily="2" charset="2"/>
              </a:rPr>
              <a:t>O + CO</a:t>
            </a:r>
            <a:r>
              <a:rPr lang="en-US" sz="1200" noProof="1">
                <a:sym typeface="Wingdings" panose="05000000000000000000" pitchFamily="2" charset="2"/>
              </a:rPr>
              <a:t>2</a:t>
            </a:r>
            <a:r>
              <a:rPr lang="en-US" noProof="1">
                <a:sym typeface="Wingdings" panose="05000000000000000000" pitchFamily="2" charset="2"/>
              </a:rPr>
              <a:t>  </a:t>
            </a:r>
            <a:r>
              <a:rPr lang="en-US" noProof="1"/>
              <a:t>H</a:t>
            </a:r>
            <a:r>
              <a:rPr lang="en-US" sz="1200" noProof="1"/>
              <a:t>2</a:t>
            </a:r>
            <a:r>
              <a:rPr lang="en-US" sz="2200" noProof="1"/>
              <a:t>C</a:t>
            </a:r>
            <a:r>
              <a:rPr lang="en-US" noProof="1"/>
              <a:t>O</a:t>
            </a:r>
            <a:r>
              <a:rPr lang="en-US" sz="1200" noProof="1"/>
              <a:t>3</a:t>
            </a:r>
            <a:endParaRPr lang="en-US" noProof="1">
              <a:sym typeface="Wingdings" panose="05000000000000000000" pitchFamily="2" charset="2"/>
            </a:endParaRPr>
          </a:p>
          <a:p>
            <a:endParaRPr lang="en-US" noProof="1"/>
          </a:p>
          <a:p>
            <a:r>
              <a:rPr lang="en-US" noProof="1"/>
              <a:t>(Asendus)reaktsioonid</a:t>
            </a:r>
          </a:p>
          <a:p>
            <a:pPr lvl="1"/>
            <a:r>
              <a:rPr lang="en-US" noProof="1"/>
              <a:t>Hape + alus:  		 H</a:t>
            </a:r>
            <a:r>
              <a:rPr lang="en-US" sz="1500" noProof="1"/>
              <a:t>2</a:t>
            </a:r>
            <a:r>
              <a:rPr lang="en-US" noProof="1"/>
              <a:t>SO</a:t>
            </a:r>
            <a:r>
              <a:rPr lang="en-US" sz="1500" noProof="1"/>
              <a:t>4</a:t>
            </a:r>
            <a:r>
              <a:rPr lang="en-US" noProof="1"/>
              <a:t> + Ba(OH)</a:t>
            </a:r>
            <a:r>
              <a:rPr lang="en-US" sz="1600" noProof="1"/>
              <a:t>2</a:t>
            </a:r>
            <a:r>
              <a:rPr lang="en-US" noProof="1"/>
              <a:t> </a:t>
            </a:r>
            <a:r>
              <a:rPr lang="en-US" noProof="1">
                <a:sym typeface="Wingdings" panose="05000000000000000000" pitchFamily="2" charset="2"/>
              </a:rPr>
              <a:t> BaSO</a:t>
            </a:r>
            <a:r>
              <a:rPr lang="en-US" sz="1500" noProof="1">
                <a:sym typeface="Wingdings" panose="05000000000000000000" pitchFamily="2" charset="2"/>
              </a:rPr>
              <a:t>4</a:t>
            </a:r>
            <a:r>
              <a:rPr lang="en-US" noProof="1">
                <a:sym typeface="Wingdings" panose="05000000000000000000" pitchFamily="2" charset="2"/>
              </a:rPr>
              <a:t> + 2 H</a:t>
            </a:r>
            <a:r>
              <a:rPr lang="en-US" sz="1500" noProof="1">
                <a:sym typeface="Wingdings" panose="05000000000000000000" pitchFamily="2" charset="2"/>
              </a:rPr>
              <a:t>2</a:t>
            </a:r>
            <a:r>
              <a:rPr lang="en-US" noProof="1">
                <a:sym typeface="Wingdings" panose="05000000000000000000" pitchFamily="2" charset="2"/>
              </a:rPr>
              <a:t>O</a:t>
            </a:r>
            <a:r>
              <a:rPr lang="en-US" noProof="1"/>
              <a:t>		</a:t>
            </a:r>
          </a:p>
          <a:p>
            <a:pPr lvl="1"/>
            <a:r>
              <a:rPr lang="en-US" noProof="1"/>
              <a:t>Hape + aluseline oksiid:   H</a:t>
            </a:r>
            <a:r>
              <a:rPr lang="en-US" sz="1500" noProof="1"/>
              <a:t>2</a:t>
            </a:r>
            <a:r>
              <a:rPr lang="en-US" noProof="1"/>
              <a:t>SO</a:t>
            </a:r>
            <a:r>
              <a:rPr lang="en-US" sz="1500" noProof="1"/>
              <a:t>4</a:t>
            </a:r>
            <a:r>
              <a:rPr lang="en-US" noProof="1"/>
              <a:t> + BaO </a:t>
            </a:r>
            <a:r>
              <a:rPr lang="en-US" noProof="1">
                <a:sym typeface="Wingdings" panose="05000000000000000000" pitchFamily="2" charset="2"/>
              </a:rPr>
              <a:t> BaSO</a:t>
            </a:r>
            <a:r>
              <a:rPr lang="en-US" sz="1500" noProof="1">
                <a:sym typeface="Wingdings" panose="05000000000000000000" pitchFamily="2" charset="2"/>
              </a:rPr>
              <a:t>4</a:t>
            </a:r>
            <a:r>
              <a:rPr lang="en-US" noProof="1">
                <a:sym typeface="Wingdings" panose="05000000000000000000" pitchFamily="2" charset="2"/>
              </a:rPr>
              <a:t> + H</a:t>
            </a:r>
            <a:r>
              <a:rPr lang="en-US" sz="1500" noProof="1">
                <a:sym typeface="Wingdings" panose="05000000000000000000" pitchFamily="2" charset="2"/>
              </a:rPr>
              <a:t>2</a:t>
            </a:r>
            <a:r>
              <a:rPr lang="en-US" noProof="1">
                <a:sym typeface="Wingdings" panose="05000000000000000000" pitchFamily="2" charset="2"/>
              </a:rPr>
              <a:t>O </a:t>
            </a:r>
            <a:r>
              <a:rPr lang="en-US" noProof="1"/>
              <a:t>	</a:t>
            </a:r>
          </a:p>
          <a:p>
            <a:pPr lvl="1"/>
            <a:r>
              <a:rPr lang="en-US" noProof="1"/>
              <a:t>Hape + metall:		 Fe + 2 HCl </a:t>
            </a:r>
            <a:r>
              <a:rPr lang="en-US" noProof="1">
                <a:sym typeface="Wingdings" panose="05000000000000000000" pitchFamily="2" charset="2"/>
              </a:rPr>
              <a:t>  FeCl</a:t>
            </a:r>
            <a:r>
              <a:rPr lang="en-US" sz="1400" noProof="1">
                <a:sym typeface="Wingdings" panose="05000000000000000000" pitchFamily="2" charset="2"/>
              </a:rPr>
              <a:t>2</a:t>
            </a:r>
            <a:r>
              <a:rPr lang="en-US" noProof="1">
                <a:sym typeface="Wingdings" panose="05000000000000000000" pitchFamily="2" charset="2"/>
              </a:rPr>
              <a:t> + H</a:t>
            </a:r>
            <a:r>
              <a:rPr lang="en-US" sz="1400" noProof="1">
                <a:sym typeface="Wingdings" panose="05000000000000000000" pitchFamily="2" charset="2"/>
              </a:rPr>
              <a:t>2 </a:t>
            </a:r>
            <a:r>
              <a:rPr lang="et-EE" dirty="0"/>
              <a:t>↑</a:t>
            </a:r>
            <a:r>
              <a:rPr lang="en-US" noProof="1">
                <a:sym typeface="Wingdings" panose="05000000000000000000" pitchFamily="2" charset="2"/>
              </a:rPr>
              <a:t> </a:t>
            </a:r>
          </a:p>
          <a:p>
            <a:pPr lvl="2"/>
            <a:r>
              <a:rPr lang="en-US" noProof="1">
                <a:sym typeface="Wingdings" panose="05000000000000000000" pitchFamily="2" charset="2"/>
              </a:rPr>
              <a:t>Sõltub metallide pingereast, H-st aktiivsem reageerib</a:t>
            </a:r>
            <a:r>
              <a:rPr lang="en-US" noProof="1"/>
              <a:t>	</a:t>
            </a:r>
            <a:endParaRPr lang="en-US" noProof="1">
              <a:sym typeface="Wingdings" panose="05000000000000000000" pitchFamily="2" charset="2"/>
            </a:endParaRPr>
          </a:p>
          <a:p>
            <a:endParaRPr lang="en-US" noProof="1"/>
          </a:p>
          <a:p>
            <a:r>
              <a:rPr lang="en-US" noProof="1"/>
              <a:t>Lagunemine:   hape </a:t>
            </a:r>
            <a:r>
              <a:rPr lang="en-US" noProof="1">
                <a:sym typeface="Wingdings" panose="05000000000000000000" pitchFamily="2" charset="2"/>
              </a:rPr>
              <a:t></a:t>
            </a:r>
            <a:r>
              <a:rPr lang="en-US" noProof="1"/>
              <a:t> vesi + oksiid</a:t>
            </a:r>
          </a:p>
          <a:p>
            <a:pPr lvl="1"/>
            <a:r>
              <a:rPr lang="en-US" noProof="1"/>
              <a:t>H</a:t>
            </a:r>
            <a:r>
              <a:rPr lang="en-US" sz="1500" noProof="1"/>
              <a:t>2</a:t>
            </a:r>
            <a:r>
              <a:rPr lang="en-US" noProof="1"/>
              <a:t>SO</a:t>
            </a:r>
            <a:r>
              <a:rPr lang="en-US" sz="1500" noProof="1"/>
              <a:t>4</a:t>
            </a:r>
            <a:r>
              <a:rPr lang="en-US" noProof="1"/>
              <a:t> </a:t>
            </a:r>
            <a:r>
              <a:rPr lang="en-US" noProof="1">
                <a:sym typeface="Wingdings" panose="05000000000000000000" pitchFamily="2" charset="2"/>
              </a:rPr>
              <a:t> H</a:t>
            </a:r>
            <a:r>
              <a:rPr lang="en-US" sz="1500" noProof="1">
                <a:sym typeface="Wingdings" panose="05000000000000000000" pitchFamily="2" charset="2"/>
              </a:rPr>
              <a:t>2</a:t>
            </a:r>
            <a:r>
              <a:rPr lang="en-US" noProof="1">
                <a:sym typeface="Wingdings" panose="05000000000000000000" pitchFamily="2" charset="2"/>
              </a:rPr>
              <a:t>O + SO</a:t>
            </a:r>
            <a:r>
              <a:rPr lang="en-US" sz="1500" noProof="1">
                <a:sym typeface="Wingdings" panose="05000000000000000000" pitchFamily="2" charset="2"/>
              </a:rPr>
              <a:t>3</a:t>
            </a:r>
            <a:endParaRPr lang="en-US" noProof="1">
              <a:sym typeface="Wingdings" panose="05000000000000000000" pitchFamily="2" charset="2"/>
            </a:endParaRPr>
          </a:p>
          <a:p>
            <a:pPr lvl="1"/>
            <a:r>
              <a:rPr lang="en-US" noProof="1">
                <a:sym typeface="Wingdings" panose="05000000000000000000" pitchFamily="2" charset="2"/>
              </a:rPr>
              <a:t>H</a:t>
            </a:r>
            <a:r>
              <a:rPr lang="en-US" sz="1500" noProof="1">
                <a:sym typeface="Wingdings" panose="05000000000000000000" pitchFamily="2" charset="2"/>
              </a:rPr>
              <a:t>2</a:t>
            </a:r>
            <a:r>
              <a:rPr lang="en-US" noProof="1">
                <a:sym typeface="Wingdings" panose="05000000000000000000" pitchFamily="2" charset="2"/>
              </a:rPr>
              <a:t>CO</a:t>
            </a:r>
            <a:r>
              <a:rPr lang="en-US" sz="1500" noProof="1">
                <a:sym typeface="Wingdings" panose="05000000000000000000" pitchFamily="2" charset="2"/>
              </a:rPr>
              <a:t>3</a:t>
            </a:r>
            <a:r>
              <a:rPr lang="en-US" noProof="1">
                <a:sym typeface="Wingdings" panose="05000000000000000000" pitchFamily="2" charset="2"/>
              </a:rPr>
              <a:t>  H</a:t>
            </a:r>
            <a:r>
              <a:rPr lang="en-US" sz="1500" noProof="1">
                <a:sym typeface="Wingdings" panose="05000000000000000000" pitchFamily="2" charset="2"/>
              </a:rPr>
              <a:t>2</a:t>
            </a:r>
            <a:r>
              <a:rPr lang="en-US" noProof="1">
                <a:sym typeface="Wingdings" panose="05000000000000000000" pitchFamily="2" charset="2"/>
              </a:rPr>
              <a:t>O + CO</a:t>
            </a:r>
            <a:r>
              <a:rPr lang="en-US" sz="1500" noProof="1">
                <a:sym typeface="Wingdings" panose="05000000000000000000" pitchFamily="2" charset="2"/>
              </a:rPr>
              <a:t>2</a:t>
            </a:r>
            <a:endParaRPr lang="en-US" noProof="1">
              <a:sym typeface="Wingdings" panose="05000000000000000000" pitchFamily="2" charset="2"/>
            </a:endParaRPr>
          </a:p>
          <a:p>
            <a:pPr lvl="1"/>
            <a:r>
              <a:rPr lang="en-US" noProof="1"/>
              <a:t>2 HNO</a:t>
            </a:r>
            <a:r>
              <a:rPr lang="en-US" sz="1500" noProof="1"/>
              <a:t>3</a:t>
            </a:r>
            <a:r>
              <a:rPr lang="en-US" noProof="1"/>
              <a:t> </a:t>
            </a:r>
            <a:r>
              <a:rPr lang="en-US" noProof="1">
                <a:sym typeface="Wingdings" panose="05000000000000000000" pitchFamily="2" charset="2"/>
              </a:rPr>
              <a:t> H</a:t>
            </a:r>
            <a:r>
              <a:rPr lang="en-US" sz="1500" noProof="1">
                <a:sym typeface="Wingdings" panose="05000000000000000000" pitchFamily="2" charset="2"/>
              </a:rPr>
              <a:t>2</a:t>
            </a:r>
            <a:r>
              <a:rPr lang="en-US" noProof="1">
                <a:sym typeface="Wingdings" panose="05000000000000000000" pitchFamily="2" charset="2"/>
              </a:rPr>
              <a:t>O + N</a:t>
            </a:r>
            <a:r>
              <a:rPr lang="en-US" sz="1500" noProof="1">
                <a:sym typeface="Wingdings" panose="05000000000000000000" pitchFamily="2" charset="2"/>
              </a:rPr>
              <a:t>2</a:t>
            </a:r>
            <a:r>
              <a:rPr lang="en-US" noProof="1">
                <a:sym typeface="Wingdings" panose="05000000000000000000" pitchFamily="2" charset="2"/>
              </a:rPr>
              <a:t>O</a:t>
            </a:r>
            <a:r>
              <a:rPr lang="en-US" sz="1500" noProof="1">
                <a:sym typeface="Wingdings" panose="05000000000000000000" pitchFamily="2" charset="2"/>
              </a:rPr>
              <a:t>5</a:t>
            </a:r>
            <a:r>
              <a:rPr lang="en-US" noProof="1"/>
              <a:t>		</a:t>
            </a:r>
            <a:r>
              <a:rPr lang="en-US" i="1" noProof="1"/>
              <a:t>(2 N</a:t>
            </a:r>
            <a:r>
              <a:rPr lang="en-US" sz="1500" i="1" noProof="1"/>
              <a:t>2</a:t>
            </a:r>
            <a:r>
              <a:rPr lang="en-US" i="1" noProof="1"/>
              <a:t>O</a:t>
            </a:r>
            <a:r>
              <a:rPr lang="en-US" sz="1500" i="1" noProof="1"/>
              <a:t>5</a:t>
            </a:r>
            <a:r>
              <a:rPr lang="en-US" i="1" noProof="1"/>
              <a:t> </a:t>
            </a:r>
            <a:r>
              <a:rPr lang="en-US" i="1" noProof="1">
                <a:sym typeface="Wingdings" panose="05000000000000000000" pitchFamily="2" charset="2"/>
              </a:rPr>
              <a:t> 4 NO</a:t>
            </a:r>
            <a:r>
              <a:rPr lang="en-US" sz="1500" i="1" noProof="1">
                <a:sym typeface="Wingdings" panose="05000000000000000000" pitchFamily="2" charset="2"/>
              </a:rPr>
              <a:t>2</a:t>
            </a:r>
            <a:r>
              <a:rPr lang="en-US" i="1" noProof="1">
                <a:sym typeface="Wingdings" panose="05000000000000000000" pitchFamily="2" charset="2"/>
              </a:rPr>
              <a:t> + O</a:t>
            </a:r>
            <a:r>
              <a:rPr lang="en-US" sz="1500" i="1" noProof="1">
                <a:sym typeface="Wingdings" panose="05000000000000000000" pitchFamily="2" charset="2"/>
              </a:rPr>
              <a:t>2</a:t>
            </a:r>
            <a:r>
              <a:rPr lang="en-US" i="1" noProof="1"/>
              <a:t>​)</a:t>
            </a:r>
          </a:p>
          <a:p>
            <a:pPr lvl="1"/>
            <a:r>
              <a:rPr lang="en-US" noProof="1"/>
              <a:t>2 H</a:t>
            </a:r>
            <a:r>
              <a:rPr lang="en-US" sz="1500" noProof="1"/>
              <a:t>3</a:t>
            </a:r>
            <a:r>
              <a:rPr lang="en-US" noProof="1"/>
              <a:t>PO</a:t>
            </a:r>
            <a:r>
              <a:rPr lang="en-US" sz="1500" noProof="1"/>
              <a:t>4</a:t>
            </a:r>
            <a:r>
              <a:rPr lang="en-US" noProof="1"/>
              <a:t> </a:t>
            </a:r>
            <a:r>
              <a:rPr lang="en-US" noProof="1">
                <a:sym typeface="Wingdings" panose="05000000000000000000" pitchFamily="2" charset="2"/>
              </a:rPr>
              <a:t> 3 H</a:t>
            </a:r>
            <a:r>
              <a:rPr lang="en-US" sz="1500" noProof="1">
                <a:sym typeface="Wingdings" panose="05000000000000000000" pitchFamily="2" charset="2"/>
              </a:rPr>
              <a:t>2</a:t>
            </a:r>
            <a:r>
              <a:rPr lang="en-US" noProof="1">
                <a:sym typeface="Wingdings" panose="05000000000000000000" pitchFamily="2" charset="2"/>
              </a:rPr>
              <a:t>O + P</a:t>
            </a:r>
            <a:r>
              <a:rPr lang="en-US" sz="1400" noProof="1">
                <a:sym typeface="Wingdings" panose="05000000000000000000" pitchFamily="2" charset="2"/>
              </a:rPr>
              <a:t>2</a:t>
            </a:r>
            <a:r>
              <a:rPr lang="en-US" noProof="1">
                <a:sym typeface="Wingdings" panose="05000000000000000000" pitchFamily="2" charset="2"/>
              </a:rPr>
              <a:t>O</a:t>
            </a:r>
            <a:r>
              <a:rPr lang="en-US" sz="1400" noProof="1">
                <a:sym typeface="Wingdings" panose="05000000000000000000" pitchFamily="2" charset="2"/>
              </a:rPr>
              <a:t>5</a:t>
            </a:r>
            <a:r>
              <a:rPr lang="en-US" noProof="1">
                <a:sym typeface="Wingdings" panose="05000000000000000000" pitchFamily="2" charset="2"/>
              </a:rPr>
              <a:t>		</a:t>
            </a:r>
            <a:r>
              <a:rPr lang="en-US" i="1" noProof="1">
                <a:sym typeface="Wingdings" panose="05000000000000000000" pitchFamily="2" charset="2"/>
              </a:rPr>
              <a:t>(4</a:t>
            </a:r>
            <a:r>
              <a:rPr lang="en-US" i="1" noProof="1"/>
              <a:t> H</a:t>
            </a:r>
            <a:r>
              <a:rPr lang="en-US" sz="1500" i="1" noProof="1"/>
              <a:t>3</a:t>
            </a:r>
            <a:r>
              <a:rPr lang="en-US" i="1" noProof="1"/>
              <a:t>PO</a:t>
            </a:r>
            <a:r>
              <a:rPr lang="en-US" sz="1500" i="1" noProof="1"/>
              <a:t>4</a:t>
            </a:r>
            <a:r>
              <a:rPr lang="en-US" i="1" noProof="1"/>
              <a:t> </a:t>
            </a:r>
            <a:r>
              <a:rPr lang="en-US" i="1" noProof="1">
                <a:sym typeface="Wingdings" panose="05000000000000000000" pitchFamily="2" charset="2"/>
              </a:rPr>
              <a:t> P</a:t>
            </a:r>
            <a:r>
              <a:rPr lang="en-US" sz="1500" i="1" noProof="1">
                <a:sym typeface="Wingdings" panose="05000000000000000000" pitchFamily="2" charset="2"/>
              </a:rPr>
              <a:t>4</a:t>
            </a:r>
            <a:r>
              <a:rPr lang="en-US" i="1" noProof="1">
                <a:sym typeface="Wingdings" panose="05000000000000000000" pitchFamily="2" charset="2"/>
              </a:rPr>
              <a:t>O</a:t>
            </a:r>
            <a:r>
              <a:rPr lang="en-US" sz="1500" i="1" noProof="1">
                <a:sym typeface="Wingdings" panose="05000000000000000000" pitchFamily="2" charset="2"/>
              </a:rPr>
              <a:t>10</a:t>
            </a:r>
            <a:r>
              <a:rPr lang="en-US" i="1" noProof="1">
                <a:sym typeface="Wingdings" panose="05000000000000000000" pitchFamily="2" charset="2"/>
              </a:rPr>
              <a:t> + 6 H</a:t>
            </a:r>
            <a:r>
              <a:rPr lang="en-US" sz="1500" i="1" noProof="1">
                <a:sym typeface="Wingdings" panose="05000000000000000000" pitchFamily="2" charset="2"/>
              </a:rPr>
              <a:t>2</a:t>
            </a:r>
            <a:r>
              <a:rPr lang="en-US" i="1" noProof="1">
                <a:sym typeface="Wingdings" panose="05000000000000000000" pitchFamily="2" charset="2"/>
              </a:rPr>
              <a:t>O)</a:t>
            </a:r>
            <a:endParaRPr lang="en-US" i="1" noProof="1"/>
          </a:p>
          <a:p>
            <a:pPr lvl="1"/>
            <a:endParaRPr lang="en-US" noProof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1CEA4-6D23-51C0-D7C7-8D9CDB08D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984" y="4450034"/>
            <a:ext cx="4737016" cy="114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60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2A9DE-35D0-C152-2B45-2E10F0CBC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970156"/>
          </a:xfrm>
        </p:spPr>
        <p:txBody>
          <a:bodyPr/>
          <a:lstStyle/>
          <a:p>
            <a:r>
              <a:rPr lang="en-US" noProof="1"/>
              <a:t>Konkreetsed happed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B3E0B-73D0-8197-3299-5DD505EE6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1" y="829440"/>
            <a:ext cx="6000207" cy="4541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33AFB1-DF2B-48D3-AEC5-ADD396F97DE3}"/>
              </a:ext>
            </a:extLst>
          </p:cNvPr>
          <p:cNvSpPr txBox="1"/>
          <p:nvPr/>
        </p:nvSpPr>
        <p:spPr>
          <a:xfrm>
            <a:off x="6096000" y="3632086"/>
            <a:ext cx="5154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1"/>
              <a:t>Kasutus: väetis, akuhape, labori vahendite pesu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F8432-5D18-B4BD-EED7-AD2F18672428}"/>
              </a:ext>
            </a:extLst>
          </p:cNvPr>
          <p:cNvSpPr txBox="1"/>
          <p:nvPr/>
        </p:nvSpPr>
        <p:spPr>
          <a:xfrm>
            <a:off x="6095999" y="2639628"/>
            <a:ext cx="3371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1"/>
              <a:t>Kasutus: väetis, lõhkeained, raketikütus, plastmass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36DCE1-76F2-E063-031D-BC6190CBB7E9}"/>
              </a:ext>
            </a:extLst>
          </p:cNvPr>
          <p:cNvSpPr txBox="1"/>
          <p:nvPr/>
        </p:nvSpPr>
        <p:spPr>
          <a:xfrm>
            <a:off x="6096000" y="1550357"/>
            <a:ext cx="321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1"/>
              <a:t>Kasutus: keemiatööstus, metallurgia, puhastus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62E3B0-B50A-063A-F956-1EB13428F7C1}"/>
              </a:ext>
            </a:extLst>
          </p:cNvPr>
          <p:cNvSpPr txBox="1"/>
          <p:nvPr/>
        </p:nvSpPr>
        <p:spPr>
          <a:xfrm>
            <a:off x="6096000" y="4334689"/>
            <a:ext cx="487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1"/>
              <a:t>Kasutus: gaseeritud joogid, toidu säilitamine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9770E4-F9EE-B012-D843-6F4BA16F5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9468" y="124849"/>
            <a:ext cx="2882531" cy="31772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5A2CEF-BF8B-FFEC-F12A-2294633CE1D9}"/>
              </a:ext>
            </a:extLst>
          </p:cNvPr>
          <p:cNvSpPr txBox="1"/>
          <p:nvPr/>
        </p:nvSpPr>
        <p:spPr>
          <a:xfrm>
            <a:off x="6095999" y="4708501"/>
            <a:ext cx="5103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1"/>
              <a:t>Kasutus: väetis, laboris puhverlahus, puhastus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1F010FA-3035-82A3-4B65-803C79C16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742385"/>
              </p:ext>
            </p:extLst>
          </p:nvPr>
        </p:nvGraphicFramePr>
        <p:xfrm>
          <a:off x="1" y="5394960"/>
          <a:ext cx="1219199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054209950"/>
                    </a:ext>
                  </a:extLst>
                </a:gridCol>
                <a:gridCol w="3573016">
                  <a:extLst>
                    <a:ext uri="{9D8B030D-6E8A-4147-A177-3AD203B41FA5}">
                      <a16:colId xmlns:a16="http://schemas.microsoft.com/office/drawing/2014/main" val="2443817980"/>
                    </a:ext>
                  </a:extLst>
                </a:gridCol>
                <a:gridCol w="2522983">
                  <a:extLst>
                    <a:ext uri="{9D8B030D-6E8A-4147-A177-3AD203B41FA5}">
                      <a16:colId xmlns:a16="http://schemas.microsoft.com/office/drawing/2014/main" val="283743581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52003780"/>
                    </a:ext>
                  </a:extLst>
                </a:gridCol>
              </a:tblGrid>
              <a:tr h="289558">
                <a:tc>
                  <a:txBody>
                    <a:bodyPr/>
                    <a:lstStyle/>
                    <a:p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1"/>
                        <a:t>Happe nimetus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1"/>
                        <a:t>Aniooni nimetus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Muu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109216"/>
                  </a:ext>
                </a:extLst>
              </a:tr>
              <a:tr h="2895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1"/>
                        <a:t>H ja üksik mittemetall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1"/>
                        <a:t>Vesinik + ladin-iid + 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1"/>
                        <a:t>Ladin + iid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682749"/>
                  </a:ext>
                </a:extLst>
              </a:tr>
              <a:tr h="2895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1"/>
                        <a:t>H, mittemetall ja max 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Mittemetall + 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Ladin + 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1"/>
                        <a:t>Mõnikord tugevad happed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620332"/>
                  </a:ext>
                </a:extLst>
              </a:tr>
              <a:tr h="2895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1"/>
                        <a:t>H, mittemetall ja mõni 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Mittemetall-is + 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Ladin +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1"/>
                        <a:t>Nõrgad happed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772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25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605CE-9453-4757-10FA-54DABFB8C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noProof="1"/>
              <a:t>Lisaks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0DE3D-097B-18C7-5FEA-742C048BF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737" y="1180597"/>
            <a:ext cx="10515600" cy="54543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noProof="1">
                <a:sym typeface="Wingdings" panose="05000000000000000000" pitchFamily="2" charset="2"/>
              </a:rPr>
              <a:t>Hapete saamine: sool + teine hape</a:t>
            </a:r>
          </a:p>
          <a:p>
            <a:r>
              <a:rPr lang="en-US" noProof="1">
                <a:sym typeface="Wingdings" panose="05000000000000000000" pitchFamily="2" charset="2"/>
              </a:rPr>
              <a:t>2 NaCl + H</a:t>
            </a:r>
            <a:r>
              <a:rPr lang="en-US" sz="1700" noProof="1">
                <a:sym typeface="Wingdings" panose="05000000000000000000" pitchFamily="2" charset="2"/>
              </a:rPr>
              <a:t>2</a:t>
            </a:r>
            <a:r>
              <a:rPr lang="en-US" noProof="1">
                <a:sym typeface="Wingdings" panose="05000000000000000000" pitchFamily="2" charset="2"/>
              </a:rPr>
              <a:t>SO</a:t>
            </a:r>
            <a:r>
              <a:rPr lang="en-US" sz="1700" noProof="1">
                <a:sym typeface="Wingdings" panose="05000000000000000000" pitchFamily="2" charset="2"/>
              </a:rPr>
              <a:t>4</a:t>
            </a:r>
            <a:r>
              <a:rPr lang="en-US" noProof="1">
                <a:sym typeface="Wingdings" panose="05000000000000000000" pitchFamily="2" charset="2"/>
              </a:rPr>
              <a:t>  2 HCl </a:t>
            </a:r>
            <a:r>
              <a:rPr lang="et-EE" dirty="0"/>
              <a:t>↑</a:t>
            </a:r>
            <a:r>
              <a:rPr lang="en-US" noProof="1">
                <a:sym typeface="Wingdings" panose="05000000000000000000" pitchFamily="2" charset="2"/>
              </a:rPr>
              <a:t> + Na</a:t>
            </a:r>
            <a:r>
              <a:rPr lang="en-US" sz="1700" noProof="1">
                <a:sym typeface="Wingdings" panose="05000000000000000000" pitchFamily="2" charset="2"/>
              </a:rPr>
              <a:t>2</a:t>
            </a:r>
            <a:r>
              <a:rPr lang="en-US" noProof="1">
                <a:sym typeface="Wingdings" panose="05000000000000000000" pitchFamily="2" charset="2"/>
              </a:rPr>
              <a:t>SO</a:t>
            </a:r>
            <a:r>
              <a:rPr lang="en-US" sz="1700" noProof="1">
                <a:sym typeface="Wingdings" panose="05000000000000000000" pitchFamily="2" charset="2"/>
              </a:rPr>
              <a:t>4</a:t>
            </a:r>
          </a:p>
          <a:p>
            <a:r>
              <a:rPr lang="it-IT" dirty="0"/>
              <a:t>Ca</a:t>
            </a:r>
            <a:r>
              <a:rPr lang="it-IT" sz="1700" dirty="0"/>
              <a:t>3</a:t>
            </a:r>
            <a:r>
              <a:rPr lang="it-IT" dirty="0"/>
              <a:t>​(PO</a:t>
            </a:r>
            <a:r>
              <a:rPr lang="it-IT" sz="1700" dirty="0"/>
              <a:t>4</a:t>
            </a:r>
            <a:r>
              <a:rPr lang="it-IT" dirty="0"/>
              <a:t>​)</a:t>
            </a:r>
            <a:r>
              <a:rPr lang="it-IT" sz="1700" dirty="0"/>
              <a:t>2</a:t>
            </a:r>
            <a:r>
              <a:rPr lang="it-IT" dirty="0"/>
              <a:t>​ + 3 H</a:t>
            </a:r>
            <a:r>
              <a:rPr lang="it-IT" sz="1700" dirty="0"/>
              <a:t>2</a:t>
            </a:r>
            <a:r>
              <a:rPr lang="it-IT" sz="2600" dirty="0"/>
              <a:t>​</a:t>
            </a:r>
            <a:r>
              <a:rPr lang="it-IT" dirty="0"/>
              <a:t>SO</a:t>
            </a:r>
            <a:r>
              <a:rPr lang="it-IT" sz="1700" dirty="0"/>
              <a:t>4</a:t>
            </a:r>
            <a:r>
              <a:rPr lang="it-IT" dirty="0"/>
              <a:t>​</a:t>
            </a:r>
            <a:r>
              <a:rPr lang="en-US" noProof="1">
                <a:sym typeface="Wingdings" panose="05000000000000000000" pitchFamily="2" charset="2"/>
              </a:rPr>
              <a:t>  </a:t>
            </a:r>
            <a:r>
              <a:rPr lang="it-IT" dirty="0"/>
              <a:t>2 H</a:t>
            </a:r>
            <a:r>
              <a:rPr lang="it-IT" sz="1700" dirty="0"/>
              <a:t>3</a:t>
            </a:r>
            <a:r>
              <a:rPr lang="it-IT" dirty="0"/>
              <a:t>​PO</a:t>
            </a:r>
            <a:r>
              <a:rPr lang="it-IT" sz="1700" dirty="0"/>
              <a:t>4</a:t>
            </a:r>
            <a:r>
              <a:rPr lang="it-IT" dirty="0"/>
              <a:t>​ + 3 CaSO</a:t>
            </a:r>
            <a:r>
              <a:rPr lang="it-IT" sz="1700" dirty="0"/>
              <a:t>4</a:t>
            </a:r>
            <a:r>
              <a:rPr lang="it-IT" dirty="0"/>
              <a:t>​ </a:t>
            </a:r>
            <a:r>
              <a:rPr lang="et-EE" dirty="0"/>
              <a:t>↓</a:t>
            </a:r>
            <a:endParaRPr lang="it-IT" dirty="0"/>
          </a:p>
          <a:p>
            <a:r>
              <a:rPr lang="et-EE" dirty="0"/>
              <a:t>KNO</a:t>
            </a:r>
            <a:r>
              <a:rPr lang="et-EE" sz="1700" dirty="0"/>
              <a:t>3</a:t>
            </a:r>
            <a:r>
              <a:rPr lang="et-EE" dirty="0"/>
              <a:t>​</a:t>
            </a:r>
            <a:r>
              <a:rPr lang="en-US" dirty="0"/>
              <a:t> + </a:t>
            </a:r>
            <a:r>
              <a:rPr lang="et-EE" dirty="0"/>
              <a:t>H</a:t>
            </a:r>
            <a:r>
              <a:rPr lang="et-EE" sz="1700" dirty="0"/>
              <a:t>2</a:t>
            </a:r>
            <a:r>
              <a:rPr lang="et-EE" dirty="0"/>
              <a:t>​SO</a:t>
            </a:r>
            <a:r>
              <a:rPr lang="et-EE" sz="1700" dirty="0"/>
              <a:t>4</a:t>
            </a:r>
            <a:r>
              <a:rPr lang="et-EE" dirty="0"/>
              <a:t>​</a:t>
            </a:r>
            <a:r>
              <a:rPr lang="it-IT" dirty="0"/>
              <a:t>​</a:t>
            </a:r>
            <a:r>
              <a:rPr lang="en-US" noProof="1">
                <a:sym typeface="Wingdings" panose="05000000000000000000" pitchFamily="2" charset="2"/>
              </a:rPr>
              <a:t>  </a:t>
            </a:r>
            <a:r>
              <a:rPr lang="et-EE" dirty="0"/>
              <a:t>KHSO</a:t>
            </a:r>
            <a:r>
              <a:rPr lang="et-EE" sz="1700" dirty="0"/>
              <a:t>4</a:t>
            </a:r>
            <a:r>
              <a:rPr lang="en-US" dirty="0"/>
              <a:t> + </a:t>
            </a:r>
            <a:r>
              <a:rPr lang="et-EE" dirty="0"/>
              <a:t>HNO</a:t>
            </a:r>
            <a:r>
              <a:rPr lang="et-EE" sz="1700" dirty="0"/>
              <a:t>3</a:t>
            </a:r>
            <a:r>
              <a:rPr lang="et-EE" dirty="0"/>
              <a:t>​↑</a:t>
            </a:r>
            <a:endParaRPr lang="en-US" noProof="1">
              <a:sym typeface="Wingdings" panose="05000000000000000000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noProof="1"/>
              <a:t>Tugevam anioon tahab olla seotud metalliga, nõrgem saab 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noProof="1"/>
              <a:t>Sobib pigem nõrgemate hapete tootmiseks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noProof="1"/>
              <a:t>Reaktsioon toimub, kui saadus eraldub (muutub gaasiks, sadeneb)</a:t>
            </a:r>
          </a:p>
          <a:p>
            <a:pPr marL="0" indent="0">
              <a:buNone/>
            </a:pPr>
            <a:endParaRPr lang="en-US" noProof="1"/>
          </a:p>
          <a:p>
            <a:pPr marL="0" indent="0">
              <a:buNone/>
            </a:pPr>
            <a:endParaRPr lang="en-US" noProof="1"/>
          </a:p>
          <a:p>
            <a:pPr marL="0" indent="0">
              <a:buNone/>
            </a:pPr>
            <a:r>
              <a:rPr lang="en-US" b="1" noProof="1"/>
              <a:t>Samm-sammuline reaktsioon</a:t>
            </a:r>
          </a:p>
          <a:p>
            <a:pPr marL="514350" indent="-514350">
              <a:buFont typeface="+mj-lt"/>
              <a:buAutoNum type="arabicPeriod"/>
            </a:pPr>
            <a:r>
              <a:rPr lang="en-US" noProof="1"/>
              <a:t>NaOH + H</a:t>
            </a:r>
            <a:r>
              <a:rPr lang="en-US" sz="1700" noProof="1"/>
              <a:t>2</a:t>
            </a:r>
            <a:r>
              <a:rPr lang="en-US" noProof="1"/>
              <a:t>CO</a:t>
            </a:r>
            <a:r>
              <a:rPr lang="en-US" sz="1700" noProof="1"/>
              <a:t>3	</a:t>
            </a:r>
            <a:r>
              <a:rPr lang="en-US" noProof="1"/>
              <a:t>	</a:t>
            </a:r>
            <a:r>
              <a:rPr lang="en-US" noProof="1">
                <a:sym typeface="Wingdings" panose="05000000000000000000" pitchFamily="2" charset="2"/>
              </a:rPr>
              <a:t>	NaHCO</a:t>
            </a:r>
            <a:r>
              <a:rPr lang="en-US" sz="1700" noProof="1">
                <a:sym typeface="Wingdings" panose="05000000000000000000" pitchFamily="2" charset="2"/>
              </a:rPr>
              <a:t>3</a:t>
            </a:r>
            <a:r>
              <a:rPr lang="en-US" noProof="1">
                <a:sym typeface="Wingdings" panose="05000000000000000000" pitchFamily="2" charset="2"/>
              </a:rPr>
              <a:t> + H</a:t>
            </a:r>
            <a:r>
              <a:rPr lang="en-US" sz="1700" noProof="1">
                <a:sym typeface="Wingdings" panose="05000000000000000000" pitchFamily="2" charset="2"/>
              </a:rPr>
              <a:t>2</a:t>
            </a:r>
            <a:r>
              <a:rPr lang="en-US" noProof="1">
                <a:sym typeface="Wingdings" panose="05000000000000000000" pitchFamily="2" charset="2"/>
              </a:rPr>
              <a:t>O</a:t>
            </a:r>
          </a:p>
          <a:p>
            <a:pPr marL="514350" indent="-514350">
              <a:buFont typeface="+mj-lt"/>
              <a:buAutoNum type="arabicPeriod"/>
            </a:pPr>
            <a:r>
              <a:rPr lang="en-US" noProof="1">
                <a:sym typeface="Wingdings" panose="05000000000000000000" pitchFamily="2" charset="2"/>
              </a:rPr>
              <a:t>NaOH + NaHCO</a:t>
            </a:r>
            <a:r>
              <a:rPr lang="en-US" sz="1700" noProof="1">
                <a:sym typeface="Wingdings" panose="05000000000000000000" pitchFamily="2" charset="2"/>
              </a:rPr>
              <a:t>3	</a:t>
            </a:r>
            <a:r>
              <a:rPr lang="en-US" noProof="1">
                <a:sym typeface="Wingdings" panose="05000000000000000000" pitchFamily="2" charset="2"/>
              </a:rPr>
              <a:t>		Na</a:t>
            </a:r>
            <a:r>
              <a:rPr lang="en-US" sz="1700" noProof="1">
                <a:sym typeface="Wingdings" panose="05000000000000000000" pitchFamily="2" charset="2"/>
              </a:rPr>
              <a:t>2</a:t>
            </a:r>
            <a:r>
              <a:rPr lang="en-US" noProof="1">
                <a:sym typeface="Wingdings" panose="05000000000000000000" pitchFamily="2" charset="2"/>
              </a:rPr>
              <a:t>CO</a:t>
            </a:r>
            <a:r>
              <a:rPr lang="en-US" sz="1700" noProof="1">
                <a:sym typeface="Wingdings" panose="05000000000000000000" pitchFamily="2" charset="2"/>
              </a:rPr>
              <a:t>3</a:t>
            </a:r>
            <a:r>
              <a:rPr lang="en-US" noProof="1">
                <a:sym typeface="Wingdings" panose="05000000000000000000" pitchFamily="2" charset="2"/>
              </a:rPr>
              <a:t> + H</a:t>
            </a:r>
            <a:r>
              <a:rPr lang="en-US" sz="1700" noProof="1">
                <a:sym typeface="Wingdings" panose="05000000000000000000" pitchFamily="2" charset="2"/>
              </a:rPr>
              <a:t>2</a:t>
            </a:r>
            <a:r>
              <a:rPr lang="en-US" noProof="1">
                <a:sym typeface="Wingdings" panose="05000000000000000000" pitchFamily="2" charset="2"/>
              </a:rPr>
              <a:t>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noProof="1">
                <a:sym typeface="Wingdings" panose="05000000000000000000" pitchFamily="2" charset="2"/>
              </a:rPr>
              <a:t>Toimub mitmeprootonilise happega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noProof="1">
                <a:sym typeface="Wingdings" panose="05000000000000000000" pitchFamily="2" charset="2"/>
              </a:rPr>
              <a:t>Mõnikrord loovutataksegi ainult üks H+ (nt kui NaOH vähem on)</a:t>
            </a:r>
          </a:p>
        </p:txBody>
      </p:sp>
    </p:spTree>
    <p:extLst>
      <p:ext uri="{BB962C8B-B14F-4D97-AF65-F5344CB8AC3E}">
        <p14:creationId xmlns:p14="http://schemas.microsoft.com/office/powerpoint/2010/main" val="69753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9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iodic Table of Elements - American Chemical Society">
            <a:extLst>
              <a:ext uri="{FF2B5EF4-FFF2-40B4-BE49-F238E27FC236}">
                <a16:creationId xmlns:a16="http://schemas.microsoft.com/office/drawing/2014/main" id="{B9291064-1157-E369-EC19-E581CCEEF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3" y="2721664"/>
            <a:ext cx="6071567" cy="409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tomic structure - Radiology Cafe">
            <a:extLst>
              <a:ext uri="{FF2B5EF4-FFF2-40B4-BE49-F238E27FC236}">
                <a16:creationId xmlns:a16="http://schemas.microsoft.com/office/drawing/2014/main" id="{F2790BD6-8FB5-1EF3-594C-208C15D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274" y="5435381"/>
            <a:ext cx="2785048" cy="129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211DF5-F4E8-F438-1CAA-E3F985AC9EFB}"/>
              </a:ext>
            </a:extLst>
          </p:cNvPr>
          <p:cNvSpPr txBox="1"/>
          <p:nvPr/>
        </p:nvSpPr>
        <p:spPr>
          <a:xfrm>
            <a:off x="5942065" y="3667598"/>
            <a:ext cx="833883" cy="2949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noProof="1"/>
              <a:t>Metall +</a:t>
            </a:r>
          </a:p>
          <a:p>
            <a:r>
              <a:rPr lang="en-US" sz="1100" noProof="1"/>
              <a:t>Mittemet</a:t>
            </a:r>
          </a:p>
          <a:p>
            <a:r>
              <a:rPr lang="en-US" sz="1100" u="sng" noProof="1"/>
              <a:t>(</a:t>
            </a:r>
            <a:r>
              <a:rPr lang="en-US" sz="1100" i="1" u="sng" noProof="1"/>
              <a:t>nt hapnik</a:t>
            </a:r>
            <a:r>
              <a:rPr lang="en-US" sz="1100" u="sng" noProof="1"/>
              <a:t>)</a:t>
            </a:r>
          </a:p>
          <a:p>
            <a:endParaRPr lang="en-US" sz="1100" u="sng" noProof="1"/>
          </a:p>
          <a:p>
            <a:pPr>
              <a:lnSpc>
                <a:spcPct val="150000"/>
              </a:lnSpc>
            </a:pPr>
            <a:r>
              <a:rPr lang="en-US" sz="1600" noProof="1"/>
              <a:t>LiCl</a:t>
            </a:r>
          </a:p>
          <a:p>
            <a:pPr>
              <a:lnSpc>
                <a:spcPct val="150000"/>
              </a:lnSpc>
            </a:pPr>
            <a:r>
              <a:rPr lang="en-US" sz="1600" noProof="1"/>
              <a:t>NaCl</a:t>
            </a:r>
          </a:p>
          <a:p>
            <a:pPr>
              <a:lnSpc>
                <a:spcPct val="150000"/>
              </a:lnSpc>
            </a:pPr>
            <a:r>
              <a:rPr lang="en-US" sz="1600" noProof="1"/>
              <a:t>MgS</a:t>
            </a:r>
          </a:p>
          <a:p>
            <a:pPr>
              <a:lnSpc>
                <a:spcPct val="150000"/>
              </a:lnSpc>
            </a:pPr>
            <a:r>
              <a:rPr lang="en-US" sz="1600" noProof="1"/>
              <a:t>CaCl</a:t>
            </a:r>
            <a:r>
              <a:rPr lang="en-US" sz="1100" noProof="1"/>
              <a:t>2</a:t>
            </a:r>
            <a:endParaRPr lang="en-US" sz="1600" noProof="1"/>
          </a:p>
          <a:p>
            <a:pPr>
              <a:lnSpc>
                <a:spcPct val="150000"/>
              </a:lnSpc>
            </a:pPr>
            <a:r>
              <a:rPr lang="en-US" sz="1600" noProof="1"/>
              <a:t>MgO</a:t>
            </a:r>
          </a:p>
          <a:p>
            <a:pPr>
              <a:lnSpc>
                <a:spcPct val="150000"/>
              </a:lnSpc>
            </a:pPr>
            <a:r>
              <a:rPr lang="en-US" sz="1600" noProof="1"/>
              <a:t>Na</a:t>
            </a:r>
            <a:r>
              <a:rPr lang="en-US" sz="1100" noProof="1"/>
              <a:t>2</a:t>
            </a:r>
            <a:r>
              <a:rPr lang="en-US" sz="1600" noProof="1"/>
              <a:t>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006839-3945-010E-46EF-1F6EE4C83365}"/>
              </a:ext>
            </a:extLst>
          </p:cNvPr>
          <p:cNvSpPr txBox="1"/>
          <p:nvPr/>
        </p:nvSpPr>
        <p:spPr>
          <a:xfrm>
            <a:off x="7359181" y="2144158"/>
            <a:ext cx="254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1"/>
              <a:t>P</a:t>
            </a:r>
            <a:r>
              <a:rPr lang="en-US" sz="1200" noProof="1"/>
              <a:t>2</a:t>
            </a:r>
            <a:r>
              <a:rPr lang="en-US" noProof="1"/>
              <a:t>O</a:t>
            </a:r>
            <a:r>
              <a:rPr lang="en-US" sz="1200" noProof="1"/>
              <a:t>5</a:t>
            </a:r>
            <a:r>
              <a:rPr lang="en-US" noProof="1"/>
              <a:t> + H</a:t>
            </a:r>
            <a:r>
              <a:rPr lang="en-US" sz="1200" noProof="1"/>
              <a:t>2</a:t>
            </a:r>
            <a:r>
              <a:rPr lang="en-US" noProof="1"/>
              <a:t>O   </a:t>
            </a:r>
            <a:r>
              <a:rPr lang="en-US" noProof="1">
                <a:sym typeface="Wingdings" panose="05000000000000000000" pitchFamily="2" charset="2"/>
              </a:rPr>
              <a:t>  H</a:t>
            </a:r>
            <a:r>
              <a:rPr lang="en-US" sz="1200" noProof="1">
                <a:sym typeface="Wingdings" panose="05000000000000000000" pitchFamily="2" charset="2"/>
              </a:rPr>
              <a:t>2</a:t>
            </a:r>
            <a:r>
              <a:rPr lang="en-US" noProof="1">
                <a:sym typeface="Wingdings" panose="05000000000000000000" pitchFamily="2" charset="2"/>
              </a:rPr>
              <a:t>P</a:t>
            </a:r>
            <a:r>
              <a:rPr lang="en-US" sz="1200" noProof="1">
                <a:sym typeface="Wingdings" panose="05000000000000000000" pitchFamily="2" charset="2"/>
              </a:rPr>
              <a:t>2</a:t>
            </a:r>
            <a:r>
              <a:rPr lang="en-US" noProof="1">
                <a:sym typeface="Wingdings" panose="05000000000000000000" pitchFamily="2" charset="2"/>
              </a:rPr>
              <a:t>O</a:t>
            </a:r>
            <a:r>
              <a:rPr lang="en-US" sz="1200" noProof="1">
                <a:sym typeface="Wingdings" panose="05000000000000000000" pitchFamily="2" charset="2"/>
              </a:rPr>
              <a:t>6</a:t>
            </a:r>
            <a:r>
              <a:rPr lang="en-US" noProof="1">
                <a:sym typeface="Wingdings" panose="05000000000000000000" pitchFamily="2" charset="2"/>
              </a:rPr>
              <a:t> </a:t>
            </a:r>
            <a:endParaRPr lang="en-US" noProof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59BACA-AD22-219C-1748-A8E8D1C29551}"/>
              </a:ext>
            </a:extLst>
          </p:cNvPr>
          <p:cNvSpPr txBox="1"/>
          <p:nvPr/>
        </p:nvSpPr>
        <p:spPr>
          <a:xfrm>
            <a:off x="24433" y="85077"/>
            <a:ext cx="351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1">
                <a:solidFill>
                  <a:srgbClr val="FFCCCC"/>
                </a:solidFill>
              </a:rPr>
              <a:t>Aluseline = metall = vasakul = pos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55317F-4FE0-8B3C-6C11-FFB9B1811D57}"/>
              </a:ext>
            </a:extLst>
          </p:cNvPr>
          <p:cNvSpPr txBox="1"/>
          <p:nvPr/>
        </p:nvSpPr>
        <p:spPr>
          <a:xfrm>
            <a:off x="7318697" y="3147254"/>
            <a:ext cx="167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1"/>
              <a:t>C + O</a:t>
            </a:r>
            <a:r>
              <a:rPr lang="en-US" sz="1200" noProof="1"/>
              <a:t>2</a:t>
            </a:r>
            <a:r>
              <a:rPr lang="en-US" noProof="1"/>
              <a:t> </a:t>
            </a:r>
            <a:r>
              <a:rPr lang="en-US" noProof="1">
                <a:sym typeface="Wingdings" panose="05000000000000000000" pitchFamily="2" charset="2"/>
              </a:rPr>
              <a:t>  CO</a:t>
            </a:r>
            <a:r>
              <a:rPr lang="en-US" sz="1200" noProof="1">
                <a:sym typeface="Wingdings" panose="05000000000000000000" pitchFamily="2" charset="2"/>
              </a:rPr>
              <a:t>2</a:t>
            </a:r>
            <a:r>
              <a:rPr lang="en-US" noProof="1">
                <a:sym typeface="Wingdings" panose="05000000000000000000" pitchFamily="2" charset="2"/>
              </a:rPr>
              <a:t> </a:t>
            </a:r>
            <a:endParaRPr lang="en-US" noProof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0E6C82-2FE1-E3A9-7E29-AA35A9818A73}"/>
              </a:ext>
            </a:extLst>
          </p:cNvPr>
          <p:cNvSpPr txBox="1"/>
          <p:nvPr/>
        </p:nvSpPr>
        <p:spPr>
          <a:xfrm>
            <a:off x="9146361" y="3149701"/>
            <a:ext cx="236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1"/>
              <a:t>CO</a:t>
            </a:r>
            <a:r>
              <a:rPr lang="en-US" sz="1200" noProof="1"/>
              <a:t>2</a:t>
            </a:r>
            <a:r>
              <a:rPr lang="en-US" noProof="1"/>
              <a:t> + H</a:t>
            </a:r>
            <a:r>
              <a:rPr lang="en-US" sz="1200" noProof="1"/>
              <a:t>2</a:t>
            </a:r>
            <a:r>
              <a:rPr lang="en-US" noProof="1"/>
              <a:t>O  </a:t>
            </a:r>
            <a:r>
              <a:rPr lang="en-US" noProof="1">
                <a:sym typeface="Wingdings" panose="05000000000000000000" pitchFamily="2" charset="2"/>
              </a:rPr>
              <a:t>  H</a:t>
            </a:r>
            <a:r>
              <a:rPr lang="en-US" sz="1400" noProof="1">
                <a:sym typeface="Wingdings" panose="05000000000000000000" pitchFamily="2" charset="2"/>
              </a:rPr>
              <a:t>2</a:t>
            </a:r>
            <a:r>
              <a:rPr lang="en-US" noProof="1">
                <a:sym typeface="Wingdings" panose="05000000000000000000" pitchFamily="2" charset="2"/>
              </a:rPr>
              <a:t>CO</a:t>
            </a:r>
            <a:r>
              <a:rPr lang="en-US" sz="1400" noProof="1">
                <a:sym typeface="Wingdings" panose="05000000000000000000" pitchFamily="2" charset="2"/>
              </a:rPr>
              <a:t>3</a:t>
            </a:r>
            <a:endParaRPr lang="en-US" noProof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A6B323-B2CA-04BF-987E-08157AEC3FFA}"/>
              </a:ext>
            </a:extLst>
          </p:cNvPr>
          <p:cNvSpPr txBox="1"/>
          <p:nvPr/>
        </p:nvSpPr>
        <p:spPr>
          <a:xfrm>
            <a:off x="7259060" y="2660233"/>
            <a:ext cx="24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1"/>
              <a:t>4 Cl + 7 O</a:t>
            </a:r>
            <a:r>
              <a:rPr lang="en-US" sz="1200" noProof="1"/>
              <a:t>2</a:t>
            </a:r>
            <a:r>
              <a:rPr lang="en-US" noProof="1"/>
              <a:t>  </a:t>
            </a:r>
            <a:r>
              <a:rPr lang="en-US" noProof="1">
                <a:sym typeface="Wingdings" panose="05000000000000000000" pitchFamily="2" charset="2"/>
              </a:rPr>
              <a:t>  2 Cl</a:t>
            </a:r>
            <a:r>
              <a:rPr lang="en-US" sz="1400" noProof="1">
                <a:sym typeface="Wingdings" panose="05000000000000000000" pitchFamily="2" charset="2"/>
              </a:rPr>
              <a:t>2</a:t>
            </a:r>
            <a:r>
              <a:rPr lang="en-US" noProof="1">
                <a:sym typeface="Wingdings" panose="05000000000000000000" pitchFamily="2" charset="2"/>
              </a:rPr>
              <a:t>O</a:t>
            </a:r>
            <a:r>
              <a:rPr lang="en-US" sz="1400" noProof="1">
                <a:sym typeface="Wingdings" panose="05000000000000000000" pitchFamily="2" charset="2"/>
              </a:rPr>
              <a:t>7</a:t>
            </a:r>
            <a:r>
              <a:rPr lang="en-US" noProof="1">
                <a:sym typeface="Wingdings" panose="05000000000000000000" pitchFamily="2" charset="2"/>
              </a:rPr>
              <a:t> </a:t>
            </a:r>
            <a:endParaRPr lang="en-US" noProof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9D6F1A-1F32-4F14-46A4-C8469A260A76}"/>
              </a:ext>
            </a:extLst>
          </p:cNvPr>
          <p:cNvSpPr txBox="1"/>
          <p:nvPr/>
        </p:nvSpPr>
        <p:spPr>
          <a:xfrm>
            <a:off x="8813577" y="2529978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/>
              <a:t>+VII   -II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8FE8EE-5CCF-020C-8E8C-3CFB3A8B0118}"/>
              </a:ext>
            </a:extLst>
          </p:cNvPr>
          <p:cNvSpPr txBox="1"/>
          <p:nvPr/>
        </p:nvSpPr>
        <p:spPr>
          <a:xfrm>
            <a:off x="127851" y="895864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1">
                <a:solidFill>
                  <a:srgbClr val="C00000"/>
                </a:solidFill>
              </a:rPr>
              <a:t>Na</a:t>
            </a:r>
            <a:r>
              <a:rPr lang="en-US" noProof="1"/>
              <a:t> </a:t>
            </a:r>
            <a:r>
              <a:rPr lang="en-US" noProof="1">
                <a:solidFill>
                  <a:schemeClr val="accent4"/>
                </a:solidFill>
              </a:rPr>
              <a:t>OH</a:t>
            </a:r>
            <a:r>
              <a:rPr lang="en-US" noProof="1"/>
              <a:t> + </a:t>
            </a:r>
            <a:r>
              <a:rPr lang="en-US" noProof="1">
                <a:solidFill>
                  <a:srgbClr val="C00000"/>
                </a:solidFill>
                <a:sym typeface="Wingdings" panose="05000000000000000000" pitchFamily="2" charset="2"/>
              </a:rPr>
              <a:t>H</a:t>
            </a:r>
            <a:r>
              <a:rPr lang="en-US" noProof="1">
                <a:sym typeface="Wingdings" panose="05000000000000000000" pitchFamily="2" charset="2"/>
              </a:rPr>
              <a:t> </a:t>
            </a:r>
            <a:r>
              <a:rPr lang="en-US" noProof="1">
                <a:solidFill>
                  <a:schemeClr val="accent4"/>
                </a:solidFill>
                <a:sym typeface="Wingdings" panose="05000000000000000000" pitchFamily="2" charset="2"/>
              </a:rPr>
              <a:t>ClO</a:t>
            </a:r>
            <a:r>
              <a:rPr lang="en-US" sz="1200" noProof="1">
                <a:sym typeface="Wingdings" panose="05000000000000000000" pitchFamily="2" charset="2"/>
              </a:rPr>
              <a:t>4</a:t>
            </a:r>
            <a:r>
              <a:rPr lang="en-US" sz="1400" noProof="1">
                <a:sym typeface="Wingdings" panose="05000000000000000000" pitchFamily="2" charset="2"/>
              </a:rPr>
              <a:t> </a:t>
            </a:r>
            <a:r>
              <a:rPr lang="en-US" noProof="1">
                <a:sym typeface="Wingdings" panose="05000000000000000000" pitchFamily="2" charset="2"/>
              </a:rPr>
              <a:t> </a:t>
            </a:r>
            <a:r>
              <a:rPr lang="en-US" noProof="1">
                <a:solidFill>
                  <a:srgbClr val="C00000"/>
                </a:solidFill>
                <a:sym typeface="Wingdings" panose="05000000000000000000" pitchFamily="2" charset="2"/>
              </a:rPr>
              <a:t>Na</a:t>
            </a:r>
            <a:r>
              <a:rPr lang="en-US" noProof="1">
                <a:solidFill>
                  <a:schemeClr val="accent4"/>
                </a:solidFill>
                <a:sym typeface="Wingdings" panose="05000000000000000000" pitchFamily="2" charset="2"/>
              </a:rPr>
              <a:t>ClO</a:t>
            </a:r>
            <a:r>
              <a:rPr lang="en-US" sz="1100" noProof="1">
                <a:sym typeface="Wingdings" panose="05000000000000000000" pitchFamily="2" charset="2"/>
              </a:rPr>
              <a:t>4</a:t>
            </a:r>
            <a:r>
              <a:rPr lang="en-US" noProof="1">
                <a:sym typeface="Wingdings" panose="05000000000000000000" pitchFamily="2" charset="2"/>
              </a:rPr>
              <a:t> + H</a:t>
            </a:r>
            <a:r>
              <a:rPr lang="en-US" sz="1200" noProof="1">
                <a:sym typeface="Wingdings" panose="05000000000000000000" pitchFamily="2" charset="2"/>
              </a:rPr>
              <a:t>2</a:t>
            </a:r>
            <a:r>
              <a:rPr lang="en-US" noProof="1">
                <a:sym typeface="Wingdings" panose="05000000000000000000" pitchFamily="2" charset="2"/>
              </a:rPr>
              <a:t>O</a:t>
            </a:r>
            <a:endParaRPr lang="en-US" noProof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2E2E95-63EC-ADD9-8A2D-8D96465B6479}"/>
              </a:ext>
            </a:extLst>
          </p:cNvPr>
          <p:cNvSpPr txBox="1"/>
          <p:nvPr/>
        </p:nvSpPr>
        <p:spPr>
          <a:xfrm>
            <a:off x="24433" y="1562930"/>
            <a:ext cx="3877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1"/>
              <a:t>2 </a:t>
            </a:r>
            <a:r>
              <a:rPr lang="en-US" noProof="1">
                <a:solidFill>
                  <a:srgbClr val="C00000"/>
                </a:solidFill>
              </a:rPr>
              <a:t>Na</a:t>
            </a:r>
            <a:r>
              <a:rPr lang="en-US" noProof="1">
                <a:solidFill>
                  <a:schemeClr val="accent4"/>
                </a:solidFill>
              </a:rPr>
              <a:t>OH</a:t>
            </a:r>
            <a:r>
              <a:rPr lang="en-US" noProof="1"/>
              <a:t> + </a:t>
            </a:r>
            <a:r>
              <a:rPr lang="en-US" noProof="1">
                <a:solidFill>
                  <a:srgbClr val="C00000"/>
                </a:solidFill>
              </a:rPr>
              <a:t>H</a:t>
            </a:r>
            <a:r>
              <a:rPr lang="en-US" sz="1200" noProof="1">
                <a:solidFill>
                  <a:srgbClr val="FF0000"/>
                </a:solidFill>
              </a:rPr>
              <a:t>2</a:t>
            </a:r>
            <a:r>
              <a:rPr lang="en-US" noProof="1">
                <a:solidFill>
                  <a:schemeClr val="accent4"/>
                </a:solidFill>
              </a:rPr>
              <a:t>CO</a:t>
            </a:r>
            <a:r>
              <a:rPr lang="en-US" sz="1200" noProof="1"/>
              <a:t>3</a:t>
            </a:r>
            <a:r>
              <a:rPr lang="en-US" noProof="1"/>
              <a:t> </a:t>
            </a:r>
            <a:r>
              <a:rPr lang="en-US" noProof="1">
                <a:sym typeface="Wingdings" panose="05000000000000000000" pitchFamily="2" charset="2"/>
              </a:rPr>
              <a:t>  </a:t>
            </a:r>
            <a:r>
              <a:rPr lang="en-US" noProof="1">
                <a:solidFill>
                  <a:srgbClr val="FF0000"/>
                </a:solidFill>
                <a:sym typeface="Wingdings" panose="05000000000000000000" pitchFamily="2" charset="2"/>
              </a:rPr>
              <a:t>Na</a:t>
            </a:r>
            <a:r>
              <a:rPr lang="en-US" sz="1200" noProof="1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noProof="1">
                <a:solidFill>
                  <a:srgbClr val="0070C0"/>
                </a:solidFill>
                <a:sym typeface="Wingdings" panose="05000000000000000000" pitchFamily="2" charset="2"/>
              </a:rPr>
              <a:t>CO</a:t>
            </a:r>
            <a:r>
              <a:rPr lang="en-US" sz="1200" noProof="1">
                <a:sym typeface="Wingdings" panose="05000000000000000000" pitchFamily="2" charset="2"/>
              </a:rPr>
              <a:t>3</a:t>
            </a:r>
            <a:r>
              <a:rPr lang="en-US" noProof="1">
                <a:sym typeface="Wingdings" panose="05000000000000000000" pitchFamily="2" charset="2"/>
              </a:rPr>
              <a:t> + 2 H</a:t>
            </a:r>
            <a:r>
              <a:rPr lang="en-US" sz="1200" noProof="1">
                <a:sym typeface="Wingdings" panose="05000000000000000000" pitchFamily="2" charset="2"/>
              </a:rPr>
              <a:t>2</a:t>
            </a:r>
            <a:r>
              <a:rPr lang="en-US" noProof="1">
                <a:sym typeface="Wingdings" panose="05000000000000000000" pitchFamily="2" charset="2"/>
              </a:rPr>
              <a:t>O </a:t>
            </a:r>
            <a:endParaRPr lang="en-US" noProof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648ED6-A107-75EF-DCDF-480BFA7495BE}"/>
              </a:ext>
            </a:extLst>
          </p:cNvPr>
          <p:cNvSpPr txBox="1"/>
          <p:nvPr/>
        </p:nvSpPr>
        <p:spPr>
          <a:xfrm>
            <a:off x="303274" y="3313165"/>
            <a:ext cx="37047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noProof="1">
                <a:solidFill>
                  <a:srgbClr val="FF0000"/>
                </a:solidFill>
              </a:rPr>
              <a:t>I-A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C230C-BB9A-0567-E277-9C1F5B086E22}"/>
              </a:ext>
            </a:extLst>
          </p:cNvPr>
          <p:cNvSpPr txBox="1"/>
          <p:nvPr/>
        </p:nvSpPr>
        <p:spPr>
          <a:xfrm>
            <a:off x="667700" y="3649466"/>
            <a:ext cx="4183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noProof="1">
                <a:solidFill>
                  <a:srgbClr val="FF0000"/>
                </a:solidFill>
              </a:rPr>
              <a:t>II-A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DC94A9-83E2-EF09-CE6C-4310BE1BC70D}"/>
              </a:ext>
            </a:extLst>
          </p:cNvPr>
          <p:cNvSpPr txBox="1"/>
          <p:nvPr/>
        </p:nvSpPr>
        <p:spPr>
          <a:xfrm>
            <a:off x="3995806" y="3637408"/>
            <a:ext cx="347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1">
                <a:solidFill>
                  <a:srgbClr val="FF0000"/>
                </a:solidFill>
              </a:rPr>
              <a:t>IIIA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DE8D8-1587-24E5-2589-25D02291036D}"/>
              </a:ext>
            </a:extLst>
          </p:cNvPr>
          <p:cNvSpPr txBox="1"/>
          <p:nvPr/>
        </p:nvSpPr>
        <p:spPr>
          <a:xfrm>
            <a:off x="4258813" y="3637407"/>
            <a:ext cx="3520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1">
                <a:solidFill>
                  <a:srgbClr val="FF0000"/>
                </a:solidFill>
              </a:rPr>
              <a:t>IVA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049EED-66EC-5E43-E648-FBA18F9A439F}"/>
              </a:ext>
            </a:extLst>
          </p:cNvPr>
          <p:cNvSpPr txBox="1"/>
          <p:nvPr/>
        </p:nvSpPr>
        <p:spPr>
          <a:xfrm>
            <a:off x="4605991" y="3637407"/>
            <a:ext cx="31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1">
                <a:solidFill>
                  <a:srgbClr val="FF0000"/>
                </a:solidFill>
              </a:rPr>
              <a:t>VA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241DCB-BE58-43AE-1B62-58F5612886B6}"/>
              </a:ext>
            </a:extLst>
          </p:cNvPr>
          <p:cNvSpPr txBox="1"/>
          <p:nvPr/>
        </p:nvSpPr>
        <p:spPr>
          <a:xfrm>
            <a:off x="4876513" y="3637407"/>
            <a:ext cx="357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1">
                <a:solidFill>
                  <a:srgbClr val="FF0000"/>
                </a:solidFill>
              </a:rPr>
              <a:t>VIA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E84168-070D-98C0-2306-02DF232BF980}"/>
              </a:ext>
            </a:extLst>
          </p:cNvPr>
          <p:cNvSpPr txBox="1"/>
          <p:nvPr/>
        </p:nvSpPr>
        <p:spPr>
          <a:xfrm>
            <a:off x="5171782" y="3649466"/>
            <a:ext cx="395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1">
                <a:solidFill>
                  <a:srgbClr val="FF0000"/>
                </a:solidFill>
              </a:rPr>
              <a:t>VIIA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22F23E-8C54-CBE0-B972-C79155395DB9}"/>
              </a:ext>
            </a:extLst>
          </p:cNvPr>
          <p:cNvSpPr txBox="1"/>
          <p:nvPr/>
        </p:nvSpPr>
        <p:spPr>
          <a:xfrm>
            <a:off x="8970476" y="2022033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/>
              <a:t>I   +V   -II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9ADD6C-0B50-0DFA-169C-172BB21C8262}"/>
              </a:ext>
            </a:extLst>
          </p:cNvPr>
          <p:cNvSpPr txBox="1"/>
          <p:nvPr/>
        </p:nvSpPr>
        <p:spPr>
          <a:xfrm>
            <a:off x="8231078" y="3008754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/>
              <a:t>+IV  -II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4B075D-8526-22F3-9D10-5D894BA4939E}"/>
              </a:ext>
            </a:extLst>
          </p:cNvPr>
          <p:cNvSpPr txBox="1"/>
          <p:nvPr/>
        </p:nvSpPr>
        <p:spPr>
          <a:xfrm>
            <a:off x="10670627" y="2982098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/>
              <a:t>I   IV  -II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C8AEF8-6A32-B041-BEDB-3CF57751F21E}"/>
              </a:ext>
            </a:extLst>
          </p:cNvPr>
          <p:cNvSpPr txBox="1"/>
          <p:nvPr/>
        </p:nvSpPr>
        <p:spPr>
          <a:xfrm>
            <a:off x="7318697" y="2015166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/>
              <a:t>+V   -II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70915F-C88F-F0A8-63BE-629EE030EE30}"/>
              </a:ext>
            </a:extLst>
          </p:cNvPr>
          <p:cNvSpPr txBox="1"/>
          <p:nvPr/>
        </p:nvSpPr>
        <p:spPr>
          <a:xfrm>
            <a:off x="8037335" y="3829230"/>
            <a:ext cx="732893" cy="297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noProof="1"/>
              <a:t>Mittemet</a:t>
            </a:r>
          </a:p>
          <a:p>
            <a:r>
              <a:rPr lang="en-US" sz="1100" u="sng" noProof="1"/>
              <a:t>+ hapnik</a:t>
            </a:r>
          </a:p>
          <a:p>
            <a:endParaRPr lang="en-US" sz="1100" u="sng" noProof="1"/>
          </a:p>
          <a:p>
            <a:r>
              <a:rPr lang="en-US" sz="1100" noProof="1"/>
              <a:t>+IV  -II</a:t>
            </a:r>
          </a:p>
          <a:p>
            <a:pPr>
              <a:spcAft>
                <a:spcPts val="600"/>
              </a:spcAft>
            </a:pPr>
            <a:r>
              <a:rPr lang="en-US" noProof="1"/>
              <a:t> SO</a:t>
            </a:r>
            <a:r>
              <a:rPr lang="en-US" sz="1200" noProof="1"/>
              <a:t>2</a:t>
            </a:r>
            <a:endParaRPr lang="en-US" noProof="1"/>
          </a:p>
          <a:p>
            <a:r>
              <a:rPr lang="en-US" sz="1100" noProof="1"/>
              <a:t>+VI  -II</a:t>
            </a:r>
            <a:endParaRPr lang="en-US" noProof="1"/>
          </a:p>
          <a:p>
            <a:pPr>
              <a:spcAft>
                <a:spcPts val="600"/>
              </a:spcAft>
            </a:pPr>
            <a:r>
              <a:rPr lang="en-US" noProof="1"/>
              <a:t> SO</a:t>
            </a:r>
            <a:r>
              <a:rPr lang="en-US" sz="1200" noProof="1"/>
              <a:t>3</a:t>
            </a:r>
            <a:r>
              <a:rPr lang="en-US" noProof="1"/>
              <a:t> </a:t>
            </a:r>
          </a:p>
          <a:p>
            <a:pPr>
              <a:spcAft>
                <a:spcPts val="600"/>
              </a:spcAft>
            </a:pPr>
            <a:r>
              <a:rPr lang="en-US" noProof="1"/>
              <a:t>- - - -</a:t>
            </a:r>
          </a:p>
          <a:p>
            <a:r>
              <a:rPr lang="en-US" sz="1100" noProof="1"/>
              <a:t>+III  -II</a:t>
            </a:r>
          </a:p>
          <a:p>
            <a:pPr>
              <a:spcAft>
                <a:spcPts val="600"/>
              </a:spcAft>
            </a:pPr>
            <a:r>
              <a:rPr lang="en-US" noProof="1"/>
              <a:t> P</a:t>
            </a:r>
            <a:r>
              <a:rPr lang="en-US" sz="1200" noProof="1"/>
              <a:t>4</a:t>
            </a:r>
            <a:r>
              <a:rPr lang="en-US" noProof="1"/>
              <a:t>O</a:t>
            </a:r>
            <a:r>
              <a:rPr lang="en-US" sz="1200" noProof="1"/>
              <a:t>6</a:t>
            </a:r>
          </a:p>
          <a:p>
            <a:r>
              <a:rPr lang="en-US" sz="1100" noProof="1"/>
              <a:t>+V   -II</a:t>
            </a:r>
          </a:p>
          <a:p>
            <a:r>
              <a:rPr lang="en-US" noProof="1"/>
              <a:t> P</a:t>
            </a:r>
            <a:r>
              <a:rPr lang="en-US" sz="1200" noProof="1"/>
              <a:t>2</a:t>
            </a:r>
            <a:r>
              <a:rPr lang="en-US" noProof="1"/>
              <a:t>O</a:t>
            </a:r>
            <a:r>
              <a:rPr lang="en-US" sz="1200" noProof="1"/>
              <a:t>5</a:t>
            </a:r>
            <a:endParaRPr lang="en-US" noProof="1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46B28C-60C4-2288-4B02-BF4DB5F69BCE}"/>
              </a:ext>
            </a:extLst>
          </p:cNvPr>
          <p:cNvSpPr txBox="1"/>
          <p:nvPr/>
        </p:nvSpPr>
        <p:spPr>
          <a:xfrm>
            <a:off x="570727" y="782240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solidFill>
                  <a:srgbClr val="0070C0"/>
                </a:solidFill>
              </a:rPr>
              <a:t>(1-)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4959C1-20C0-9F4E-FDEA-A0AB82A4170E}"/>
              </a:ext>
            </a:extLst>
          </p:cNvPr>
          <p:cNvSpPr txBox="1"/>
          <p:nvPr/>
        </p:nvSpPr>
        <p:spPr>
          <a:xfrm>
            <a:off x="9084880" y="3021320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/>
              <a:t>+IV  -II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56D1DE-599A-865C-2786-593A70D27EA7}"/>
              </a:ext>
            </a:extLst>
          </p:cNvPr>
          <p:cNvSpPr txBox="1"/>
          <p:nvPr/>
        </p:nvSpPr>
        <p:spPr>
          <a:xfrm>
            <a:off x="1389414" y="794124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solidFill>
                  <a:srgbClr val="0070C0"/>
                </a:solidFill>
              </a:rPr>
              <a:t>(1-)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8A7F4D-1CAB-43C4-45FE-B88139EAB911}"/>
              </a:ext>
            </a:extLst>
          </p:cNvPr>
          <p:cNvSpPr txBox="1"/>
          <p:nvPr/>
        </p:nvSpPr>
        <p:spPr>
          <a:xfrm>
            <a:off x="2407052" y="782240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solidFill>
                  <a:srgbClr val="0070C0"/>
                </a:solidFill>
              </a:rPr>
              <a:t>(1-)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DFEE3D-1A98-F87B-941D-9BD6CFC57129}"/>
              </a:ext>
            </a:extLst>
          </p:cNvPr>
          <p:cNvSpPr txBox="1"/>
          <p:nvPr/>
        </p:nvSpPr>
        <p:spPr>
          <a:xfrm>
            <a:off x="582655" y="1428152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solidFill>
                  <a:srgbClr val="0070C0"/>
                </a:solidFill>
              </a:rPr>
              <a:t>(1-)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54FC98-8E4D-32B4-E66D-0AC155C96092}"/>
              </a:ext>
            </a:extLst>
          </p:cNvPr>
          <p:cNvSpPr txBox="1"/>
          <p:nvPr/>
        </p:nvSpPr>
        <p:spPr>
          <a:xfrm>
            <a:off x="1345420" y="1428151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solidFill>
                  <a:srgbClr val="0070C0"/>
                </a:solidFill>
              </a:rPr>
              <a:t>(2-)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5AA7A0-DDF1-856A-2E73-D50FABA36F42}"/>
              </a:ext>
            </a:extLst>
          </p:cNvPr>
          <p:cNvSpPr txBox="1"/>
          <p:nvPr/>
        </p:nvSpPr>
        <p:spPr>
          <a:xfrm>
            <a:off x="2482338" y="1424430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solidFill>
                  <a:srgbClr val="0070C0"/>
                </a:solidFill>
              </a:rPr>
              <a:t>(2-)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476683-84F9-0627-DFCD-B09A1C067ED6}"/>
              </a:ext>
            </a:extLst>
          </p:cNvPr>
          <p:cNvSpPr txBox="1"/>
          <p:nvPr/>
        </p:nvSpPr>
        <p:spPr>
          <a:xfrm>
            <a:off x="161126" y="757364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solidFill>
                  <a:srgbClr val="FF0000"/>
                </a:solidFill>
              </a:rPr>
              <a:t>(1+)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8050AB-30D2-9FF2-BAB8-5B65C8FA201A}"/>
              </a:ext>
            </a:extLst>
          </p:cNvPr>
          <p:cNvSpPr txBox="1"/>
          <p:nvPr/>
        </p:nvSpPr>
        <p:spPr>
          <a:xfrm>
            <a:off x="979371" y="794124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solidFill>
                  <a:srgbClr val="FF0000"/>
                </a:solidFill>
              </a:rPr>
              <a:t>(1+)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DDE290-95BB-83EE-6C01-F2A11207ED54}"/>
              </a:ext>
            </a:extLst>
          </p:cNvPr>
          <p:cNvSpPr txBox="1"/>
          <p:nvPr/>
        </p:nvSpPr>
        <p:spPr>
          <a:xfrm>
            <a:off x="2013550" y="777081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solidFill>
                  <a:srgbClr val="FF0000"/>
                </a:solidFill>
              </a:rPr>
              <a:t>(1+)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DC7A604-BAA7-DF53-D562-77EFA450E04F}"/>
              </a:ext>
            </a:extLst>
          </p:cNvPr>
          <p:cNvSpPr txBox="1"/>
          <p:nvPr/>
        </p:nvSpPr>
        <p:spPr>
          <a:xfrm>
            <a:off x="209062" y="1424430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solidFill>
                  <a:srgbClr val="FF0000"/>
                </a:solidFill>
              </a:rPr>
              <a:t>(1+)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2EE310-32E8-F4CE-1322-5FDA835DD7FE}"/>
              </a:ext>
            </a:extLst>
          </p:cNvPr>
          <p:cNvSpPr txBox="1"/>
          <p:nvPr/>
        </p:nvSpPr>
        <p:spPr>
          <a:xfrm>
            <a:off x="1020595" y="1428150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solidFill>
                  <a:srgbClr val="FF0000"/>
                </a:solidFill>
              </a:rPr>
              <a:t>(1+)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C9B0C1A-013B-E357-B571-23012ED44C9D}"/>
              </a:ext>
            </a:extLst>
          </p:cNvPr>
          <p:cNvSpPr txBox="1"/>
          <p:nvPr/>
        </p:nvSpPr>
        <p:spPr>
          <a:xfrm>
            <a:off x="209062" y="2168841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1">
                <a:solidFill>
                  <a:srgbClr val="C00000"/>
                </a:solidFill>
              </a:rPr>
              <a:t>Mg</a:t>
            </a:r>
            <a:r>
              <a:rPr lang="en-US" noProof="1"/>
              <a:t> (</a:t>
            </a:r>
            <a:r>
              <a:rPr lang="en-US" noProof="1">
                <a:solidFill>
                  <a:schemeClr val="accent4"/>
                </a:solidFill>
              </a:rPr>
              <a:t>OH</a:t>
            </a:r>
            <a:r>
              <a:rPr lang="en-US" noProof="1"/>
              <a:t>)</a:t>
            </a:r>
            <a:r>
              <a:rPr lang="en-US" sz="1200" noProof="1"/>
              <a:t>2</a:t>
            </a:r>
            <a:r>
              <a:rPr lang="en-US" noProof="1"/>
              <a:t> + 2 </a:t>
            </a:r>
            <a:r>
              <a:rPr lang="en-US" noProof="1">
                <a:solidFill>
                  <a:srgbClr val="C00000"/>
                </a:solidFill>
                <a:sym typeface="Wingdings" panose="05000000000000000000" pitchFamily="2" charset="2"/>
              </a:rPr>
              <a:t>H</a:t>
            </a:r>
            <a:r>
              <a:rPr lang="en-US" noProof="1">
                <a:sym typeface="Wingdings" panose="05000000000000000000" pitchFamily="2" charset="2"/>
              </a:rPr>
              <a:t> </a:t>
            </a:r>
            <a:r>
              <a:rPr lang="en-US" noProof="1">
                <a:solidFill>
                  <a:schemeClr val="accent4"/>
                </a:solidFill>
                <a:sym typeface="Wingdings" panose="05000000000000000000" pitchFamily="2" charset="2"/>
              </a:rPr>
              <a:t>PO</a:t>
            </a:r>
            <a:r>
              <a:rPr lang="en-US" sz="1200" noProof="1">
                <a:solidFill>
                  <a:srgbClr val="0070C0"/>
                </a:solidFill>
                <a:sym typeface="Wingdings" panose="05000000000000000000" pitchFamily="2" charset="2"/>
              </a:rPr>
              <a:t>3</a:t>
            </a:r>
            <a:r>
              <a:rPr lang="en-US" sz="1400" noProof="1">
                <a:sym typeface="Wingdings" panose="05000000000000000000" pitchFamily="2" charset="2"/>
              </a:rPr>
              <a:t> </a:t>
            </a:r>
            <a:r>
              <a:rPr lang="en-US" noProof="1">
                <a:sym typeface="Wingdings" panose="05000000000000000000" pitchFamily="2" charset="2"/>
              </a:rPr>
              <a:t> </a:t>
            </a:r>
            <a:r>
              <a:rPr lang="en-US" noProof="1">
                <a:solidFill>
                  <a:srgbClr val="C00000"/>
                </a:solidFill>
                <a:sym typeface="Wingdings" panose="05000000000000000000" pitchFamily="2" charset="2"/>
              </a:rPr>
              <a:t>Mg</a:t>
            </a:r>
            <a:r>
              <a:rPr lang="en-US" noProof="1">
                <a:sym typeface="Wingdings" panose="05000000000000000000" pitchFamily="2" charset="2"/>
              </a:rPr>
              <a:t>(</a:t>
            </a:r>
            <a:r>
              <a:rPr lang="en-US" noProof="1">
                <a:solidFill>
                  <a:schemeClr val="accent4"/>
                </a:solidFill>
                <a:sym typeface="Wingdings" panose="05000000000000000000" pitchFamily="2" charset="2"/>
              </a:rPr>
              <a:t>PO</a:t>
            </a:r>
            <a:r>
              <a:rPr lang="en-US" sz="1200" noProof="1">
                <a:solidFill>
                  <a:schemeClr val="accent4"/>
                </a:solidFill>
                <a:sym typeface="Wingdings" panose="05000000000000000000" pitchFamily="2" charset="2"/>
              </a:rPr>
              <a:t>3</a:t>
            </a:r>
            <a:r>
              <a:rPr lang="en-US" noProof="1">
                <a:sym typeface="Wingdings" panose="05000000000000000000" pitchFamily="2" charset="2"/>
              </a:rPr>
              <a:t>)</a:t>
            </a:r>
            <a:r>
              <a:rPr lang="en-US" sz="1200" noProof="1">
                <a:sym typeface="Wingdings" panose="05000000000000000000" pitchFamily="2" charset="2"/>
              </a:rPr>
              <a:t>2</a:t>
            </a:r>
            <a:r>
              <a:rPr lang="en-US" noProof="1">
                <a:sym typeface="Wingdings" panose="05000000000000000000" pitchFamily="2" charset="2"/>
              </a:rPr>
              <a:t> + 2 H</a:t>
            </a:r>
            <a:r>
              <a:rPr lang="en-US" sz="1200" noProof="1">
                <a:sym typeface="Wingdings" panose="05000000000000000000" pitchFamily="2" charset="2"/>
              </a:rPr>
              <a:t>2</a:t>
            </a:r>
            <a:r>
              <a:rPr lang="en-US" noProof="1">
                <a:sym typeface="Wingdings" panose="05000000000000000000" pitchFamily="2" charset="2"/>
              </a:rPr>
              <a:t>O</a:t>
            </a:r>
            <a:endParaRPr lang="en-US" noProof="1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A7A655D-E623-0F8C-E59F-B82A919B8BA8}"/>
              </a:ext>
            </a:extLst>
          </p:cNvPr>
          <p:cNvSpPr txBox="1"/>
          <p:nvPr/>
        </p:nvSpPr>
        <p:spPr>
          <a:xfrm>
            <a:off x="690253" y="2038857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solidFill>
                  <a:srgbClr val="0070C0"/>
                </a:solidFill>
              </a:rPr>
              <a:t>(1-)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571ED10-E500-2402-332C-BB1C6A35BC17}"/>
              </a:ext>
            </a:extLst>
          </p:cNvPr>
          <p:cNvSpPr txBox="1"/>
          <p:nvPr/>
        </p:nvSpPr>
        <p:spPr>
          <a:xfrm>
            <a:off x="1798052" y="2043011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solidFill>
                  <a:srgbClr val="0070C0"/>
                </a:solidFill>
              </a:rPr>
              <a:t>(1-)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EC94E84-DFE0-42BA-E5A1-A25BE343AEB1}"/>
              </a:ext>
            </a:extLst>
          </p:cNvPr>
          <p:cNvSpPr txBox="1"/>
          <p:nvPr/>
        </p:nvSpPr>
        <p:spPr>
          <a:xfrm>
            <a:off x="2803387" y="2038857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solidFill>
                  <a:srgbClr val="0070C0"/>
                </a:solidFill>
              </a:rPr>
              <a:t>(1-)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ABBAAEB-9EBF-D51B-216D-5AFCD47A563E}"/>
              </a:ext>
            </a:extLst>
          </p:cNvPr>
          <p:cNvSpPr txBox="1"/>
          <p:nvPr/>
        </p:nvSpPr>
        <p:spPr>
          <a:xfrm>
            <a:off x="1462191" y="2038857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solidFill>
                  <a:srgbClr val="FF0000"/>
                </a:solidFill>
              </a:rPr>
              <a:t>(1+)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58967B-807E-7B4F-4F85-FC369F79BC24}"/>
              </a:ext>
            </a:extLst>
          </p:cNvPr>
          <p:cNvSpPr txBox="1"/>
          <p:nvPr/>
        </p:nvSpPr>
        <p:spPr>
          <a:xfrm>
            <a:off x="2362520" y="2051825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solidFill>
                  <a:srgbClr val="FF0000"/>
                </a:solidFill>
              </a:rPr>
              <a:t>(2+)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9E0E80-3FC5-5E69-225E-042BA9EA8DA5}"/>
              </a:ext>
            </a:extLst>
          </p:cNvPr>
          <p:cNvSpPr txBox="1"/>
          <p:nvPr/>
        </p:nvSpPr>
        <p:spPr>
          <a:xfrm>
            <a:off x="223459" y="2024211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1">
                <a:solidFill>
                  <a:srgbClr val="FF0000"/>
                </a:solidFill>
              </a:rPr>
              <a:t>(2+)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51C7236-94EE-2F66-DA49-A451A528305F}"/>
              </a:ext>
            </a:extLst>
          </p:cNvPr>
          <p:cNvSpPr txBox="1"/>
          <p:nvPr/>
        </p:nvSpPr>
        <p:spPr>
          <a:xfrm>
            <a:off x="3871316" y="312107"/>
            <a:ext cx="4940776" cy="646331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40000"/>
              </a:schemeClr>
            </a:glow>
            <a:reflection stA="50000" endA="300" endPos="69000" dir="5400000" sy="-100000" algn="bl" rotWithShape="0"/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i="1" noProof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Oksüdatsiooniastmed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183968-A09A-3DC2-EA46-C7C720C03995}"/>
              </a:ext>
            </a:extLst>
          </p:cNvPr>
          <p:cNvSpPr txBox="1"/>
          <p:nvPr/>
        </p:nvSpPr>
        <p:spPr>
          <a:xfrm>
            <a:off x="6925174" y="3823216"/>
            <a:ext cx="769763" cy="297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noProof="1"/>
              <a:t>Siirdemet</a:t>
            </a:r>
          </a:p>
          <a:p>
            <a:r>
              <a:rPr lang="en-US" sz="1100" u="sng" noProof="1"/>
              <a:t>+ hapnik</a:t>
            </a:r>
          </a:p>
          <a:p>
            <a:endParaRPr lang="en-US" sz="1100" noProof="1"/>
          </a:p>
          <a:p>
            <a:r>
              <a:rPr lang="en-US" sz="1100" noProof="1"/>
              <a:t>+II   -II</a:t>
            </a:r>
          </a:p>
          <a:p>
            <a:pPr>
              <a:spcAft>
                <a:spcPts val="600"/>
              </a:spcAft>
            </a:pPr>
            <a:r>
              <a:rPr lang="en-US" noProof="1"/>
              <a:t>SnO</a:t>
            </a:r>
          </a:p>
          <a:p>
            <a:r>
              <a:rPr lang="en-US" sz="1100" noProof="1"/>
              <a:t>+IV  -II</a:t>
            </a:r>
            <a:endParaRPr lang="en-US" noProof="1"/>
          </a:p>
          <a:p>
            <a:pPr>
              <a:spcAft>
                <a:spcPts val="600"/>
              </a:spcAft>
            </a:pPr>
            <a:r>
              <a:rPr lang="en-US" noProof="1"/>
              <a:t>SnO</a:t>
            </a:r>
            <a:r>
              <a:rPr lang="en-US" sz="1200" noProof="1"/>
              <a:t>2</a:t>
            </a:r>
            <a:r>
              <a:rPr lang="en-US" noProof="1"/>
              <a:t> </a:t>
            </a:r>
          </a:p>
          <a:p>
            <a:pPr>
              <a:spcAft>
                <a:spcPts val="600"/>
              </a:spcAft>
            </a:pPr>
            <a:r>
              <a:rPr lang="en-US" noProof="1"/>
              <a:t>- - - -</a:t>
            </a:r>
          </a:p>
          <a:p>
            <a:r>
              <a:rPr lang="en-US" sz="1100" noProof="1"/>
              <a:t>+II   -II</a:t>
            </a:r>
          </a:p>
          <a:p>
            <a:pPr>
              <a:spcAft>
                <a:spcPts val="600"/>
              </a:spcAft>
            </a:pPr>
            <a:r>
              <a:rPr lang="en-US" noProof="1"/>
              <a:t>FeO</a:t>
            </a:r>
            <a:endParaRPr lang="en-US" sz="1200" noProof="1"/>
          </a:p>
          <a:p>
            <a:r>
              <a:rPr lang="en-US" sz="1100" noProof="1"/>
              <a:t>+III    -II</a:t>
            </a:r>
          </a:p>
          <a:p>
            <a:r>
              <a:rPr lang="en-US" noProof="1"/>
              <a:t>Fe</a:t>
            </a:r>
            <a:r>
              <a:rPr lang="en-US" sz="1200" noProof="1"/>
              <a:t>2</a:t>
            </a:r>
            <a:r>
              <a:rPr lang="en-US" noProof="1"/>
              <a:t>O</a:t>
            </a:r>
            <a:r>
              <a:rPr lang="en-US" sz="1200" noProof="1"/>
              <a:t>3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6005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EBAA9A-2BC1-AA20-08C5-464C89863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Oksiidid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4F7DF3-B107-35E4-257A-53DA19A19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21929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862D0-23C0-729B-5629-2EF6B483D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noProof="1"/>
              <a:t>Oksiid – seotud hapnikuga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F7F32-90FD-601D-FEC0-88EB3899D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3"/>
            <a:ext cx="11353800" cy="5296301"/>
          </a:xfrm>
        </p:spPr>
        <p:txBody>
          <a:bodyPr>
            <a:normAutofit fontScale="77500" lnSpcReduction="20000"/>
          </a:bodyPr>
          <a:lstStyle/>
          <a:p>
            <a:r>
              <a:rPr lang="en-US" b="1" noProof="1">
                <a:solidFill>
                  <a:schemeClr val="bg1"/>
                </a:solidFill>
                <a:latin typeface="Aptos Black" panose="020F0502020204030204" pitchFamily="34" charset="0"/>
              </a:rPr>
              <a:t>Aluselised:</a:t>
            </a:r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 </a:t>
            </a:r>
            <a:r>
              <a:rPr lang="en-US" b="1" noProof="1">
                <a:solidFill>
                  <a:schemeClr val="bg1"/>
                </a:solidFill>
                <a:latin typeface="Aptos Black" panose="020F0502020204030204" pitchFamily="34" charset="0"/>
              </a:rPr>
              <a:t>metall </a:t>
            </a:r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ja hapnik</a:t>
            </a:r>
          </a:p>
          <a:p>
            <a:pPr lvl="1"/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Li</a:t>
            </a:r>
            <a:r>
              <a:rPr lang="en-US" sz="1100" noProof="1">
                <a:solidFill>
                  <a:schemeClr val="bg1"/>
                </a:solidFill>
                <a:latin typeface="Aptos Black" panose="020F0502020204030204" pitchFamily="34" charset="0"/>
              </a:rPr>
              <a:t>2</a:t>
            </a:r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O, Na</a:t>
            </a:r>
            <a:r>
              <a:rPr lang="en-US" sz="1100" noProof="1">
                <a:solidFill>
                  <a:schemeClr val="bg1"/>
                </a:solidFill>
                <a:latin typeface="Aptos Black" panose="020F0502020204030204" pitchFamily="34" charset="0"/>
              </a:rPr>
              <a:t>2</a:t>
            </a:r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O, K</a:t>
            </a:r>
            <a:r>
              <a:rPr lang="en-US" sz="1100" noProof="1">
                <a:solidFill>
                  <a:schemeClr val="bg1"/>
                </a:solidFill>
                <a:latin typeface="Aptos Black" panose="020F0502020204030204" pitchFamily="34" charset="0"/>
              </a:rPr>
              <a:t>2</a:t>
            </a:r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O, MgO, CaO.   		Fe</a:t>
            </a:r>
            <a:r>
              <a:rPr lang="en-US" sz="1100" noProof="1">
                <a:solidFill>
                  <a:schemeClr val="bg1"/>
                </a:solidFill>
                <a:latin typeface="Aptos Black" panose="020F0502020204030204" pitchFamily="34" charset="0"/>
              </a:rPr>
              <a:t>2</a:t>
            </a:r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O</a:t>
            </a:r>
            <a:r>
              <a:rPr lang="en-US" sz="1100" noProof="1">
                <a:solidFill>
                  <a:schemeClr val="bg1"/>
                </a:solidFill>
                <a:latin typeface="Aptos Black" panose="020F0502020204030204" pitchFamily="34" charset="0"/>
              </a:rPr>
              <a:t>3</a:t>
            </a:r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, FeO</a:t>
            </a:r>
          </a:p>
          <a:p>
            <a:pPr lvl="1"/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Liitiumoksiid, naatriumoksiid.    	Raud (III) oksiid, raud (II) oksiid.</a:t>
            </a:r>
          </a:p>
          <a:p>
            <a:endParaRPr lang="en-US" noProof="1">
              <a:solidFill>
                <a:schemeClr val="bg1"/>
              </a:solidFill>
              <a:latin typeface="Aptos Black" panose="020F0502020204030204" pitchFamily="34" charset="0"/>
            </a:endParaRPr>
          </a:p>
          <a:p>
            <a:r>
              <a:rPr lang="en-US" b="1" noProof="1">
                <a:solidFill>
                  <a:schemeClr val="bg1"/>
                </a:solidFill>
                <a:latin typeface="Aptos Black" panose="020F0502020204030204" pitchFamily="34" charset="0"/>
              </a:rPr>
              <a:t>Happelised:</a:t>
            </a:r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 </a:t>
            </a:r>
            <a:r>
              <a:rPr lang="en-US" b="1" noProof="1">
                <a:solidFill>
                  <a:schemeClr val="bg1"/>
                </a:solidFill>
                <a:latin typeface="Aptos Black" panose="020F0502020204030204" pitchFamily="34" charset="0"/>
              </a:rPr>
              <a:t>mittemetall </a:t>
            </a:r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ja hapnik</a:t>
            </a:r>
          </a:p>
          <a:p>
            <a:pPr lvl="1"/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Cl</a:t>
            </a:r>
            <a:r>
              <a:rPr lang="en-US" sz="1100" noProof="1">
                <a:solidFill>
                  <a:schemeClr val="bg1"/>
                </a:solidFill>
                <a:latin typeface="Aptos Black" panose="020F0502020204030204" pitchFamily="34" charset="0"/>
              </a:rPr>
              <a:t>2</a:t>
            </a:r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O</a:t>
            </a:r>
            <a:r>
              <a:rPr lang="en-US" sz="1100" noProof="1">
                <a:solidFill>
                  <a:schemeClr val="bg1"/>
                </a:solidFill>
                <a:latin typeface="Aptos Black" panose="020F0502020204030204" pitchFamily="34" charset="0"/>
              </a:rPr>
              <a:t>7</a:t>
            </a:r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, N</a:t>
            </a:r>
            <a:r>
              <a:rPr lang="en-US" sz="1100" noProof="1">
                <a:solidFill>
                  <a:schemeClr val="bg1"/>
                </a:solidFill>
                <a:latin typeface="Aptos Black" panose="020F0502020204030204" pitchFamily="34" charset="0"/>
              </a:rPr>
              <a:t>2</a:t>
            </a:r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O</a:t>
            </a:r>
            <a:r>
              <a:rPr lang="en-US" sz="1100" noProof="1">
                <a:solidFill>
                  <a:schemeClr val="bg1"/>
                </a:solidFill>
                <a:latin typeface="Aptos Black" panose="020F0502020204030204" pitchFamily="34" charset="0"/>
              </a:rPr>
              <a:t>5</a:t>
            </a:r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, P</a:t>
            </a:r>
            <a:r>
              <a:rPr lang="en-US" sz="1100" noProof="1">
                <a:solidFill>
                  <a:schemeClr val="bg1"/>
                </a:solidFill>
                <a:latin typeface="Aptos Black" panose="020F0502020204030204" pitchFamily="34" charset="0"/>
              </a:rPr>
              <a:t>2</a:t>
            </a:r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O</a:t>
            </a:r>
            <a:r>
              <a:rPr lang="en-US" sz="1100" noProof="1">
                <a:solidFill>
                  <a:schemeClr val="bg1"/>
                </a:solidFill>
                <a:latin typeface="Aptos Black" panose="020F0502020204030204" pitchFamily="34" charset="0"/>
              </a:rPr>
              <a:t>5</a:t>
            </a:r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, SiO</a:t>
            </a:r>
            <a:r>
              <a:rPr lang="en-US" sz="1100" noProof="1">
                <a:solidFill>
                  <a:schemeClr val="bg1"/>
                </a:solidFill>
                <a:latin typeface="Aptos Black" panose="020F0502020204030204" pitchFamily="34" charset="0"/>
              </a:rPr>
              <a:t>2</a:t>
            </a:r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, CO</a:t>
            </a:r>
            <a:r>
              <a:rPr lang="en-US" sz="1100" noProof="1">
                <a:solidFill>
                  <a:schemeClr val="bg1"/>
                </a:solidFill>
                <a:latin typeface="Aptos Black" panose="020F0502020204030204" pitchFamily="34" charset="0"/>
              </a:rPr>
              <a:t>2</a:t>
            </a:r>
          </a:p>
          <a:p>
            <a:pPr lvl="1"/>
            <a:r>
              <a:rPr lang="en-US" b="1" noProof="1">
                <a:solidFill>
                  <a:schemeClr val="bg1"/>
                </a:solidFill>
                <a:latin typeface="Aptos Black" panose="020F0502020204030204" pitchFamily="34" charset="0"/>
              </a:rPr>
              <a:t>Maksimaalselt O-sid</a:t>
            </a:r>
          </a:p>
          <a:p>
            <a:pPr lvl="1"/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Di-kloor-hepta-oksiid, di-lämmastik-penta-oksiid, räni-di-oksiid, süsinik-di-oksiid</a:t>
            </a:r>
          </a:p>
          <a:p>
            <a:pPr lvl="1"/>
            <a:endParaRPr lang="en-US" noProof="1">
              <a:solidFill>
                <a:schemeClr val="bg1"/>
              </a:solidFill>
              <a:latin typeface="Aptos Black" panose="020F0502020204030204" pitchFamily="34" charset="0"/>
            </a:endParaRPr>
          </a:p>
          <a:p>
            <a:r>
              <a:rPr lang="en-US" b="1" noProof="1">
                <a:solidFill>
                  <a:schemeClr val="bg1"/>
                </a:solidFill>
                <a:latin typeface="Aptos Black" panose="020F0502020204030204" pitchFamily="34" charset="0"/>
              </a:rPr>
              <a:t>Inertsed:</a:t>
            </a:r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 </a:t>
            </a:r>
            <a:r>
              <a:rPr lang="en-US" b="1" noProof="1">
                <a:solidFill>
                  <a:schemeClr val="bg1"/>
                </a:solidFill>
                <a:latin typeface="Aptos Black" panose="020F0502020204030204" pitchFamily="34" charset="0"/>
              </a:rPr>
              <a:t>mittemetall </a:t>
            </a:r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ja hapnik</a:t>
            </a:r>
          </a:p>
          <a:p>
            <a:pPr lvl="1"/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SiO, CO, NO, N</a:t>
            </a:r>
            <a:r>
              <a:rPr lang="en-US" sz="1100" noProof="1">
                <a:solidFill>
                  <a:schemeClr val="bg1"/>
                </a:solidFill>
                <a:latin typeface="Aptos Black" panose="020F0502020204030204" pitchFamily="34" charset="0"/>
              </a:rPr>
              <a:t>2</a:t>
            </a:r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O, OF</a:t>
            </a:r>
            <a:r>
              <a:rPr lang="en-US" sz="1100" noProof="1">
                <a:solidFill>
                  <a:schemeClr val="bg1"/>
                </a:solidFill>
                <a:latin typeface="Aptos Black" panose="020F0502020204030204" pitchFamily="34" charset="0"/>
              </a:rPr>
              <a:t>2</a:t>
            </a:r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,</a:t>
            </a:r>
          </a:p>
          <a:p>
            <a:pPr lvl="1"/>
            <a:r>
              <a:rPr lang="en-US" b="1" noProof="1">
                <a:solidFill>
                  <a:schemeClr val="bg1"/>
                </a:solidFill>
                <a:latin typeface="Aptos Black" panose="020F0502020204030204" pitchFamily="34" charset="0"/>
              </a:rPr>
              <a:t>Vähem O-sid</a:t>
            </a:r>
          </a:p>
          <a:p>
            <a:pPr lvl="1"/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Räni-mono-oksiid, süsinik-mono-oksiid</a:t>
            </a:r>
          </a:p>
          <a:p>
            <a:endParaRPr lang="en-US" sz="3600" noProof="1">
              <a:solidFill>
                <a:schemeClr val="bg1"/>
              </a:solidFill>
              <a:latin typeface="Aptos Black" panose="020F0502020204030204" pitchFamily="34" charset="0"/>
            </a:endParaRPr>
          </a:p>
          <a:p>
            <a:r>
              <a:rPr lang="en-US" b="1" noProof="1">
                <a:solidFill>
                  <a:schemeClr val="bg1"/>
                </a:solidFill>
                <a:latin typeface="Aptos Black" panose="020F0502020204030204" pitchFamily="34" charset="0"/>
              </a:rPr>
              <a:t>Amfoteersed:</a:t>
            </a:r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 siirde-/</a:t>
            </a:r>
            <a:r>
              <a:rPr lang="en-US" b="1" noProof="1">
                <a:solidFill>
                  <a:schemeClr val="bg1"/>
                </a:solidFill>
                <a:latin typeface="Aptos Black" panose="020F0502020204030204" pitchFamily="34" charset="0"/>
              </a:rPr>
              <a:t>poolmetall </a:t>
            </a:r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ja hapnik</a:t>
            </a:r>
          </a:p>
          <a:p>
            <a:pPr lvl="1"/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BeO, Al</a:t>
            </a:r>
            <a:r>
              <a:rPr lang="en-US" sz="1100" noProof="1">
                <a:solidFill>
                  <a:schemeClr val="bg1"/>
                </a:solidFill>
                <a:latin typeface="Aptos Black" panose="020F0502020204030204" pitchFamily="34" charset="0"/>
              </a:rPr>
              <a:t>2</a:t>
            </a:r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O</a:t>
            </a:r>
            <a:r>
              <a:rPr lang="en-US" sz="1100" noProof="1">
                <a:solidFill>
                  <a:schemeClr val="bg1"/>
                </a:solidFill>
                <a:latin typeface="Aptos Black" panose="020F0502020204030204" pitchFamily="34" charset="0"/>
              </a:rPr>
              <a:t>3</a:t>
            </a:r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, ZnO</a:t>
            </a:r>
          </a:p>
          <a:p>
            <a:pPr lvl="1"/>
            <a:r>
              <a:rPr lang="en-US" noProof="1">
                <a:solidFill>
                  <a:schemeClr val="bg1"/>
                </a:solidFill>
                <a:latin typeface="Aptos Black" panose="020F0502020204030204" pitchFamily="34" charset="0"/>
              </a:rPr>
              <a:t>Berülliumoksiid, alumiiniumoksiid, tsinkoksiid</a:t>
            </a:r>
          </a:p>
        </p:txBody>
      </p:sp>
    </p:spTree>
    <p:extLst>
      <p:ext uri="{BB962C8B-B14F-4D97-AF65-F5344CB8AC3E}">
        <p14:creationId xmlns:p14="http://schemas.microsoft.com/office/powerpoint/2010/main" val="35970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93166-ABAB-4D4F-3733-3E14DA67A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ABC6-05AA-7CA9-FDB9-B2740913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noProof="1"/>
              <a:t>Oksiid – tekkereaktsioon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7F9D8-1401-59F2-262B-C534423AE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3"/>
            <a:ext cx="11353800" cy="5296301"/>
          </a:xfrm>
        </p:spPr>
        <p:txBody>
          <a:bodyPr>
            <a:normAutofit/>
          </a:bodyPr>
          <a:lstStyle/>
          <a:p>
            <a:r>
              <a:rPr lang="en-US" b="1" noProof="1">
                <a:solidFill>
                  <a:schemeClr val="bg1"/>
                </a:solidFill>
                <a:latin typeface="Amasis MT Pro Black" panose="02040A04050005020304" pitchFamily="18" charset="0"/>
              </a:rPr>
              <a:t>Aluselised</a:t>
            </a:r>
            <a:endParaRPr lang="en-US" noProof="1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pPr lvl="1"/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</a:rPr>
              <a:t>Metall + hapnik: 4 Fe + 3 O</a:t>
            </a:r>
            <a:r>
              <a:rPr lang="en-US" sz="1400" noProof="1">
                <a:solidFill>
                  <a:schemeClr val="bg1"/>
                </a:solidFill>
                <a:latin typeface="Amasis MT Pro Black" panose="02040A04050005020304" pitchFamily="18" charset="0"/>
              </a:rPr>
              <a:t>2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</a:rPr>
              <a:t> 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 2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</a:rPr>
              <a:t> </a:t>
            </a:r>
            <a:r>
              <a:rPr lang="en-US" u="sng" noProof="1">
                <a:solidFill>
                  <a:schemeClr val="bg1"/>
                </a:solidFill>
                <a:latin typeface="Amasis MT Pro Black" panose="02040A04050005020304" pitchFamily="18" charset="0"/>
              </a:rPr>
              <a:t>Fe</a:t>
            </a:r>
            <a:r>
              <a:rPr lang="en-US" sz="1400" u="sng" noProof="1">
                <a:solidFill>
                  <a:schemeClr val="bg1"/>
                </a:solidFill>
                <a:latin typeface="Amasis MT Pro Black" panose="02040A04050005020304" pitchFamily="18" charset="0"/>
              </a:rPr>
              <a:t>2</a:t>
            </a:r>
            <a:r>
              <a:rPr lang="en-US" u="sng" noProof="1">
                <a:solidFill>
                  <a:schemeClr val="bg1"/>
                </a:solidFill>
                <a:latin typeface="Amasis MT Pro Black" panose="02040A04050005020304" pitchFamily="18" charset="0"/>
              </a:rPr>
              <a:t>O</a:t>
            </a:r>
            <a:r>
              <a:rPr lang="en-US" sz="1400" u="sng" noProof="1">
                <a:solidFill>
                  <a:schemeClr val="bg1"/>
                </a:solidFill>
                <a:latin typeface="Amasis MT Pro Black" panose="02040A04050005020304" pitchFamily="18" charset="0"/>
              </a:rPr>
              <a:t>3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</a:rPr>
              <a:t>.	  Mg + O</a:t>
            </a:r>
            <a:r>
              <a:rPr lang="en-US" sz="1400" noProof="1">
                <a:solidFill>
                  <a:schemeClr val="bg1"/>
                </a:solidFill>
                <a:latin typeface="Amasis MT Pro Black" panose="02040A04050005020304" pitchFamily="18" charset="0"/>
              </a:rPr>
              <a:t>2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</a:rPr>
              <a:t> 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 </a:t>
            </a:r>
            <a:r>
              <a:rPr lang="en-US" u="sng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MgO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.	4 Na + O</a:t>
            </a:r>
            <a:r>
              <a:rPr lang="en-US" sz="1400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2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  2 </a:t>
            </a:r>
            <a:r>
              <a:rPr lang="en-US" u="sng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Na</a:t>
            </a:r>
            <a:r>
              <a:rPr lang="en-US" sz="1100" u="sng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2</a:t>
            </a:r>
            <a:r>
              <a:rPr lang="en-US" u="sng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O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.</a:t>
            </a:r>
            <a:endParaRPr lang="en-US" noProof="1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pPr lvl="1"/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</a:rPr>
              <a:t>Aluse lagunemine: Cu(OH)</a:t>
            </a:r>
            <a:r>
              <a:rPr lang="en-US" sz="1200" noProof="1">
                <a:solidFill>
                  <a:schemeClr val="bg1"/>
                </a:solidFill>
                <a:latin typeface="Amasis MT Pro Black" panose="02040A04050005020304" pitchFamily="18" charset="0"/>
              </a:rPr>
              <a:t>2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</a:rPr>
              <a:t> 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 </a:t>
            </a:r>
            <a:r>
              <a:rPr lang="en-US" u="sng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CuO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 + H</a:t>
            </a:r>
            <a:r>
              <a:rPr lang="en-US" sz="1200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2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O</a:t>
            </a:r>
          </a:p>
          <a:p>
            <a:pPr lvl="2"/>
            <a:r>
              <a:rPr lang="en-US" i="1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Vastandreaktsioon: CuO + H</a:t>
            </a:r>
            <a:r>
              <a:rPr lang="en-US" sz="1200" i="1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2</a:t>
            </a:r>
            <a:r>
              <a:rPr lang="en-US" i="1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O  Cu(OH)</a:t>
            </a:r>
            <a:r>
              <a:rPr lang="en-US" sz="1200" i="1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2</a:t>
            </a:r>
            <a:endParaRPr lang="en-US" i="1" noProof="1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endParaRPr lang="en-US" noProof="1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endParaRPr lang="en-US" noProof="1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r>
              <a:rPr lang="en-US" b="1" noProof="1">
                <a:solidFill>
                  <a:schemeClr val="bg1"/>
                </a:solidFill>
                <a:latin typeface="Amasis MT Pro Black" panose="02040A04050005020304" pitchFamily="18" charset="0"/>
              </a:rPr>
              <a:t>Happelised</a:t>
            </a:r>
          </a:p>
          <a:p>
            <a:pPr lvl="1"/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</a:rPr>
              <a:t>Mittemetall + hapnik: C + O</a:t>
            </a:r>
            <a:r>
              <a:rPr lang="en-US" sz="1200" noProof="1">
                <a:solidFill>
                  <a:schemeClr val="bg1"/>
                </a:solidFill>
                <a:latin typeface="Amasis MT Pro Black" panose="02040A04050005020304" pitchFamily="18" charset="0"/>
              </a:rPr>
              <a:t>2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</a:rPr>
              <a:t> 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 </a:t>
            </a:r>
            <a:r>
              <a:rPr lang="en-US" i="1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CO</a:t>
            </a:r>
            <a:r>
              <a:rPr lang="en-US" sz="1200" i="1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2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.   	S + O</a:t>
            </a:r>
            <a:r>
              <a:rPr lang="en-US" sz="1200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2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  </a:t>
            </a:r>
            <a:r>
              <a:rPr lang="en-US" i="1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SO</a:t>
            </a:r>
            <a:r>
              <a:rPr lang="en-US" sz="1200" i="1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3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.		2 Cl</a:t>
            </a:r>
            <a:r>
              <a:rPr lang="en-US" sz="1200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2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 + 7 O</a:t>
            </a:r>
            <a:r>
              <a:rPr lang="en-US" sz="1200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2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  2 </a:t>
            </a:r>
            <a:r>
              <a:rPr lang="en-US" i="1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Cl</a:t>
            </a:r>
            <a:r>
              <a:rPr lang="en-US" sz="1200" i="1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2</a:t>
            </a:r>
            <a:r>
              <a:rPr lang="en-US" i="1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O</a:t>
            </a:r>
            <a:r>
              <a:rPr lang="en-US" sz="1200" i="1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7</a:t>
            </a:r>
            <a:endParaRPr lang="en-US" sz="1100" i="1" noProof="1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pPr lvl="1"/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</a:rPr>
              <a:t>Hapnikhappe lagunemine: H</a:t>
            </a:r>
            <a:r>
              <a:rPr lang="en-US" sz="1200" noProof="1">
                <a:solidFill>
                  <a:schemeClr val="bg1"/>
                </a:solidFill>
                <a:latin typeface="Amasis MT Pro Black" panose="02040A04050005020304" pitchFamily="18" charset="0"/>
              </a:rPr>
              <a:t>2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</a:rPr>
              <a:t>SO</a:t>
            </a:r>
            <a:r>
              <a:rPr lang="en-US" sz="1200" noProof="1">
                <a:solidFill>
                  <a:schemeClr val="bg1"/>
                </a:solidFill>
                <a:latin typeface="Amasis MT Pro Black" panose="02040A04050005020304" pitchFamily="18" charset="0"/>
              </a:rPr>
              <a:t>4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</a:rPr>
              <a:t> 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 </a:t>
            </a:r>
            <a:r>
              <a:rPr lang="en-US" i="1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SO</a:t>
            </a:r>
            <a:r>
              <a:rPr lang="en-US" sz="1200" i="1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3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 + H</a:t>
            </a:r>
            <a:r>
              <a:rPr lang="en-US" sz="1200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2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O.	H</a:t>
            </a:r>
            <a:r>
              <a:rPr lang="en-US" sz="1200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2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SiO</a:t>
            </a:r>
            <a:r>
              <a:rPr lang="en-US" sz="1200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3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  </a:t>
            </a:r>
            <a:r>
              <a:rPr lang="en-US" i="1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SiO</a:t>
            </a:r>
            <a:r>
              <a:rPr lang="en-US" sz="1200" i="1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2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 + H</a:t>
            </a:r>
            <a:r>
              <a:rPr lang="en-US" sz="1200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2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sym typeface="Wingdings" panose="05000000000000000000" pitchFamily="2" charset="2"/>
              </a:rPr>
              <a:t>O</a:t>
            </a:r>
            <a:endParaRPr lang="en-US" noProof="1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318514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B4633-03F4-699B-BFA2-45EB34693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6D40B-E9DD-748C-4932-702652B51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noProof="1"/>
              <a:t>Oksiid – edasine reaktsioon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0A630-51C4-83DD-9617-6D33ED4AF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3"/>
            <a:ext cx="11353800" cy="5296301"/>
          </a:xfrm>
        </p:spPr>
        <p:txBody>
          <a:bodyPr>
            <a:normAutofit/>
          </a:bodyPr>
          <a:lstStyle/>
          <a:p>
            <a:r>
              <a:rPr lang="en-US" b="1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Aluselised</a:t>
            </a:r>
          </a:p>
          <a:p>
            <a:pPr lvl="1"/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Reaktsioon veega	Na</a:t>
            </a:r>
            <a:r>
              <a:rPr lang="en-US" sz="1200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2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O + H</a:t>
            </a:r>
            <a:r>
              <a:rPr lang="en-US" sz="1200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2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O 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 2 NaOH		CaO + H</a:t>
            </a:r>
            <a:r>
              <a:rPr lang="en-US" sz="1200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2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O  Ca(OH)</a:t>
            </a:r>
            <a:r>
              <a:rPr lang="en-US" sz="1200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2</a:t>
            </a:r>
            <a:endParaRPr lang="en-US" sz="1200" noProof="1">
              <a:solidFill>
                <a:schemeClr val="bg1"/>
              </a:solidFill>
              <a:latin typeface="Amasis MT Pro Black" panose="02040A04050005020304" pitchFamily="18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1"/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Reaktsioon happega	Na</a:t>
            </a:r>
            <a:r>
              <a:rPr lang="en-US" sz="1200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2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O + 2 HCl 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 2 NaCl + H</a:t>
            </a:r>
            <a:r>
              <a:rPr lang="en-US" sz="1200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2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O	CaO + 2 HCl  CaCl</a:t>
            </a:r>
            <a:r>
              <a:rPr lang="en-US" sz="1200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2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 + H</a:t>
            </a:r>
            <a:r>
              <a:rPr lang="en-US" sz="1200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2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O</a:t>
            </a:r>
            <a:endParaRPr lang="en-US" noProof="1">
              <a:solidFill>
                <a:schemeClr val="bg1"/>
              </a:solidFill>
              <a:latin typeface="Amasis MT Pro Black" panose="02040A04050005020304" pitchFamily="18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1"/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Reaktsioon happelise oksiidiga</a:t>
            </a:r>
          </a:p>
          <a:p>
            <a:endParaRPr lang="en-US" noProof="1">
              <a:solidFill>
                <a:schemeClr val="bg1"/>
              </a:solidFill>
              <a:latin typeface="Amasis MT Pro Black" panose="02040A04050005020304" pitchFamily="18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en-US" b="1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Happelised</a:t>
            </a:r>
          </a:p>
          <a:p>
            <a:pPr lvl="1"/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Reaktsioon veega	SO</a:t>
            </a:r>
            <a:r>
              <a:rPr lang="en-US" sz="1200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3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+ H</a:t>
            </a:r>
            <a:r>
              <a:rPr lang="en-US" sz="1200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2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O 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 H</a:t>
            </a:r>
            <a:r>
              <a:rPr lang="en-US" sz="1200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2</a:t>
            </a:r>
            <a:r>
              <a:rPr lang="en-US" sz="1700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 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SO</a:t>
            </a:r>
            <a:r>
              <a:rPr lang="en-US" sz="1200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4</a:t>
            </a:r>
            <a:endParaRPr lang="en-US" sz="1000" noProof="1">
              <a:solidFill>
                <a:schemeClr val="bg1"/>
              </a:solidFill>
              <a:latin typeface="Amasis MT Pro Black" panose="02040A04050005020304" pitchFamily="18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1"/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Reaktsioon alusega	SO</a:t>
            </a:r>
            <a:r>
              <a:rPr lang="en-US" sz="1200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3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+ 2 NaOH 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 Na</a:t>
            </a:r>
            <a:r>
              <a:rPr lang="en-US" sz="1200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2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SO</a:t>
            </a:r>
            <a:r>
              <a:rPr lang="en-US" sz="1200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4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 + H</a:t>
            </a:r>
            <a:r>
              <a:rPr lang="en-US" sz="1200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2</a:t>
            </a:r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O</a:t>
            </a:r>
            <a:endParaRPr lang="en-US" noProof="1">
              <a:solidFill>
                <a:schemeClr val="bg1"/>
              </a:solidFill>
              <a:latin typeface="Amasis MT Pro Black" panose="02040A04050005020304" pitchFamily="18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1"/>
            <a:r>
              <a:rPr lang="en-US" noProof="1">
                <a:solidFill>
                  <a:schemeClr val="bg1"/>
                </a:solidFill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Reaktsioon aluselise oksiidiga</a:t>
            </a:r>
          </a:p>
        </p:txBody>
      </p:sp>
    </p:spTree>
    <p:extLst>
      <p:ext uri="{BB962C8B-B14F-4D97-AF65-F5344CB8AC3E}">
        <p14:creationId xmlns:p14="http://schemas.microsoft.com/office/powerpoint/2010/main" val="3961970276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10000"/>
                <a:lumOff val="90000"/>
              </a:schemeClr>
            </a:gs>
            <a:gs pos="2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rgbClr val="FF0000">
                <a:lumMod val="64000"/>
                <a:lumOff val="36000"/>
              </a:srgbClr>
            </a:gs>
            <a:gs pos="86000">
              <a:schemeClr val="bg2">
                <a:tint val="97000"/>
                <a:hueMod val="92000"/>
                <a:satMod val="169000"/>
                <a:lumMod val="164000"/>
              </a:schemeClr>
            </a:gs>
            <a:gs pos="6000">
              <a:schemeClr val="tx2">
                <a:lumMod val="50000"/>
                <a:lumOff val="50000"/>
              </a:schemeClr>
            </a:gs>
          </a:gsLst>
          <a:lin ang="9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7F5E76-325C-B960-F0FA-596F7725FCFA}"/>
              </a:ext>
            </a:extLst>
          </p:cNvPr>
          <p:cNvSpPr txBox="1"/>
          <p:nvPr/>
        </p:nvSpPr>
        <p:spPr>
          <a:xfrm>
            <a:off x="1995806" y="64541"/>
            <a:ext cx="151836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en-US" u="sng" noProof="1">
                <a:solidFill>
                  <a:srgbClr val="FF0000"/>
                </a:solidFill>
              </a:rPr>
              <a:t>Metall</a:t>
            </a:r>
          </a:p>
          <a:p>
            <a:pPr algn="r"/>
            <a:r>
              <a:rPr lang="en-US" noProof="1">
                <a:solidFill>
                  <a:srgbClr val="FF0000"/>
                </a:solidFill>
              </a:rPr>
              <a:t>Na, K, Mg, 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C9AF9-BE8B-B21D-C8A0-29E5197E4C6B}"/>
              </a:ext>
            </a:extLst>
          </p:cNvPr>
          <p:cNvSpPr txBox="1"/>
          <p:nvPr/>
        </p:nvSpPr>
        <p:spPr>
          <a:xfrm>
            <a:off x="8784412" y="64541"/>
            <a:ext cx="140102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u="sng" noProof="1"/>
              <a:t>Mittemetall</a:t>
            </a:r>
          </a:p>
          <a:p>
            <a:r>
              <a:rPr lang="en-US" noProof="1"/>
              <a:t>C, Cl, N, P, 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3F8AB-01D2-85C2-ADCE-D0F90A92AC2F}"/>
              </a:ext>
            </a:extLst>
          </p:cNvPr>
          <p:cNvSpPr txBox="1"/>
          <p:nvPr/>
        </p:nvSpPr>
        <p:spPr>
          <a:xfrm>
            <a:off x="1590407" y="2423550"/>
            <a:ext cx="2329164" cy="6771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en-US" u="sng" noProof="1">
                <a:solidFill>
                  <a:srgbClr val="FF0000"/>
                </a:solidFill>
              </a:rPr>
              <a:t>Aluseline</a:t>
            </a:r>
            <a:r>
              <a:rPr lang="en-US" u="sng" noProof="1"/>
              <a:t> </a:t>
            </a:r>
            <a:r>
              <a:rPr lang="en-US" sz="2000" b="1" u="sng" noProof="1"/>
              <a:t>oksiid</a:t>
            </a:r>
            <a:endParaRPr lang="en-US" b="1" u="sng" noProof="1"/>
          </a:p>
          <a:p>
            <a:pPr algn="r"/>
            <a:r>
              <a:rPr lang="en-US" noProof="1">
                <a:solidFill>
                  <a:srgbClr val="FF0000"/>
                </a:solidFill>
              </a:rPr>
              <a:t>Na</a:t>
            </a:r>
            <a:r>
              <a:rPr lang="en-US" sz="1200" noProof="1">
                <a:solidFill>
                  <a:srgbClr val="FF0000"/>
                </a:solidFill>
              </a:rPr>
              <a:t>2</a:t>
            </a:r>
            <a:r>
              <a:rPr lang="en-US" noProof="1">
                <a:solidFill>
                  <a:srgbClr val="0070C0"/>
                </a:solidFill>
              </a:rPr>
              <a:t>O</a:t>
            </a:r>
            <a:r>
              <a:rPr lang="en-US" noProof="1"/>
              <a:t>, </a:t>
            </a:r>
            <a:r>
              <a:rPr lang="en-US" noProof="1">
                <a:solidFill>
                  <a:srgbClr val="FF0000"/>
                </a:solidFill>
              </a:rPr>
              <a:t>K</a:t>
            </a:r>
            <a:r>
              <a:rPr lang="en-US" sz="1200" noProof="1">
                <a:solidFill>
                  <a:srgbClr val="FF0000"/>
                </a:solidFill>
              </a:rPr>
              <a:t>2</a:t>
            </a:r>
            <a:r>
              <a:rPr lang="en-US" noProof="1">
                <a:solidFill>
                  <a:srgbClr val="0070C0"/>
                </a:solidFill>
              </a:rPr>
              <a:t>O</a:t>
            </a:r>
            <a:r>
              <a:rPr lang="en-US" noProof="1"/>
              <a:t>, </a:t>
            </a:r>
            <a:r>
              <a:rPr lang="en-US" noProof="1">
                <a:solidFill>
                  <a:srgbClr val="FF0000"/>
                </a:solidFill>
              </a:rPr>
              <a:t>Mg</a:t>
            </a:r>
            <a:r>
              <a:rPr lang="en-US" noProof="1">
                <a:solidFill>
                  <a:srgbClr val="0070C0"/>
                </a:solidFill>
              </a:rPr>
              <a:t>O</a:t>
            </a:r>
            <a:r>
              <a:rPr lang="en-US" noProof="1"/>
              <a:t>, </a:t>
            </a:r>
            <a:r>
              <a:rPr lang="en-US" noProof="1">
                <a:solidFill>
                  <a:srgbClr val="FF0000"/>
                </a:solidFill>
              </a:rPr>
              <a:t>Ca</a:t>
            </a:r>
            <a:r>
              <a:rPr lang="en-US" noProof="1">
                <a:solidFill>
                  <a:srgbClr val="0070C0"/>
                </a:solidFill>
              </a:rPr>
              <a:t>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F4FD0E-EAEF-57B1-56C7-C32ED1CEEE45}"/>
              </a:ext>
            </a:extLst>
          </p:cNvPr>
          <p:cNvSpPr txBox="1"/>
          <p:nvPr/>
        </p:nvSpPr>
        <p:spPr>
          <a:xfrm>
            <a:off x="8054662" y="2423550"/>
            <a:ext cx="2860527" cy="6771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u="sng" noProof="1">
                <a:solidFill>
                  <a:srgbClr val="0070C0"/>
                </a:solidFill>
              </a:rPr>
              <a:t>Happeline</a:t>
            </a:r>
            <a:r>
              <a:rPr lang="en-US" u="sng" noProof="1"/>
              <a:t> </a:t>
            </a:r>
            <a:r>
              <a:rPr lang="en-US" sz="2000" b="1" u="sng" noProof="1"/>
              <a:t>oksiid</a:t>
            </a:r>
            <a:endParaRPr lang="en-US" b="1" u="sng" noProof="1"/>
          </a:p>
          <a:p>
            <a:r>
              <a:rPr lang="en-US" noProof="1"/>
              <a:t>C</a:t>
            </a:r>
            <a:r>
              <a:rPr lang="en-US" noProof="1">
                <a:solidFill>
                  <a:srgbClr val="0070C0"/>
                </a:solidFill>
              </a:rPr>
              <a:t>O</a:t>
            </a:r>
            <a:r>
              <a:rPr lang="en-US" sz="1200" noProof="1">
                <a:solidFill>
                  <a:srgbClr val="0070C0"/>
                </a:solidFill>
              </a:rPr>
              <a:t>2</a:t>
            </a:r>
            <a:r>
              <a:rPr lang="en-US" noProof="1"/>
              <a:t>, Cl</a:t>
            </a:r>
            <a:r>
              <a:rPr lang="en-US" sz="1200" noProof="1"/>
              <a:t>2</a:t>
            </a:r>
            <a:r>
              <a:rPr lang="en-US" noProof="1">
                <a:solidFill>
                  <a:srgbClr val="0070C0"/>
                </a:solidFill>
              </a:rPr>
              <a:t>O</a:t>
            </a:r>
            <a:r>
              <a:rPr lang="en-US" sz="1200" noProof="1">
                <a:solidFill>
                  <a:srgbClr val="0070C0"/>
                </a:solidFill>
              </a:rPr>
              <a:t>7</a:t>
            </a:r>
            <a:r>
              <a:rPr lang="en-US" noProof="1"/>
              <a:t>, N</a:t>
            </a:r>
            <a:r>
              <a:rPr lang="en-US" sz="1200" noProof="1"/>
              <a:t>2</a:t>
            </a:r>
            <a:r>
              <a:rPr lang="en-US" noProof="1">
                <a:solidFill>
                  <a:srgbClr val="0070C0"/>
                </a:solidFill>
              </a:rPr>
              <a:t>O</a:t>
            </a:r>
            <a:r>
              <a:rPr lang="en-US" sz="1200" noProof="1">
                <a:solidFill>
                  <a:srgbClr val="0070C0"/>
                </a:solidFill>
              </a:rPr>
              <a:t>5, </a:t>
            </a:r>
            <a:r>
              <a:rPr lang="en-US" noProof="1"/>
              <a:t>P</a:t>
            </a:r>
            <a:r>
              <a:rPr lang="en-US" sz="1200" noProof="1"/>
              <a:t>2</a:t>
            </a:r>
            <a:r>
              <a:rPr lang="en-US" noProof="1">
                <a:solidFill>
                  <a:srgbClr val="0070C0"/>
                </a:solidFill>
              </a:rPr>
              <a:t>O</a:t>
            </a:r>
            <a:r>
              <a:rPr lang="en-US" sz="1200" noProof="1">
                <a:solidFill>
                  <a:srgbClr val="0070C0"/>
                </a:solidFill>
              </a:rPr>
              <a:t>5, </a:t>
            </a:r>
            <a:r>
              <a:rPr lang="en-US" noProof="1"/>
              <a:t>S</a:t>
            </a:r>
            <a:r>
              <a:rPr lang="en-US" noProof="1">
                <a:solidFill>
                  <a:srgbClr val="0070C0"/>
                </a:solidFill>
              </a:rPr>
              <a:t>O</a:t>
            </a:r>
            <a:r>
              <a:rPr lang="en-US" sz="1200" noProof="1">
                <a:solidFill>
                  <a:srgbClr val="0070C0"/>
                </a:solidFill>
              </a:rPr>
              <a:t>3</a:t>
            </a:r>
            <a:endParaRPr lang="en-US" noProof="1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87E646-581D-C365-82F7-2F4262C19ED0}"/>
              </a:ext>
            </a:extLst>
          </p:cNvPr>
          <p:cNvSpPr txBox="1"/>
          <p:nvPr/>
        </p:nvSpPr>
        <p:spPr>
          <a:xfrm>
            <a:off x="1276865" y="5039133"/>
            <a:ext cx="277522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u="sng" noProof="1">
                <a:solidFill>
                  <a:srgbClr val="FF0000"/>
                </a:solidFill>
              </a:rPr>
              <a:t>Alus</a:t>
            </a:r>
          </a:p>
          <a:p>
            <a:pPr algn="r"/>
            <a:r>
              <a:rPr lang="en-US" noProof="1">
                <a:solidFill>
                  <a:srgbClr val="FF0000"/>
                </a:solidFill>
              </a:rPr>
              <a:t>Na</a:t>
            </a:r>
            <a:r>
              <a:rPr lang="en-US" noProof="1">
                <a:solidFill>
                  <a:srgbClr val="0070C0"/>
                </a:solidFill>
              </a:rPr>
              <a:t>O</a:t>
            </a:r>
            <a:r>
              <a:rPr lang="en-US" noProof="1"/>
              <a:t>H, </a:t>
            </a:r>
            <a:r>
              <a:rPr lang="en-US" noProof="1">
                <a:solidFill>
                  <a:srgbClr val="FF0000"/>
                </a:solidFill>
              </a:rPr>
              <a:t>Mg</a:t>
            </a:r>
            <a:r>
              <a:rPr lang="en-US" noProof="1">
                <a:solidFill>
                  <a:srgbClr val="0070C0"/>
                </a:solidFill>
              </a:rPr>
              <a:t>(O</a:t>
            </a:r>
            <a:r>
              <a:rPr lang="en-US" noProof="1"/>
              <a:t>H</a:t>
            </a:r>
            <a:r>
              <a:rPr lang="en-US" noProof="1">
                <a:solidFill>
                  <a:srgbClr val="0070C0"/>
                </a:solidFill>
              </a:rPr>
              <a:t>)</a:t>
            </a:r>
            <a:r>
              <a:rPr lang="en-US" sz="1200" noProof="1">
                <a:solidFill>
                  <a:srgbClr val="0070C0"/>
                </a:solidFill>
              </a:rPr>
              <a:t>2</a:t>
            </a:r>
            <a:r>
              <a:rPr lang="en-US" noProof="1"/>
              <a:t>, </a:t>
            </a:r>
            <a:r>
              <a:rPr lang="en-US" noProof="1">
                <a:solidFill>
                  <a:srgbClr val="FF0000"/>
                </a:solidFill>
              </a:rPr>
              <a:t>Ca</a:t>
            </a:r>
            <a:r>
              <a:rPr lang="en-US" noProof="1">
                <a:solidFill>
                  <a:srgbClr val="0070C0"/>
                </a:solidFill>
              </a:rPr>
              <a:t>(O</a:t>
            </a:r>
            <a:r>
              <a:rPr lang="en-US" noProof="1"/>
              <a:t>H</a:t>
            </a:r>
            <a:r>
              <a:rPr lang="en-US" noProof="1">
                <a:solidFill>
                  <a:srgbClr val="0070C0"/>
                </a:solidFill>
              </a:rPr>
              <a:t>)</a:t>
            </a:r>
            <a:r>
              <a:rPr lang="en-US" sz="1200" noProof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67209B-5991-F7C6-7D48-A5C93A67F780}"/>
              </a:ext>
            </a:extLst>
          </p:cNvPr>
          <p:cNvSpPr txBox="1"/>
          <p:nvPr/>
        </p:nvSpPr>
        <p:spPr>
          <a:xfrm>
            <a:off x="8187178" y="5039133"/>
            <a:ext cx="3782006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noProof="1">
                <a:solidFill>
                  <a:srgbClr val="0070C0"/>
                </a:solidFill>
              </a:rPr>
              <a:t>Hape</a:t>
            </a:r>
          </a:p>
          <a:p>
            <a:r>
              <a:rPr lang="en-US" noProof="1">
                <a:solidFill>
                  <a:srgbClr val="FF0000"/>
                </a:solidFill>
              </a:rPr>
              <a:t>H</a:t>
            </a:r>
            <a:r>
              <a:rPr lang="en-US" sz="1200" noProof="1">
                <a:solidFill>
                  <a:srgbClr val="FF0000"/>
                </a:solidFill>
              </a:rPr>
              <a:t>2 </a:t>
            </a:r>
            <a:r>
              <a:rPr lang="en-US" noProof="1"/>
              <a:t>C</a:t>
            </a:r>
            <a:r>
              <a:rPr lang="en-US" noProof="1">
                <a:solidFill>
                  <a:srgbClr val="0070C0"/>
                </a:solidFill>
              </a:rPr>
              <a:t>O</a:t>
            </a:r>
            <a:r>
              <a:rPr lang="en-US" sz="1200" noProof="1">
                <a:solidFill>
                  <a:srgbClr val="0070C0"/>
                </a:solidFill>
              </a:rPr>
              <a:t>3</a:t>
            </a:r>
          </a:p>
          <a:p>
            <a:r>
              <a:rPr lang="en-US" noProof="1">
                <a:solidFill>
                  <a:srgbClr val="FF0000"/>
                </a:solidFill>
              </a:rPr>
              <a:t>H</a:t>
            </a:r>
            <a:r>
              <a:rPr lang="en-US" sz="1200" noProof="1">
                <a:solidFill>
                  <a:srgbClr val="FF0000"/>
                </a:solidFill>
              </a:rPr>
              <a:t>2</a:t>
            </a:r>
            <a:r>
              <a:rPr lang="en-US" noProof="1"/>
              <a:t>Cl</a:t>
            </a:r>
            <a:r>
              <a:rPr lang="en-US" sz="1200" noProof="1"/>
              <a:t>2</a:t>
            </a:r>
            <a:r>
              <a:rPr lang="en-US" noProof="1">
                <a:solidFill>
                  <a:srgbClr val="0070C0"/>
                </a:solidFill>
              </a:rPr>
              <a:t>O</a:t>
            </a:r>
            <a:r>
              <a:rPr lang="en-US" sz="1200" noProof="1">
                <a:solidFill>
                  <a:srgbClr val="0070C0"/>
                </a:solidFill>
              </a:rPr>
              <a:t>8 </a:t>
            </a:r>
            <a:r>
              <a:rPr lang="en-US" noProof="1">
                <a:sym typeface="Wingdings" panose="05000000000000000000" pitchFamily="2" charset="2"/>
              </a:rPr>
              <a:t>[ </a:t>
            </a:r>
            <a:r>
              <a:rPr lang="en-US" sz="1200" noProof="1">
                <a:sym typeface="Wingdings" panose="05000000000000000000" pitchFamily="2" charset="2"/>
              </a:rPr>
              <a:t> </a:t>
            </a:r>
            <a:r>
              <a:rPr lang="en-US" noProof="1">
                <a:sym typeface="Wingdings" panose="05000000000000000000" pitchFamily="2" charset="2"/>
              </a:rPr>
              <a:t>2 </a:t>
            </a:r>
            <a:r>
              <a:rPr lang="en-US" noProof="1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en-US" noProof="1">
                <a:sym typeface="Wingdings" panose="05000000000000000000" pitchFamily="2" charset="2"/>
              </a:rPr>
              <a:t>Cl</a:t>
            </a:r>
            <a:r>
              <a:rPr lang="en-US" noProof="1">
                <a:solidFill>
                  <a:srgbClr val="0070C0"/>
                </a:solidFill>
                <a:sym typeface="Wingdings" panose="05000000000000000000" pitchFamily="2" charset="2"/>
              </a:rPr>
              <a:t>O</a:t>
            </a:r>
            <a:r>
              <a:rPr lang="en-US" sz="1200" noProof="1">
                <a:solidFill>
                  <a:srgbClr val="0070C0"/>
                </a:solidFill>
                <a:sym typeface="Wingdings" panose="05000000000000000000" pitchFamily="2" charset="2"/>
              </a:rPr>
              <a:t>4</a:t>
            </a:r>
            <a:r>
              <a:rPr lang="en-US" noProof="1">
                <a:sym typeface="Wingdings" panose="05000000000000000000" pitchFamily="2" charset="2"/>
              </a:rPr>
              <a:t>]</a:t>
            </a:r>
            <a:endParaRPr lang="en-US" noProof="1"/>
          </a:p>
          <a:p>
            <a:r>
              <a:rPr lang="en-US" noProof="1">
                <a:solidFill>
                  <a:srgbClr val="FF0000"/>
                </a:solidFill>
              </a:rPr>
              <a:t>H</a:t>
            </a:r>
            <a:r>
              <a:rPr lang="en-US" sz="1200" noProof="1">
                <a:solidFill>
                  <a:srgbClr val="FF0000"/>
                </a:solidFill>
              </a:rPr>
              <a:t>2</a:t>
            </a:r>
            <a:r>
              <a:rPr lang="en-US" noProof="1"/>
              <a:t>N</a:t>
            </a:r>
            <a:r>
              <a:rPr lang="en-US" sz="1200" noProof="1"/>
              <a:t>2</a:t>
            </a:r>
            <a:r>
              <a:rPr lang="en-US" noProof="1">
                <a:solidFill>
                  <a:srgbClr val="0070C0"/>
                </a:solidFill>
              </a:rPr>
              <a:t>O</a:t>
            </a:r>
            <a:r>
              <a:rPr lang="en-US" sz="1200" noProof="1">
                <a:solidFill>
                  <a:srgbClr val="0070C0"/>
                </a:solidFill>
              </a:rPr>
              <a:t>6 </a:t>
            </a:r>
            <a:r>
              <a:rPr lang="en-US" noProof="1">
                <a:sym typeface="Wingdings" panose="05000000000000000000" pitchFamily="2" charset="2"/>
              </a:rPr>
              <a:t>[ </a:t>
            </a:r>
            <a:r>
              <a:rPr lang="en-US" sz="1200" noProof="1">
                <a:sym typeface="Wingdings" panose="05000000000000000000" pitchFamily="2" charset="2"/>
              </a:rPr>
              <a:t></a:t>
            </a:r>
            <a:r>
              <a:rPr lang="en-US" sz="1400" noProof="1">
                <a:sym typeface="Wingdings" panose="05000000000000000000" pitchFamily="2" charset="2"/>
              </a:rPr>
              <a:t> </a:t>
            </a:r>
            <a:r>
              <a:rPr lang="en-US" noProof="1">
                <a:sym typeface="Wingdings" panose="05000000000000000000" pitchFamily="2" charset="2"/>
              </a:rPr>
              <a:t>2 </a:t>
            </a:r>
            <a:r>
              <a:rPr lang="en-US" noProof="1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en-US" noProof="1">
                <a:sym typeface="Wingdings" panose="05000000000000000000" pitchFamily="2" charset="2"/>
              </a:rPr>
              <a:t>N</a:t>
            </a:r>
            <a:r>
              <a:rPr lang="en-US" noProof="1">
                <a:solidFill>
                  <a:srgbClr val="0070C0"/>
                </a:solidFill>
                <a:sym typeface="Wingdings" panose="05000000000000000000" pitchFamily="2" charset="2"/>
              </a:rPr>
              <a:t>O</a:t>
            </a:r>
            <a:r>
              <a:rPr lang="en-US" sz="1200" noProof="1">
                <a:solidFill>
                  <a:srgbClr val="0070C0"/>
                </a:solidFill>
                <a:sym typeface="Wingdings" panose="05000000000000000000" pitchFamily="2" charset="2"/>
              </a:rPr>
              <a:t>3</a:t>
            </a:r>
            <a:r>
              <a:rPr lang="en-US" noProof="1">
                <a:sym typeface="Wingdings" panose="05000000000000000000" pitchFamily="2" charset="2"/>
              </a:rPr>
              <a:t>]</a:t>
            </a:r>
            <a:endParaRPr lang="en-US" noProof="1"/>
          </a:p>
          <a:p>
            <a:r>
              <a:rPr lang="en-US" noProof="1">
                <a:solidFill>
                  <a:srgbClr val="FF0000"/>
                </a:solidFill>
              </a:rPr>
              <a:t>H</a:t>
            </a:r>
            <a:r>
              <a:rPr lang="en-US" sz="1200" noProof="1">
                <a:solidFill>
                  <a:srgbClr val="FF0000"/>
                </a:solidFill>
              </a:rPr>
              <a:t>6</a:t>
            </a:r>
            <a:r>
              <a:rPr lang="en-US" noProof="1"/>
              <a:t>P</a:t>
            </a:r>
            <a:r>
              <a:rPr lang="en-US" sz="1200" noProof="1"/>
              <a:t>2</a:t>
            </a:r>
            <a:r>
              <a:rPr lang="en-US" noProof="1">
                <a:solidFill>
                  <a:srgbClr val="0070C0"/>
                </a:solidFill>
              </a:rPr>
              <a:t>O</a:t>
            </a:r>
            <a:r>
              <a:rPr lang="en-US" sz="1200" noProof="1">
                <a:solidFill>
                  <a:srgbClr val="0070C0"/>
                </a:solidFill>
              </a:rPr>
              <a:t>8</a:t>
            </a:r>
            <a:r>
              <a:rPr lang="en-US" noProof="1">
                <a:solidFill>
                  <a:srgbClr val="0070C0"/>
                </a:solidFill>
              </a:rPr>
              <a:t> </a:t>
            </a:r>
            <a:r>
              <a:rPr lang="en-US" noProof="1">
                <a:sym typeface="Wingdings" panose="05000000000000000000" pitchFamily="2" charset="2"/>
              </a:rPr>
              <a:t>[</a:t>
            </a:r>
            <a:r>
              <a:rPr lang="en-US" sz="1200" noProof="1">
                <a:solidFill>
                  <a:schemeClr val="tx1"/>
                </a:solidFill>
              </a:rPr>
              <a:t> </a:t>
            </a:r>
            <a:r>
              <a:rPr lang="en-US" sz="1200" noProof="1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noProof="1">
                <a:solidFill>
                  <a:schemeClr val="tx1"/>
                </a:solidFill>
                <a:sym typeface="Wingdings" panose="05000000000000000000" pitchFamily="2" charset="2"/>
              </a:rPr>
              <a:t>2 </a:t>
            </a:r>
            <a:r>
              <a:rPr lang="en-US" noProof="1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en-US" sz="1200" noProof="1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en-US" noProof="1">
                <a:sym typeface="Wingdings" panose="05000000000000000000" pitchFamily="2" charset="2"/>
              </a:rPr>
              <a:t>P</a:t>
            </a:r>
            <a:r>
              <a:rPr lang="en-US" noProof="1">
                <a:solidFill>
                  <a:srgbClr val="0070C0"/>
                </a:solidFill>
                <a:sym typeface="Wingdings" panose="05000000000000000000" pitchFamily="2" charset="2"/>
              </a:rPr>
              <a:t>O</a:t>
            </a:r>
            <a:r>
              <a:rPr lang="en-US" sz="1200" noProof="1">
                <a:solidFill>
                  <a:srgbClr val="0070C0"/>
                </a:solidFill>
                <a:sym typeface="Wingdings" panose="05000000000000000000" pitchFamily="2" charset="2"/>
              </a:rPr>
              <a:t>4</a:t>
            </a:r>
            <a:r>
              <a:rPr lang="en-US" noProof="1">
                <a:sym typeface="Wingdings" panose="05000000000000000000" pitchFamily="2" charset="2"/>
              </a:rPr>
              <a:t>] </a:t>
            </a:r>
          </a:p>
          <a:p>
            <a:r>
              <a:rPr lang="en-US" noProof="1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en-US" sz="1200" noProof="1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noProof="1">
                <a:sym typeface="Wingdings" panose="05000000000000000000" pitchFamily="2" charset="2"/>
              </a:rPr>
              <a:t>S</a:t>
            </a:r>
            <a:r>
              <a:rPr lang="en-US" noProof="1">
                <a:solidFill>
                  <a:srgbClr val="0070C0"/>
                </a:solidFill>
                <a:sym typeface="Wingdings" panose="05000000000000000000" pitchFamily="2" charset="2"/>
              </a:rPr>
              <a:t>O</a:t>
            </a:r>
            <a:r>
              <a:rPr lang="en-US" sz="1200" noProof="1">
                <a:solidFill>
                  <a:srgbClr val="0070C0"/>
                </a:solidFill>
                <a:sym typeface="Wingdings" panose="05000000000000000000" pitchFamily="2" charset="2"/>
              </a:rPr>
              <a:t>4</a:t>
            </a:r>
            <a:endParaRPr lang="en-US" noProof="1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15703E-DA86-8CB8-1294-221941C86F39}"/>
              </a:ext>
            </a:extLst>
          </p:cNvPr>
          <p:cNvSpPr txBox="1"/>
          <p:nvPr/>
        </p:nvSpPr>
        <p:spPr>
          <a:xfrm>
            <a:off x="9591698" y="1474904"/>
            <a:ext cx="2509790" cy="6771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en-US" i="1" u="sng" noProof="1"/>
              <a:t>Inertne </a:t>
            </a:r>
            <a:r>
              <a:rPr lang="en-US" sz="2000" b="1" i="1" u="sng" noProof="1"/>
              <a:t>oksiid</a:t>
            </a:r>
            <a:endParaRPr lang="en-US" b="1" i="1" u="sng" noProof="1"/>
          </a:p>
          <a:p>
            <a:pPr algn="r"/>
            <a:r>
              <a:rPr lang="en-US" i="1" noProof="1"/>
              <a:t>C</a:t>
            </a:r>
            <a:r>
              <a:rPr lang="en-US" i="1" noProof="1">
                <a:solidFill>
                  <a:srgbClr val="0070C0"/>
                </a:solidFill>
              </a:rPr>
              <a:t>O</a:t>
            </a:r>
            <a:r>
              <a:rPr lang="en-US" i="1" noProof="1"/>
              <a:t>, Cl</a:t>
            </a:r>
            <a:r>
              <a:rPr lang="en-US" sz="1200" i="1" noProof="1"/>
              <a:t>2</a:t>
            </a:r>
            <a:r>
              <a:rPr lang="en-US" i="1" noProof="1">
                <a:solidFill>
                  <a:srgbClr val="0070C0"/>
                </a:solidFill>
              </a:rPr>
              <a:t>O</a:t>
            </a:r>
            <a:r>
              <a:rPr lang="en-US" i="1" noProof="1"/>
              <a:t>, N</a:t>
            </a:r>
            <a:r>
              <a:rPr lang="en-US" i="1" noProof="1">
                <a:solidFill>
                  <a:srgbClr val="0070C0"/>
                </a:solidFill>
              </a:rPr>
              <a:t>O</a:t>
            </a:r>
            <a:r>
              <a:rPr lang="en-US" sz="1200" i="1" noProof="1">
                <a:solidFill>
                  <a:srgbClr val="0070C0"/>
                </a:solidFill>
              </a:rPr>
              <a:t>2, </a:t>
            </a:r>
            <a:r>
              <a:rPr lang="en-US" i="1" noProof="1"/>
              <a:t>P</a:t>
            </a:r>
            <a:r>
              <a:rPr lang="en-US" i="1" noProof="1">
                <a:solidFill>
                  <a:srgbClr val="0070C0"/>
                </a:solidFill>
              </a:rPr>
              <a:t>O</a:t>
            </a:r>
            <a:r>
              <a:rPr lang="en-US" sz="1200" i="1" noProof="1">
                <a:solidFill>
                  <a:srgbClr val="0070C0"/>
                </a:solidFill>
              </a:rPr>
              <a:t>2, </a:t>
            </a:r>
            <a:r>
              <a:rPr lang="en-US" i="1" noProof="1"/>
              <a:t>S</a:t>
            </a:r>
            <a:r>
              <a:rPr lang="en-US" i="1" noProof="1">
                <a:solidFill>
                  <a:srgbClr val="0070C0"/>
                </a:solidFill>
              </a:rPr>
              <a:t>O</a:t>
            </a:r>
            <a:r>
              <a:rPr lang="en-US" sz="1200" i="1" noProof="1">
                <a:solidFill>
                  <a:srgbClr val="0070C0"/>
                </a:solidFill>
              </a:rPr>
              <a:t>2</a:t>
            </a:r>
            <a:endParaRPr lang="en-US" i="1" noProof="1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891683-E181-0FDC-FCBA-8294BBD4AC91}"/>
              </a:ext>
            </a:extLst>
          </p:cNvPr>
          <p:cNvSpPr txBox="1"/>
          <p:nvPr/>
        </p:nvSpPr>
        <p:spPr>
          <a:xfrm>
            <a:off x="4977743" y="2868582"/>
            <a:ext cx="223651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u="sng" noProof="1"/>
              <a:t>Sool</a:t>
            </a:r>
          </a:p>
          <a:p>
            <a:pPr algn="ctr"/>
            <a:r>
              <a:rPr lang="en-US" sz="1600" noProof="1">
                <a:solidFill>
                  <a:srgbClr val="FF0000"/>
                </a:solidFill>
              </a:rPr>
              <a:t>Na</a:t>
            </a:r>
            <a:r>
              <a:rPr lang="en-US" sz="1100" noProof="1">
                <a:solidFill>
                  <a:srgbClr val="FF0000"/>
                </a:solidFill>
              </a:rPr>
              <a:t>2</a:t>
            </a:r>
            <a:r>
              <a:rPr lang="en-US" sz="1600" noProof="1"/>
              <a:t>C</a:t>
            </a:r>
            <a:r>
              <a:rPr lang="en-US" sz="1600" noProof="1">
                <a:solidFill>
                  <a:srgbClr val="0070C0"/>
                </a:solidFill>
              </a:rPr>
              <a:t>O</a:t>
            </a:r>
            <a:r>
              <a:rPr lang="en-US" sz="1100" noProof="1"/>
              <a:t>3</a:t>
            </a:r>
            <a:endParaRPr lang="en-US" sz="1600" noProof="1"/>
          </a:p>
          <a:p>
            <a:pPr algn="ctr"/>
            <a:r>
              <a:rPr lang="en-US" sz="1600" noProof="1">
                <a:solidFill>
                  <a:srgbClr val="FF0000"/>
                </a:solidFill>
              </a:rPr>
              <a:t>Mg</a:t>
            </a:r>
            <a:r>
              <a:rPr lang="en-US" sz="1600" noProof="1"/>
              <a:t>Cl</a:t>
            </a:r>
            <a:r>
              <a:rPr lang="en-US" sz="1100" noProof="1"/>
              <a:t>2</a:t>
            </a:r>
            <a:r>
              <a:rPr lang="en-US" sz="1600" noProof="1">
                <a:solidFill>
                  <a:srgbClr val="0070C0"/>
                </a:solidFill>
              </a:rPr>
              <a:t>O</a:t>
            </a:r>
            <a:r>
              <a:rPr lang="en-US" sz="1100" noProof="1"/>
              <a:t>8</a:t>
            </a:r>
            <a:r>
              <a:rPr lang="en-US" sz="1600" noProof="1"/>
              <a:t> [ </a:t>
            </a:r>
            <a:r>
              <a:rPr lang="en-US" sz="1100" noProof="1">
                <a:sym typeface="Wingdings" panose="05000000000000000000" pitchFamily="2" charset="2"/>
              </a:rPr>
              <a:t></a:t>
            </a:r>
            <a:r>
              <a:rPr lang="en-US" sz="1600" noProof="1">
                <a:sym typeface="Wingdings" panose="05000000000000000000" pitchFamily="2" charset="2"/>
              </a:rPr>
              <a:t> </a:t>
            </a:r>
            <a:r>
              <a:rPr lang="en-US" sz="1600" noProof="1">
                <a:solidFill>
                  <a:srgbClr val="FF0000"/>
                </a:solidFill>
                <a:sym typeface="Wingdings" panose="05000000000000000000" pitchFamily="2" charset="2"/>
              </a:rPr>
              <a:t>Mg</a:t>
            </a:r>
            <a:r>
              <a:rPr lang="en-US" sz="1600" noProof="1">
                <a:sym typeface="Wingdings" panose="05000000000000000000" pitchFamily="2" charset="2"/>
              </a:rPr>
              <a:t>(Cl</a:t>
            </a:r>
            <a:r>
              <a:rPr lang="en-US" sz="1600" noProof="1">
                <a:solidFill>
                  <a:srgbClr val="0070C0"/>
                </a:solidFill>
                <a:sym typeface="Wingdings" panose="05000000000000000000" pitchFamily="2" charset="2"/>
              </a:rPr>
              <a:t>O</a:t>
            </a:r>
            <a:r>
              <a:rPr lang="en-US" sz="1100" noProof="1">
                <a:solidFill>
                  <a:srgbClr val="0070C0"/>
                </a:solidFill>
                <a:sym typeface="Wingdings" panose="05000000000000000000" pitchFamily="2" charset="2"/>
              </a:rPr>
              <a:t>4</a:t>
            </a:r>
            <a:r>
              <a:rPr lang="en-US" sz="1600" noProof="1">
                <a:sym typeface="Wingdings" panose="05000000000000000000" pitchFamily="2" charset="2"/>
              </a:rPr>
              <a:t>)</a:t>
            </a:r>
            <a:r>
              <a:rPr lang="en-US" sz="1100" noProof="1">
                <a:solidFill>
                  <a:srgbClr val="0070C0"/>
                </a:solidFill>
                <a:sym typeface="Wingdings" panose="05000000000000000000" pitchFamily="2" charset="2"/>
              </a:rPr>
              <a:t>2 </a:t>
            </a:r>
            <a:r>
              <a:rPr lang="en-US" sz="1600" noProof="1">
                <a:sym typeface="Wingdings" panose="05000000000000000000" pitchFamily="2" charset="2"/>
              </a:rPr>
              <a:t>]</a:t>
            </a:r>
          </a:p>
          <a:p>
            <a:pPr algn="ctr"/>
            <a:r>
              <a:rPr lang="en-US" sz="1600" noProof="1">
                <a:solidFill>
                  <a:srgbClr val="FF0000"/>
                </a:solidFill>
                <a:sym typeface="Wingdings" panose="05000000000000000000" pitchFamily="2" charset="2"/>
              </a:rPr>
              <a:t>K</a:t>
            </a:r>
            <a:r>
              <a:rPr lang="en-US" sz="1100" noProof="1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1600" noProof="1">
                <a:sym typeface="Wingdings" panose="05000000000000000000" pitchFamily="2" charset="2"/>
              </a:rPr>
              <a:t>P</a:t>
            </a:r>
            <a:r>
              <a:rPr lang="en-US" sz="1600" noProof="1">
                <a:solidFill>
                  <a:srgbClr val="0070C0"/>
                </a:solidFill>
                <a:sym typeface="Wingdings" panose="05000000000000000000" pitchFamily="2" charset="2"/>
              </a:rPr>
              <a:t>O</a:t>
            </a:r>
            <a:r>
              <a:rPr lang="en-US" sz="1100" noProof="1">
                <a:solidFill>
                  <a:srgbClr val="0070C0"/>
                </a:solidFill>
                <a:sym typeface="Wingdings" panose="05000000000000000000" pitchFamily="2" charset="2"/>
              </a:rPr>
              <a:t>6</a:t>
            </a:r>
            <a:r>
              <a:rPr lang="en-US" sz="1600" noProof="1">
                <a:sym typeface="Wingdings" panose="05000000000000000000" pitchFamily="2" charset="2"/>
              </a:rPr>
              <a:t> [ </a:t>
            </a:r>
            <a:r>
              <a:rPr lang="en-US" sz="1100" noProof="1">
                <a:sym typeface="Wingdings" panose="05000000000000000000" pitchFamily="2" charset="2"/>
              </a:rPr>
              <a:t></a:t>
            </a:r>
            <a:r>
              <a:rPr lang="en-US" sz="1600" noProof="1">
                <a:sym typeface="Wingdings" panose="05000000000000000000" pitchFamily="2" charset="2"/>
              </a:rPr>
              <a:t> 2 </a:t>
            </a:r>
            <a:r>
              <a:rPr lang="en-US" sz="1600" noProof="1">
                <a:solidFill>
                  <a:srgbClr val="FF0000"/>
                </a:solidFill>
                <a:sym typeface="Wingdings" panose="05000000000000000000" pitchFamily="2" charset="2"/>
              </a:rPr>
              <a:t>K</a:t>
            </a:r>
            <a:r>
              <a:rPr lang="en-US" sz="1600" noProof="1">
                <a:sym typeface="Wingdings" panose="05000000000000000000" pitchFamily="2" charset="2"/>
              </a:rPr>
              <a:t>P</a:t>
            </a:r>
            <a:r>
              <a:rPr lang="en-US" sz="1600" noProof="1">
                <a:solidFill>
                  <a:srgbClr val="0070C0"/>
                </a:solidFill>
                <a:sym typeface="Wingdings" panose="05000000000000000000" pitchFamily="2" charset="2"/>
              </a:rPr>
              <a:t>O</a:t>
            </a:r>
            <a:r>
              <a:rPr lang="en-US" sz="1100" noProof="1">
                <a:solidFill>
                  <a:srgbClr val="0070C0"/>
                </a:solidFill>
                <a:sym typeface="Wingdings" panose="05000000000000000000" pitchFamily="2" charset="2"/>
              </a:rPr>
              <a:t>3</a:t>
            </a:r>
            <a:r>
              <a:rPr lang="en-US" sz="1600" noProof="1">
                <a:sym typeface="Wingdings" panose="05000000000000000000" pitchFamily="2" charset="2"/>
              </a:rPr>
              <a:t>]</a:t>
            </a:r>
            <a:endParaRPr lang="en-US" sz="1600" noProof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16640C-A582-3C2B-047E-4DA5AFFC09A4}"/>
              </a:ext>
            </a:extLst>
          </p:cNvPr>
          <p:cNvSpPr txBox="1"/>
          <p:nvPr/>
        </p:nvSpPr>
        <p:spPr>
          <a:xfrm>
            <a:off x="4903736" y="5546963"/>
            <a:ext cx="268587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u="sng" noProof="1"/>
              <a:t>Sool ja vesi</a:t>
            </a:r>
          </a:p>
          <a:p>
            <a:pPr algn="ctr"/>
            <a:r>
              <a:rPr lang="en-US" noProof="1">
                <a:solidFill>
                  <a:srgbClr val="FF0000"/>
                </a:solidFill>
              </a:rPr>
              <a:t>Na</a:t>
            </a:r>
            <a:r>
              <a:rPr lang="en-US" sz="1200" noProof="1">
                <a:solidFill>
                  <a:srgbClr val="FF0000"/>
                </a:solidFill>
              </a:rPr>
              <a:t>2</a:t>
            </a:r>
            <a:r>
              <a:rPr lang="en-US" noProof="1">
                <a:solidFill>
                  <a:srgbClr val="0070C0"/>
                </a:solidFill>
              </a:rPr>
              <a:t>CO</a:t>
            </a:r>
            <a:r>
              <a:rPr lang="en-US" sz="1200" noProof="1"/>
              <a:t>3</a:t>
            </a:r>
            <a:r>
              <a:rPr lang="en-US" sz="1600" noProof="1"/>
              <a:t> + </a:t>
            </a:r>
            <a:r>
              <a:rPr lang="en-US" noProof="1"/>
              <a:t>H</a:t>
            </a:r>
            <a:r>
              <a:rPr lang="en-US" sz="1200" noProof="1"/>
              <a:t>2</a:t>
            </a:r>
            <a:r>
              <a:rPr lang="en-US" noProof="1"/>
              <a:t>O</a:t>
            </a:r>
            <a:endParaRPr lang="en-US" sz="1600" noProof="1"/>
          </a:p>
          <a:p>
            <a:pPr algn="ctr"/>
            <a:r>
              <a:rPr lang="en-US" noProof="1">
                <a:solidFill>
                  <a:srgbClr val="FF0000"/>
                </a:solidFill>
              </a:rPr>
              <a:t>Ca</a:t>
            </a:r>
            <a:r>
              <a:rPr lang="en-US" noProof="1">
                <a:solidFill>
                  <a:srgbClr val="0070C0"/>
                </a:solidFill>
              </a:rPr>
              <a:t>CO</a:t>
            </a:r>
            <a:r>
              <a:rPr lang="en-US" sz="1200" noProof="1">
                <a:solidFill>
                  <a:srgbClr val="0070C0"/>
                </a:solidFill>
              </a:rPr>
              <a:t>3</a:t>
            </a:r>
            <a:r>
              <a:rPr lang="en-US" noProof="1"/>
              <a:t> + H</a:t>
            </a:r>
            <a:r>
              <a:rPr lang="en-US" sz="1200" noProof="1"/>
              <a:t>2</a:t>
            </a:r>
            <a:r>
              <a:rPr lang="en-US" noProof="1"/>
              <a:t>O</a:t>
            </a:r>
          </a:p>
          <a:p>
            <a:pPr algn="ctr"/>
            <a:r>
              <a:rPr lang="en-US" noProof="1">
                <a:solidFill>
                  <a:srgbClr val="FF0000"/>
                </a:solidFill>
              </a:rPr>
              <a:t>K</a:t>
            </a:r>
            <a:r>
              <a:rPr lang="en-US" noProof="1">
                <a:solidFill>
                  <a:srgbClr val="0070C0"/>
                </a:solidFill>
              </a:rPr>
              <a:t>PO</a:t>
            </a:r>
            <a:r>
              <a:rPr lang="en-US" sz="1200" noProof="1">
                <a:solidFill>
                  <a:srgbClr val="0070C0"/>
                </a:solidFill>
              </a:rPr>
              <a:t>3</a:t>
            </a:r>
            <a:r>
              <a:rPr lang="en-US" noProof="1"/>
              <a:t> + H</a:t>
            </a:r>
            <a:r>
              <a:rPr lang="en-US" sz="1200" noProof="1"/>
              <a:t>2</a:t>
            </a:r>
            <a:r>
              <a:rPr lang="en-US" noProof="1"/>
              <a:t>O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FDAA95-3147-89B9-F297-50C0624BFB87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2754989" y="710872"/>
            <a:ext cx="0" cy="17126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46D08EF-05D8-B59C-7DCD-548A03507457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9484925" y="710872"/>
            <a:ext cx="1" cy="17126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5C886B-8A72-1934-CDA1-54AB3C49D79F}"/>
              </a:ext>
            </a:extLst>
          </p:cNvPr>
          <p:cNvCxnSpPr>
            <a:stCxn id="5" idx="3"/>
            <a:endCxn id="12" idx="0"/>
          </p:cNvCxnSpPr>
          <p:nvPr/>
        </p:nvCxnSpPr>
        <p:spPr>
          <a:xfrm>
            <a:off x="10185437" y="387707"/>
            <a:ext cx="661156" cy="10871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1AA9A9-9110-E5C7-1E43-3796B5227787}"/>
              </a:ext>
            </a:extLst>
          </p:cNvPr>
          <p:cNvCxnSpPr>
            <a:stCxn id="6" idx="2"/>
            <a:endCxn id="8" idx="0"/>
          </p:cNvCxnSpPr>
          <p:nvPr/>
        </p:nvCxnSpPr>
        <p:spPr>
          <a:xfrm flipH="1">
            <a:off x="2664476" y="3100658"/>
            <a:ext cx="90513" cy="1938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14DF671-07C3-9601-BFDB-B8E21602EB85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9484926" y="3100658"/>
            <a:ext cx="593255" cy="1938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8B32F97-11C8-A0FA-12B6-CF54D691EF28}"/>
              </a:ext>
            </a:extLst>
          </p:cNvPr>
          <p:cNvCxnSpPr/>
          <p:nvPr/>
        </p:nvCxnSpPr>
        <p:spPr>
          <a:xfrm flipH="1">
            <a:off x="3923916" y="2726733"/>
            <a:ext cx="413509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C919D8A-29EA-89F5-6CE0-6BBFD8D1654E}"/>
              </a:ext>
            </a:extLst>
          </p:cNvPr>
          <p:cNvCxnSpPr>
            <a:cxnSpLocks/>
          </p:cNvCxnSpPr>
          <p:nvPr/>
        </p:nvCxnSpPr>
        <p:spPr>
          <a:xfrm>
            <a:off x="6100344" y="2726733"/>
            <a:ext cx="0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285D547-CF32-1648-6D82-D25D479A463F}"/>
              </a:ext>
            </a:extLst>
          </p:cNvPr>
          <p:cNvCxnSpPr/>
          <p:nvPr/>
        </p:nvCxnSpPr>
        <p:spPr>
          <a:xfrm flipH="1">
            <a:off x="4070243" y="5362298"/>
            <a:ext cx="413509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190DE6E-88EF-1832-8578-6F84B7D90F0B}"/>
              </a:ext>
            </a:extLst>
          </p:cNvPr>
          <p:cNvCxnSpPr/>
          <p:nvPr/>
        </p:nvCxnSpPr>
        <p:spPr>
          <a:xfrm>
            <a:off x="6227706" y="5362298"/>
            <a:ext cx="0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A5517E-9C25-3245-FAA2-40A5CC3A3256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754989" y="3100658"/>
            <a:ext cx="2599191" cy="22616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7FD873A-501F-0E32-88DD-100E4450326E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7062468" y="3100658"/>
            <a:ext cx="2422458" cy="22111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Arrow: Down 38">
            <a:extLst>
              <a:ext uri="{FF2B5EF4-FFF2-40B4-BE49-F238E27FC236}">
                <a16:creationId xmlns:a16="http://schemas.microsoft.com/office/drawing/2014/main" id="{8BF85F04-C854-FB18-0065-0E2DA296459B}"/>
              </a:ext>
            </a:extLst>
          </p:cNvPr>
          <p:cNvSpPr/>
          <p:nvPr/>
        </p:nvSpPr>
        <p:spPr>
          <a:xfrm>
            <a:off x="18966" y="704921"/>
            <a:ext cx="12191994" cy="979495"/>
          </a:xfrm>
          <a:prstGeom prst="downArrow">
            <a:avLst>
              <a:gd name="adj1" fmla="val 6484"/>
              <a:gd name="adj2" fmla="val 50000"/>
            </a:avLst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1">
                <a:solidFill>
                  <a:srgbClr val="0070C0"/>
                </a:solidFill>
              </a:rPr>
              <a:t>+O</a:t>
            </a:r>
            <a:r>
              <a:rPr lang="en-US" sz="1600" b="1" noProof="1">
                <a:solidFill>
                  <a:srgbClr val="0070C0"/>
                </a:solidFill>
              </a:rPr>
              <a:t>2</a:t>
            </a:r>
            <a:endParaRPr lang="en-US" sz="2400" b="1" noProof="1">
              <a:solidFill>
                <a:srgbClr val="0070C0"/>
              </a:solidFill>
            </a:endParaRP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096EA34A-36E6-3121-1954-D65BEC3E8D93}"/>
              </a:ext>
            </a:extLst>
          </p:cNvPr>
          <p:cNvSpPr/>
          <p:nvPr/>
        </p:nvSpPr>
        <p:spPr>
          <a:xfrm>
            <a:off x="18962" y="4355455"/>
            <a:ext cx="12082526" cy="646330"/>
          </a:xfrm>
          <a:prstGeom prst="downArrow">
            <a:avLst>
              <a:gd name="adj1" fmla="val 8297"/>
              <a:gd name="adj2" fmla="val 50000"/>
            </a:avLst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noProof="1">
                <a:solidFill>
                  <a:schemeClr val="tx1"/>
                </a:solidFill>
              </a:rPr>
              <a:t>+ H</a:t>
            </a:r>
            <a:r>
              <a:rPr lang="en-US" sz="1600" b="1" noProof="1">
                <a:solidFill>
                  <a:schemeClr val="tx1"/>
                </a:solidFill>
              </a:rPr>
              <a:t>2</a:t>
            </a:r>
            <a:r>
              <a:rPr lang="en-US" sz="2400" b="1" noProof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0BC5E-2037-3D1B-7485-B582CB079616}"/>
              </a:ext>
            </a:extLst>
          </p:cNvPr>
          <p:cNvSpPr txBox="1"/>
          <p:nvPr/>
        </p:nvSpPr>
        <p:spPr>
          <a:xfrm>
            <a:off x="4884769" y="92334"/>
            <a:ext cx="2441502" cy="369332"/>
          </a:xfrm>
          <a:prstGeom prst="rect">
            <a:avLst/>
          </a:prstGeom>
          <a:gradFill flip="none" rotWithShape="1">
            <a:gsLst>
              <a:gs pos="100000">
                <a:schemeClr val="lt1">
                  <a:shade val="30000"/>
                  <a:satMod val="115000"/>
                </a:schemeClr>
              </a:gs>
              <a:gs pos="88000">
                <a:schemeClr val="bg1"/>
              </a:gs>
              <a:gs pos="0">
                <a:schemeClr val="lt1">
                  <a:shade val="100000"/>
                  <a:satMod val="115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glow rad="127000">
              <a:schemeClr val="bg2">
                <a:lumMod val="9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noProof="1"/>
              <a:t>Reaktsioonide</a:t>
            </a:r>
            <a:r>
              <a:rPr lang="en-US" noProof="1"/>
              <a:t> </a:t>
            </a:r>
            <a:r>
              <a:rPr lang="en-US" b="1" noProof="1"/>
              <a:t>skeem</a:t>
            </a:r>
          </a:p>
        </p:txBody>
      </p:sp>
    </p:spTree>
    <p:extLst>
      <p:ext uri="{BB962C8B-B14F-4D97-AF65-F5344CB8AC3E}">
        <p14:creationId xmlns:p14="http://schemas.microsoft.com/office/powerpoint/2010/main" val="43300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E48A3-DD73-E9CE-AF11-17BB1FD41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8576"/>
            <a:ext cx="11909502" cy="5709424"/>
          </a:xfrm>
        </p:spPr>
        <p:txBody>
          <a:bodyPr>
            <a:normAutofit/>
          </a:bodyPr>
          <a:lstStyle/>
          <a:p>
            <a:r>
              <a:rPr lang="en-US" noProof="1"/>
              <a:t>Mis on oksiid?</a:t>
            </a:r>
          </a:p>
          <a:p>
            <a:pPr lvl="1"/>
            <a:r>
              <a:rPr lang="en-US" noProof="1"/>
              <a:t>Mis on oksiidide 4 rühma? </a:t>
            </a:r>
          </a:p>
          <a:p>
            <a:r>
              <a:rPr lang="en-US" noProof="1"/>
              <a:t>Nimeta: Na</a:t>
            </a:r>
            <a:r>
              <a:rPr lang="en-US" sz="1800" noProof="1"/>
              <a:t>2</a:t>
            </a:r>
            <a:r>
              <a:rPr lang="en-US" noProof="1"/>
              <a:t>O, Li</a:t>
            </a:r>
            <a:r>
              <a:rPr lang="en-US" sz="1800" noProof="1"/>
              <a:t>2</a:t>
            </a:r>
            <a:r>
              <a:rPr lang="en-US" noProof="1"/>
              <a:t>O, MgO, Al</a:t>
            </a:r>
            <a:r>
              <a:rPr lang="en-US" sz="1800" noProof="1"/>
              <a:t>2</a:t>
            </a:r>
            <a:r>
              <a:rPr lang="en-US" noProof="1"/>
              <a:t>O</a:t>
            </a:r>
            <a:r>
              <a:rPr lang="en-US" sz="1800" noProof="1"/>
              <a:t>3</a:t>
            </a:r>
            <a:r>
              <a:rPr lang="en-US" noProof="1"/>
              <a:t>, FeO, Fe</a:t>
            </a:r>
            <a:r>
              <a:rPr lang="en-US" sz="1800" noProof="1"/>
              <a:t>2</a:t>
            </a:r>
            <a:r>
              <a:rPr lang="en-US" noProof="1"/>
              <a:t>O</a:t>
            </a:r>
            <a:r>
              <a:rPr lang="en-US" sz="1800" noProof="1"/>
              <a:t>3</a:t>
            </a:r>
            <a:r>
              <a:rPr lang="en-US" noProof="1"/>
              <a:t>,  Cu</a:t>
            </a:r>
            <a:r>
              <a:rPr lang="en-US" sz="1800" noProof="1"/>
              <a:t>2</a:t>
            </a:r>
            <a:r>
              <a:rPr lang="en-US" noProof="1"/>
              <a:t>O, CuO, CrO, Cr</a:t>
            </a:r>
            <a:r>
              <a:rPr lang="en-US" sz="1800" noProof="1"/>
              <a:t>2</a:t>
            </a:r>
            <a:r>
              <a:rPr lang="en-US" noProof="1"/>
              <a:t>O</a:t>
            </a:r>
            <a:r>
              <a:rPr lang="en-US" sz="1800" noProof="1"/>
              <a:t>3</a:t>
            </a:r>
            <a:r>
              <a:rPr lang="en-US" noProof="1"/>
              <a:t>, CrO</a:t>
            </a:r>
            <a:r>
              <a:rPr lang="en-US" sz="1800" noProof="1"/>
              <a:t>3</a:t>
            </a:r>
            <a:r>
              <a:rPr lang="en-US" noProof="1"/>
              <a:t>, SO</a:t>
            </a:r>
            <a:r>
              <a:rPr lang="en-US" sz="1800" noProof="1"/>
              <a:t>2</a:t>
            </a:r>
            <a:r>
              <a:rPr lang="en-US" noProof="1"/>
              <a:t>, N</a:t>
            </a:r>
            <a:r>
              <a:rPr lang="en-US" sz="1800" noProof="1"/>
              <a:t>2</a:t>
            </a:r>
            <a:r>
              <a:rPr lang="en-US" noProof="1"/>
              <a:t>O</a:t>
            </a:r>
            <a:r>
              <a:rPr lang="en-US" sz="1800" noProof="1"/>
              <a:t>5</a:t>
            </a:r>
            <a:r>
              <a:rPr lang="en-US" noProof="1"/>
              <a:t>, NO,  SiO, SiO</a:t>
            </a:r>
            <a:r>
              <a:rPr lang="en-US" sz="1800" noProof="1"/>
              <a:t>2</a:t>
            </a:r>
            <a:endParaRPr lang="en-US" noProof="1"/>
          </a:p>
          <a:p>
            <a:r>
              <a:rPr lang="en-US" noProof="1"/>
              <a:t>Tee valem: kaltsiumoksiid, kaaliumoksiid, koobalt (III) oksiid, mangaan (IV) oksiid, süsinikoksiid, süsinikdioksiid, väävel trioksiid, difosforpentaoksiid</a:t>
            </a:r>
          </a:p>
          <a:p>
            <a:r>
              <a:rPr lang="en-US" noProof="1"/>
              <a:t>Kuidas saada SO</a:t>
            </a:r>
            <a:r>
              <a:rPr lang="en-US" sz="1800" noProof="1"/>
              <a:t>3</a:t>
            </a:r>
            <a:r>
              <a:rPr lang="en-US" noProof="1"/>
              <a:t>? Fe</a:t>
            </a:r>
            <a:r>
              <a:rPr lang="en-US" sz="1800" noProof="1"/>
              <a:t>2</a:t>
            </a:r>
            <a:r>
              <a:rPr lang="en-US" noProof="1"/>
              <a:t>O</a:t>
            </a:r>
            <a:r>
              <a:rPr lang="en-US" sz="1800" noProof="1"/>
              <a:t>3</a:t>
            </a:r>
            <a:r>
              <a:rPr lang="en-US" noProof="1"/>
              <a:t>? MgO? </a:t>
            </a:r>
          </a:p>
          <a:p>
            <a:r>
              <a:rPr lang="en-US" noProof="1"/>
              <a:t>Reaktsioonid</a:t>
            </a:r>
          </a:p>
          <a:p>
            <a:pPr lvl="1"/>
            <a:r>
              <a:rPr lang="en-US" noProof="1"/>
              <a:t>Oksiid + vesi: Na</a:t>
            </a:r>
            <a:r>
              <a:rPr lang="en-US" sz="1600" noProof="1"/>
              <a:t>2</a:t>
            </a:r>
            <a:r>
              <a:rPr lang="en-US" noProof="1"/>
              <a:t>O + H</a:t>
            </a:r>
            <a:r>
              <a:rPr lang="en-US" sz="1600" noProof="1"/>
              <a:t>2</a:t>
            </a:r>
            <a:r>
              <a:rPr lang="en-US" noProof="1"/>
              <a:t>O, BaO + H</a:t>
            </a:r>
            <a:r>
              <a:rPr lang="en-US" sz="1600" noProof="1"/>
              <a:t>2</a:t>
            </a:r>
            <a:r>
              <a:rPr lang="en-US" noProof="1"/>
              <a:t>O, Ni</a:t>
            </a:r>
            <a:r>
              <a:rPr lang="en-US" sz="1600" noProof="1"/>
              <a:t>3</a:t>
            </a:r>
            <a:r>
              <a:rPr lang="en-US" noProof="1"/>
              <a:t>O</a:t>
            </a:r>
            <a:r>
              <a:rPr lang="en-US" sz="1600" noProof="1"/>
              <a:t>2</a:t>
            </a:r>
            <a:r>
              <a:rPr lang="en-US" noProof="1"/>
              <a:t> + H</a:t>
            </a:r>
            <a:r>
              <a:rPr lang="en-US" sz="1600" noProof="1"/>
              <a:t>2</a:t>
            </a:r>
            <a:r>
              <a:rPr lang="en-US" noProof="1"/>
              <a:t>O, Fe</a:t>
            </a:r>
            <a:r>
              <a:rPr lang="en-US" sz="1600" noProof="1"/>
              <a:t>2</a:t>
            </a:r>
            <a:r>
              <a:rPr lang="en-US" noProof="1"/>
              <a:t>O</a:t>
            </a:r>
            <a:r>
              <a:rPr lang="en-US" sz="1600" noProof="1"/>
              <a:t>3</a:t>
            </a:r>
            <a:r>
              <a:rPr lang="en-US" noProof="1"/>
              <a:t> + H</a:t>
            </a:r>
            <a:r>
              <a:rPr lang="en-US" sz="1600" noProof="1"/>
              <a:t>2</a:t>
            </a:r>
            <a:r>
              <a:rPr lang="en-US" noProof="1"/>
              <a:t>O</a:t>
            </a:r>
          </a:p>
          <a:p>
            <a:pPr lvl="1"/>
            <a:r>
              <a:rPr lang="en-US" noProof="1"/>
              <a:t>Al ox + hape: K</a:t>
            </a:r>
            <a:r>
              <a:rPr lang="en-US" sz="1600" noProof="1"/>
              <a:t>2</a:t>
            </a:r>
            <a:r>
              <a:rPr lang="en-US" noProof="1"/>
              <a:t>O + HCl, CaO + H</a:t>
            </a:r>
            <a:r>
              <a:rPr lang="en-US" sz="1600" noProof="1"/>
              <a:t>2</a:t>
            </a:r>
            <a:r>
              <a:rPr lang="en-US" noProof="1"/>
              <a:t>SO</a:t>
            </a:r>
            <a:r>
              <a:rPr lang="en-US" sz="1600" noProof="1"/>
              <a:t>4</a:t>
            </a:r>
            <a:endParaRPr lang="en-US" noProof="1"/>
          </a:p>
          <a:p>
            <a:pPr lvl="1"/>
            <a:r>
              <a:rPr lang="en-US" noProof="1"/>
              <a:t>Hap ox + alus: SO</a:t>
            </a:r>
            <a:r>
              <a:rPr lang="en-US" sz="1600" noProof="1"/>
              <a:t>3</a:t>
            </a:r>
            <a:r>
              <a:rPr lang="en-US" noProof="1"/>
              <a:t> + KOH, CO</a:t>
            </a:r>
            <a:r>
              <a:rPr lang="en-US" sz="1600" noProof="1"/>
              <a:t>2</a:t>
            </a:r>
            <a:r>
              <a:rPr lang="en-US" noProof="1"/>
              <a:t> + Mg(OH)</a:t>
            </a:r>
            <a:r>
              <a:rPr lang="en-US" sz="1600" noProof="1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9EAC0-4100-BD81-1595-A1C071098781}"/>
              </a:ext>
            </a:extLst>
          </p:cNvPr>
          <p:cNvSpPr txBox="1"/>
          <p:nvPr/>
        </p:nvSpPr>
        <p:spPr>
          <a:xfrm>
            <a:off x="6096000" y="1851102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1"/>
              <a:t>III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8493A0-2086-6D9B-9F79-32D8941E9EBA}"/>
              </a:ext>
            </a:extLst>
          </p:cNvPr>
          <p:cNvSpPr txBox="1"/>
          <p:nvPr/>
        </p:nvSpPr>
        <p:spPr>
          <a:xfrm>
            <a:off x="5289396" y="185110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1"/>
              <a:t>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D108C2-C599-75F4-41AB-676D8EB8925F}"/>
              </a:ext>
            </a:extLst>
          </p:cNvPr>
          <p:cNvSpPr txBox="1"/>
          <p:nvPr/>
        </p:nvSpPr>
        <p:spPr>
          <a:xfrm>
            <a:off x="535258" y="401444"/>
            <a:ext cx="396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/>
              <a:t>SO3 + H2O </a:t>
            </a:r>
            <a:r>
              <a:rPr lang="en-US" noProof="1">
                <a:sym typeface="Wingdings" panose="05000000000000000000" pitchFamily="2" charset="2"/>
              </a:rPr>
              <a:t> H2SO4</a:t>
            </a:r>
          </a:p>
        </p:txBody>
      </p:sp>
    </p:spTree>
    <p:extLst>
      <p:ext uri="{BB962C8B-B14F-4D97-AF65-F5344CB8AC3E}">
        <p14:creationId xmlns:p14="http://schemas.microsoft.com/office/powerpoint/2010/main" val="172739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DDB85-06E3-AD6D-22B6-3FE4DA0E4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15A47B-F91A-1346-3597-2CAB3FEA2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Happed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25A2F0-1689-4ABA-4AED-A2BFA37E5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14219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l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1899</TotalTime>
  <Words>1198</Words>
  <Application>Microsoft Office PowerPoint</Application>
  <PresentationFormat>Widescreen</PresentationFormat>
  <Paragraphs>225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Agency FB</vt:lpstr>
      <vt:lpstr>Amasis MT Pro Black</vt:lpstr>
      <vt:lpstr>Aptos</vt:lpstr>
      <vt:lpstr>Aptos Black</vt:lpstr>
      <vt:lpstr>Aptos Display</vt:lpstr>
      <vt:lpstr>Arial</vt:lpstr>
      <vt:lpstr>Century Gothic</vt:lpstr>
      <vt:lpstr>Courier New</vt:lpstr>
      <vt:lpstr>Wingdings</vt:lpstr>
      <vt:lpstr>Wingdings 3</vt:lpstr>
      <vt:lpstr>Office Theme</vt:lpstr>
      <vt:lpstr>Slice</vt:lpstr>
      <vt:lpstr>9. kl keemia</vt:lpstr>
      <vt:lpstr>PowerPoint Presentation</vt:lpstr>
      <vt:lpstr>Oksiidid</vt:lpstr>
      <vt:lpstr>Oksiid – seotud hapnikuga</vt:lpstr>
      <vt:lpstr>Oksiid – tekkereaktsioon</vt:lpstr>
      <vt:lpstr>Oksiid – edasine reaktsioon</vt:lpstr>
      <vt:lpstr>PowerPoint Presentation</vt:lpstr>
      <vt:lpstr>PowerPoint Presentation</vt:lpstr>
      <vt:lpstr>Happed</vt:lpstr>
      <vt:lpstr>Happed üldiselt</vt:lpstr>
      <vt:lpstr>Reaktsioonid</vt:lpstr>
      <vt:lpstr>Konkreetsed happed</vt:lpstr>
      <vt:lpstr>Lisaks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Ai Var</dc:creator>
  <cp:lastModifiedBy>Ai Var</cp:lastModifiedBy>
  <cp:revision>50</cp:revision>
  <dcterms:created xsi:type="dcterms:W3CDTF">2025-10-21T19:04:07Z</dcterms:created>
  <dcterms:modified xsi:type="dcterms:W3CDTF">2025-11-08T17:57:58Z</dcterms:modified>
</cp:coreProperties>
</file>