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62" r:id="rId4"/>
    <p:sldId id="257" r:id="rId5"/>
    <p:sldId id="258" r:id="rId6"/>
    <p:sldId id="259" r:id="rId7"/>
    <p:sldId id="260" r:id="rId8"/>
    <p:sldId id="261" r:id="rId9"/>
    <p:sldId id="265" r:id="rId10"/>
    <p:sldId id="264" r:id="rId11"/>
    <p:sldId id="266" r:id="rId12"/>
    <p:sldId id="267" r:id="rId13"/>
    <p:sldId id="268" r:id="rId14"/>
    <p:sldId id="269" r:id="rId15"/>
    <p:sldId id="271" r:id="rId16"/>
    <p:sldId id="270" r:id="rId17"/>
    <p:sldId id="272" r:id="rId18"/>
    <p:sldId id="273" r:id="rId19"/>
    <p:sldId id="274" r:id="rId20"/>
    <p:sldId id="275" r:id="rId21"/>
    <p:sldId id="276" r:id="rId22"/>
    <p:sldId id="277" r:id="rId23"/>
    <p:sldId id="278" r:id="rId2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1/20/2023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Genesis 4-11</a:t>
            </a:r>
            <a:r>
              <a:rPr lang="en-US" dirty="0" smtClean="0"/>
              <a:t/>
            </a:r>
            <a:br>
              <a:rPr lang="en-US" dirty="0" smtClean="0"/>
            </a:br>
            <a:r>
              <a:rPr lang="en-US" sz="3200" dirty="0" smtClean="0"/>
              <a:t>the corruption of man &amp; the great flood</a:t>
            </a:r>
            <a:endParaRPr lang="en-US" sz="3200" dirty="0"/>
          </a:p>
        </p:txBody>
      </p:sp>
      <p:sp>
        <p:nvSpPr>
          <p:cNvPr id="3" name="Subtitle 2"/>
          <p:cNvSpPr>
            <a:spLocks noGrp="1"/>
          </p:cNvSpPr>
          <p:nvPr>
            <p:ph type="subTitle" idx="1"/>
          </p:nvPr>
        </p:nvSpPr>
        <p:spPr/>
        <p:txBody>
          <a:bodyPr/>
          <a:lstStyle/>
          <a:p>
            <a:r>
              <a:rPr lang="en-US" smtClean="0"/>
              <a:t>Bible study </a:t>
            </a:r>
            <a:r>
              <a:rPr lang="en-US" dirty="0" smtClean="0"/>
              <a:t>January 20, 2023</a:t>
            </a:r>
            <a:endParaRPr lang="en-US" dirty="0"/>
          </a:p>
        </p:txBody>
      </p:sp>
    </p:spTree>
    <p:extLst>
      <p:ext uri="{BB962C8B-B14F-4D97-AF65-F5344CB8AC3E}">
        <p14:creationId xmlns:p14="http://schemas.microsoft.com/office/powerpoint/2010/main" val="705810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09600"/>
            <a:ext cx="3300778" cy="2023252"/>
          </a:xfrm>
        </p:spPr>
        <p:txBody>
          <a:bodyPr/>
          <a:lstStyle/>
          <a:p>
            <a:endParaRPr lang="en-US" dirty="0"/>
          </a:p>
        </p:txBody>
      </p:sp>
      <p:sp>
        <p:nvSpPr>
          <p:cNvPr id="3" name="Content Placeholder 2"/>
          <p:cNvSpPr>
            <a:spLocks noGrp="1"/>
          </p:cNvSpPr>
          <p:nvPr>
            <p:ph sz="quarter" idx="13"/>
          </p:nvPr>
        </p:nvSpPr>
        <p:spPr>
          <a:xfrm>
            <a:off x="4522124" y="532015"/>
            <a:ext cx="6756101" cy="6059978"/>
          </a:xfrm>
        </p:spPr>
        <p:txBody>
          <a:bodyPr>
            <a:normAutofit fontScale="55000" lnSpcReduction="20000"/>
          </a:bodyPr>
          <a:lstStyle/>
          <a:p>
            <a:r>
              <a:rPr lang="en-US" dirty="0" smtClean="0"/>
              <a:t>Short answer: you aren’t going to find a consensus on this question. Some things in the bible will remain a mystery. When you run up against an issue like this, you must exercise caution not to add to god’s word by speculating. Read carefully what the bible states as facts. if someone offers you an interpretation, consider carefully the facts of the bible before you accept their interpretation (which basically applies to all scriptural interpretation). Adding to god’s word is a sin. It’s better to say you don’t know if you don’t know.</a:t>
            </a:r>
          </a:p>
          <a:p>
            <a:r>
              <a:rPr lang="en-US" dirty="0" smtClean="0"/>
              <a:t>That being said, the Nephilim are mentioned twice (genesis 6:1-7, Numbers 13:31-33). I’ve heard speculation that they were angels of god who married human women. I’ve heard speculation that they are the “sons of God” mentioned, and that the sons of god means </a:t>
            </a:r>
            <a:r>
              <a:rPr lang="en-US" dirty="0" err="1" smtClean="0"/>
              <a:t>sethites</a:t>
            </a:r>
            <a:r>
              <a:rPr lang="en-US" dirty="0" smtClean="0"/>
              <a:t> while the daughters of man means </a:t>
            </a:r>
            <a:r>
              <a:rPr lang="en-US" dirty="0" err="1" smtClean="0"/>
              <a:t>cainities</a:t>
            </a:r>
            <a:r>
              <a:rPr lang="en-US" dirty="0" smtClean="0"/>
              <a:t> (as we just discussed). Let’s see what scripture states:</a:t>
            </a:r>
          </a:p>
          <a:p>
            <a:r>
              <a:rPr lang="en-US" dirty="0" smtClean="0"/>
              <a:t>Reading genesis 6:1-4 does not distinguish </a:t>
            </a:r>
            <a:r>
              <a:rPr lang="en-US" dirty="0" err="1" smtClean="0"/>
              <a:t>sethites</a:t>
            </a:r>
            <a:r>
              <a:rPr lang="en-US" dirty="0" smtClean="0"/>
              <a:t> from </a:t>
            </a:r>
            <a:r>
              <a:rPr lang="en-US" dirty="0" err="1" smtClean="0"/>
              <a:t>cainites</a:t>
            </a:r>
            <a:r>
              <a:rPr lang="en-US" dirty="0"/>
              <a:t> </a:t>
            </a:r>
            <a:r>
              <a:rPr lang="en-US" dirty="0" smtClean="0"/>
              <a:t>(it does however imply polygamy was starting). </a:t>
            </a:r>
          </a:p>
          <a:p>
            <a:r>
              <a:rPr lang="en-US" dirty="0" smtClean="0"/>
              <a:t>Reading genesis 6:4 clearly shows that the sons of god are separate from the Nephilim. This passage simply says the Nephilim were on the earth in those days and afterward. There is an annotation in the New World translation that “Nephilim” is a Hebrew idiom for angelic sons of god. Other interpretations of “Nephilim” mean “giants” or “fallen ones” (from “</a:t>
            </a:r>
            <a:r>
              <a:rPr lang="en-US" dirty="0" err="1" smtClean="0"/>
              <a:t>naphal</a:t>
            </a:r>
            <a:r>
              <a:rPr lang="en-US" dirty="0" smtClean="0"/>
              <a:t>” meaning “to fall”).</a:t>
            </a:r>
          </a:p>
          <a:p>
            <a:r>
              <a:rPr lang="en-US" dirty="0" smtClean="0"/>
              <a:t>Numbers 13:31-33 states that the Nephilim were in </a:t>
            </a:r>
            <a:r>
              <a:rPr lang="en-US" dirty="0" err="1" smtClean="0"/>
              <a:t>canaan</a:t>
            </a:r>
            <a:r>
              <a:rPr lang="en-US" dirty="0" smtClean="0"/>
              <a:t> and that the sons of </a:t>
            </a:r>
            <a:r>
              <a:rPr lang="en-US" dirty="0" err="1" smtClean="0"/>
              <a:t>anak</a:t>
            </a:r>
            <a:r>
              <a:rPr lang="en-US" dirty="0" smtClean="0"/>
              <a:t> were descendants of the </a:t>
            </a:r>
            <a:r>
              <a:rPr lang="en-US" dirty="0" err="1" smtClean="0"/>
              <a:t>nephilim</a:t>
            </a:r>
            <a:r>
              <a:rPr lang="en-US" dirty="0" smtClean="0"/>
              <a:t>. And that they were all of extraordinary size.</a:t>
            </a:r>
          </a:p>
          <a:p>
            <a:r>
              <a:rPr lang="en-US" dirty="0" smtClean="0"/>
              <a:t>So, we end up with more questions than answers. “</a:t>
            </a:r>
            <a:r>
              <a:rPr lang="en-US" dirty="0" err="1" smtClean="0"/>
              <a:t>anak</a:t>
            </a:r>
            <a:r>
              <a:rPr lang="en-US" dirty="0" smtClean="0"/>
              <a:t>” also means giant. </a:t>
            </a:r>
            <a:r>
              <a:rPr lang="en-US" dirty="0" err="1" smtClean="0"/>
              <a:t>Anak</a:t>
            </a:r>
            <a:r>
              <a:rPr lang="en-US" dirty="0" smtClean="0"/>
              <a:t> is also one of the terms referring to </a:t>
            </a:r>
            <a:r>
              <a:rPr lang="en-US" dirty="0" err="1" smtClean="0"/>
              <a:t>satan</a:t>
            </a:r>
            <a:r>
              <a:rPr lang="en-US" dirty="0" smtClean="0"/>
              <a:t>.  If the </a:t>
            </a:r>
            <a:r>
              <a:rPr lang="en-US" dirty="0" err="1" smtClean="0"/>
              <a:t>nephilim</a:t>
            </a:r>
            <a:r>
              <a:rPr lang="en-US" dirty="0" smtClean="0"/>
              <a:t> were human, how could they have survived the great flood and exist in </a:t>
            </a:r>
            <a:r>
              <a:rPr lang="en-US" dirty="0" err="1" smtClean="0"/>
              <a:t>canaan</a:t>
            </a:r>
            <a:r>
              <a:rPr lang="en-US" dirty="0" smtClean="0"/>
              <a:t>? Did someone in </a:t>
            </a:r>
            <a:r>
              <a:rPr lang="en-US" dirty="0" err="1" smtClean="0"/>
              <a:t>noah’s</a:t>
            </a:r>
            <a:r>
              <a:rPr lang="en-US" dirty="0" smtClean="0"/>
              <a:t> family carry the gene code for giant men and pass it along? If the </a:t>
            </a:r>
            <a:r>
              <a:rPr lang="en-US" dirty="0" err="1" smtClean="0"/>
              <a:t>nephilim</a:t>
            </a:r>
            <a:r>
              <a:rPr lang="en-US" dirty="0" smtClean="0"/>
              <a:t> were angelic sons of god, why would they reproduce with humans to have descendants? And were they angelic sons or demonic sons who were somehow trying to pollute the bloodline to prevent the redeemer from being born?</a:t>
            </a:r>
          </a:p>
          <a:p>
            <a:r>
              <a:rPr lang="en-US" dirty="0" smtClean="0"/>
              <a:t>You can see how easy it would be to slip into speculation, false interpretation, and false theology.  It is better </a:t>
            </a:r>
            <a:r>
              <a:rPr lang="en-US" b="1" dirty="0" smtClean="0"/>
              <a:t>not</a:t>
            </a:r>
            <a:r>
              <a:rPr lang="en-US" dirty="0" smtClean="0"/>
              <a:t> to try to fill in the blanks. </a:t>
            </a:r>
            <a:r>
              <a:rPr lang="en-US" b="1" dirty="0" smtClean="0"/>
              <a:t>Trust in the holy spirit to illuminate the portions of scripture that god wants clarified and trust the mysteries of god to god. </a:t>
            </a:r>
          </a:p>
        </p:txBody>
      </p:sp>
      <p:sp>
        <p:nvSpPr>
          <p:cNvPr id="4" name="Text Placeholder 3"/>
          <p:cNvSpPr>
            <a:spLocks noGrp="1"/>
          </p:cNvSpPr>
          <p:nvPr>
            <p:ph type="body" sz="half" idx="2"/>
          </p:nvPr>
        </p:nvSpPr>
        <p:spPr>
          <a:xfrm>
            <a:off x="913775" y="2632852"/>
            <a:ext cx="2968270" cy="3158348"/>
          </a:xfrm>
        </p:spPr>
        <p:txBody>
          <a:bodyPr>
            <a:normAutofit fontScale="92500"/>
          </a:bodyPr>
          <a:lstStyle/>
          <a:p>
            <a:r>
              <a:rPr lang="en-US" sz="2800" dirty="0" smtClean="0"/>
              <a:t>Who exactly are the “Nephilim”? A lesson in caution when reading scripture</a:t>
            </a:r>
            <a:endParaRPr lang="en-US" sz="2800" dirty="0"/>
          </a:p>
        </p:txBody>
      </p:sp>
    </p:spTree>
    <p:extLst>
      <p:ext uri="{BB962C8B-B14F-4D97-AF65-F5344CB8AC3E}">
        <p14:creationId xmlns:p14="http://schemas.microsoft.com/office/powerpoint/2010/main" val="1652114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Noah finds grace in the eyes of the lord (genesis 7-9)</a:t>
            </a:r>
            <a:endParaRPr lang="en-US" dirty="0"/>
          </a:p>
        </p:txBody>
      </p:sp>
      <p:sp>
        <p:nvSpPr>
          <p:cNvPr id="3" name="Content Placeholder 2"/>
          <p:cNvSpPr>
            <a:spLocks noGrp="1"/>
          </p:cNvSpPr>
          <p:nvPr>
            <p:ph sz="quarter" idx="13"/>
          </p:nvPr>
        </p:nvSpPr>
        <p:spPr>
          <a:xfrm>
            <a:off x="5078062" y="609599"/>
            <a:ext cx="6310374" cy="5624945"/>
          </a:xfrm>
        </p:spPr>
        <p:txBody>
          <a:bodyPr>
            <a:normAutofit fontScale="77500" lnSpcReduction="20000"/>
          </a:bodyPr>
          <a:lstStyle/>
          <a:p>
            <a:r>
              <a:rPr lang="en-US" dirty="0" smtClean="0"/>
              <a:t>God counted </a:t>
            </a:r>
            <a:r>
              <a:rPr lang="en-US" dirty="0" err="1" smtClean="0"/>
              <a:t>noah</a:t>
            </a:r>
            <a:r>
              <a:rPr lang="en-US" dirty="0" smtClean="0"/>
              <a:t> righteous because of his faith. He would do the same for Abraham, a descendant of </a:t>
            </a:r>
            <a:r>
              <a:rPr lang="en-US" dirty="0" err="1" smtClean="0"/>
              <a:t>noah</a:t>
            </a:r>
            <a:r>
              <a:rPr lang="en-US" dirty="0" smtClean="0"/>
              <a:t>.</a:t>
            </a:r>
          </a:p>
          <a:p>
            <a:r>
              <a:rPr lang="en-US" dirty="0" smtClean="0"/>
              <a:t>Noah’s conduct before people is called “blameless”. This doesn’t mean he was without sin. It meant that he had integrity so that others could not find fault with him.</a:t>
            </a:r>
          </a:p>
          <a:p>
            <a:r>
              <a:rPr lang="en-US" dirty="0" smtClean="0"/>
              <a:t>He walked with god in a life of faith and obedience, especially in a time when wickedness was rampant on the earth and god saw only wickedness in the hearts of mankind. Man’s behavior grieved god to the point that he regretted the creation of all living beings. If you are a parent, how much pain and grief would you suffer from your children before you regretted their existence? This must indicate the depths of corruption of humankind that our father felt this level of pain and grief because of us. </a:t>
            </a:r>
          </a:p>
          <a:p>
            <a:r>
              <a:rPr lang="en-US" dirty="0" smtClean="0"/>
              <a:t>Yet we are about to see again that god is faithful, gracious, merciful, trustworthy, and (of course) omnipotent. Though man grieved god, the lord had covenanted with </a:t>
            </a:r>
            <a:r>
              <a:rPr lang="en-US" dirty="0" err="1" smtClean="0"/>
              <a:t>adam</a:t>
            </a:r>
            <a:r>
              <a:rPr lang="en-US" dirty="0" smtClean="0"/>
              <a:t> and eve to provide a redeemer for all mankind, who would be a descendant of eve. He would keep that covenant by preserving </a:t>
            </a:r>
            <a:r>
              <a:rPr lang="en-US" dirty="0" err="1" smtClean="0"/>
              <a:t>noah</a:t>
            </a:r>
            <a:r>
              <a:rPr lang="en-US" dirty="0" smtClean="0"/>
              <a:t> and his family and, through them, the line of the messianic redeemer.</a:t>
            </a:r>
            <a:endParaRPr lang="en-US" dirty="0"/>
          </a:p>
        </p:txBody>
      </p:sp>
      <p:sp>
        <p:nvSpPr>
          <p:cNvPr id="4" name="Text Placeholder 3"/>
          <p:cNvSpPr>
            <a:spLocks noGrp="1"/>
          </p:cNvSpPr>
          <p:nvPr>
            <p:ph type="body" sz="half" idx="2"/>
          </p:nvPr>
        </p:nvSpPr>
        <p:spPr/>
        <p:txBody>
          <a:bodyPr>
            <a:normAutofit/>
          </a:bodyPr>
          <a:lstStyle/>
          <a:p>
            <a:endParaRPr lang="en-US" dirty="0" smtClean="0"/>
          </a:p>
          <a:p>
            <a:r>
              <a:rPr lang="en-US" dirty="0" smtClean="0"/>
              <a:t>“wickedness” = ungodly deeds, ungodly words, ungodly ways.</a:t>
            </a:r>
          </a:p>
          <a:p>
            <a:r>
              <a:rPr lang="en-US" dirty="0" smtClean="0"/>
              <a:t>“walking with god” = living a life of faith and obedience out of trust of god (and of Christ the redeemer). This is a choice that we make every day. </a:t>
            </a:r>
          </a:p>
          <a:p>
            <a:r>
              <a:rPr lang="en-US" b="1" dirty="0" smtClean="0"/>
              <a:t>Noah is the first man in the bible to be called “righteous”.</a:t>
            </a:r>
            <a:endParaRPr lang="en-US" b="1" dirty="0"/>
          </a:p>
        </p:txBody>
      </p:sp>
    </p:spTree>
    <p:extLst>
      <p:ext uri="{BB962C8B-B14F-4D97-AF65-F5344CB8AC3E}">
        <p14:creationId xmlns:p14="http://schemas.microsoft.com/office/powerpoint/2010/main" val="1981198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609600"/>
            <a:ext cx="10364452" cy="828502"/>
          </a:xfrm>
        </p:spPr>
        <p:txBody>
          <a:bodyPr/>
          <a:lstStyle/>
          <a:p>
            <a:r>
              <a:rPr lang="en-US" dirty="0" smtClean="0"/>
              <a:t>Noah’s obedient walk with god</a:t>
            </a:r>
            <a:endParaRPr lang="en-US" dirty="0"/>
          </a:p>
        </p:txBody>
      </p:sp>
      <p:sp>
        <p:nvSpPr>
          <p:cNvPr id="3" name="Text Placeholder 2"/>
          <p:cNvSpPr>
            <a:spLocks noGrp="1"/>
          </p:cNvSpPr>
          <p:nvPr>
            <p:ph type="body" idx="1"/>
          </p:nvPr>
        </p:nvSpPr>
        <p:spPr>
          <a:xfrm>
            <a:off x="913774" y="1552445"/>
            <a:ext cx="3298976" cy="576262"/>
          </a:xfrm>
        </p:spPr>
        <p:txBody>
          <a:bodyPr/>
          <a:lstStyle/>
          <a:p>
            <a:r>
              <a:rPr lang="en-US" dirty="0" smtClean="0"/>
              <a:t>Noah built the ark</a:t>
            </a:r>
            <a:endParaRPr lang="en-US" dirty="0"/>
          </a:p>
        </p:txBody>
      </p:sp>
      <p:sp>
        <p:nvSpPr>
          <p:cNvPr id="4" name="Text Placeholder 3"/>
          <p:cNvSpPr>
            <a:spLocks noGrp="1"/>
          </p:cNvSpPr>
          <p:nvPr>
            <p:ph type="body" sz="half" idx="15"/>
          </p:nvPr>
        </p:nvSpPr>
        <p:spPr>
          <a:xfrm>
            <a:off x="913774" y="2452255"/>
            <a:ext cx="3298976" cy="3338945"/>
          </a:xfrm>
        </p:spPr>
        <p:txBody>
          <a:bodyPr>
            <a:normAutofit fontScale="85000" lnSpcReduction="20000"/>
          </a:bodyPr>
          <a:lstStyle/>
          <a:p>
            <a:r>
              <a:rPr lang="en-US" dirty="0" smtClean="0"/>
              <a:t>Noah labored on the ark faithfully at god’s instruction. He did this despite the wickedness of the world around him. We will see many times in scripture where men and women must choose faithfulness to god despite tremendous pressure from their culture (think of </a:t>
            </a:r>
            <a:r>
              <a:rPr lang="en-US" dirty="0" err="1" smtClean="0"/>
              <a:t>shadrach</a:t>
            </a:r>
            <a:r>
              <a:rPr lang="en-US" dirty="0" smtClean="0"/>
              <a:t>, Meshach, and Abednego standing in front of that fiery furnace in Daniel 13). Surely </a:t>
            </a:r>
            <a:r>
              <a:rPr lang="en-US" dirty="0" err="1" smtClean="0"/>
              <a:t>noah</a:t>
            </a:r>
            <a:r>
              <a:rPr lang="en-US" dirty="0" smtClean="0"/>
              <a:t> faced ridicule, contempt, and doubt from others as he labored on the ark and witnessed for god.</a:t>
            </a:r>
          </a:p>
          <a:p>
            <a:r>
              <a:rPr lang="en-US" dirty="0" smtClean="0"/>
              <a:t>God speaks to us now through his word; the holy spirit illuminates that word and tells us what we need to know and to do if we are faithful to open our hearts to him.</a:t>
            </a:r>
          </a:p>
          <a:p>
            <a:endParaRPr lang="en-US" dirty="0"/>
          </a:p>
        </p:txBody>
      </p:sp>
      <p:sp>
        <p:nvSpPr>
          <p:cNvPr id="5" name="Text Placeholder 4"/>
          <p:cNvSpPr>
            <a:spLocks noGrp="1"/>
          </p:cNvSpPr>
          <p:nvPr>
            <p:ph type="body" sz="quarter" idx="3"/>
          </p:nvPr>
        </p:nvSpPr>
        <p:spPr>
          <a:xfrm>
            <a:off x="4441348" y="1657047"/>
            <a:ext cx="3291521" cy="576262"/>
          </a:xfrm>
        </p:spPr>
        <p:txBody>
          <a:bodyPr/>
          <a:lstStyle/>
          <a:p>
            <a:r>
              <a:rPr lang="en-US" dirty="0" smtClean="0"/>
              <a:t>Noah trusted in god’s covenant</a:t>
            </a:r>
            <a:endParaRPr lang="en-US" dirty="0"/>
          </a:p>
        </p:txBody>
      </p:sp>
      <p:sp>
        <p:nvSpPr>
          <p:cNvPr id="6" name="Text Placeholder 5"/>
          <p:cNvSpPr>
            <a:spLocks noGrp="1"/>
          </p:cNvSpPr>
          <p:nvPr>
            <p:ph type="body" sz="half" idx="16"/>
          </p:nvPr>
        </p:nvSpPr>
        <p:spPr>
          <a:xfrm>
            <a:off x="4441348" y="2452255"/>
            <a:ext cx="3303351" cy="3507970"/>
          </a:xfrm>
        </p:spPr>
        <p:txBody>
          <a:bodyPr>
            <a:normAutofit fontScale="85000" lnSpcReduction="10000"/>
          </a:bodyPr>
          <a:lstStyle/>
          <a:p>
            <a:r>
              <a:rPr lang="en-US" dirty="0" smtClean="0"/>
              <a:t>Some of god’s covenants are conditional, meaning man must do something before god is able to bless us by fulfilling his promises. However, most of god’s covenants are unconditional, meaning man can do nothing to fulfill them, it depends solely on god’s power and fidelity. God had promised a flood, he was promising to bring </a:t>
            </a:r>
            <a:r>
              <a:rPr lang="en-US" dirty="0" err="1" smtClean="0"/>
              <a:t>noah</a:t>
            </a:r>
            <a:r>
              <a:rPr lang="en-US" dirty="0" smtClean="0"/>
              <a:t> and the animals on the ark through the flood. Noah believed him.</a:t>
            </a:r>
          </a:p>
          <a:p>
            <a:endParaRPr lang="en-US" dirty="0"/>
          </a:p>
          <a:p>
            <a:r>
              <a:rPr lang="en-US" dirty="0" smtClean="0"/>
              <a:t>“</a:t>
            </a:r>
            <a:r>
              <a:rPr lang="en-US" i="1" dirty="0"/>
              <a:t>Close friendship with the lord belongs to those who fear him, and he makes his covenant known to them”</a:t>
            </a:r>
            <a:endParaRPr lang="en-US" dirty="0"/>
          </a:p>
          <a:p>
            <a:endParaRPr lang="en-US" dirty="0"/>
          </a:p>
        </p:txBody>
      </p:sp>
      <p:sp>
        <p:nvSpPr>
          <p:cNvPr id="7" name="Text Placeholder 6"/>
          <p:cNvSpPr>
            <a:spLocks noGrp="1"/>
          </p:cNvSpPr>
          <p:nvPr>
            <p:ph type="body" sz="quarter" idx="13"/>
          </p:nvPr>
        </p:nvSpPr>
        <p:spPr>
          <a:xfrm>
            <a:off x="7973298" y="1657047"/>
            <a:ext cx="3304928" cy="576262"/>
          </a:xfrm>
        </p:spPr>
        <p:txBody>
          <a:bodyPr/>
          <a:lstStyle/>
          <a:p>
            <a:r>
              <a:rPr lang="en-US" dirty="0" smtClean="0"/>
              <a:t>Noah gathered the animals</a:t>
            </a:r>
            <a:endParaRPr lang="en-US" dirty="0"/>
          </a:p>
        </p:txBody>
      </p:sp>
      <p:sp>
        <p:nvSpPr>
          <p:cNvPr id="8" name="Text Placeholder 7"/>
          <p:cNvSpPr>
            <a:spLocks noGrp="1"/>
          </p:cNvSpPr>
          <p:nvPr>
            <p:ph type="body" sz="half" idx="17"/>
          </p:nvPr>
        </p:nvSpPr>
        <p:spPr>
          <a:xfrm>
            <a:off x="7973298" y="2452255"/>
            <a:ext cx="3304928" cy="3507970"/>
          </a:xfrm>
        </p:spPr>
        <p:txBody>
          <a:bodyPr>
            <a:normAutofit fontScale="85000" lnSpcReduction="10000"/>
          </a:bodyPr>
          <a:lstStyle/>
          <a:p>
            <a:r>
              <a:rPr lang="en-US" dirty="0" smtClean="0"/>
              <a:t>It’s true god probably had a hand in making sure that every kind of animal found its way to </a:t>
            </a:r>
            <a:r>
              <a:rPr lang="en-US" dirty="0" err="1" smtClean="0"/>
              <a:t>noah</a:t>
            </a:r>
            <a:r>
              <a:rPr lang="en-US" dirty="0" smtClean="0"/>
              <a:t>, but </a:t>
            </a:r>
            <a:r>
              <a:rPr lang="en-US" dirty="0" err="1" smtClean="0"/>
              <a:t>noah</a:t>
            </a:r>
            <a:r>
              <a:rPr lang="en-US" dirty="0" smtClean="0"/>
              <a:t> gathered them into the ark along with all the supplies that man and beast would require. </a:t>
            </a:r>
            <a:endParaRPr lang="en-US" dirty="0"/>
          </a:p>
          <a:p>
            <a:r>
              <a:rPr lang="en-US" dirty="0" smtClean="0"/>
              <a:t>Most Christians and Hebrews know that there were pairs of animals on the ark. It is interesting to note that god commanded seven pairs of specific clean animals and birds. Clearly god was already looking ahead to the end of the flood when </a:t>
            </a:r>
            <a:r>
              <a:rPr lang="en-US" dirty="0" err="1" smtClean="0"/>
              <a:t>noah</a:t>
            </a:r>
            <a:r>
              <a:rPr lang="en-US" dirty="0" smtClean="0"/>
              <a:t> would worship him and offer sacrifices of clean animals in gratitude for god’s deliverance and grace.</a:t>
            </a:r>
            <a:endParaRPr lang="en-US" dirty="0"/>
          </a:p>
        </p:txBody>
      </p:sp>
    </p:spTree>
    <p:extLst>
      <p:ext uri="{BB962C8B-B14F-4D97-AF65-F5344CB8AC3E}">
        <p14:creationId xmlns:p14="http://schemas.microsoft.com/office/powerpoint/2010/main" val="879624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609600"/>
            <a:ext cx="10364452" cy="828502"/>
          </a:xfrm>
        </p:spPr>
        <p:txBody>
          <a:bodyPr/>
          <a:lstStyle/>
          <a:p>
            <a:r>
              <a:rPr lang="en-US" dirty="0" smtClean="0"/>
              <a:t>Noah’s obedient walk with god</a:t>
            </a:r>
            <a:endParaRPr lang="en-US" dirty="0"/>
          </a:p>
        </p:txBody>
      </p:sp>
      <p:sp>
        <p:nvSpPr>
          <p:cNvPr id="3" name="Text Placeholder 2"/>
          <p:cNvSpPr>
            <a:spLocks noGrp="1"/>
          </p:cNvSpPr>
          <p:nvPr>
            <p:ph type="body" idx="1"/>
          </p:nvPr>
        </p:nvSpPr>
        <p:spPr>
          <a:xfrm>
            <a:off x="913774" y="1657047"/>
            <a:ext cx="3298976" cy="576262"/>
          </a:xfrm>
        </p:spPr>
        <p:txBody>
          <a:bodyPr/>
          <a:lstStyle/>
          <a:p>
            <a:r>
              <a:rPr lang="en-US" dirty="0" smtClean="0"/>
              <a:t>Noah went into the ar</a:t>
            </a:r>
            <a:r>
              <a:rPr lang="en-US" dirty="0"/>
              <a:t>k</a:t>
            </a:r>
          </a:p>
        </p:txBody>
      </p:sp>
      <p:sp>
        <p:nvSpPr>
          <p:cNvPr id="4" name="Text Placeholder 3"/>
          <p:cNvSpPr>
            <a:spLocks noGrp="1"/>
          </p:cNvSpPr>
          <p:nvPr>
            <p:ph type="body" sz="half" idx="15"/>
          </p:nvPr>
        </p:nvSpPr>
        <p:spPr>
          <a:xfrm>
            <a:off x="913774" y="2452255"/>
            <a:ext cx="3298976" cy="3632661"/>
          </a:xfrm>
        </p:spPr>
        <p:txBody>
          <a:bodyPr>
            <a:normAutofit/>
          </a:bodyPr>
          <a:lstStyle/>
          <a:p>
            <a:r>
              <a:rPr lang="en-US" dirty="0" smtClean="0"/>
              <a:t>The day of reckoning is recounted in genesis 7:11-24. god shut </a:t>
            </a:r>
            <a:r>
              <a:rPr lang="en-US" dirty="0" err="1" smtClean="0"/>
              <a:t>noah</a:t>
            </a:r>
            <a:r>
              <a:rPr lang="en-US" dirty="0" smtClean="0"/>
              <a:t> and his family into the ark. </a:t>
            </a:r>
          </a:p>
        </p:txBody>
      </p:sp>
      <p:sp>
        <p:nvSpPr>
          <p:cNvPr id="5" name="Text Placeholder 4"/>
          <p:cNvSpPr>
            <a:spLocks noGrp="1"/>
          </p:cNvSpPr>
          <p:nvPr>
            <p:ph type="body" sz="quarter" idx="3"/>
          </p:nvPr>
        </p:nvSpPr>
        <p:spPr>
          <a:xfrm>
            <a:off x="4441348" y="1657047"/>
            <a:ext cx="3291521" cy="576262"/>
          </a:xfrm>
        </p:spPr>
        <p:txBody>
          <a:bodyPr/>
          <a:lstStyle/>
          <a:p>
            <a:r>
              <a:rPr lang="en-US" dirty="0" smtClean="0"/>
              <a:t>A universal judgement</a:t>
            </a:r>
            <a:endParaRPr lang="en-US" dirty="0"/>
          </a:p>
        </p:txBody>
      </p:sp>
      <p:sp>
        <p:nvSpPr>
          <p:cNvPr id="6" name="Text Placeholder 5"/>
          <p:cNvSpPr>
            <a:spLocks noGrp="1"/>
          </p:cNvSpPr>
          <p:nvPr>
            <p:ph type="body" sz="half" idx="16"/>
          </p:nvPr>
        </p:nvSpPr>
        <p:spPr>
          <a:xfrm>
            <a:off x="4441348" y="2452254"/>
            <a:ext cx="3303351" cy="3998421"/>
          </a:xfrm>
        </p:spPr>
        <p:txBody>
          <a:bodyPr>
            <a:normAutofit/>
          </a:bodyPr>
          <a:lstStyle/>
          <a:p>
            <a:r>
              <a:rPr lang="en-US" dirty="0"/>
              <a:t>We witness then the same power of god that spoke all things into existence now wiping all living things from the earth. Yet, we see his faithfulness and mercy as he preserves those alive on the ark.</a:t>
            </a:r>
          </a:p>
          <a:p>
            <a:r>
              <a:rPr lang="en-US" dirty="0"/>
              <a:t>This was a universal judgement, meaning it involved the entire earth. There are those who </a:t>
            </a:r>
            <a:r>
              <a:rPr lang="en-US" dirty="0" smtClean="0"/>
              <a:t>still </a:t>
            </a:r>
            <a:r>
              <a:rPr lang="en-US" dirty="0"/>
              <a:t>argue that the </a:t>
            </a:r>
            <a:r>
              <a:rPr lang="en-US" dirty="0" smtClean="0"/>
              <a:t>flood took place only in a very specific region. That’s not what the bible says. </a:t>
            </a:r>
            <a:endParaRPr lang="en-US" dirty="0"/>
          </a:p>
          <a:p>
            <a:endParaRPr lang="en-US" dirty="0"/>
          </a:p>
        </p:txBody>
      </p:sp>
      <p:sp>
        <p:nvSpPr>
          <p:cNvPr id="7" name="Text Placeholder 6"/>
          <p:cNvSpPr>
            <a:spLocks noGrp="1"/>
          </p:cNvSpPr>
          <p:nvPr>
            <p:ph type="body" sz="quarter" idx="13"/>
          </p:nvPr>
        </p:nvSpPr>
        <p:spPr>
          <a:xfrm>
            <a:off x="7973298" y="1657047"/>
            <a:ext cx="3304928" cy="576262"/>
          </a:xfrm>
        </p:spPr>
        <p:txBody>
          <a:bodyPr/>
          <a:lstStyle/>
          <a:p>
            <a:r>
              <a:rPr lang="en-US" dirty="0" smtClean="0"/>
              <a:t>A warning for the future</a:t>
            </a:r>
            <a:endParaRPr lang="en-US" dirty="0"/>
          </a:p>
        </p:txBody>
      </p:sp>
      <p:sp>
        <p:nvSpPr>
          <p:cNvPr id="8" name="Text Placeholder 7"/>
          <p:cNvSpPr>
            <a:spLocks noGrp="1"/>
          </p:cNvSpPr>
          <p:nvPr>
            <p:ph type="body" sz="half" idx="17"/>
          </p:nvPr>
        </p:nvSpPr>
        <p:spPr>
          <a:xfrm>
            <a:off x="7973298" y="2452255"/>
            <a:ext cx="3304928" cy="3507970"/>
          </a:xfrm>
        </p:spPr>
        <p:txBody>
          <a:bodyPr>
            <a:normAutofit/>
          </a:bodyPr>
          <a:lstStyle/>
          <a:p>
            <a:r>
              <a:rPr lang="en-US" dirty="0" smtClean="0"/>
              <a:t>The flood foreshadows the end of times when </a:t>
            </a:r>
            <a:r>
              <a:rPr lang="en-US" dirty="0" err="1" smtClean="0"/>
              <a:t>jesus</a:t>
            </a:r>
            <a:r>
              <a:rPr lang="en-US" dirty="0" smtClean="0"/>
              <a:t> Christ returns. The judgement upon the earth at that time will be fire and not flood, as we read in the book </a:t>
            </a:r>
            <a:r>
              <a:rPr lang="en-US" smtClean="0"/>
              <a:t>of revelation.</a:t>
            </a:r>
            <a:endParaRPr lang="en-US" dirty="0"/>
          </a:p>
        </p:txBody>
      </p:sp>
    </p:spTree>
    <p:extLst>
      <p:ext uri="{BB962C8B-B14F-4D97-AF65-F5344CB8AC3E}">
        <p14:creationId xmlns:p14="http://schemas.microsoft.com/office/powerpoint/2010/main" val="506576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the great flood tell us about god?</a:t>
            </a:r>
            <a:endParaRPr lang="en-US" dirty="0"/>
          </a:p>
        </p:txBody>
      </p:sp>
      <p:sp>
        <p:nvSpPr>
          <p:cNvPr id="3" name="Content Placeholder 2"/>
          <p:cNvSpPr>
            <a:spLocks noGrp="1"/>
          </p:cNvSpPr>
          <p:nvPr>
            <p:ph sz="quarter" idx="13"/>
          </p:nvPr>
        </p:nvSpPr>
        <p:spPr>
          <a:xfrm>
            <a:off x="5078062" y="609600"/>
            <a:ext cx="6200163" cy="5782887"/>
          </a:xfrm>
        </p:spPr>
        <p:txBody>
          <a:bodyPr>
            <a:normAutofit fontScale="70000" lnSpcReduction="20000"/>
          </a:bodyPr>
          <a:lstStyle/>
          <a:p>
            <a:r>
              <a:rPr lang="en-US" dirty="0" smtClean="0"/>
              <a:t>god’s nature is holiness, justice, and righteousness. He may delay judgement or discipline of his people, but at a certain point the hammer will fall. We will see this again in the study of Sodom and Gomorrah and the kingdoms in Israel and Judah. </a:t>
            </a:r>
          </a:p>
          <a:p>
            <a:r>
              <a:rPr lang="en-US" dirty="0" smtClean="0"/>
              <a:t>The flood again demonstrates god’s omnipotence, his sovereign power over nature. He unleashed the waters and then made a way for them to recede. He preserved the lives of </a:t>
            </a:r>
            <a:r>
              <a:rPr lang="en-US" dirty="0" err="1" smtClean="0"/>
              <a:t>noah</a:t>
            </a:r>
            <a:r>
              <a:rPr lang="en-US" dirty="0" smtClean="0"/>
              <a:t>, his family, and the animals on the ark. We’ll see more demonstrations of his great power when we examine the plagues of Egypt and the parting of the red sea.</a:t>
            </a:r>
          </a:p>
          <a:p>
            <a:r>
              <a:rPr lang="en-US" dirty="0" smtClean="0"/>
              <a:t>God is faithful to his promises. Not only did god keep his word to preserve </a:t>
            </a:r>
            <a:r>
              <a:rPr lang="en-US" dirty="0" err="1" smtClean="0"/>
              <a:t>noah’s</a:t>
            </a:r>
            <a:r>
              <a:rPr lang="en-US" dirty="0" smtClean="0"/>
              <a:t> family, in doing so he was also keeping his covenant with eve that her descendants would include the redeemer.</a:t>
            </a:r>
          </a:p>
          <a:p>
            <a:r>
              <a:rPr lang="en-US" dirty="0" smtClean="0"/>
              <a:t>Why does it read: “god remembered”? Does god actually forget anything? No. “remember” as used in genesis 8, “remember” means gave attention to someone or acted on their behalf. When you read “(God) will remember their sins no more”, it means that god is deliberately forgiving sins that would otherwise require death. God is holy, he does not change and he does not forget.</a:t>
            </a:r>
          </a:p>
          <a:p>
            <a:r>
              <a:rPr lang="en-US" dirty="0" smtClean="0"/>
              <a:t>God would make the seventh month (the month when the ark came to rest on the mountains of Ararat (turkey) sacred to his people in Israel. It would include the feast of trumpets, the day of atonement, and the feast of tabernacles.</a:t>
            </a:r>
          </a:p>
          <a:p>
            <a:endParaRPr lang="en-US" dirty="0"/>
          </a:p>
        </p:txBody>
      </p:sp>
      <p:sp>
        <p:nvSpPr>
          <p:cNvPr id="4" name="Text Placeholder 3"/>
          <p:cNvSpPr>
            <a:spLocks noGrp="1"/>
          </p:cNvSpPr>
          <p:nvPr>
            <p:ph type="body" sz="half" idx="2"/>
          </p:nvPr>
        </p:nvSpPr>
        <p:spPr>
          <a:xfrm>
            <a:off x="913774" y="2818014"/>
            <a:ext cx="3935689" cy="2973185"/>
          </a:xfrm>
        </p:spPr>
        <p:txBody>
          <a:bodyPr>
            <a:normAutofit fontScale="92500" lnSpcReduction="20000"/>
          </a:bodyPr>
          <a:lstStyle/>
          <a:p>
            <a:r>
              <a:rPr lang="en-US" dirty="0" smtClean="0"/>
              <a:t>We examined what we learned about god from creation in the last lesson. Let’s examine how those traits are manifested with the event of the great flood.</a:t>
            </a:r>
          </a:p>
          <a:p>
            <a:r>
              <a:rPr lang="en-US" dirty="0" smtClean="0"/>
              <a:t>1) We know that god is patient or “long-suffering”. It is not his will that anyone should perish, especially not eternally. He delays his judgements to give people the chance to repent of wickedness and sin and return to right relationship with him.</a:t>
            </a:r>
            <a:endParaRPr lang="en-US" dirty="0"/>
          </a:p>
        </p:txBody>
      </p:sp>
    </p:spTree>
    <p:extLst>
      <p:ext uri="{BB962C8B-B14F-4D97-AF65-F5344CB8AC3E}">
        <p14:creationId xmlns:p14="http://schemas.microsoft.com/office/powerpoint/2010/main" val="2929769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noahic</a:t>
            </a:r>
            <a:r>
              <a:rPr lang="en-US" dirty="0" smtClean="0"/>
              <a:t> covenant</a:t>
            </a:r>
            <a:endParaRPr lang="en-US" dirty="0"/>
          </a:p>
        </p:txBody>
      </p:sp>
      <p:sp>
        <p:nvSpPr>
          <p:cNvPr id="3" name="Content Placeholder 2"/>
          <p:cNvSpPr>
            <a:spLocks noGrp="1"/>
          </p:cNvSpPr>
          <p:nvPr>
            <p:ph sz="quarter" idx="13"/>
          </p:nvPr>
        </p:nvSpPr>
        <p:spPr>
          <a:xfrm>
            <a:off x="5078062" y="609599"/>
            <a:ext cx="6200163" cy="5990705"/>
          </a:xfrm>
        </p:spPr>
        <p:txBody>
          <a:bodyPr>
            <a:normAutofit fontScale="77500" lnSpcReduction="20000"/>
          </a:bodyPr>
          <a:lstStyle/>
          <a:p>
            <a:r>
              <a:rPr lang="en-US" b="1" i="1" dirty="0"/>
              <a:t>What does all this mean?</a:t>
            </a:r>
          </a:p>
          <a:p>
            <a:r>
              <a:rPr lang="en-US" dirty="0" smtClean="0"/>
              <a:t>Adam and </a:t>
            </a:r>
            <a:r>
              <a:rPr lang="en-US" dirty="0" err="1" smtClean="0"/>
              <a:t>cain</a:t>
            </a:r>
            <a:r>
              <a:rPr lang="en-US" dirty="0" smtClean="0"/>
              <a:t> had caused the ground to be cursed (</a:t>
            </a:r>
            <a:r>
              <a:rPr lang="en-US" dirty="0" err="1" smtClean="0"/>
              <a:t>adam</a:t>
            </a:r>
            <a:r>
              <a:rPr lang="en-US" dirty="0" smtClean="0"/>
              <a:t> by the fall, </a:t>
            </a:r>
            <a:r>
              <a:rPr lang="en-US" dirty="0" err="1" smtClean="0"/>
              <a:t>cain</a:t>
            </a:r>
            <a:r>
              <a:rPr lang="en-US" dirty="0" smtClean="0"/>
              <a:t> by spilling </a:t>
            </a:r>
            <a:r>
              <a:rPr lang="en-US" dirty="0" err="1" smtClean="0"/>
              <a:t>abel’s</a:t>
            </a:r>
            <a:r>
              <a:rPr lang="en-US" dirty="0" smtClean="0"/>
              <a:t> blood on the earth). These curses make the ground resist cultivation, and this will continue until Christ’s second advent. When god affirms here that the regular cycle of seasons will continue (for that matter, so will the rotation of the earth) until the hour that Christ returns. Living things on the earth will be maintained. This is essential to man’s survival. This is not a promise that we won’t  have cycles of drought, localized natural disasters, or localized famines, only that the world will continue until god is ready to make a new creation.</a:t>
            </a:r>
          </a:p>
          <a:p>
            <a:r>
              <a:rPr lang="en-US" dirty="0" smtClean="0"/>
              <a:t>God will no longer send a universal flood to destroy all life on earth nor will he give any further curse to the ground.</a:t>
            </a:r>
          </a:p>
          <a:p>
            <a:r>
              <a:rPr lang="en-US" dirty="0" smtClean="0"/>
              <a:t>God still wishes that his image, mankind, fills the earth.</a:t>
            </a:r>
          </a:p>
          <a:p>
            <a:r>
              <a:rPr lang="en-US" dirty="0" smtClean="0"/>
              <a:t>When man sees the rainbow from earth, god will see the rainbow from heaven. It will be a bridge between us, reminding god and man of this promise that the lord has made (and a reminder of his mercy preserving a remnant of man to repopulate earth).</a:t>
            </a:r>
            <a:endParaRPr lang="en-US" dirty="0"/>
          </a:p>
        </p:txBody>
      </p:sp>
      <p:sp>
        <p:nvSpPr>
          <p:cNvPr id="4" name="Text Placeholder 3"/>
          <p:cNvSpPr>
            <a:spLocks noGrp="1"/>
          </p:cNvSpPr>
          <p:nvPr>
            <p:ph type="body" sz="half" idx="2"/>
          </p:nvPr>
        </p:nvSpPr>
        <p:spPr>
          <a:xfrm>
            <a:off x="913774" y="2959330"/>
            <a:ext cx="3935689" cy="3333405"/>
          </a:xfrm>
        </p:spPr>
        <p:txBody>
          <a:bodyPr>
            <a:normAutofit lnSpcReduction="10000"/>
          </a:bodyPr>
          <a:lstStyle/>
          <a:p>
            <a:pPr marL="342900" indent="-342900" algn="l">
              <a:buAutoNum type="arabicParenR"/>
            </a:pPr>
            <a:r>
              <a:rPr lang="en-US" dirty="0" smtClean="0"/>
              <a:t>Included man and every living creature and the ground</a:t>
            </a:r>
          </a:p>
          <a:p>
            <a:pPr marL="342900" indent="-342900" algn="l">
              <a:buAutoNum type="arabicParenR"/>
            </a:pPr>
            <a:r>
              <a:rPr lang="en-US" dirty="0" smtClean="0"/>
              <a:t>God promises never again to send a flood to destroy all life</a:t>
            </a:r>
          </a:p>
          <a:p>
            <a:pPr marL="342900" indent="-342900" algn="l">
              <a:buAutoNum type="arabicParenR"/>
            </a:pPr>
            <a:r>
              <a:rPr lang="en-US" dirty="0" smtClean="0"/>
              <a:t>GOD PROMISES THE CYCLE OF DAYS, YEARS, SEASONS, ETC. WILL CONTINUE</a:t>
            </a:r>
          </a:p>
          <a:p>
            <a:pPr marL="342900" indent="-342900" algn="l">
              <a:buAutoNum type="arabicParenR"/>
            </a:pPr>
            <a:r>
              <a:rPr lang="en-US" dirty="0" smtClean="0"/>
              <a:t>God repeats his commands that man be fruitful and multiply</a:t>
            </a:r>
          </a:p>
          <a:p>
            <a:pPr marL="342900" indent="-342900" algn="l">
              <a:buAutoNum type="arabicParenR"/>
            </a:pPr>
            <a:r>
              <a:rPr lang="en-US" dirty="0" smtClean="0"/>
              <a:t>God makes the rainbow the sign of his covenant</a:t>
            </a:r>
          </a:p>
        </p:txBody>
      </p:sp>
    </p:spTree>
    <p:extLst>
      <p:ext uri="{BB962C8B-B14F-4D97-AF65-F5344CB8AC3E}">
        <p14:creationId xmlns:p14="http://schemas.microsoft.com/office/powerpoint/2010/main" val="739758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Noah’s response to deliverance from the flood</a:t>
            </a:r>
            <a:endParaRPr lang="en-US" dirty="0"/>
          </a:p>
        </p:txBody>
      </p:sp>
      <p:sp>
        <p:nvSpPr>
          <p:cNvPr id="3" name="Content Placeholder 2"/>
          <p:cNvSpPr>
            <a:spLocks noGrp="1"/>
          </p:cNvSpPr>
          <p:nvPr>
            <p:ph sz="quarter" idx="13"/>
          </p:nvPr>
        </p:nvSpPr>
        <p:spPr>
          <a:xfrm>
            <a:off x="5078062" y="609600"/>
            <a:ext cx="6200163" cy="5425440"/>
          </a:xfrm>
        </p:spPr>
        <p:txBody>
          <a:bodyPr>
            <a:normAutofit fontScale="77500" lnSpcReduction="20000"/>
          </a:bodyPr>
          <a:lstStyle/>
          <a:p>
            <a:r>
              <a:rPr lang="en-US" dirty="0" smtClean="0"/>
              <a:t>Noah and his family waited for the word of god before they left the ark. We see again his model of righteousness: obeying god, walking with god, witnessing for god, and waiting for god’s word and timing before we act.</a:t>
            </a:r>
          </a:p>
          <a:p>
            <a:r>
              <a:rPr lang="en-US" dirty="0" smtClean="0"/>
              <a:t>Noah’s first act in leaving the ark was to lead the family in worship (he was the new theocratic administrator). In giving a burnt offering to the lord, he was symbolically offering himself and his family to the lord for dedicated service and expressing gratitude to the lord.</a:t>
            </a:r>
          </a:p>
          <a:p>
            <a:r>
              <a:rPr lang="en-US" dirty="0" smtClean="0"/>
              <a:t>“burnt offerings” in the old testament meant that the entire animal was burned for the lord, no portions preserved for the person offering the sacrifice (we’ll see that sometimes the lord “shared a meal” by allowing the individual to eat a portion of the sacrifice and that he also allowed priests to eat portions for their daily meals). If god inhaled the “pleasing aroma” of the sacrifice, it meant that he was pleased with the offering. If he refused the fragrance, he was dissatisfied with the offering or the person who gave it.</a:t>
            </a:r>
            <a:endParaRPr lang="en-US" dirty="0"/>
          </a:p>
        </p:txBody>
      </p:sp>
      <p:sp>
        <p:nvSpPr>
          <p:cNvPr id="4" name="Text Placeholder 3"/>
          <p:cNvSpPr>
            <a:spLocks noGrp="1"/>
          </p:cNvSpPr>
          <p:nvPr>
            <p:ph type="body" sz="half" idx="2"/>
          </p:nvPr>
        </p:nvSpPr>
        <p:spPr>
          <a:xfrm>
            <a:off x="913774" y="2768137"/>
            <a:ext cx="3935689" cy="3383281"/>
          </a:xfrm>
        </p:spPr>
        <p:txBody>
          <a:bodyPr>
            <a:normAutofit fontScale="85000" lnSpcReduction="20000"/>
          </a:bodyPr>
          <a:lstStyle/>
          <a:p>
            <a:r>
              <a:rPr lang="en-US" dirty="0" smtClean="0"/>
              <a:t>We need to take care that we do not behave as those who perished in the flood. They had so neglected their spiritual life, their relationship with god, that they were going about their normal daily lives all the while </a:t>
            </a:r>
            <a:r>
              <a:rPr lang="en-US" dirty="0" err="1" smtClean="0"/>
              <a:t>noah</a:t>
            </a:r>
            <a:r>
              <a:rPr lang="en-US" dirty="0" smtClean="0"/>
              <a:t> built the ark. They disregarded his witness about god and went on with worldly concerns up until the rains began to fall. This world will not continue forever. God has set an hour for Christ’s return. We should never be so wrapped up in worldly matters that we neglect or forget our relationship with god, which should be our first priority.</a:t>
            </a:r>
            <a:endParaRPr lang="en-US" dirty="0"/>
          </a:p>
        </p:txBody>
      </p:sp>
    </p:spTree>
    <p:extLst>
      <p:ext uri="{BB962C8B-B14F-4D97-AF65-F5344CB8AC3E}">
        <p14:creationId xmlns:p14="http://schemas.microsoft.com/office/powerpoint/2010/main" val="1451491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678268"/>
          </a:xfrm>
        </p:spPr>
        <p:txBody>
          <a:bodyPr/>
          <a:lstStyle/>
          <a:p>
            <a:r>
              <a:rPr lang="en-US" dirty="0" smtClean="0"/>
              <a:t>Mankind and the lifeblood</a:t>
            </a:r>
            <a:endParaRPr lang="en-US" dirty="0"/>
          </a:p>
        </p:txBody>
      </p:sp>
      <p:sp>
        <p:nvSpPr>
          <p:cNvPr id="3" name="Content Placeholder 2"/>
          <p:cNvSpPr>
            <a:spLocks noGrp="1"/>
          </p:cNvSpPr>
          <p:nvPr>
            <p:ph sz="quarter" idx="13"/>
          </p:nvPr>
        </p:nvSpPr>
        <p:spPr>
          <a:xfrm>
            <a:off x="913774" y="1487978"/>
            <a:ext cx="10363826" cy="4821382"/>
          </a:xfrm>
        </p:spPr>
        <p:txBody>
          <a:bodyPr>
            <a:normAutofit fontScale="70000" lnSpcReduction="20000"/>
          </a:bodyPr>
          <a:lstStyle/>
          <a:p>
            <a:r>
              <a:rPr lang="en-US" dirty="0" smtClean="0"/>
              <a:t>One major change in the natural order after the flood was that god indicated men animals would have the fear of men and that all animals who move were men’s for food. Genesis 4 indicated that </a:t>
            </a:r>
            <a:r>
              <a:rPr lang="en-US" dirty="0" err="1" smtClean="0"/>
              <a:t>abel</a:t>
            </a:r>
            <a:r>
              <a:rPr lang="en-US" dirty="0" smtClean="0"/>
              <a:t> was a shepherd who kept flocks because he gave offerings from the flock to god. </a:t>
            </a:r>
            <a:r>
              <a:rPr lang="en-US" dirty="0"/>
              <a:t> </a:t>
            </a:r>
            <a:r>
              <a:rPr lang="en-US" dirty="0" smtClean="0"/>
              <a:t>It’s possible that god is now saying that hunting wild animals is permissible whereas men had been eating of flocks or herds before this time or that the flocks kept by </a:t>
            </a:r>
            <a:r>
              <a:rPr lang="en-US" dirty="0" err="1" smtClean="0"/>
              <a:t>abel</a:t>
            </a:r>
            <a:r>
              <a:rPr lang="en-US" dirty="0" smtClean="0"/>
              <a:t> were strictly for offerings to the lord or that the flood had left an insufficient amount of vegetation for a time and </a:t>
            </a:r>
            <a:r>
              <a:rPr lang="en-US" dirty="0" err="1" smtClean="0"/>
              <a:t>noah</a:t>
            </a:r>
            <a:r>
              <a:rPr lang="en-US" dirty="0" smtClean="0"/>
              <a:t> would have to hunt to provide for his family. Again, I’m not going to add to god’s word by speculation. </a:t>
            </a:r>
          </a:p>
          <a:p>
            <a:r>
              <a:rPr lang="en-US" dirty="0" smtClean="0"/>
              <a:t>An important restriction on eating animals is that man is forbidden to eat their blood. Blood is considered life; god alone gives life and he alone has the right to take life. God has caring for animals because he gave them life, otherwise sacrificing them as atonement for sin would have meant nothing to him. The lifeblood is so important that spilling </a:t>
            </a:r>
            <a:r>
              <a:rPr lang="en-US" dirty="0" err="1" smtClean="0"/>
              <a:t>abel’s</a:t>
            </a:r>
            <a:r>
              <a:rPr lang="en-US" dirty="0" smtClean="0"/>
              <a:t> blood exacerbated the curse on the ground.</a:t>
            </a:r>
          </a:p>
          <a:p>
            <a:r>
              <a:rPr lang="en-US" dirty="0" smtClean="0"/>
              <a:t>God adds to this a restriction against murdering another human being. Mankind is made in the image of god; man is god’s representative on earth. To attack another person is to attack the image of god and, therefore, to attack god personally. To take away the life of another person is to subvert a sovereign right that belongs to god alone and, therefore, to take the place of god.</a:t>
            </a:r>
          </a:p>
          <a:p>
            <a:r>
              <a:rPr lang="en-US" dirty="0" smtClean="0"/>
              <a:t>Human government would be established in part to punish murderers according to god’s requirements (see Romans 13:1-7). God’s law does distinguish between murder and manslaughter, as we will read in the law of </a:t>
            </a:r>
            <a:r>
              <a:rPr lang="en-US" dirty="0" err="1" smtClean="0"/>
              <a:t>moses</a:t>
            </a:r>
            <a:r>
              <a:rPr lang="en-US" dirty="0" smtClean="0"/>
              <a:t>. The fear of punishment was meant to discourage men from lawbreaking. However, as we continue to read in the scripture, the impulses of sin are extremely difficult for men to overcome unless they turn to god.</a:t>
            </a:r>
            <a:endParaRPr lang="en-US" dirty="0"/>
          </a:p>
        </p:txBody>
      </p:sp>
    </p:spTree>
    <p:extLst>
      <p:ext uri="{BB962C8B-B14F-4D97-AF65-F5344CB8AC3E}">
        <p14:creationId xmlns:p14="http://schemas.microsoft.com/office/powerpoint/2010/main" val="2386032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645018"/>
          </a:xfrm>
        </p:spPr>
        <p:txBody>
          <a:bodyPr/>
          <a:lstStyle/>
          <a:p>
            <a:r>
              <a:rPr lang="en-US" dirty="0" smtClean="0"/>
              <a:t>Genesis 9:18-23 – </a:t>
            </a:r>
            <a:r>
              <a:rPr lang="en-US" dirty="0" err="1" smtClean="0"/>
              <a:t>noah</a:t>
            </a:r>
            <a:r>
              <a:rPr lang="en-US" dirty="0" smtClean="0"/>
              <a:t> and ham</a:t>
            </a:r>
            <a:endParaRPr lang="en-US" dirty="0"/>
          </a:p>
        </p:txBody>
      </p:sp>
      <p:sp>
        <p:nvSpPr>
          <p:cNvPr id="3" name="Text Placeholder 2"/>
          <p:cNvSpPr>
            <a:spLocks noGrp="1"/>
          </p:cNvSpPr>
          <p:nvPr>
            <p:ph type="body" idx="1"/>
          </p:nvPr>
        </p:nvSpPr>
        <p:spPr>
          <a:xfrm>
            <a:off x="1146327" y="1477280"/>
            <a:ext cx="4873474" cy="679994"/>
          </a:xfrm>
        </p:spPr>
        <p:txBody>
          <a:bodyPr/>
          <a:lstStyle/>
          <a:p>
            <a:r>
              <a:rPr lang="en-US" dirty="0" smtClean="0"/>
              <a:t>Noah</a:t>
            </a:r>
            <a:endParaRPr lang="en-US" dirty="0"/>
          </a:p>
        </p:txBody>
      </p:sp>
      <p:sp>
        <p:nvSpPr>
          <p:cNvPr id="4" name="Content Placeholder 3"/>
          <p:cNvSpPr>
            <a:spLocks noGrp="1"/>
          </p:cNvSpPr>
          <p:nvPr>
            <p:ph sz="quarter" idx="13"/>
          </p:nvPr>
        </p:nvSpPr>
        <p:spPr>
          <a:xfrm>
            <a:off x="913774" y="2294314"/>
            <a:ext cx="5106027" cy="3496886"/>
          </a:xfrm>
        </p:spPr>
        <p:txBody>
          <a:bodyPr>
            <a:normAutofit fontScale="85000" lnSpcReduction="20000"/>
          </a:bodyPr>
          <a:lstStyle/>
          <a:p>
            <a:r>
              <a:rPr lang="en-US" dirty="0" smtClean="0"/>
              <a:t>Noah is still a hero of the faith according to the book of Hebrews, but his incident of drunkenness in genesis 9 reminds us that even the faithful still backslide to sin. David would commit adultery, Solomon would worship false gods, </a:t>
            </a:r>
            <a:r>
              <a:rPr lang="en-US" dirty="0" err="1" smtClean="0"/>
              <a:t>moses</a:t>
            </a:r>
            <a:r>
              <a:rPr lang="en-US" dirty="0" smtClean="0"/>
              <a:t> would disobey a crucial order from god, peter would deny Christ, etc.</a:t>
            </a:r>
          </a:p>
          <a:p>
            <a:r>
              <a:rPr lang="en-US" dirty="0" smtClean="0"/>
              <a:t>Drinking wine is not forbidden in the bible, in fact wine was considered a blessing. It was </a:t>
            </a:r>
            <a:r>
              <a:rPr lang="en-US" dirty="0" err="1" smtClean="0"/>
              <a:t>noah’s</a:t>
            </a:r>
            <a:r>
              <a:rPr lang="en-US" dirty="0" smtClean="0"/>
              <a:t> drunkenness and nakedness that were considered disgraceful.</a:t>
            </a:r>
            <a:endParaRPr lang="en-US" dirty="0"/>
          </a:p>
        </p:txBody>
      </p:sp>
      <p:sp>
        <p:nvSpPr>
          <p:cNvPr id="5" name="Text Placeholder 4"/>
          <p:cNvSpPr>
            <a:spLocks noGrp="1"/>
          </p:cNvSpPr>
          <p:nvPr>
            <p:ph type="body" sz="quarter" idx="3"/>
          </p:nvPr>
        </p:nvSpPr>
        <p:spPr>
          <a:xfrm>
            <a:off x="6172200" y="1477280"/>
            <a:ext cx="4881804" cy="567651"/>
          </a:xfrm>
        </p:spPr>
        <p:txBody>
          <a:bodyPr/>
          <a:lstStyle/>
          <a:p>
            <a:r>
              <a:rPr lang="en-US" dirty="0" smtClean="0"/>
              <a:t>ham</a:t>
            </a:r>
            <a:endParaRPr lang="en-US" dirty="0"/>
          </a:p>
        </p:txBody>
      </p:sp>
      <p:sp>
        <p:nvSpPr>
          <p:cNvPr id="6" name="Content Placeholder 5"/>
          <p:cNvSpPr>
            <a:spLocks noGrp="1"/>
          </p:cNvSpPr>
          <p:nvPr>
            <p:ph sz="quarter" idx="14"/>
          </p:nvPr>
        </p:nvSpPr>
        <p:spPr>
          <a:xfrm>
            <a:off x="6172200" y="2377439"/>
            <a:ext cx="5105401" cy="3923607"/>
          </a:xfrm>
        </p:spPr>
        <p:txBody>
          <a:bodyPr>
            <a:normAutofit fontScale="70000" lnSpcReduction="20000"/>
          </a:bodyPr>
          <a:lstStyle/>
          <a:p>
            <a:r>
              <a:rPr lang="en-US" dirty="0" smtClean="0"/>
              <a:t>Ham’s sin was entering his father’s tent without permission, looking at </a:t>
            </a:r>
            <a:r>
              <a:rPr lang="en-US" dirty="0" err="1" smtClean="0"/>
              <a:t>noah</a:t>
            </a:r>
            <a:r>
              <a:rPr lang="en-US" dirty="0" smtClean="0"/>
              <a:t> while his father was naked, and then telling his brothers about their father’s nakedness. Shem and Japheth showed love and respect by covering </a:t>
            </a:r>
            <a:r>
              <a:rPr lang="en-US" dirty="0" err="1" smtClean="0"/>
              <a:t>noah</a:t>
            </a:r>
            <a:r>
              <a:rPr lang="en-US" dirty="0" smtClean="0"/>
              <a:t> without looking at him.</a:t>
            </a:r>
          </a:p>
          <a:p>
            <a:r>
              <a:rPr lang="en-US" dirty="0" smtClean="0"/>
              <a:t>Some theologians have distorted this story because looking upon a father’s nakedness in Hebrew tradition is sometimes a euphemism for committing adultery with a father’s wife. Some even speculated that </a:t>
            </a:r>
            <a:r>
              <a:rPr lang="en-US" dirty="0" err="1" smtClean="0"/>
              <a:t>canaan</a:t>
            </a:r>
            <a:r>
              <a:rPr lang="en-US" dirty="0" smtClean="0"/>
              <a:t> was cursed because ham slept with </a:t>
            </a:r>
            <a:r>
              <a:rPr lang="en-US" dirty="0" err="1" smtClean="0"/>
              <a:t>noah’s</a:t>
            </a:r>
            <a:r>
              <a:rPr lang="en-US" dirty="0" smtClean="0"/>
              <a:t> wife and she was the mother of </a:t>
            </a:r>
            <a:r>
              <a:rPr lang="en-US" dirty="0" err="1" smtClean="0"/>
              <a:t>canaan</a:t>
            </a:r>
            <a:r>
              <a:rPr lang="en-US" dirty="0" smtClean="0"/>
              <a:t>. </a:t>
            </a:r>
            <a:r>
              <a:rPr lang="en-US" b="1" dirty="0" smtClean="0"/>
              <a:t>That is not what the scripture said happened here.  I cannot emphasize enough that you should always evaluate speculations against what scripture tells you. </a:t>
            </a:r>
            <a:r>
              <a:rPr lang="en-US" dirty="0" smtClean="0"/>
              <a:t>It is far more likely that this story inspired that Hebrew euphemism. </a:t>
            </a:r>
            <a:endParaRPr lang="en-US" b="1" dirty="0"/>
          </a:p>
        </p:txBody>
      </p:sp>
    </p:spTree>
    <p:extLst>
      <p:ext uri="{BB962C8B-B14F-4D97-AF65-F5344CB8AC3E}">
        <p14:creationId xmlns:p14="http://schemas.microsoft.com/office/powerpoint/2010/main" val="3020688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609600"/>
            <a:ext cx="10364452" cy="745375"/>
          </a:xfrm>
        </p:spPr>
        <p:txBody>
          <a:bodyPr/>
          <a:lstStyle/>
          <a:p>
            <a:r>
              <a:rPr lang="en-US" dirty="0" smtClean="0"/>
              <a:t>Noah’s blessings and one curse</a:t>
            </a:r>
            <a:endParaRPr lang="en-US" dirty="0"/>
          </a:p>
        </p:txBody>
      </p:sp>
      <p:sp>
        <p:nvSpPr>
          <p:cNvPr id="3" name="Text Placeholder 2"/>
          <p:cNvSpPr>
            <a:spLocks noGrp="1"/>
          </p:cNvSpPr>
          <p:nvPr>
            <p:ph type="body" idx="1"/>
          </p:nvPr>
        </p:nvSpPr>
        <p:spPr>
          <a:xfrm>
            <a:off x="723207" y="1494256"/>
            <a:ext cx="3489543" cy="576262"/>
          </a:xfrm>
        </p:spPr>
        <p:txBody>
          <a:bodyPr/>
          <a:lstStyle/>
          <a:p>
            <a:r>
              <a:rPr lang="en-US" dirty="0" smtClean="0"/>
              <a:t>Curse on </a:t>
            </a:r>
            <a:r>
              <a:rPr lang="en-US" dirty="0" err="1" smtClean="0"/>
              <a:t>canaan</a:t>
            </a:r>
            <a:endParaRPr lang="en-US" dirty="0"/>
          </a:p>
        </p:txBody>
      </p:sp>
      <p:sp>
        <p:nvSpPr>
          <p:cNvPr id="4" name="Text Placeholder 3"/>
          <p:cNvSpPr>
            <a:spLocks noGrp="1"/>
          </p:cNvSpPr>
          <p:nvPr>
            <p:ph type="body" sz="half" idx="15"/>
          </p:nvPr>
        </p:nvSpPr>
        <p:spPr>
          <a:xfrm>
            <a:off x="723207" y="2377441"/>
            <a:ext cx="3489543" cy="3940232"/>
          </a:xfrm>
        </p:spPr>
        <p:txBody>
          <a:bodyPr>
            <a:normAutofit fontScale="85000" lnSpcReduction="20000"/>
          </a:bodyPr>
          <a:lstStyle/>
          <a:p>
            <a:r>
              <a:rPr lang="en-US" dirty="0" smtClean="0"/>
              <a:t>Canaan was the son of ham. Noah’s only recorded words in the bible were a curse on </a:t>
            </a:r>
            <a:r>
              <a:rPr lang="en-US" dirty="0" err="1" smtClean="0"/>
              <a:t>canaan</a:t>
            </a:r>
            <a:r>
              <a:rPr lang="en-US" dirty="0" smtClean="0"/>
              <a:t> because of ham’s actions. Noah predicts three times that </a:t>
            </a:r>
            <a:r>
              <a:rPr lang="en-US" dirty="0" err="1" smtClean="0"/>
              <a:t>canaan’s</a:t>
            </a:r>
            <a:r>
              <a:rPr lang="en-US" dirty="0" smtClean="0"/>
              <a:t> descendants would become the lowest of servants to his brothers’ descendants.</a:t>
            </a:r>
          </a:p>
          <a:p>
            <a:r>
              <a:rPr lang="en-US" dirty="0"/>
              <a:t>His descendants included the nations of Babylon, Assyria, and Egypt. </a:t>
            </a:r>
            <a:r>
              <a:rPr lang="en-US" dirty="0" smtClean="0"/>
              <a:t>Canaanites would descend into a paganism and worship of false gods. They would persecute Israel (the descendants of </a:t>
            </a:r>
            <a:r>
              <a:rPr lang="en-US" dirty="0" err="1" smtClean="0"/>
              <a:t>shem</a:t>
            </a:r>
            <a:r>
              <a:rPr lang="en-US" dirty="0" smtClean="0"/>
              <a:t>). This, however, does not mean that all his descendants succumbed to paganism or strayed from the lord. As with the </a:t>
            </a:r>
            <a:r>
              <a:rPr lang="en-US" dirty="0" err="1" smtClean="0"/>
              <a:t>cainites</a:t>
            </a:r>
            <a:r>
              <a:rPr lang="en-US" dirty="0" smtClean="0"/>
              <a:t>, we should never make universal presumptions about any people group. Revelation tells us that god’s family in the end days will include people of all tribes and nations of the world. Sins of the father do not condemn the child.</a:t>
            </a:r>
          </a:p>
        </p:txBody>
      </p:sp>
      <p:sp>
        <p:nvSpPr>
          <p:cNvPr id="5" name="Text Placeholder 4"/>
          <p:cNvSpPr>
            <a:spLocks noGrp="1"/>
          </p:cNvSpPr>
          <p:nvPr>
            <p:ph type="body" sz="quarter" idx="3"/>
          </p:nvPr>
        </p:nvSpPr>
        <p:spPr>
          <a:xfrm>
            <a:off x="4441348" y="1592667"/>
            <a:ext cx="3291521" cy="576262"/>
          </a:xfrm>
        </p:spPr>
        <p:txBody>
          <a:bodyPr/>
          <a:lstStyle/>
          <a:p>
            <a:r>
              <a:rPr lang="en-US" dirty="0" smtClean="0"/>
              <a:t>Blessing on god of </a:t>
            </a:r>
            <a:r>
              <a:rPr lang="en-US" dirty="0" err="1" smtClean="0"/>
              <a:t>shem</a:t>
            </a:r>
            <a:endParaRPr lang="en-US" dirty="0"/>
          </a:p>
        </p:txBody>
      </p:sp>
      <p:sp>
        <p:nvSpPr>
          <p:cNvPr id="6" name="Text Placeholder 5"/>
          <p:cNvSpPr>
            <a:spLocks noGrp="1"/>
          </p:cNvSpPr>
          <p:nvPr>
            <p:ph type="body" sz="half" idx="16"/>
          </p:nvPr>
        </p:nvSpPr>
        <p:spPr>
          <a:xfrm>
            <a:off x="4441348" y="2377440"/>
            <a:ext cx="3303351" cy="4023359"/>
          </a:xfrm>
        </p:spPr>
        <p:txBody>
          <a:bodyPr>
            <a:normAutofit fontScale="92500" lnSpcReduction="20000"/>
          </a:bodyPr>
          <a:lstStyle/>
          <a:p>
            <a:r>
              <a:rPr lang="en-US" dirty="0" smtClean="0"/>
              <a:t>Noah did not bless </a:t>
            </a:r>
            <a:r>
              <a:rPr lang="en-US" dirty="0" err="1" smtClean="0"/>
              <a:t>shem</a:t>
            </a:r>
            <a:r>
              <a:rPr lang="en-US" dirty="0" smtClean="0"/>
              <a:t>, but rather blessed the god of </a:t>
            </a:r>
            <a:r>
              <a:rPr lang="en-US" dirty="0" err="1" smtClean="0"/>
              <a:t>shem</a:t>
            </a:r>
            <a:r>
              <a:rPr lang="en-US" dirty="0" smtClean="0"/>
              <a:t>. Noah was perhaps gifted with the foreknowledge from god of what the lord would do through </a:t>
            </a:r>
            <a:r>
              <a:rPr lang="en-US" dirty="0" err="1" smtClean="0"/>
              <a:t>shem’s</a:t>
            </a:r>
            <a:r>
              <a:rPr lang="en-US" dirty="0" smtClean="0"/>
              <a:t> descendants, who would become the nation of Israel. The Israelites would record the scriptures (beginning with </a:t>
            </a:r>
            <a:r>
              <a:rPr lang="en-US" dirty="0" err="1" smtClean="0"/>
              <a:t>moses</a:t>
            </a:r>
            <a:r>
              <a:rPr lang="en-US" dirty="0" smtClean="0"/>
              <a:t> writing the Pentateuch). Christ the redeemer would descend from </a:t>
            </a:r>
            <a:r>
              <a:rPr lang="en-US" dirty="0" err="1" smtClean="0"/>
              <a:t>shem</a:t>
            </a:r>
            <a:r>
              <a:rPr lang="en-US" dirty="0" smtClean="0"/>
              <a:t>.</a:t>
            </a:r>
          </a:p>
          <a:p>
            <a:r>
              <a:rPr lang="en-US" dirty="0" smtClean="0"/>
              <a:t>Noah rightly gave glory to god, not </a:t>
            </a:r>
            <a:r>
              <a:rPr lang="en-US" dirty="0" err="1" smtClean="0"/>
              <a:t>shem</a:t>
            </a:r>
            <a:r>
              <a:rPr lang="en-US" dirty="0" smtClean="0"/>
              <a:t>, for all of this. Also, we must note that god is again enacting his redemptive plan through the second-born son rather than the firstborn. God would elevate the younger sibling to the status of firstborn with Abraham, Isaac, and Jacob.</a:t>
            </a:r>
            <a:endParaRPr lang="en-US" dirty="0"/>
          </a:p>
        </p:txBody>
      </p:sp>
      <p:sp>
        <p:nvSpPr>
          <p:cNvPr id="7" name="Text Placeholder 6"/>
          <p:cNvSpPr>
            <a:spLocks noGrp="1"/>
          </p:cNvSpPr>
          <p:nvPr>
            <p:ph type="body" sz="quarter" idx="13"/>
          </p:nvPr>
        </p:nvSpPr>
        <p:spPr>
          <a:xfrm>
            <a:off x="7973298" y="1494256"/>
            <a:ext cx="3304928" cy="576262"/>
          </a:xfrm>
        </p:spPr>
        <p:txBody>
          <a:bodyPr/>
          <a:lstStyle/>
          <a:p>
            <a:r>
              <a:rPr lang="en-US" dirty="0" err="1" smtClean="0"/>
              <a:t>japheth</a:t>
            </a:r>
            <a:endParaRPr lang="en-US" dirty="0"/>
          </a:p>
        </p:txBody>
      </p:sp>
      <p:sp>
        <p:nvSpPr>
          <p:cNvPr id="8" name="Text Placeholder 7"/>
          <p:cNvSpPr>
            <a:spLocks noGrp="1"/>
          </p:cNvSpPr>
          <p:nvPr>
            <p:ph type="body" sz="half" idx="17"/>
          </p:nvPr>
        </p:nvSpPr>
        <p:spPr>
          <a:xfrm>
            <a:off x="7973298" y="2377441"/>
            <a:ext cx="3304928" cy="3413759"/>
          </a:xfrm>
        </p:spPr>
        <p:txBody>
          <a:bodyPr/>
          <a:lstStyle/>
          <a:p>
            <a:r>
              <a:rPr lang="en-US" dirty="0" smtClean="0"/>
              <a:t>Japheth became the patriarch of the gentile nations. They would scatter to lands that became </a:t>
            </a:r>
            <a:r>
              <a:rPr lang="en-US" dirty="0" err="1" smtClean="0"/>
              <a:t>asia</a:t>
            </a:r>
            <a:r>
              <a:rPr lang="en-US" dirty="0" smtClean="0"/>
              <a:t> minor and Europe.</a:t>
            </a:r>
          </a:p>
          <a:p>
            <a:r>
              <a:rPr lang="en-US" dirty="0" smtClean="0"/>
              <a:t>When </a:t>
            </a:r>
            <a:r>
              <a:rPr lang="en-US" dirty="0" err="1" smtClean="0"/>
              <a:t>noah</a:t>
            </a:r>
            <a:r>
              <a:rPr lang="en-US" dirty="0" smtClean="0"/>
              <a:t> speaks of Japheth’s descendants finding god in the tents of </a:t>
            </a:r>
            <a:r>
              <a:rPr lang="en-US" dirty="0" err="1" smtClean="0"/>
              <a:t>shem</a:t>
            </a:r>
            <a:r>
              <a:rPr lang="en-US" dirty="0" smtClean="0"/>
              <a:t>, he means that the Israelite people would be the witnesses and light of god for the gentile nations, drawing them to the lord. (see Isaiah 42:6 and 49:6 and romans 2:24)</a:t>
            </a:r>
            <a:endParaRPr lang="en-US" dirty="0"/>
          </a:p>
        </p:txBody>
      </p:sp>
    </p:spTree>
    <p:extLst>
      <p:ext uri="{BB962C8B-B14F-4D97-AF65-F5344CB8AC3E}">
        <p14:creationId xmlns:p14="http://schemas.microsoft.com/office/powerpoint/2010/main" val="4119656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quick genesis recap</a:t>
            </a:r>
            <a:endParaRPr lang="en-US" dirty="0"/>
          </a:p>
        </p:txBody>
      </p:sp>
      <p:sp>
        <p:nvSpPr>
          <p:cNvPr id="3" name="Content Placeholder 2"/>
          <p:cNvSpPr>
            <a:spLocks noGrp="1"/>
          </p:cNvSpPr>
          <p:nvPr>
            <p:ph sz="quarter" idx="13"/>
          </p:nvPr>
        </p:nvSpPr>
        <p:spPr>
          <a:xfrm>
            <a:off x="5078062" y="609600"/>
            <a:ext cx="6200163" cy="5417127"/>
          </a:xfrm>
        </p:spPr>
        <p:txBody>
          <a:bodyPr>
            <a:normAutofit fontScale="77500" lnSpcReduction="20000"/>
          </a:bodyPr>
          <a:lstStyle/>
          <a:p>
            <a:r>
              <a:rPr lang="en-US" dirty="0" smtClean="0"/>
              <a:t>The six days of creation and what they reveal about god’s character</a:t>
            </a:r>
          </a:p>
          <a:p>
            <a:r>
              <a:rPr lang="en-US" dirty="0" smtClean="0"/>
              <a:t>The seventh day (later known as the Sabbath) and what it means for man, nature, and god</a:t>
            </a:r>
          </a:p>
          <a:p>
            <a:r>
              <a:rPr lang="en-US" dirty="0" smtClean="0"/>
              <a:t>The angelic rebellion and the influence of </a:t>
            </a:r>
            <a:r>
              <a:rPr lang="en-US" dirty="0" err="1" smtClean="0"/>
              <a:t>satan</a:t>
            </a:r>
            <a:r>
              <a:rPr lang="en-US" dirty="0" smtClean="0"/>
              <a:t> on mankind</a:t>
            </a:r>
          </a:p>
          <a:p>
            <a:r>
              <a:rPr lang="en-US" dirty="0" smtClean="0"/>
              <a:t>Why god’s creation of man was special</a:t>
            </a:r>
          </a:p>
          <a:p>
            <a:r>
              <a:rPr lang="en-US" dirty="0" smtClean="0"/>
              <a:t>The responsibilities of man and the disobedience that led to the fall</a:t>
            </a:r>
          </a:p>
          <a:p>
            <a:r>
              <a:rPr lang="en-US" dirty="0" smtClean="0"/>
              <a:t>The </a:t>
            </a:r>
            <a:r>
              <a:rPr lang="en-US" dirty="0" err="1" smtClean="0"/>
              <a:t>adamic</a:t>
            </a:r>
            <a:r>
              <a:rPr lang="en-US" dirty="0" smtClean="0"/>
              <a:t> covenant and what it means for the redemption of all mankind</a:t>
            </a:r>
          </a:p>
          <a:p>
            <a:r>
              <a:rPr lang="en-US" dirty="0" smtClean="0"/>
              <a:t>Marriage: </a:t>
            </a:r>
            <a:r>
              <a:rPr lang="en-US" u="sng" dirty="0" smtClean="0"/>
              <a:t>not</a:t>
            </a:r>
            <a:r>
              <a:rPr lang="en-US" dirty="0" smtClean="0"/>
              <a:t> a mandate to dominate</a:t>
            </a:r>
          </a:p>
          <a:p>
            <a:r>
              <a:rPr lang="en-US" dirty="0" smtClean="0"/>
              <a:t>Cain, </a:t>
            </a:r>
            <a:r>
              <a:rPr lang="en-US" dirty="0" err="1" smtClean="0"/>
              <a:t>abel</a:t>
            </a:r>
            <a:r>
              <a:rPr lang="en-US" dirty="0" smtClean="0"/>
              <a:t>, and </a:t>
            </a:r>
            <a:r>
              <a:rPr lang="en-US" dirty="0" err="1" smtClean="0"/>
              <a:t>seth</a:t>
            </a:r>
            <a:r>
              <a:rPr lang="en-US" dirty="0" smtClean="0"/>
              <a:t>: man’s continuing disobedience after the fall</a:t>
            </a:r>
          </a:p>
          <a:p>
            <a:r>
              <a:rPr lang="en-US" dirty="0" smtClean="0"/>
              <a:t>Because we have fallen doesn’t mean we can’t get back up again: we are never so lost that we can’t be found by god.</a:t>
            </a:r>
            <a:endParaRPr lang="en-US" dirty="0"/>
          </a:p>
        </p:txBody>
      </p:sp>
      <p:sp>
        <p:nvSpPr>
          <p:cNvPr id="4" name="Text Placeholder 3"/>
          <p:cNvSpPr>
            <a:spLocks noGrp="1"/>
          </p:cNvSpPr>
          <p:nvPr>
            <p:ph type="body" sz="half" idx="2"/>
          </p:nvPr>
        </p:nvSpPr>
        <p:spPr/>
        <p:txBody>
          <a:bodyPr/>
          <a:lstStyle/>
          <a:p>
            <a:r>
              <a:rPr lang="en-US" dirty="0" smtClean="0"/>
              <a:t>In our previous lesson, we looked at the significant events of Genesis 1-6. this lesson covers genesis 4-11, so you will see a few pages of lesson notes carried over from our last study.</a:t>
            </a:r>
          </a:p>
          <a:p>
            <a:r>
              <a:rPr lang="en-US" dirty="0" smtClean="0"/>
              <a:t>Our previous study covered the following topics:</a:t>
            </a:r>
            <a:endParaRPr lang="en-US" dirty="0"/>
          </a:p>
        </p:txBody>
      </p:sp>
    </p:spTree>
    <p:extLst>
      <p:ext uri="{BB962C8B-B14F-4D97-AF65-F5344CB8AC3E}">
        <p14:creationId xmlns:p14="http://schemas.microsoft.com/office/powerpoint/2010/main" val="21243757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609600"/>
            <a:ext cx="10364452" cy="745375"/>
          </a:xfrm>
        </p:spPr>
        <p:txBody>
          <a:bodyPr/>
          <a:lstStyle/>
          <a:p>
            <a:r>
              <a:rPr lang="en-US" dirty="0" smtClean="0"/>
              <a:t>The table of nations (genesis 10)</a:t>
            </a:r>
            <a:endParaRPr lang="en-US" dirty="0"/>
          </a:p>
        </p:txBody>
      </p:sp>
      <p:sp>
        <p:nvSpPr>
          <p:cNvPr id="3" name="Text Placeholder 2"/>
          <p:cNvSpPr>
            <a:spLocks noGrp="1"/>
          </p:cNvSpPr>
          <p:nvPr>
            <p:ph type="body" idx="1"/>
          </p:nvPr>
        </p:nvSpPr>
        <p:spPr>
          <a:xfrm>
            <a:off x="723207" y="1578076"/>
            <a:ext cx="3489543" cy="576262"/>
          </a:xfrm>
        </p:spPr>
        <p:txBody>
          <a:bodyPr/>
          <a:lstStyle/>
          <a:p>
            <a:r>
              <a:rPr lang="en-US" dirty="0" smtClean="0"/>
              <a:t>Three sons represented</a:t>
            </a:r>
            <a:endParaRPr lang="en-US" dirty="0"/>
          </a:p>
        </p:txBody>
      </p:sp>
      <p:sp>
        <p:nvSpPr>
          <p:cNvPr id="4" name="Text Placeholder 3"/>
          <p:cNvSpPr>
            <a:spLocks noGrp="1"/>
          </p:cNvSpPr>
          <p:nvPr>
            <p:ph type="body" sz="half" idx="15"/>
          </p:nvPr>
        </p:nvSpPr>
        <p:spPr>
          <a:xfrm>
            <a:off x="723207" y="2377441"/>
            <a:ext cx="3489543" cy="3940232"/>
          </a:xfrm>
        </p:spPr>
        <p:txBody>
          <a:bodyPr>
            <a:normAutofit/>
          </a:bodyPr>
          <a:lstStyle/>
          <a:p>
            <a:r>
              <a:rPr lang="en-US" dirty="0" smtClean="0"/>
              <a:t>Fun facts:</a:t>
            </a:r>
          </a:p>
          <a:p>
            <a:r>
              <a:rPr lang="en-US" dirty="0" smtClean="0"/>
              <a:t>The Ethiopian treasurer of acts 8:26 is a descendant of ham.</a:t>
            </a:r>
          </a:p>
          <a:p>
            <a:r>
              <a:rPr lang="en-US" dirty="0" smtClean="0"/>
              <a:t>Paul the apostle is a descendant of </a:t>
            </a:r>
            <a:r>
              <a:rPr lang="en-US" dirty="0" err="1" smtClean="0"/>
              <a:t>shem</a:t>
            </a:r>
            <a:r>
              <a:rPr lang="en-US" dirty="0" smtClean="0"/>
              <a:t>.</a:t>
            </a:r>
          </a:p>
          <a:p>
            <a:r>
              <a:rPr lang="en-US" dirty="0" smtClean="0"/>
              <a:t>The roman Cornelius and his family (acts 10) are descendants of Japheth.</a:t>
            </a:r>
            <a:endParaRPr lang="en-US" dirty="0"/>
          </a:p>
        </p:txBody>
      </p:sp>
      <p:sp>
        <p:nvSpPr>
          <p:cNvPr id="5" name="Text Placeholder 4"/>
          <p:cNvSpPr>
            <a:spLocks noGrp="1"/>
          </p:cNvSpPr>
          <p:nvPr>
            <p:ph type="body" sz="quarter" idx="3"/>
          </p:nvPr>
        </p:nvSpPr>
        <p:spPr>
          <a:xfrm>
            <a:off x="4441348" y="1592667"/>
            <a:ext cx="3291521" cy="576262"/>
          </a:xfrm>
        </p:spPr>
        <p:txBody>
          <a:bodyPr/>
          <a:lstStyle/>
          <a:p>
            <a:r>
              <a:rPr lang="en-US" dirty="0" smtClean="0"/>
              <a:t>The nations of ham</a:t>
            </a:r>
            <a:endParaRPr lang="en-US" dirty="0"/>
          </a:p>
        </p:txBody>
      </p:sp>
      <p:sp>
        <p:nvSpPr>
          <p:cNvPr id="6" name="Text Placeholder 5"/>
          <p:cNvSpPr>
            <a:spLocks noGrp="1"/>
          </p:cNvSpPr>
          <p:nvPr>
            <p:ph type="body" sz="half" idx="16"/>
          </p:nvPr>
        </p:nvSpPr>
        <p:spPr>
          <a:xfrm>
            <a:off x="4441348" y="2377440"/>
            <a:ext cx="3303351" cy="4023359"/>
          </a:xfrm>
        </p:spPr>
        <p:txBody>
          <a:bodyPr>
            <a:normAutofit/>
          </a:bodyPr>
          <a:lstStyle/>
          <a:p>
            <a:r>
              <a:rPr lang="en-US" dirty="0" smtClean="0"/>
              <a:t>Ham’s descendants would populated the lands of </a:t>
            </a:r>
            <a:r>
              <a:rPr lang="en-US" dirty="0" err="1" smtClean="0"/>
              <a:t>cush</a:t>
            </a:r>
            <a:r>
              <a:rPr lang="en-US" dirty="0" smtClean="0"/>
              <a:t> (ancient Ethiopia), </a:t>
            </a:r>
            <a:r>
              <a:rPr lang="en-US" dirty="0" err="1" smtClean="0"/>
              <a:t>mizraim</a:t>
            </a:r>
            <a:r>
              <a:rPr lang="en-US" dirty="0" smtClean="0"/>
              <a:t> (Egypt), Palestine, </a:t>
            </a:r>
            <a:r>
              <a:rPr lang="en-US" dirty="0" err="1" smtClean="0"/>
              <a:t>sudan</a:t>
            </a:r>
            <a:r>
              <a:rPr lang="en-US" dirty="0" smtClean="0"/>
              <a:t>, Saudi </a:t>
            </a:r>
            <a:r>
              <a:rPr lang="en-US" dirty="0" err="1" smtClean="0"/>
              <a:t>arabia</a:t>
            </a:r>
            <a:r>
              <a:rPr lang="en-US" dirty="0" smtClean="0"/>
              <a:t>, and </a:t>
            </a:r>
            <a:r>
              <a:rPr lang="en-US" dirty="0" err="1" smtClean="0"/>
              <a:t>yemen</a:t>
            </a:r>
            <a:r>
              <a:rPr lang="en-US" dirty="0" smtClean="0"/>
              <a:t>.</a:t>
            </a:r>
          </a:p>
          <a:p>
            <a:r>
              <a:rPr lang="en-US" dirty="0" smtClean="0"/>
              <a:t>Ham’s grandson, nimrod, would establish cities in </a:t>
            </a:r>
            <a:r>
              <a:rPr lang="en-US" dirty="0" err="1" smtClean="0"/>
              <a:t>shinar</a:t>
            </a:r>
            <a:r>
              <a:rPr lang="en-US" dirty="0" smtClean="0"/>
              <a:t> (</a:t>
            </a:r>
            <a:r>
              <a:rPr lang="en-US" dirty="0" err="1" smtClean="0"/>
              <a:t>babylonia</a:t>
            </a:r>
            <a:r>
              <a:rPr lang="en-US" dirty="0" smtClean="0"/>
              <a:t>) and Assyria. He would establish babel, site of an infamous rebellion against god.</a:t>
            </a:r>
            <a:endParaRPr lang="en-US" dirty="0"/>
          </a:p>
        </p:txBody>
      </p:sp>
      <p:sp>
        <p:nvSpPr>
          <p:cNvPr id="7" name="Text Placeholder 6"/>
          <p:cNvSpPr>
            <a:spLocks noGrp="1"/>
          </p:cNvSpPr>
          <p:nvPr>
            <p:ph type="body" sz="quarter" idx="13"/>
          </p:nvPr>
        </p:nvSpPr>
        <p:spPr>
          <a:xfrm>
            <a:off x="7973298" y="1494256"/>
            <a:ext cx="3304928" cy="576262"/>
          </a:xfrm>
        </p:spPr>
        <p:txBody>
          <a:bodyPr/>
          <a:lstStyle/>
          <a:p>
            <a:r>
              <a:rPr lang="en-US" dirty="0" err="1" smtClean="0"/>
              <a:t>shem</a:t>
            </a:r>
            <a:endParaRPr lang="en-US" dirty="0"/>
          </a:p>
        </p:txBody>
      </p:sp>
      <p:sp>
        <p:nvSpPr>
          <p:cNvPr id="8" name="Text Placeholder 7"/>
          <p:cNvSpPr>
            <a:spLocks noGrp="1"/>
          </p:cNvSpPr>
          <p:nvPr>
            <p:ph type="body" sz="half" idx="17"/>
          </p:nvPr>
        </p:nvSpPr>
        <p:spPr>
          <a:xfrm>
            <a:off x="7973298" y="2377441"/>
            <a:ext cx="3304928" cy="3413759"/>
          </a:xfrm>
        </p:spPr>
        <p:txBody>
          <a:bodyPr>
            <a:normAutofit fontScale="92500" lnSpcReduction="10000"/>
          </a:bodyPr>
          <a:lstStyle/>
          <a:p>
            <a:r>
              <a:rPr lang="en-US" dirty="0" smtClean="0"/>
              <a:t>As we noted, his descendants would include the patriarchs Abraham, Isaac, and Jacob. From his line would come king </a:t>
            </a:r>
            <a:r>
              <a:rPr lang="en-US" dirty="0" err="1" smtClean="0"/>
              <a:t>david</a:t>
            </a:r>
            <a:r>
              <a:rPr lang="en-US" dirty="0" smtClean="0"/>
              <a:t> and the other monarchs of Israel. Ultimately, his lineage would lead to the birth of </a:t>
            </a:r>
            <a:r>
              <a:rPr lang="en-US" dirty="0" err="1" smtClean="0"/>
              <a:t>jesus</a:t>
            </a:r>
            <a:r>
              <a:rPr lang="en-US" dirty="0" smtClean="0"/>
              <a:t> the messiah.</a:t>
            </a:r>
          </a:p>
          <a:p>
            <a:r>
              <a:rPr lang="en-US" dirty="0" smtClean="0"/>
              <a:t>His descendants would become the nation of Israel, which later divided into the two kingdoms, Israel and Judah. The line of king </a:t>
            </a:r>
            <a:r>
              <a:rPr lang="en-US" dirty="0" err="1" smtClean="0"/>
              <a:t>david</a:t>
            </a:r>
            <a:r>
              <a:rPr lang="en-US" dirty="0" smtClean="0"/>
              <a:t> would continue to reign in </a:t>
            </a:r>
            <a:r>
              <a:rPr lang="en-US" dirty="0" err="1" smtClean="0"/>
              <a:t>judah</a:t>
            </a:r>
            <a:r>
              <a:rPr lang="en-US" dirty="0" smtClean="0"/>
              <a:t> until the exile. David’s throne will be re-established at the second advent of </a:t>
            </a:r>
            <a:r>
              <a:rPr lang="en-US" dirty="0" err="1" smtClean="0"/>
              <a:t>jesus</a:t>
            </a:r>
            <a:r>
              <a:rPr lang="en-US" dirty="0" smtClean="0"/>
              <a:t>.</a:t>
            </a:r>
            <a:endParaRPr lang="en-US" dirty="0"/>
          </a:p>
        </p:txBody>
      </p:sp>
    </p:spTree>
    <p:extLst>
      <p:ext uri="{BB962C8B-B14F-4D97-AF65-F5344CB8AC3E}">
        <p14:creationId xmlns:p14="http://schemas.microsoft.com/office/powerpoint/2010/main" val="21042128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tower of babel</a:t>
            </a:r>
            <a:br>
              <a:rPr lang="en-US" dirty="0" smtClean="0"/>
            </a:br>
            <a:r>
              <a:rPr lang="en-US" dirty="0" smtClean="0"/>
              <a:t>(genesis 11)</a:t>
            </a:r>
            <a:endParaRPr lang="en-US" dirty="0"/>
          </a:p>
        </p:txBody>
      </p:sp>
      <p:sp>
        <p:nvSpPr>
          <p:cNvPr id="3" name="Content Placeholder 2"/>
          <p:cNvSpPr>
            <a:spLocks noGrp="1"/>
          </p:cNvSpPr>
          <p:nvPr>
            <p:ph sz="quarter" idx="13"/>
          </p:nvPr>
        </p:nvSpPr>
        <p:spPr/>
        <p:txBody>
          <a:bodyPr>
            <a:normAutofit fontScale="85000" lnSpcReduction="20000"/>
          </a:bodyPr>
          <a:lstStyle/>
          <a:p>
            <a:r>
              <a:rPr lang="en-US" dirty="0" smtClean="0"/>
              <a:t>The people directly disobeyed god’s order to scatter and fill the earth because they settled in one place.</a:t>
            </a:r>
          </a:p>
          <a:p>
            <a:r>
              <a:rPr lang="en-US" dirty="0" smtClean="0"/>
              <a:t>They attempted to build a ziggurat that would reach the heavens (babel = “gate of the gods”). Their desire was to make themselves famous, to be like god. Babylon would come to symbolize worldly pride, moral corruption, and defiance of god. They would be god’s instruments to discipline Israel. </a:t>
            </a:r>
          </a:p>
          <a:p>
            <a:r>
              <a:rPr lang="en-US" dirty="0"/>
              <a:t>God confounded their languages and scattered them to various places across the earth so that they could no longer unify against his purposes. </a:t>
            </a:r>
          </a:p>
          <a:p>
            <a:r>
              <a:rPr lang="en-US" dirty="0" smtClean="0"/>
              <a:t>Their unity against god gave them a false sense of power, which lead to even greater rebellion. Proverbs 16:8 and Matthew 23:12 warn us against pride and exalting of oneself. Study Jeremiah 50-51 and revelation 17-19 to see the contrast of corrupt Babylon against the future city of new Jerusalem, which symbolizes holiness and obedience to god.</a:t>
            </a:r>
          </a:p>
        </p:txBody>
      </p:sp>
      <p:sp>
        <p:nvSpPr>
          <p:cNvPr id="4" name="Text Placeholder 3"/>
          <p:cNvSpPr>
            <a:spLocks noGrp="1"/>
          </p:cNvSpPr>
          <p:nvPr>
            <p:ph type="body" sz="half" idx="2"/>
          </p:nvPr>
        </p:nvSpPr>
        <p:spPr>
          <a:xfrm>
            <a:off x="913774" y="2859578"/>
            <a:ext cx="3935689" cy="2931622"/>
          </a:xfrm>
        </p:spPr>
        <p:txBody>
          <a:bodyPr/>
          <a:lstStyle/>
          <a:p>
            <a:r>
              <a:rPr lang="en-US" dirty="0" smtClean="0"/>
              <a:t>Why was this a rebellion against god?</a:t>
            </a:r>
          </a:p>
          <a:p>
            <a:endParaRPr lang="en-US" dirty="0"/>
          </a:p>
        </p:txBody>
      </p:sp>
    </p:spTree>
    <p:extLst>
      <p:ext uri="{BB962C8B-B14F-4D97-AF65-F5344CB8AC3E}">
        <p14:creationId xmlns:p14="http://schemas.microsoft.com/office/powerpoint/2010/main" val="537041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 next: </a:t>
            </a:r>
            <a:r>
              <a:rPr lang="en-US" dirty="0" err="1" smtClean="0"/>
              <a:t>abraham</a:t>
            </a:r>
            <a:endParaRPr lang="en-US" dirty="0"/>
          </a:p>
        </p:txBody>
      </p:sp>
      <p:sp>
        <p:nvSpPr>
          <p:cNvPr id="3" name="Content Placeholder 2"/>
          <p:cNvSpPr>
            <a:spLocks noGrp="1"/>
          </p:cNvSpPr>
          <p:nvPr>
            <p:ph sz="quarter" idx="13"/>
          </p:nvPr>
        </p:nvSpPr>
        <p:spPr/>
        <p:txBody>
          <a:bodyPr/>
          <a:lstStyle/>
          <a:p>
            <a:r>
              <a:rPr lang="en-US" dirty="0" smtClean="0"/>
              <a:t>Please read genesis 11 – 23. we will begin looking at the life of Abraham and it’s significance in god’s redemptive plans.</a:t>
            </a:r>
            <a:endParaRPr lang="en-US" dirty="0"/>
          </a:p>
        </p:txBody>
      </p:sp>
    </p:spTree>
    <p:extLst>
      <p:ext uri="{BB962C8B-B14F-4D97-AF65-F5344CB8AC3E}">
        <p14:creationId xmlns:p14="http://schemas.microsoft.com/office/powerpoint/2010/main" val="1437799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lstStyle/>
          <a:p>
            <a:r>
              <a:rPr lang="en-US" b="1" u="sng" dirty="0"/>
              <a:t>REFERENCES FOR THIS LESSON:</a:t>
            </a:r>
          </a:p>
          <a:p>
            <a:pPr lvl="1"/>
            <a:r>
              <a:rPr lang="en-US" dirty="0"/>
              <a:t>“</a:t>
            </a:r>
            <a:r>
              <a:rPr lang="en-US" i="1" dirty="0"/>
              <a:t>Be Basic: Believing the Simple Truth of God’s Word”</a:t>
            </a:r>
            <a:r>
              <a:rPr lang="en-US" dirty="0"/>
              <a:t>, Warren W. </a:t>
            </a:r>
            <a:r>
              <a:rPr lang="en-US" dirty="0" err="1"/>
              <a:t>Wiersbe</a:t>
            </a:r>
            <a:r>
              <a:rPr lang="en-US" dirty="0"/>
              <a:t>; Victor Books, 1998</a:t>
            </a:r>
          </a:p>
          <a:p>
            <a:pPr lvl="1"/>
            <a:r>
              <a:rPr lang="en-US" dirty="0"/>
              <a:t>“</a:t>
            </a:r>
            <a:r>
              <a:rPr lang="en-US" i="1" dirty="0"/>
              <a:t>Everlasting Dominion</a:t>
            </a:r>
            <a:r>
              <a:rPr lang="en-US" dirty="0"/>
              <a:t>”, Eugene H. </a:t>
            </a:r>
            <a:r>
              <a:rPr lang="en-US" dirty="0" err="1"/>
              <a:t>Merill</a:t>
            </a:r>
            <a:r>
              <a:rPr lang="en-US" dirty="0"/>
              <a:t>; B&amp;H Academics; 2006</a:t>
            </a:r>
          </a:p>
          <a:p>
            <a:pPr lvl="1"/>
            <a:r>
              <a:rPr lang="en-US" dirty="0"/>
              <a:t>“</a:t>
            </a:r>
            <a:r>
              <a:rPr lang="en-US" i="1" dirty="0"/>
              <a:t>Thy Kingdom Come</a:t>
            </a:r>
            <a:r>
              <a:rPr lang="en-US" dirty="0"/>
              <a:t>”, J. Dwight Pentecost; </a:t>
            </a:r>
            <a:r>
              <a:rPr lang="en-US" dirty="0" err="1"/>
              <a:t>Kregel</a:t>
            </a:r>
            <a:r>
              <a:rPr lang="en-US" dirty="0"/>
              <a:t> Publications; 1995</a:t>
            </a:r>
          </a:p>
          <a:p>
            <a:pPr lvl="1"/>
            <a:endParaRPr lang="en-US" dirty="0"/>
          </a:p>
          <a:p>
            <a:pPr lvl="1"/>
            <a:r>
              <a:rPr lang="en-US"/>
              <a:t>USEFUL INFORMATION, READ THEM! </a:t>
            </a:r>
          </a:p>
          <a:p>
            <a:endParaRPr lang="en-US"/>
          </a:p>
        </p:txBody>
      </p:sp>
    </p:spTree>
    <p:extLst>
      <p:ext uri="{BB962C8B-B14F-4D97-AF65-F5344CB8AC3E}">
        <p14:creationId xmlns:p14="http://schemas.microsoft.com/office/powerpoint/2010/main" val="3526087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b="1" i="1" dirty="0"/>
              <a:t>CAIN, ABEL, AND </a:t>
            </a:r>
            <a:r>
              <a:rPr lang="en-US" sz="2000" b="1" i="1" dirty="0" smtClean="0"/>
              <a:t>SETH</a:t>
            </a:r>
            <a:br>
              <a:rPr lang="en-US" sz="2000" b="1" i="1" dirty="0" smtClean="0"/>
            </a:br>
            <a:r>
              <a:rPr lang="en-US" sz="2000" b="1" dirty="0"/>
              <a:t>A Tale of Three Brothers and Two Spiritual Kingdoms</a:t>
            </a:r>
            <a:r>
              <a:rPr lang="en-US" b="1" dirty="0"/>
              <a:t/>
            </a:r>
            <a:br>
              <a:rPr lang="en-US" b="1" dirty="0"/>
            </a:br>
            <a:r>
              <a:rPr lang="en-US" b="1" dirty="0"/>
              <a:t/>
            </a:r>
            <a:br>
              <a:rPr lang="en-US" b="1" dirty="0"/>
            </a:br>
            <a:r>
              <a:rPr lang="en-US" sz="2000" b="1" dirty="0"/>
              <a:t>Read Genesis 4-5</a:t>
            </a:r>
            <a:r>
              <a:rPr lang="en-US" dirty="0"/>
              <a:t/>
            </a:r>
            <a:br>
              <a:rPr lang="en-US" dirty="0"/>
            </a:br>
            <a:endParaRPr lang="en-US" dirty="0"/>
          </a:p>
        </p:txBody>
      </p:sp>
      <p:sp>
        <p:nvSpPr>
          <p:cNvPr id="3" name="Content Placeholder 2"/>
          <p:cNvSpPr>
            <a:spLocks noGrp="1"/>
          </p:cNvSpPr>
          <p:nvPr>
            <p:ph sz="quarter" idx="13"/>
          </p:nvPr>
        </p:nvSpPr>
        <p:spPr/>
        <p:txBody>
          <a:bodyPr>
            <a:normAutofit fontScale="77500" lnSpcReduction="20000"/>
          </a:bodyPr>
          <a:lstStyle/>
          <a:p>
            <a:r>
              <a:rPr lang="en-US" dirty="0" smtClean="0"/>
              <a:t>Scripture </a:t>
            </a:r>
            <a:r>
              <a:rPr lang="en-US" dirty="0"/>
              <a:t>states that God was not pleased with Cain or his offering. Afterwards, God cautions Cain against wrath, saying that if Cain does right, he will be accepted, but if he does not  do right then sin waits to consume him. </a:t>
            </a:r>
          </a:p>
          <a:p>
            <a:r>
              <a:rPr lang="en-US" dirty="0"/>
              <a:t>It is possible that Cain already harbored jealousy or resentment towards Abel and this caused God to reject Cain and his offering. Scripture tells us not to come to worship God when we have a grudge against another human. We are instructed to go make peace with that person and then to come to God in worship afterward. </a:t>
            </a:r>
          </a:p>
          <a:p>
            <a:r>
              <a:rPr lang="en-US" dirty="0"/>
              <a:t>Jesus goes so far as to equate anger with actual murder (Matthew 5:21-26). Hate and envy are signs that our hearts and our spiritual walk are not right with God but rather signs that we are in peril of being drawn to the darkness of Satan’s kingdom. Murder is a mentioned as an abomination to God in Proverbs 6, along with pride, lying, false witness, feet that run towards evil, and hearts that devise wickedness, and sowing discord among brothers (and all humans are brothers and sisters). </a:t>
            </a:r>
          </a:p>
          <a:p>
            <a:endParaRPr lang="en-US" dirty="0"/>
          </a:p>
        </p:txBody>
      </p:sp>
      <p:sp>
        <p:nvSpPr>
          <p:cNvPr id="4" name="Text Placeholder 3"/>
          <p:cNvSpPr>
            <a:spLocks noGrp="1"/>
          </p:cNvSpPr>
          <p:nvPr>
            <p:ph type="body" sz="half" idx="2"/>
          </p:nvPr>
        </p:nvSpPr>
        <p:spPr/>
        <p:txBody>
          <a:bodyPr>
            <a:normAutofit fontScale="85000" lnSpcReduction="20000"/>
          </a:bodyPr>
          <a:lstStyle/>
          <a:p>
            <a:pPr algn="l"/>
            <a:r>
              <a:rPr lang="en-US" i="1" u="sng" dirty="0"/>
              <a:t/>
            </a:r>
            <a:br>
              <a:rPr lang="en-US" i="1" u="sng" dirty="0"/>
            </a:br>
            <a:r>
              <a:rPr lang="en-US" dirty="0"/>
              <a:t>Cain was firstborn but lost that birthright because of his sin in murdering his brother Abel. </a:t>
            </a:r>
          </a:p>
          <a:p>
            <a:pPr algn="l"/>
            <a:r>
              <a:rPr lang="en-US" dirty="0"/>
              <a:t>Scripture reveals that, quite often, God’s messianic plans are not passed down through the firstborn children. Isaac was not the firstborn of Abraham (though he was the firstborn of Abraham’s wife, Sarah). Jacob was the younger son of Isaac. Judah was not the firstborn of Jacob, but it was his line from whom Christ would descend.</a:t>
            </a:r>
          </a:p>
          <a:p>
            <a:pPr algn="l"/>
            <a:endParaRPr lang="en-US" dirty="0"/>
          </a:p>
        </p:txBody>
      </p:sp>
    </p:spTree>
    <p:extLst>
      <p:ext uri="{BB962C8B-B14F-4D97-AF65-F5344CB8AC3E}">
        <p14:creationId xmlns:p14="http://schemas.microsoft.com/office/powerpoint/2010/main" val="1199892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60073" y="421514"/>
            <a:ext cx="3931920" cy="6494085"/>
          </a:xfrm>
          <a:prstGeom prst="rect">
            <a:avLst/>
          </a:prstGeom>
          <a:noFill/>
        </p:spPr>
        <p:txBody>
          <a:bodyPr wrap="square" rtlCol="0">
            <a:spAutoFit/>
          </a:bodyPr>
          <a:lstStyle/>
          <a:p>
            <a:r>
              <a:rPr lang="en-US" sz="1600" dirty="0"/>
              <a:t>As we read in Genesis, Cain failed to heed God’s warning and murdered his brother, Abel. Like His parents, Adam and Eve, Cain tried to hide his sin from God and then lied about it. God gave Cain a chance to confess and repent of his sins, but Cain is never said to have repented or to have asked God’s forgiveness, only to have expressed regret and expressed fears that he himself would be killed in retaliation. In God’s </a:t>
            </a:r>
            <a:r>
              <a:rPr lang="en-US" sz="1600" b="1" dirty="0">
                <a:solidFill>
                  <a:srgbClr val="0070C0"/>
                </a:solidFill>
              </a:rPr>
              <a:t>mercy</a:t>
            </a:r>
            <a:r>
              <a:rPr lang="en-US" sz="1600" dirty="0"/>
              <a:t>, He placed a mark on Cain to prevent anyone from killing him in retribution (most likely, it would have been Cain’s own family avenging Abel). </a:t>
            </a:r>
          </a:p>
          <a:p>
            <a:r>
              <a:rPr lang="en-US" sz="1600" dirty="0"/>
              <a:t>Satan is called a murderer and a liar. Cain showed himself to be more an image of Satan than of God. Abel’s blood spilled on the ground meant the earth would no longer yield crops to Cain the farmer. His actions closed the door to His relationship with God and</a:t>
            </a:r>
          </a:p>
          <a:p>
            <a:r>
              <a:rPr lang="en-US" sz="1600" dirty="0"/>
              <a:t>Afterwards, God cautions Cain against wrath, saying that if Cain does right, he will be accepted, but if he does not  do right then sin waits to consume him. his family. Jude 11 calls self-will and unbelief “the way of Cain”.</a:t>
            </a:r>
          </a:p>
          <a:p>
            <a:endParaRPr lang="en-US" sz="1600" dirty="0"/>
          </a:p>
        </p:txBody>
      </p:sp>
      <p:sp>
        <p:nvSpPr>
          <p:cNvPr id="3" name="Rectangle 2"/>
          <p:cNvSpPr/>
          <p:nvPr/>
        </p:nvSpPr>
        <p:spPr>
          <a:xfrm>
            <a:off x="6932814" y="421514"/>
            <a:ext cx="4405746" cy="5755422"/>
          </a:xfrm>
          <a:prstGeom prst="rect">
            <a:avLst/>
          </a:prstGeom>
        </p:spPr>
        <p:txBody>
          <a:bodyPr wrap="square">
            <a:spAutoFit/>
          </a:bodyPr>
          <a:lstStyle/>
          <a:p>
            <a:r>
              <a:rPr lang="en-US" sz="1600" dirty="0"/>
              <a:t>Cain would go on to build civilizations and have off-spring, but the Bible records his cities as centers of wickedness (marking them as being of the kingdom of Satan). Those civilizations and descendants would be wiped away by the Great Flood.</a:t>
            </a:r>
          </a:p>
          <a:p>
            <a:r>
              <a:rPr lang="en-US" sz="1600" dirty="0"/>
              <a:t>Cain (never repenting) experienced the pain of separation from God and a future without hope of forgiveness or a place in God’s kingdom. Jesus briefly experienced this same pain while on the cross, when God temporarily had to forsake His Son to death.  As Jesus was restored to God, so, too, will those who believe on Him be spared the agony of separation from God.</a:t>
            </a:r>
          </a:p>
          <a:p>
            <a:r>
              <a:rPr lang="en-US" sz="1600" dirty="0"/>
              <a:t>The death of Abel and Cain’s fall from the kingdom of God endangered God’s covenant that Eve’s descendant would be the Messianic Redeemer. God’s purposes will never be thwarted by man’s sinfulness. God gave Eve another son, Seth (meaning “granted”), who would continue the Messianic line. His descendants would include Noah. He and his family would be the only humans spared during the Great Flood.</a:t>
            </a:r>
          </a:p>
        </p:txBody>
      </p:sp>
    </p:spTree>
    <p:extLst>
      <p:ext uri="{BB962C8B-B14F-4D97-AF65-F5344CB8AC3E}">
        <p14:creationId xmlns:p14="http://schemas.microsoft.com/office/powerpoint/2010/main" val="2008180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Parallel Families</a:t>
            </a:r>
          </a:p>
        </p:txBody>
      </p:sp>
      <p:sp>
        <p:nvSpPr>
          <p:cNvPr id="3" name="Content Placeholder 2"/>
          <p:cNvSpPr>
            <a:spLocks noGrp="1"/>
          </p:cNvSpPr>
          <p:nvPr>
            <p:ph sz="quarter" idx="13"/>
          </p:nvPr>
        </p:nvSpPr>
        <p:spPr/>
        <p:txBody>
          <a:bodyPr>
            <a:normAutofit fontScale="85000" lnSpcReduction="20000"/>
          </a:bodyPr>
          <a:lstStyle/>
          <a:p>
            <a:pPr marL="0" indent="0">
              <a:buNone/>
            </a:pPr>
            <a:r>
              <a:rPr lang="en-US" sz="2800" b="1" u="sng" dirty="0" smtClean="0"/>
              <a:t>DESCENDANTS OF CAIN</a:t>
            </a:r>
          </a:p>
          <a:p>
            <a:r>
              <a:rPr lang="en-US" dirty="0" smtClean="0"/>
              <a:t>His </a:t>
            </a:r>
            <a:r>
              <a:rPr lang="en-US" dirty="0"/>
              <a:t>descendants included Enoch, </a:t>
            </a:r>
            <a:r>
              <a:rPr lang="en-US" dirty="0" err="1"/>
              <a:t>Mehujael</a:t>
            </a:r>
            <a:r>
              <a:rPr lang="en-US" dirty="0"/>
              <a:t>, </a:t>
            </a:r>
            <a:r>
              <a:rPr lang="en-US" dirty="0" err="1"/>
              <a:t>Lamech</a:t>
            </a:r>
            <a:r>
              <a:rPr lang="en-US" dirty="0"/>
              <a:t>. Their names are similar to the names of some of Seth’s descendants. Satan can imitate the names of true believers, but he can’t produce a true believe in God.</a:t>
            </a:r>
          </a:p>
          <a:p>
            <a:r>
              <a:rPr lang="en-US" dirty="0" err="1"/>
              <a:t>Lamech</a:t>
            </a:r>
            <a:r>
              <a:rPr lang="en-US" dirty="0"/>
              <a:t> is noted for being the Bible’s first bigamist. He also composed a song for his two wives detailing how </a:t>
            </a:r>
            <a:r>
              <a:rPr lang="en-US" dirty="0" err="1"/>
              <a:t>Lamech</a:t>
            </a:r>
            <a:r>
              <a:rPr lang="en-US" dirty="0"/>
              <a:t> had killed a man for injuring him, then saying as God avenged Cain seven times, so would he avenge </a:t>
            </a:r>
            <a:r>
              <a:rPr lang="en-US" dirty="0" err="1"/>
              <a:t>Lamech</a:t>
            </a:r>
            <a:r>
              <a:rPr lang="en-US" dirty="0"/>
              <a:t> seventy-seven times (though he never actually uses calls name, repents, or calls on the Lord for help). Apparently, he believed God’s protection of Cain extended to him.</a:t>
            </a:r>
          </a:p>
          <a:p>
            <a:r>
              <a:rPr lang="en-US" dirty="0"/>
              <a:t>Cain’s great-grandson Jamel was the founder of “those who live in tents”. His brother Jubal established the music of the pipes and harps. Their brother Tubal-Cain was creator of tools of copper and pipes.</a:t>
            </a:r>
          </a:p>
          <a:p>
            <a:endParaRPr lang="en-US" dirty="0"/>
          </a:p>
        </p:txBody>
      </p:sp>
      <p:sp>
        <p:nvSpPr>
          <p:cNvPr id="4" name="Text Placeholder 3"/>
          <p:cNvSpPr>
            <a:spLocks noGrp="1"/>
          </p:cNvSpPr>
          <p:nvPr>
            <p:ph type="body" sz="half" idx="2"/>
          </p:nvPr>
        </p:nvSpPr>
        <p:spPr/>
        <p:txBody>
          <a:bodyPr>
            <a:normAutofit fontScale="85000" lnSpcReduction="10000"/>
          </a:bodyPr>
          <a:lstStyle/>
          <a:p>
            <a:pPr algn="l"/>
            <a:r>
              <a:rPr lang="en-US" dirty="0"/>
              <a:t/>
            </a:r>
            <a:br>
              <a:rPr lang="en-US" dirty="0"/>
            </a:br>
            <a:r>
              <a:rPr lang="en-US" dirty="0"/>
              <a:t>There are 10 generations between Adam and Noah, then 10 generations between Noah and Abraham. This was the Messianic line through Adam’s son Seth. Examination of the descendants of Cain and the descendants of Seth reveal that their children often shared similar (or identical) names…but very different spiritual natures. Seth’s family was deeply, spiritually connected with God, while Cain’s descendants were very much under the influence of the kingdom of darkness. </a:t>
            </a:r>
          </a:p>
        </p:txBody>
      </p:sp>
    </p:spTree>
    <p:extLst>
      <p:ext uri="{BB962C8B-B14F-4D97-AF65-F5344CB8AC3E}">
        <p14:creationId xmlns:p14="http://schemas.microsoft.com/office/powerpoint/2010/main" val="2602845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Parallel Families</a:t>
            </a:r>
          </a:p>
        </p:txBody>
      </p:sp>
      <p:sp>
        <p:nvSpPr>
          <p:cNvPr id="3" name="Content Placeholder 2"/>
          <p:cNvSpPr>
            <a:spLocks noGrp="1"/>
          </p:cNvSpPr>
          <p:nvPr>
            <p:ph sz="quarter" idx="13"/>
          </p:nvPr>
        </p:nvSpPr>
        <p:spPr/>
        <p:txBody>
          <a:bodyPr>
            <a:normAutofit fontScale="62500" lnSpcReduction="20000"/>
          </a:bodyPr>
          <a:lstStyle/>
          <a:p>
            <a:pPr marL="0" indent="0">
              <a:buNone/>
            </a:pPr>
            <a:r>
              <a:rPr lang="en-US" sz="2800" b="1" u="sng" dirty="0" smtClean="0"/>
              <a:t>DESCENDANTS OF SETH</a:t>
            </a:r>
          </a:p>
          <a:p>
            <a:r>
              <a:rPr lang="en-US" dirty="0"/>
              <a:t>His descendants included </a:t>
            </a:r>
            <a:r>
              <a:rPr lang="en-US" dirty="0" err="1"/>
              <a:t>Enosh</a:t>
            </a:r>
            <a:r>
              <a:rPr lang="en-US" dirty="0"/>
              <a:t>, Mahalalel, </a:t>
            </a:r>
            <a:r>
              <a:rPr lang="en-US" dirty="0" err="1"/>
              <a:t>Lamech</a:t>
            </a:r>
            <a:r>
              <a:rPr lang="en-US" dirty="0"/>
              <a:t>, Methuselah, Enoch, and Noah.</a:t>
            </a:r>
          </a:p>
          <a:p>
            <a:r>
              <a:rPr lang="en-US" dirty="0"/>
              <a:t>Seth’s son </a:t>
            </a:r>
            <a:r>
              <a:rPr lang="en-US" dirty="0" err="1"/>
              <a:t>Enosh</a:t>
            </a:r>
            <a:r>
              <a:rPr lang="en-US" dirty="0"/>
              <a:t> was born in an era where people collectively gathered to worship God and proclaim His name and pray. </a:t>
            </a:r>
            <a:r>
              <a:rPr lang="en-US" dirty="0" err="1"/>
              <a:t>Sethites</a:t>
            </a:r>
            <a:r>
              <a:rPr lang="en-US" dirty="0"/>
              <a:t> were glorifying God while the Cainites were glorifying their own accomplishments. There is always a segment of man who will remain faithful to God and keep His light burning. For the descendants of Seth, this remnant would ultimately trickle down to just Noah and his family.</a:t>
            </a:r>
          </a:p>
          <a:p>
            <a:r>
              <a:rPr lang="en-US" dirty="0"/>
              <a:t>Methuselah was famous for his long life (969 years. He died the year of the Great Flood).</a:t>
            </a:r>
          </a:p>
          <a:p>
            <a:r>
              <a:rPr lang="en-US" dirty="0"/>
              <a:t>Enoch was Methuselah’s father. He is famous for walking faithfully with God. He and the prophet Elijah are the only people documented in Scripture as not having died but rather been taken up alive into heaven. The book of Jude states that Enoch had announced God’s ultimate judgement at the second coming of the Redeemer.</a:t>
            </a:r>
          </a:p>
          <a:p>
            <a:r>
              <a:rPr lang="en-US" dirty="0"/>
              <a:t>Noah was the son of </a:t>
            </a:r>
            <a:r>
              <a:rPr lang="en-US" dirty="0" err="1"/>
              <a:t>Lamech</a:t>
            </a:r>
            <a:r>
              <a:rPr lang="en-US" dirty="0"/>
              <a:t> (different </a:t>
            </a:r>
            <a:r>
              <a:rPr lang="en-US" dirty="0" err="1"/>
              <a:t>Lamech</a:t>
            </a:r>
            <a:r>
              <a:rPr lang="en-US" dirty="0"/>
              <a:t>). His name means “comfort” As we will see in the next lesson when we study the Great Flood and the </a:t>
            </a:r>
            <a:r>
              <a:rPr lang="en-US" dirty="0" err="1"/>
              <a:t>Noahic</a:t>
            </a:r>
            <a:r>
              <a:rPr lang="en-US" dirty="0"/>
              <a:t> Covenant, he plays a prominent role in preserving the line of the Redeemer as well as herald new changes in worship of God.</a:t>
            </a:r>
          </a:p>
          <a:p>
            <a:endParaRPr lang="en-US" dirty="0"/>
          </a:p>
        </p:txBody>
      </p:sp>
      <p:sp>
        <p:nvSpPr>
          <p:cNvPr id="4" name="Text Placeholder 3"/>
          <p:cNvSpPr>
            <a:spLocks noGrp="1"/>
          </p:cNvSpPr>
          <p:nvPr>
            <p:ph type="body" sz="half" idx="2"/>
          </p:nvPr>
        </p:nvSpPr>
        <p:spPr/>
        <p:txBody>
          <a:bodyPr>
            <a:normAutofit fontScale="85000" lnSpcReduction="10000"/>
          </a:bodyPr>
          <a:lstStyle/>
          <a:p>
            <a:pPr algn="l"/>
            <a:r>
              <a:rPr lang="en-US" dirty="0"/>
              <a:t/>
            </a:r>
            <a:br>
              <a:rPr lang="en-US" dirty="0"/>
            </a:br>
            <a:r>
              <a:rPr lang="en-US" dirty="0"/>
              <a:t>There are 10 generations between Adam and Noah, then 10 generations between Noah and Abraham. This was the Messianic line through Adam’s son Seth. Examination of the descendants of Cain and the descendants of Seth reveal that their children often shared similar (or identical) names…but very different spiritual natures. Seth’s family was deeply, spiritually connected with God, while Cain’s descendants were very much under the influence of the kingdom of darkness. </a:t>
            </a:r>
          </a:p>
        </p:txBody>
      </p:sp>
    </p:spTree>
    <p:extLst>
      <p:ext uri="{BB962C8B-B14F-4D97-AF65-F5344CB8AC3E}">
        <p14:creationId xmlns:p14="http://schemas.microsoft.com/office/powerpoint/2010/main" val="1433795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The Evolution of Theocratic Administration </a:t>
            </a:r>
            <a:r>
              <a:rPr lang="en-US" sz="2800" dirty="0"/>
              <a:t>(a.k.a. How God Adapts Spiritual Leadership to Resistant Humankind)</a:t>
            </a:r>
          </a:p>
        </p:txBody>
      </p:sp>
      <p:sp>
        <p:nvSpPr>
          <p:cNvPr id="3" name="Text Placeholder 2"/>
          <p:cNvSpPr>
            <a:spLocks noGrp="1"/>
          </p:cNvSpPr>
          <p:nvPr>
            <p:ph type="body" idx="1"/>
          </p:nvPr>
        </p:nvSpPr>
        <p:spPr>
          <a:xfrm>
            <a:off x="1146327" y="2031021"/>
            <a:ext cx="4873474" cy="679994"/>
          </a:xfrm>
        </p:spPr>
        <p:txBody>
          <a:bodyPr/>
          <a:lstStyle/>
          <a:p>
            <a:r>
              <a:rPr lang="en-US" sz="2400" dirty="0" smtClean="0"/>
              <a:t>Adam as Theocratic administrator</a:t>
            </a:r>
            <a:endParaRPr lang="en-US" sz="2400" dirty="0"/>
          </a:p>
        </p:txBody>
      </p:sp>
      <p:sp>
        <p:nvSpPr>
          <p:cNvPr id="4" name="Content Placeholder 3"/>
          <p:cNvSpPr>
            <a:spLocks noGrp="1"/>
          </p:cNvSpPr>
          <p:nvPr>
            <p:ph sz="quarter" idx="13"/>
          </p:nvPr>
        </p:nvSpPr>
        <p:spPr>
          <a:xfrm>
            <a:off x="913774" y="3051012"/>
            <a:ext cx="5106027" cy="3383039"/>
          </a:xfrm>
        </p:spPr>
        <p:txBody>
          <a:bodyPr>
            <a:normAutofit fontScale="70000" lnSpcReduction="20000"/>
          </a:bodyPr>
          <a:lstStyle/>
          <a:p>
            <a:r>
              <a:rPr lang="en-US" dirty="0"/>
              <a:t>Adam was given the mandate to have authority over all creatures. Nature itself would serve him obediently. In turn, he was to exercise authority according to God’s ways and God’s requirements as the Lord’s appointed viceroy.  Anyone whom God has placed in a position of authority is expected to use that authority justly and righteously for the Lord’s purposes, not abusively or selfishly. They are also to care for others (to harm another it so harm God Himself) and to care for God’s creation as the gift that it is. When Adam sinned, he no longer held authority over nature and animals. Nevertheless, he and other humans are still expected to walk in the care of man and nature as God’s creation and images. </a:t>
            </a:r>
          </a:p>
          <a:p>
            <a:endParaRPr lang="en-US" dirty="0"/>
          </a:p>
        </p:txBody>
      </p:sp>
      <p:sp>
        <p:nvSpPr>
          <p:cNvPr id="5" name="Text Placeholder 4"/>
          <p:cNvSpPr>
            <a:spLocks noGrp="1"/>
          </p:cNvSpPr>
          <p:nvPr>
            <p:ph type="body" sz="quarter" idx="3"/>
          </p:nvPr>
        </p:nvSpPr>
        <p:spPr>
          <a:xfrm>
            <a:off x="6283998" y="2031021"/>
            <a:ext cx="4881804" cy="629052"/>
          </a:xfrm>
        </p:spPr>
        <p:txBody>
          <a:bodyPr/>
          <a:lstStyle/>
          <a:p>
            <a:r>
              <a:rPr lang="en-US" sz="2400" dirty="0" smtClean="0"/>
              <a:t>The law of conscience</a:t>
            </a:r>
            <a:endParaRPr lang="en-US" sz="2400" dirty="0"/>
          </a:p>
        </p:txBody>
      </p:sp>
      <p:sp>
        <p:nvSpPr>
          <p:cNvPr id="6" name="Content Placeholder 5"/>
          <p:cNvSpPr>
            <a:spLocks noGrp="1"/>
          </p:cNvSpPr>
          <p:nvPr>
            <p:ph sz="quarter" idx="14"/>
          </p:nvPr>
        </p:nvSpPr>
        <p:spPr/>
        <p:txBody>
          <a:bodyPr>
            <a:normAutofit fontScale="85000" lnSpcReduction="20000"/>
          </a:bodyPr>
          <a:lstStyle/>
          <a:p>
            <a:r>
              <a:rPr lang="en-US" dirty="0"/>
              <a:t>After the fall of Adam, God put the ability to discern right from wrong within mankind (a conscience that would convict their wrongdoing or approve their right or just behavior). This was the form of theocratic authority for the generations between Adam and Noah. Scripture tells us that the corruption of sin overwhelmed mankind and their wickedness grew all-consuming, resulting in the judgement of the flood.</a:t>
            </a:r>
          </a:p>
          <a:p>
            <a:pPr marL="0" indent="0">
              <a:buNone/>
            </a:pPr>
            <a:endParaRPr lang="en-US" dirty="0"/>
          </a:p>
        </p:txBody>
      </p:sp>
    </p:spTree>
    <p:extLst>
      <p:ext uri="{BB962C8B-B14F-4D97-AF65-F5344CB8AC3E}">
        <p14:creationId xmlns:p14="http://schemas.microsoft.com/office/powerpoint/2010/main" val="2367988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09600"/>
            <a:ext cx="3300778" cy="2023252"/>
          </a:xfrm>
        </p:spPr>
        <p:txBody>
          <a:bodyPr/>
          <a:lstStyle/>
          <a:p>
            <a:r>
              <a:rPr lang="en-US" dirty="0"/>
              <a:t>…and while we’re on the subject.</a:t>
            </a:r>
          </a:p>
        </p:txBody>
      </p:sp>
      <p:sp>
        <p:nvSpPr>
          <p:cNvPr id="3" name="Content Placeholder 2"/>
          <p:cNvSpPr>
            <a:spLocks noGrp="1"/>
          </p:cNvSpPr>
          <p:nvPr>
            <p:ph sz="quarter" idx="13"/>
          </p:nvPr>
        </p:nvSpPr>
        <p:spPr>
          <a:xfrm>
            <a:off x="4522124" y="609600"/>
            <a:ext cx="6756101" cy="5816138"/>
          </a:xfrm>
        </p:spPr>
        <p:txBody>
          <a:bodyPr>
            <a:normAutofit fontScale="62500" lnSpcReduction="20000"/>
          </a:bodyPr>
          <a:lstStyle/>
          <a:p>
            <a:r>
              <a:rPr lang="en-US" dirty="0"/>
              <a:t>Some theologians, in discussing the intermarriage of </a:t>
            </a:r>
            <a:r>
              <a:rPr lang="en-US" dirty="0" err="1"/>
              <a:t>Sethites</a:t>
            </a:r>
            <a:r>
              <a:rPr lang="en-US" dirty="0"/>
              <a:t> and Cainites, state that the intermarriage meant that the </a:t>
            </a:r>
            <a:r>
              <a:rPr lang="en-US" dirty="0" err="1"/>
              <a:t>Sethites</a:t>
            </a:r>
            <a:r>
              <a:rPr lang="en-US" dirty="0"/>
              <a:t> were defying God, became unholy, and could no longer be part of God’s redemptive plans (ergo, they perished along with the </a:t>
            </a:r>
            <a:r>
              <a:rPr lang="en-US" dirty="0" err="1"/>
              <a:t>Cainities</a:t>
            </a:r>
            <a:r>
              <a:rPr lang="en-US" dirty="0"/>
              <a:t> in the flood).</a:t>
            </a:r>
          </a:p>
          <a:p>
            <a:r>
              <a:rPr lang="en-US" dirty="0"/>
              <a:t>Consider this:  The lineage of Jesus Christ (post-flood) includes Rahab, a prostitute in Jericho. We’ll meet her later when we examine the book of Joshua. In short, Rahab knew of God, feared God, and submitting to God’s will by helping His people. She then married into the line of Abraham’s descendants. She was a pagan by birth, and certainly one of disrepute, but that didn’t stop God from recognizing her submission to Him and using her for His plans. Another matriarch of the Messiah was Ruth. She was born a Moabite but married into the nation of Israel. She was faithful to her mother-in-law, Naomi, so much that she renounced her pagan people and their ways and received God, marrying into the Messianic line. Again, her origins did not preclude God from using her in His plans.</a:t>
            </a:r>
          </a:p>
          <a:p>
            <a:r>
              <a:rPr lang="en-US" dirty="0"/>
              <a:t>While it’s true God passed laws against the Israelites intermarrying with the pagan nations (post-flood), primarily so they would not be lured into idolatry and fall from grace, the Bible does not specifically say that </a:t>
            </a:r>
            <a:r>
              <a:rPr lang="en-US" dirty="0" err="1"/>
              <a:t>Sethites</a:t>
            </a:r>
            <a:r>
              <a:rPr lang="en-US" dirty="0"/>
              <a:t> were forbidden to marry </a:t>
            </a:r>
            <a:r>
              <a:rPr lang="en-US" dirty="0" err="1"/>
              <a:t>Cainities</a:t>
            </a:r>
            <a:r>
              <a:rPr lang="en-US" dirty="0"/>
              <a:t>. </a:t>
            </a:r>
            <a:r>
              <a:rPr lang="en-US" b="1" dirty="0"/>
              <a:t>The people who perished in the flood were lost </a:t>
            </a:r>
            <a:r>
              <a:rPr lang="en-US" b="1" dirty="0" smtClean="0"/>
              <a:t>because of </a:t>
            </a:r>
            <a:r>
              <a:rPr lang="en-US" b="1" dirty="0"/>
              <a:t>their </a:t>
            </a:r>
            <a:r>
              <a:rPr lang="en-US" b="1" dirty="0" smtClean="0"/>
              <a:t>own personal </a:t>
            </a:r>
            <a:r>
              <a:rPr lang="en-US" b="1" dirty="0"/>
              <a:t>all-encompassing wickedness and unrepentance</a:t>
            </a:r>
            <a:r>
              <a:rPr lang="en-US" dirty="0"/>
              <a:t>. </a:t>
            </a:r>
            <a:r>
              <a:rPr lang="en-US" b="1" dirty="0"/>
              <a:t>Noah found grace because he alone walked in faithfulness to God (as we will see). </a:t>
            </a:r>
            <a:r>
              <a:rPr lang="en-US" dirty="0"/>
              <a:t>One should never feel that their origins are so sordid that they cannot be accepted if they come to God in genuine </a:t>
            </a:r>
            <a:r>
              <a:rPr lang="en-US" dirty="0" smtClean="0"/>
              <a:t>faith and </a:t>
            </a:r>
            <a:r>
              <a:rPr lang="en-US" dirty="0" err="1" smtClean="0"/>
              <a:t>repentence</a:t>
            </a:r>
            <a:r>
              <a:rPr lang="en-US" dirty="0" smtClean="0"/>
              <a:t> </a:t>
            </a:r>
            <a:r>
              <a:rPr lang="en-US" dirty="0"/>
              <a:t>through Jesus Christ. One should never presume that birth into any family (atheist or even satanic) automatically condemns them if they are walking in true and right relationship with God through Jesus Christ.</a:t>
            </a:r>
          </a:p>
          <a:p>
            <a:endParaRPr lang="en-US" dirty="0"/>
          </a:p>
        </p:txBody>
      </p:sp>
      <p:sp>
        <p:nvSpPr>
          <p:cNvPr id="4" name="Text Placeholder 3"/>
          <p:cNvSpPr>
            <a:spLocks noGrp="1"/>
          </p:cNvSpPr>
          <p:nvPr>
            <p:ph type="body" sz="half" idx="2"/>
          </p:nvPr>
        </p:nvSpPr>
        <p:spPr>
          <a:xfrm>
            <a:off x="913775" y="2632852"/>
            <a:ext cx="2968270" cy="3158348"/>
          </a:xfrm>
        </p:spPr>
        <p:txBody>
          <a:bodyPr/>
          <a:lstStyle/>
          <a:p>
            <a:r>
              <a:rPr lang="en-US" dirty="0" smtClean="0"/>
              <a:t>a.k.a. there is no one so lost that god cannot find them or use them for his kingdom purposes.</a:t>
            </a:r>
            <a:endParaRPr lang="en-US" dirty="0"/>
          </a:p>
        </p:txBody>
      </p:sp>
    </p:spTree>
    <p:extLst>
      <p:ext uri="{BB962C8B-B14F-4D97-AF65-F5344CB8AC3E}">
        <p14:creationId xmlns:p14="http://schemas.microsoft.com/office/powerpoint/2010/main" val="3959153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09600"/>
            <a:ext cx="3300778" cy="2023252"/>
          </a:xfrm>
        </p:spPr>
        <p:txBody>
          <a:bodyPr/>
          <a:lstStyle/>
          <a:p>
            <a:r>
              <a:rPr lang="en-US" dirty="0"/>
              <a:t>…and while we’re on the subject.</a:t>
            </a:r>
          </a:p>
        </p:txBody>
      </p:sp>
      <p:sp>
        <p:nvSpPr>
          <p:cNvPr id="3" name="Content Placeholder 2"/>
          <p:cNvSpPr>
            <a:spLocks noGrp="1"/>
          </p:cNvSpPr>
          <p:nvPr>
            <p:ph sz="quarter" idx="13"/>
          </p:nvPr>
        </p:nvSpPr>
        <p:spPr>
          <a:xfrm>
            <a:off x="4522124" y="609600"/>
            <a:ext cx="6756101" cy="5816138"/>
          </a:xfrm>
        </p:spPr>
        <p:txBody>
          <a:bodyPr>
            <a:normAutofit fontScale="70000" lnSpcReduction="20000"/>
          </a:bodyPr>
          <a:lstStyle/>
          <a:p>
            <a:r>
              <a:rPr lang="en-US" dirty="0" smtClean="0"/>
              <a:t>Only god’s grace can save people from god’s wrath, but grace is god’s response to saving faith of a man or woman. Noah was saved by his faith in god. This kind of faith means:</a:t>
            </a:r>
          </a:p>
          <a:p>
            <a:pPr lvl="1"/>
            <a:r>
              <a:rPr lang="en-US" dirty="0" smtClean="0"/>
              <a:t>A mind that understands god (as creator, sovereign, holy, deserving of worship and obedience)</a:t>
            </a:r>
          </a:p>
          <a:p>
            <a:pPr lvl="1"/>
            <a:r>
              <a:rPr lang="en-US" dirty="0" smtClean="0"/>
              <a:t>A heart that responds to god (we are not responding to god with our mouths alone, but with our whole heart and soul we truly desire relationship with him)</a:t>
            </a:r>
          </a:p>
          <a:p>
            <a:pPr lvl="1"/>
            <a:r>
              <a:rPr lang="en-US" dirty="0" smtClean="0"/>
              <a:t>A will that obeys god (NOT GRUDGINGLY BUT BECAUSE WE RECOGNIZE HIS RIGHTEOUSNESS, HIS JUSTICE, HIS SOVEREIGNTY, AND TRUST IN HIS GOOD PLANS FOR THOSE WHO LOVE AND OBEY)</a:t>
            </a:r>
          </a:p>
          <a:p>
            <a:pPr lvl="1"/>
            <a:r>
              <a:rPr lang="en-US" dirty="0" smtClean="0"/>
              <a:t>UNDERSTANDING GOD’S TRUTH WITHOUT ACTING ON IT IS ONLY INTELLECTUAL ACKNOWLEDGEMENT. THAT IS NOT FAITH. JAMES 2:14-26 STATES THAT FAITH WITHOUT WORKS IS DEAD.</a:t>
            </a:r>
          </a:p>
          <a:p>
            <a:pPr lvl="2"/>
            <a:r>
              <a:rPr lang="en-US" dirty="0" smtClean="0"/>
              <a:t>NO SACRIFICE WILL SATISFY GOD IF OUR HEARTS ARE NOT SINCERELY SEEKING HIM, HIS GRACE, HIS FORGIVENESS, HIS PRESENCE IN OUR LIVES</a:t>
            </a:r>
          </a:p>
          <a:p>
            <a:pPr lvl="2"/>
            <a:r>
              <a:rPr lang="en-US" dirty="0" smtClean="0"/>
              <a:t>KEEPING THE LAW DOESN’T SAVE US. FOR ONE THING, JESUS HAS ACCOMPLISHED ALL THE REQUIREMENTS OF THE LAW. IF FOLLOWING THE LAW COULD SAVE US, THERE WOULD HAVE BEEN NO REASON FOR JESUS TO COME DIE FOR US ON THE CROSS. HUMANS CANNOT SAVE THEMSELVES BY THEIR OWN EFFORTS (LAW OR SACRIFICE) BECAUSE ONLY A PERFECT SACRIFICE OF A LAMB WITHOUT SIN WOULD SATISFY GOD. NO MATTER HOW GOOD WE ARE, WE ALL HAVE SINNED. EVEN THE HEROES OF THE FAITH BOTCHED IT AT LEAST ONCE (NOAH’S DRUNKEN EPISODE, DAVID’S ADULTERY WITH BATHSHEBA, PETER DENIES JESUS, PAUL PERSECUTED THE CHRISTIANS, ETC.)</a:t>
            </a:r>
          </a:p>
          <a:p>
            <a:pPr lvl="2"/>
            <a:r>
              <a:rPr lang="en-US" dirty="0" smtClean="0"/>
              <a:t>GOOD WORKS DON’T SAVE US. (SEE ABOVE.) </a:t>
            </a:r>
          </a:p>
          <a:p>
            <a:pPr lvl="2"/>
            <a:r>
              <a:rPr lang="en-US" dirty="0" smtClean="0"/>
              <a:t>HOWEVER, IF OUR GOOD WORKS ARE AN ACT OF KNOWING God’s will, believing god’s word, and submissively obeying god’s commands in faith, we open the door for god to bless us and bestow his grace.</a:t>
            </a:r>
            <a:endParaRPr lang="en-US" dirty="0"/>
          </a:p>
        </p:txBody>
      </p:sp>
      <p:sp>
        <p:nvSpPr>
          <p:cNvPr id="4" name="Text Placeholder 3"/>
          <p:cNvSpPr>
            <a:spLocks noGrp="1"/>
          </p:cNvSpPr>
          <p:nvPr>
            <p:ph type="body" sz="half" idx="2"/>
          </p:nvPr>
        </p:nvSpPr>
        <p:spPr>
          <a:xfrm>
            <a:off x="913775" y="2632852"/>
            <a:ext cx="2968270" cy="3158348"/>
          </a:xfrm>
        </p:spPr>
        <p:txBody>
          <a:bodyPr/>
          <a:lstStyle/>
          <a:p>
            <a:r>
              <a:rPr lang="en-US" dirty="0" smtClean="0"/>
              <a:t>a.k.a. there is no one so lost that god cannot find them or use them for his kingdom purposes.</a:t>
            </a:r>
            <a:endParaRPr lang="en-US" dirty="0"/>
          </a:p>
        </p:txBody>
      </p:sp>
    </p:spTree>
    <p:extLst>
      <p:ext uri="{BB962C8B-B14F-4D97-AF65-F5344CB8AC3E}">
        <p14:creationId xmlns:p14="http://schemas.microsoft.com/office/powerpoint/2010/main" val="1679625137"/>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TM04033925[[fn=Droplet]]</Template>
  <TotalTime>239</TotalTime>
  <Words>6125</Words>
  <Application>Microsoft Office PowerPoint</Application>
  <PresentationFormat>Widescreen</PresentationFormat>
  <Paragraphs>169</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Tw Cen MT</vt:lpstr>
      <vt:lpstr>Droplet</vt:lpstr>
      <vt:lpstr>Genesis 4-11 the corruption of man &amp; the great flood</vt:lpstr>
      <vt:lpstr>…a quick genesis recap</vt:lpstr>
      <vt:lpstr>CAIN, ABEL, AND SETH A Tale of Three Brothers and Two Spiritual Kingdoms  Read Genesis 4-5 </vt:lpstr>
      <vt:lpstr>PowerPoint Presentation</vt:lpstr>
      <vt:lpstr>Parallel Families</vt:lpstr>
      <vt:lpstr>Parallel Families</vt:lpstr>
      <vt:lpstr>The Evolution of Theocratic Administration (a.k.a. How God Adapts Spiritual Leadership to Resistant Humankind)</vt:lpstr>
      <vt:lpstr>…and while we’re on the subject.</vt:lpstr>
      <vt:lpstr>…and while we’re on the subject.</vt:lpstr>
      <vt:lpstr>PowerPoint Presentation</vt:lpstr>
      <vt:lpstr>Noah finds grace in the eyes of the lord (genesis 7-9)</vt:lpstr>
      <vt:lpstr>Noah’s obedient walk with god</vt:lpstr>
      <vt:lpstr>Noah’s obedient walk with god</vt:lpstr>
      <vt:lpstr>What does the great flood tell us about god?</vt:lpstr>
      <vt:lpstr>The noahic covenant</vt:lpstr>
      <vt:lpstr>Noah’s response to deliverance from the flood</vt:lpstr>
      <vt:lpstr>Mankind and the lifeblood</vt:lpstr>
      <vt:lpstr>Genesis 9:18-23 – noah and ham</vt:lpstr>
      <vt:lpstr>Noah’s blessings and one curse</vt:lpstr>
      <vt:lpstr>The table of nations (genesis 10)</vt:lpstr>
      <vt:lpstr>The tower of babel (genesis 11)</vt:lpstr>
      <vt:lpstr>Up next: abraham</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Genesis 4-1 the corruption of man &amp; the great flood</dc:title>
  <dc:creator>Candice Nutting</dc:creator>
  <cp:lastModifiedBy>Candice Nutting</cp:lastModifiedBy>
  <cp:revision>32</cp:revision>
  <cp:lastPrinted>2023-01-20T18:15:48Z</cp:lastPrinted>
  <dcterms:created xsi:type="dcterms:W3CDTF">2023-01-19T20:04:56Z</dcterms:created>
  <dcterms:modified xsi:type="dcterms:W3CDTF">2023-01-20T18:28:27Z</dcterms:modified>
</cp:coreProperties>
</file>