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96" r:id="rId2"/>
  </p:sldMasterIdLst>
  <p:notesMasterIdLst>
    <p:notesMasterId r:id="rId92"/>
  </p:notesMasterIdLst>
  <p:handoutMasterIdLst>
    <p:handoutMasterId r:id="rId93"/>
  </p:handoutMasterIdLst>
  <p:sldIdLst>
    <p:sldId id="256" r:id="rId3"/>
    <p:sldId id="342" r:id="rId4"/>
    <p:sldId id="343" r:id="rId5"/>
    <p:sldId id="344" r:id="rId6"/>
    <p:sldId id="345" r:id="rId7"/>
    <p:sldId id="346" r:id="rId8"/>
    <p:sldId id="347" r:id="rId9"/>
    <p:sldId id="348" r:id="rId10"/>
    <p:sldId id="349" r:id="rId11"/>
    <p:sldId id="350" r:id="rId12"/>
    <p:sldId id="351" r:id="rId13"/>
    <p:sldId id="352"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 id="395" r:id="rId27"/>
    <p:sldId id="413" r:id="rId28"/>
    <p:sldId id="414" r:id="rId29"/>
    <p:sldId id="415" r:id="rId30"/>
    <p:sldId id="416" r:id="rId31"/>
    <p:sldId id="417" r:id="rId32"/>
    <p:sldId id="418" r:id="rId33"/>
    <p:sldId id="419" r:id="rId34"/>
    <p:sldId id="420" r:id="rId35"/>
    <p:sldId id="421" r:id="rId36"/>
    <p:sldId id="422" r:id="rId37"/>
    <p:sldId id="423" r:id="rId38"/>
    <p:sldId id="424" r:id="rId39"/>
    <p:sldId id="425" r:id="rId40"/>
    <p:sldId id="426" r:id="rId41"/>
    <p:sldId id="427" r:id="rId42"/>
    <p:sldId id="428" r:id="rId43"/>
    <p:sldId id="429" r:id="rId44"/>
    <p:sldId id="430" r:id="rId45"/>
    <p:sldId id="431" r:id="rId46"/>
    <p:sldId id="432" r:id="rId47"/>
    <p:sldId id="433" r:id="rId48"/>
    <p:sldId id="434" r:id="rId49"/>
    <p:sldId id="435" r:id="rId50"/>
    <p:sldId id="436" r:id="rId51"/>
    <p:sldId id="437" r:id="rId52"/>
    <p:sldId id="438" r:id="rId53"/>
    <p:sldId id="439" r:id="rId54"/>
    <p:sldId id="440" r:id="rId55"/>
    <p:sldId id="441" r:id="rId56"/>
    <p:sldId id="442" r:id="rId57"/>
    <p:sldId id="443" r:id="rId58"/>
    <p:sldId id="444" r:id="rId59"/>
    <p:sldId id="445" r:id="rId60"/>
    <p:sldId id="446" r:id="rId61"/>
    <p:sldId id="447" r:id="rId62"/>
    <p:sldId id="448" r:id="rId63"/>
    <p:sldId id="380" r:id="rId64"/>
    <p:sldId id="381" r:id="rId65"/>
    <p:sldId id="382" r:id="rId66"/>
    <p:sldId id="384" r:id="rId67"/>
    <p:sldId id="385" r:id="rId68"/>
    <p:sldId id="386" r:id="rId69"/>
    <p:sldId id="387" r:id="rId70"/>
    <p:sldId id="388" r:id="rId71"/>
    <p:sldId id="389" r:id="rId72"/>
    <p:sldId id="390" r:id="rId73"/>
    <p:sldId id="391" r:id="rId74"/>
    <p:sldId id="392" r:id="rId75"/>
    <p:sldId id="393" r:id="rId76"/>
    <p:sldId id="394" r:id="rId77"/>
    <p:sldId id="396" r:id="rId78"/>
    <p:sldId id="397" r:id="rId79"/>
    <p:sldId id="398" r:id="rId80"/>
    <p:sldId id="399" r:id="rId81"/>
    <p:sldId id="400" r:id="rId82"/>
    <p:sldId id="401" r:id="rId83"/>
    <p:sldId id="402" r:id="rId84"/>
    <p:sldId id="403" r:id="rId85"/>
    <p:sldId id="404" r:id="rId86"/>
    <p:sldId id="405" r:id="rId87"/>
    <p:sldId id="406" r:id="rId88"/>
    <p:sldId id="407" r:id="rId89"/>
    <p:sldId id="408" r:id="rId90"/>
    <p:sldId id="409" r:id="rId9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202A06-8CB9-44EC-8FC2-823279A2687E}" v="5" dt="2018-09-22T18:54:48.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9" autoAdjust="0"/>
    <p:restoredTop sz="86429" autoAdjust="0"/>
  </p:normalViewPr>
  <p:slideViewPr>
    <p:cSldViewPr>
      <p:cViewPr varScale="1">
        <p:scale>
          <a:sx n="103" d="100"/>
          <a:sy n="103" d="100"/>
        </p:scale>
        <p:origin x="1452" y="108"/>
      </p:cViewPr>
      <p:guideLst>
        <p:guide orient="horz" pos="2160"/>
        <p:guide pos="2880"/>
      </p:guideLst>
    </p:cSldViewPr>
  </p:slideViewPr>
  <p:outlineViewPr>
    <p:cViewPr>
      <p:scale>
        <a:sx n="33" d="100"/>
        <a:sy n="33" d="100"/>
      </p:scale>
      <p:origin x="0" y="4687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handoutMaster" Target="handoutMasters/handoutMaster1.xml"/><Relationship Id="rId98"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317964774894"/>
          <c:y val="9.1324200913242004E-2"/>
          <c:w val="0.85980080717156904"/>
          <c:h val="0.72183299761948405"/>
        </c:manualLayout>
      </c:layout>
      <c:barChart>
        <c:barDir val="col"/>
        <c:grouping val="clustered"/>
        <c:varyColors val="1"/>
        <c:ser>
          <c:idx val="0"/>
          <c:order val="0"/>
          <c:tx>
            <c:strRef>
              <c:f>Sheet1!$A$2</c:f>
              <c:strCache>
                <c:ptCount val="1"/>
                <c:pt idx="0">
                  <c:v>Region 1</c:v>
                </c:pt>
              </c:strCache>
            </c:strRef>
          </c:tx>
          <c:invertIfNegative val="0"/>
          <c:dPt>
            <c:idx val="2"/>
            <c:invertIfNegative val="0"/>
            <c:bubble3D val="0"/>
            <c:spPr>
              <a:solidFill>
                <a:schemeClr val="accent6">
                  <a:lumMod val="40000"/>
                  <a:lumOff val="60000"/>
                </a:schemeClr>
              </a:solidFill>
            </c:spPr>
            <c:extLst>
              <c:ext xmlns:c16="http://schemas.microsoft.com/office/drawing/2014/chart" uri="{C3380CC4-5D6E-409C-BE32-E72D297353CC}">
                <c16:uniqueId val="{00000001-A20D-4C55-8283-B8D7FC51AE3F}"/>
              </c:ext>
            </c:extLst>
          </c:dPt>
          <c:dLbls>
            <c:numFmt formatCode="#,##0" sourceLinked="0"/>
            <c:spPr>
              <a:noFill/>
              <a:ln>
                <a:noFill/>
              </a:ln>
              <a:effectLst/>
            </c:spPr>
            <c:txPr>
              <a:bodyPr/>
              <a:lstStyle/>
              <a:p>
                <a:pPr>
                  <a:defRPr sz="140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Florida</c:v>
                </c:pt>
                <c:pt idx="1">
                  <c:v>Utah</c:v>
                </c:pt>
                <c:pt idx="2">
                  <c:v>Texas</c:v>
                </c:pt>
                <c:pt idx="3">
                  <c:v>Indiana</c:v>
                </c:pt>
                <c:pt idx="4">
                  <c:v>Michigan</c:v>
                </c:pt>
                <c:pt idx="5">
                  <c:v>Pennsylvania</c:v>
                </c:pt>
              </c:strCache>
            </c:strRef>
          </c:cat>
          <c:val>
            <c:numRef>
              <c:f>Sheet1!$B$2:$G$2</c:f>
              <c:numCache>
                <c:formatCode>General</c:formatCode>
                <c:ptCount val="6"/>
                <c:pt idx="0" formatCode="#,##0">
                  <c:v>1755580</c:v>
                </c:pt>
                <c:pt idx="1">
                  <c:v>550653</c:v>
                </c:pt>
                <c:pt idx="2">
                  <c:v>825957</c:v>
                </c:pt>
                <c:pt idx="3">
                  <c:v>557789</c:v>
                </c:pt>
                <c:pt idx="4">
                  <c:v>623864</c:v>
                </c:pt>
                <c:pt idx="5">
                  <c:v>872277</c:v>
                </c:pt>
              </c:numCache>
            </c:numRef>
          </c:val>
          <c:extLst>
            <c:ext xmlns:c16="http://schemas.microsoft.com/office/drawing/2014/chart" uri="{C3380CC4-5D6E-409C-BE32-E72D297353CC}">
              <c16:uniqueId val="{00000002-A20D-4C55-8283-B8D7FC51AE3F}"/>
            </c:ext>
          </c:extLst>
        </c:ser>
        <c:dLbls>
          <c:showLegendKey val="0"/>
          <c:showVal val="0"/>
          <c:showCatName val="0"/>
          <c:showSerName val="0"/>
          <c:showPercent val="0"/>
          <c:showBubbleSize val="0"/>
        </c:dLbls>
        <c:gapWidth val="40"/>
        <c:axId val="-1580134656"/>
        <c:axId val="-1580144384"/>
      </c:barChart>
      <c:catAx>
        <c:axId val="-1580134656"/>
        <c:scaling>
          <c:orientation val="minMax"/>
        </c:scaling>
        <c:delete val="0"/>
        <c:axPos val="b"/>
        <c:numFmt formatCode="General" sourceLinked="1"/>
        <c:majorTickMark val="none"/>
        <c:minorTickMark val="none"/>
        <c:tickLblPos val="low"/>
        <c:spPr>
          <a:ln w="9038">
            <a:solidFill>
              <a:srgbClr val="00ABEA"/>
            </a:solidFill>
            <a:prstDash val="solid"/>
          </a:ln>
        </c:spPr>
        <c:txPr>
          <a:bodyPr rot="0" vert="horz"/>
          <a:lstStyle/>
          <a:p>
            <a:pPr>
              <a:defRPr sz="1400" b="0" i="0" u="none" strike="noStrike" baseline="0">
                <a:solidFill>
                  <a:schemeClr val="tx1"/>
                </a:solidFill>
                <a:latin typeface="Helvetica Neue"/>
                <a:ea typeface="Helvetica Neue"/>
                <a:cs typeface="Helvetica Neue"/>
              </a:defRPr>
            </a:pPr>
            <a:endParaRPr lang="en-US"/>
          </a:p>
        </c:txPr>
        <c:crossAx val="-1580144384"/>
        <c:crosses val="autoZero"/>
        <c:auto val="1"/>
        <c:lblAlgn val="ctr"/>
        <c:lblOffset val="100"/>
        <c:tickLblSkip val="1"/>
        <c:tickMarkSkip val="1"/>
        <c:noMultiLvlLbl val="0"/>
      </c:catAx>
      <c:valAx>
        <c:axId val="-1580144384"/>
        <c:scaling>
          <c:orientation val="minMax"/>
        </c:scaling>
        <c:delete val="0"/>
        <c:axPos val="l"/>
        <c:majorGridlines>
          <c:spPr>
            <a:ln w="9038">
              <a:solidFill>
                <a:srgbClr val="00ABEA"/>
              </a:solidFill>
              <a:prstDash val="solid"/>
            </a:ln>
          </c:spPr>
        </c:majorGridlines>
        <c:numFmt formatCode="#,##0" sourceLinked="0"/>
        <c:majorTickMark val="none"/>
        <c:minorTickMark val="none"/>
        <c:tickLblPos val="nextTo"/>
        <c:spPr>
          <a:ln w="6778">
            <a:noFill/>
          </a:ln>
        </c:spPr>
        <c:txPr>
          <a:bodyPr rot="0" vert="horz"/>
          <a:lstStyle/>
          <a:p>
            <a:pPr>
              <a:defRPr sz="1708" b="0" i="0" u="none" strike="noStrike" baseline="0">
                <a:solidFill>
                  <a:schemeClr val="tx1"/>
                </a:solidFill>
                <a:latin typeface="Helvetica Neue"/>
                <a:ea typeface="Helvetica Neue"/>
                <a:cs typeface="Helvetica Neue"/>
              </a:defRPr>
            </a:pPr>
            <a:endParaRPr lang="en-US"/>
          </a:p>
        </c:txPr>
        <c:crossAx val="-1580134656"/>
        <c:crosses val="autoZero"/>
        <c:crossBetween val="between"/>
      </c:valAx>
      <c:spPr>
        <a:noFill/>
        <a:ln w="18075">
          <a:noFill/>
        </a:ln>
      </c:spPr>
    </c:plotArea>
    <c:plotVisOnly val="1"/>
    <c:dispBlanksAs val="gap"/>
    <c:showDLblsOverMax val="0"/>
  </c:chart>
  <c:spPr>
    <a:noFill/>
    <a:ln>
      <a:noFill/>
    </a:ln>
  </c:spPr>
  <c:txPr>
    <a:bodyPr/>
    <a:lstStyle/>
    <a:p>
      <a:pPr>
        <a:defRPr sz="1494" b="0" i="0" u="none" strike="noStrike" baseline="0">
          <a:solidFill>
            <a:srgbClr val="000000"/>
          </a:solidFill>
          <a:latin typeface="Helvetica Neue"/>
          <a:ea typeface="Helvetica Neue"/>
          <a:cs typeface="Helvetica Neue"/>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3D9803-A402-4114-B231-3E95C0240343}"/>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561506CF-2262-4B07-8BB0-0F2F5AF883E8}"/>
              </a:ext>
            </a:extLst>
          </p:cNvPr>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hangingPunct="1">
              <a:defRPr sz="1200"/>
            </a:lvl1pPr>
          </a:lstStyle>
          <a:p>
            <a:pPr>
              <a:defRPr/>
            </a:pPr>
            <a:fld id="{83BD99DD-1B46-4C1E-B624-0D2096048CAD}" type="datetimeFigureOut">
              <a:rPr lang="en-US"/>
              <a:pPr>
                <a:defRPr/>
              </a:pPr>
              <a:t>11/2/2018</a:t>
            </a:fld>
            <a:endParaRPr lang="en-US"/>
          </a:p>
        </p:txBody>
      </p:sp>
      <p:sp>
        <p:nvSpPr>
          <p:cNvPr id="4" name="Footer Placeholder 3">
            <a:extLst>
              <a:ext uri="{FF2B5EF4-FFF2-40B4-BE49-F238E27FC236}">
                <a16:creationId xmlns:a16="http://schemas.microsoft.com/office/drawing/2014/main" id="{4D782857-9ED9-4600-85C9-4E5EAA4D9C4B}"/>
              </a:ext>
            </a:extLst>
          </p:cNvPr>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hangingPunct="1">
              <a:defRPr sz="1200"/>
            </a:lvl1pPr>
          </a:lstStyle>
          <a:p>
            <a:pPr>
              <a:defRPr/>
            </a:pPr>
            <a:endParaRPr lang="en-US"/>
          </a:p>
        </p:txBody>
      </p:sp>
      <p:sp>
        <p:nvSpPr>
          <p:cNvPr id="5" name="Slide Number Placeholder 4">
            <a:extLst>
              <a:ext uri="{FF2B5EF4-FFF2-40B4-BE49-F238E27FC236}">
                <a16:creationId xmlns:a16="http://schemas.microsoft.com/office/drawing/2014/main" id="{0379B88E-5F86-47C9-8C88-930217D2E464}"/>
              </a:ext>
            </a:extLst>
          </p:cNvPr>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smtClean="0"/>
            </a:lvl1pPr>
          </a:lstStyle>
          <a:p>
            <a:pPr>
              <a:defRPr/>
            </a:pPr>
            <a:fld id="{AC586851-EAEE-436F-BFA8-E0B828377B9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387C4F-3DFA-465D-940F-2DA7346E78FC}"/>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B51775DD-7A35-4E7D-A1E0-069C5B2652D5}"/>
              </a:ext>
            </a:extLst>
          </p:cNvPr>
          <p:cNvSpPr>
            <a:spLocks noGrp="1"/>
          </p:cNvSpPr>
          <p:nvPr>
            <p:ph type="dt"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29E87FD1-A02F-480A-B2EC-35271B773217}" type="datetimeFigureOut">
              <a:rPr lang="en-US"/>
              <a:pPr>
                <a:defRPr/>
              </a:pPr>
              <a:t>11/2/2018</a:t>
            </a:fld>
            <a:endParaRPr lang="en-US"/>
          </a:p>
        </p:txBody>
      </p:sp>
      <p:sp>
        <p:nvSpPr>
          <p:cNvPr id="4" name="Slide Image Placeholder 3">
            <a:extLst>
              <a:ext uri="{FF2B5EF4-FFF2-40B4-BE49-F238E27FC236}">
                <a16:creationId xmlns:a16="http://schemas.microsoft.com/office/drawing/2014/main" id="{D44CFC78-0E64-4C26-A569-02ADB46B3871}"/>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F7F28392-5331-43DB-B973-F0C854FC24C7}"/>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C87EC84-E49E-45A9-8214-BEF839711700}"/>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BB0C78CE-82EE-46F5-84CF-4137668918D2}"/>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2DFC8E8A-ACE9-4AF8-B3CF-D171B4E753B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641810-2440-4A77-8153-F43B4F3CF27B}" type="slidenum">
              <a:rPr kumimoji="0" lang="en-US" sz="1200" b="0" i="0" u="none" strike="noStrike" kern="1200" cap="none" spc="0" normalizeH="0" baseline="0" noProof="0" smtClean="0">
                <a:ln>
                  <a:noFill/>
                </a:ln>
                <a:solidFill>
                  <a:srgbClr val="000000"/>
                </a:solidFill>
                <a:effectLst/>
                <a:uLnTx/>
                <a:uFillTx/>
                <a:latin typeface="Arial" charset="0"/>
                <a:sym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sym typeface="Arial" charset="0"/>
            </a:endParaRPr>
          </a:p>
        </p:txBody>
      </p:sp>
    </p:spTree>
    <p:extLst>
      <p:ext uri="{BB962C8B-B14F-4D97-AF65-F5344CB8AC3E}">
        <p14:creationId xmlns:p14="http://schemas.microsoft.com/office/powerpoint/2010/main" val="2556344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BDC134B-048E-4468-8B11-6D3ECA3F0E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6E6EBF7A-A245-4311-B38E-B2A7E1D81E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11933419-A294-428F-B398-CE278AC4F6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a:extLst>
              <a:ext uri="{FF2B5EF4-FFF2-40B4-BE49-F238E27FC236}">
                <a16:creationId xmlns:a16="http://schemas.microsoft.com/office/drawing/2014/main" id="{FB4E16C3-085F-4D68-8D96-96E4F0EC81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2706FBC-C8CF-4A60-B75D-61F5DAE61B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a:extLst>
              <a:ext uri="{FF2B5EF4-FFF2-40B4-BE49-F238E27FC236}">
                <a16:creationId xmlns:a16="http://schemas.microsoft.com/office/drawing/2014/main" id="{F654EF39-FA23-44E0-B13F-ACCBA7D487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D1C2C4D2-E908-4C9E-9AB6-6E0624BFEB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a:extLst>
              <a:ext uri="{FF2B5EF4-FFF2-40B4-BE49-F238E27FC236}">
                <a16:creationId xmlns:a16="http://schemas.microsoft.com/office/drawing/2014/main" id="{D95965E5-212A-4A5A-BF79-C309B0DFE2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2584F598-4F7F-42BB-AFA6-AA58CC9A44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3838B32F-7AB6-42CB-A969-E5BCE481D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7989666-2169-458C-A0D8-7ED8EB7C32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a:extLst>
              <a:ext uri="{FF2B5EF4-FFF2-40B4-BE49-F238E27FC236}">
                <a16:creationId xmlns:a16="http://schemas.microsoft.com/office/drawing/2014/main" id="{1866AD9F-97CC-436F-B8CA-E4F1FC6C7D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D701B82-C3B6-4D0B-82EE-8C9CCBA08F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a:extLst>
              <a:ext uri="{FF2B5EF4-FFF2-40B4-BE49-F238E27FC236}">
                <a16:creationId xmlns:a16="http://schemas.microsoft.com/office/drawing/2014/main" id="{0D55F9F6-FC88-4D62-B2B4-D15C225D25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EA5B8590-A877-452A-9EE8-F694496C84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a:extLst>
              <a:ext uri="{FF2B5EF4-FFF2-40B4-BE49-F238E27FC236}">
                <a16:creationId xmlns:a16="http://schemas.microsoft.com/office/drawing/2014/main" id="{5217AD9C-B35C-4BB8-860C-4B2CCB572D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F8F28CC-0465-4945-8587-69E8102B9A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CDD43435-F6E0-45CB-9FDD-5E162DA1B2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E52E524-9BAB-430B-A4B6-256DDA1543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a:extLst>
              <a:ext uri="{FF2B5EF4-FFF2-40B4-BE49-F238E27FC236}">
                <a16:creationId xmlns:a16="http://schemas.microsoft.com/office/drawing/2014/main" id="{AA45E7FA-A919-4756-9DD3-5852F87F87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a:extLst>
              <a:ext uri="{FF2B5EF4-FFF2-40B4-BE49-F238E27FC236}">
                <a16:creationId xmlns:a16="http://schemas.microsoft.com/office/drawing/2014/main" id="{3AEA1934-E0A2-469C-A378-3F0479E04B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1027">
            <a:extLst>
              <a:ext uri="{FF2B5EF4-FFF2-40B4-BE49-F238E27FC236}">
                <a16:creationId xmlns:a16="http://schemas.microsoft.com/office/drawing/2014/main" id="{B5DFA375-0CDB-4FA2-9078-0250F18153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C1E7BDB7-89C0-4918-87B4-D7ACFD144D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a:extLst>
              <a:ext uri="{FF2B5EF4-FFF2-40B4-BE49-F238E27FC236}">
                <a16:creationId xmlns:a16="http://schemas.microsoft.com/office/drawing/2014/main" id="{9FB6C7F5-348A-48BC-80F9-3EFCD0C149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6583861-E420-4FBF-97A5-4876C1355B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759F8C02-C44E-493D-B0CE-013CFBB0B9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1">
          <a:gsLst>
            <a:gs pos="0">
              <a:srgbClr val="242424"/>
            </a:gs>
            <a:gs pos="30000">
              <a:srgbClr val="2D2D2D"/>
            </a:gs>
            <a:gs pos="100000">
              <a:srgbClr val="7D7D7D"/>
            </a:gs>
          </a:gsLst>
          <a:lin ang="12960000"/>
        </a:grad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51B35A7F-51B1-445F-AE9E-4836677B0B85}"/>
              </a:ext>
            </a:extLst>
          </p:cNvPr>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eaLnBrk="1" fontAlgn="auto" hangingPunct="1">
              <a:spcBef>
                <a:spcPts val="0"/>
              </a:spcBef>
              <a:spcAft>
                <a:spcPts val="0"/>
              </a:spcAft>
              <a:defRPr/>
            </a:pPr>
            <a:endParaRPr lang="en-US" dirty="0">
              <a:latin typeface="+mn-lt"/>
              <a:cs typeface="+mn-cs"/>
            </a:endParaRPr>
          </a:p>
        </p:txBody>
      </p:sp>
      <p:sp>
        <p:nvSpPr>
          <p:cNvPr id="5" name="Freeform 10">
            <a:extLst>
              <a:ext uri="{FF2B5EF4-FFF2-40B4-BE49-F238E27FC236}">
                <a16:creationId xmlns:a16="http://schemas.microsoft.com/office/drawing/2014/main" id="{DE043EAF-E020-4879-AB3C-3851B4323BBD}"/>
              </a:ext>
            </a:extLst>
          </p:cNvPr>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eaLnBrk="1" fontAlgn="auto" hangingPunct="1">
              <a:spcBef>
                <a:spcPts val="0"/>
              </a:spcBef>
              <a:spcAft>
                <a:spcPts val="0"/>
              </a:spcAft>
              <a:defRPr/>
            </a:pPr>
            <a:endParaRPr lang="en-US" dirty="0">
              <a:latin typeface="+mn-lt"/>
              <a:cs typeface="+mn-cs"/>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9">
            <a:extLst>
              <a:ext uri="{FF2B5EF4-FFF2-40B4-BE49-F238E27FC236}">
                <a16:creationId xmlns:a16="http://schemas.microsoft.com/office/drawing/2014/main" id="{70D1735C-448F-4866-8180-417D89A88791}"/>
              </a:ext>
            </a:extLst>
          </p:cNvPr>
          <p:cNvSpPr>
            <a:spLocks noGrp="1"/>
          </p:cNvSpPr>
          <p:nvPr>
            <p:ph type="dt" sz="half" idx="10"/>
          </p:nvPr>
        </p:nvSpPr>
        <p:spPr/>
        <p:txBody>
          <a:bodyPr/>
          <a:lstStyle>
            <a:lvl1pPr>
              <a:defRPr/>
            </a:lvl1pPr>
          </a:lstStyle>
          <a:p>
            <a:pPr>
              <a:defRPr/>
            </a:pPr>
            <a:fld id="{789F9198-AD65-4167-AACF-9B87C8350F46}" type="datetimeFigureOut">
              <a:rPr lang="en-US"/>
              <a:pPr>
                <a:defRPr/>
              </a:pPr>
              <a:t>11/2/2018</a:t>
            </a:fld>
            <a:endParaRPr lang="en-US" dirty="0"/>
          </a:p>
        </p:txBody>
      </p:sp>
      <p:sp>
        <p:nvSpPr>
          <p:cNvPr id="7" name="Footer Placeholder 18">
            <a:extLst>
              <a:ext uri="{FF2B5EF4-FFF2-40B4-BE49-F238E27FC236}">
                <a16:creationId xmlns:a16="http://schemas.microsoft.com/office/drawing/2014/main" id="{8348B299-8153-4E61-A030-CE1A9008995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6">
            <a:extLst>
              <a:ext uri="{FF2B5EF4-FFF2-40B4-BE49-F238E27FC236}">
                <a16:creationId xmlns:a16="http://schemas.microsoft.com/office/drawing/2014/main" id="{DEFC82AF-6E7C-4EA5-9FA3-A0CB6953AE53}"/>
              </a:ext>
            </a:extLst>
          </p:cNvPr>
          <p:cNvSpPr>
            <a:spLocks noGrp="1"/>
          </p:cNvSpPr>
          <p:nvPr>
            <p:ph type="sldNum" sz="quarter" idx="12"/>
          </p:nvPr>
        </p:nvSpPr>
        <p:spPr/>
        <p:txBody>
          <a:bodyPr/>
          <a:lstStyle>
            <a:lvl1pPr>
              <a:defRPr smtClean="0"/>
            </a:lvl1pPr>
          </a:lstStyle>
          <a:p>
            <a:pPr>
              <a:defRPr/>
            </a:pPr>
            <a:fld id="{741BF137-8D45-47D4-AF2F-0C1411820547}" type="slidenum">
              <a:rPr lang="en-US" altLang="en-US"/>
              <a:pPr>
                <a:defRPr/>
              </a:pPr>
              <a:t>‹#›</a:t>
            </a:fld>
            <a:endParaRPr lang="en-US" altLang="en-US"/>
          </a:p>
        </p:txBody>
      </p:sp>
    </p:spTree>
    <p:extLst>
      <p:ext uri="{BB962C8B-B14F-4D97-AF65-F5344CB8AC3E}">
        <p14:creationId xmlns:p14="http://schemas.microsoft.com/office/powerpoint/2010/main" val="153551087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8A16AD7B-AAE7-442A-9B53-F3C88456CA1E}"/>
              </a:ext>
            </a:extLst>
          </p:cNvPr>
          <p:cNvSpPr>
            <a:spLocks noGrp="1"/>
          </p:cNvSpPr>
          <p:nvPr>
            <p:ph type="dt" sz="half" idx="10"/>
          </p:nvPr>
        </p:nvSpPr>
        <p:spPr/>
        <p:txBody>
          <a:bodyPr/>
          <a:lstStyle>
            <a:lvl1pPr>
              <a:defRPr/>
            </a:lvl1pPr>
          </a:lstStyle>
          <a:p>
            <a:pPr>
              <a:defRPr/>
            </a:pPr>
            <a:fld id="{B543EDAD-6543-474F-85E5-65FEC418C69A}" type="datetimeFigureOut">
              <a:rPr lang="en-US"/>
              <a:pPr>
                <a:defRPr/>
              </a:pPr>
              <a:t>11/2/2018</a:t>
            </a:fld>
            <a:endParaRPr lang="en-US" dirty="0"/>
          </a:p>
        </p:txBody>
      </p:sp>
      <p:sp>
        <p:nvSpPr>
          <p:cNvPr id="5" name="Footer Placeholder 21">
            <a:extLst>
              <a:ext uri="{FF2B5EF4-FFF2-40B4-BE49-F238E27FC236}">
                <a16:creationId xmlns:a16="http://schemas.microsoft.com/office/drawing/2014/main" id="{A9CE9DDB-5396-4B35-9019-2A72314FEA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BAF58E1A-1921-43FC-9448-07E7DB560F89}"/>
              </a:ext>
            </a:extLst>
          </p:cNvPr>
          <p:cNvSpPr>
            <a:spLocks noGrp="1"/>
          </p:cNvSpPr>
          <p:nvPr>
            <p:ph type="sldNum" sz="quarter" idx="12"/>
          </p:nvPr>
        </p:nvSpPr>
        <p:spPr/>
        <p:txBody>
          <a:bodyPr/>
          <a:lstStyle>
            <a:lvl1pPr>
              <a:defRPr/>
            </a:lvl1pPr>
          </a:lstStyle>
          <a:p>
            <a:pPr>
              <a:defRPr/>
            </a:pPr>
            <a:fld id="{676A3576-40C4-4F1E-9115-B99FE1CEF219}" type="slidenum">
              <a:rPr lang="en-US" altLang="en-US"/>
              <a:pPr>
                <a:defRPr/>
              </a:pPr>
              <a:t>‹#›</a:t>
            </a:fld>
            <a:endParaRPr lang="en-US" altLang="en-US"/>
          </a:p>
        </p:txBody>
      </p:sp>
    </p:spTree>
    <p:extLst>
      <p:ext uri="{BB962C8B-B14F-4D97-AF65-F5344CB8AC3E}">
        <p14:creationId xmlns:p14="http://schemas.microsoft.com/office/powerpoint/2010/main" val="4070151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C160D011-8620-4755-B146-EC3184C74F55}"/>
              </a:ext>
            </a:extLst>
          </p:cNvPr>
          <p:cNvSpPr>
            <a:spLocks noGrp="1"/>
          </p:cNvSpPr>
          <p:nvPr>
            <p:ph type="dt" sz="half" idx="10"/>
          </p:nvPr>
        </p:nvSpPr>
        <p:spPr/>
        <p:txBody>
          <a:bodyPr/>
          <a:lstStyle>
            <a:lvl1pPr>
              <a:defRPr/>
            </a:lvl1pPr>
          </a:lstStyle>
          <a:p>
            <a:pPr>
              <a:defRPr/>
            </a:pPr>
            <a:fld id="{ABBB2C56-65E9-4572-AF8A-14D7A95E541B}" type="datetimeFigureOut">
              <a:rPr lang="en-US"/>
              <a:pPr>
                <a:defRPr/>
              </a:pPr>
              <a:t>11/2/2018</a:t>
            </a:fld>
            <a:endParaRPr lang="en-US" dirty="0"/>
          </a:p>
        </p:txBody>
      </p:sp>
      <p:sp>
        <p:nvSpPr>
          <p:cNvPr id="5" name="Footer Placeholder 21">
            <a:extLst>
              <a:ext uri="{FF2B5EF4-FFF2-40B4-BE49-F238E27FC236}">
                <a16:creationId xmlns:a16="http://schemas.microsoft.com/office/drawing/2014/main" id="{13F8AEC2-AB6D-4BF0-9FEC-0BBA73C085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DE407207-D4F6-400F-B9C5-B0EFC90DDFF4}"/>
              </a:ext>
            </a:extLst>
          </p:cNvPr>
          <p:cNvSpPr>
            <a:spLocks noGrp="1"/>
          </p:cNvSpPr>
          <p:nvPr>
            <p:ph type="sldNum" sz="quarter" idx="12"/>
          </p:nvPr>
        </p:nvSpPr>
        <p:spPr/>
        <p:txBody>
          <a:bodyPr/>
          <a:lstStyle>
            <a:lvl1pPr>
              <a:defRPr/>
            </a:lvl1pPr>
          </a:lstStyle>
          <a:p>
            <a:pPr>
              <a:defRPr/>
            </a:pPr>
            <a:fld id="{AD7EE9B4-E47D-4E83-BEEF-4B30AAD32AFE}" type="slidenum">
              <a:rPr lang="en-US" altLang="en-US"/>
              <a:pPr>
                <a:defRPr/>
              </a:pPr>
              <a:t>‹#›</a:t>
            </a:fld>
            <a:endParaRPr lang="en-US" altLang="en-US"/>
          </a:p>
        </p:txBody>
      </p:sp>
    </p:spTree>
    <p:extLst>
      <p:ext uri="{BB962C8B-B14F-4D97-AF65-F5344CB8AC3E}">
        <p14:creationId xmlns:p14="http://schemas.microsoft.com/office/powerpoint/2010/main" val="3591276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xfrm>
            <a:off x="8780463" y="4100513"/>
            <a:ext cx="166687" cy="152400"/>
          </a:xfrm>
          <a:prstGeom prst="rect">
            <a:avLst/>
          </a:prstGeom>
          <a:ln/>
        </p:spPr>
        <p:txBody>
          <a:bodyPr/>
          <a:lstStyle>
            <a:lvl1pPr>
              <a:defRPr/>
            </a:lvl1pPr>
          </a:lstStyle>
          <a:p>
            <a:pPr>
              <a:defRPr/>
            </a:pPr>
            <a:fld id="{11DB69A6-44B6-0347-9E16-6CDE4BF67EFD}" type="slidenum">
              <a:rPr lang="en-US"/>
              <a:pPr>
                <a:defRPr/>
              </a:pPr>
              <a:t>‹#›</a:t>
            </a:fld>
            <a:endParaRPr lang="en-US"/>
          </a:p>
        </p:txBody>
      </p:sp>
    </p:spTree>
    <p:extLst>
      <p:ext uri="{BB962C8B-B14F-4D97-AF65-F5344CB8AC3E}">
        <p14:creationId xmlns:p14="http://schemas.microsoft.com/office/powerpoint/2010/main" val="3087320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 y="256032"/>
            <a:ext cx="8661400" cy="7112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1469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xfrm>
            <a:off x="8780463" y="4100513"/>
            <a:ext cx="166687" cy="152400"/>
          </a:xfrm>
          <a:prstGeom prst="rect">
            <a:avLst/>
          </a:prstGeom>
          <a:ln/>
        </p:spPr>
        <p:txBody>
          <a:bodyPr/>
          <a:lstStyle>
            <a:lvl1pPr>
              <a:defRPr/>
            </a:lvl1pPr>
          </a:lstStyle>
          <a:p>
            <a:pPr>
              <a:defRPr/>
            </a:pPr>
            <a:fld id="{D3C6F69E-87E6-D543-BBD0-4F67586BF86F}" type="slidenum">
              <a:rPr lang="en-US"/>
              <a:pPr>
                <a:defRPr/>
              </a:pPr>
              <a:t>‹#›</a:t>
            </a:fld>
            <a:endParaRPr lang="en-US"/>
          </a:p>
        </p:txBody>
      </p:sp>
    </p:spTree>
    <p:extLst>
      <p:ext uri="{BB962C8B-B14F-4D97-AF65-F5344CB8AC3E}">
        <p14:creationId xmlns:p14="http://schemas.microsoft.com/office/powerpoint/2010/main" val="2920140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9400" y="1485900"/>
            <a:ext cx="3905250"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37050" y="1485900"/>
            <a:ext cx="3905250"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xfrm>
            <a:off x="8780463" y="4100513"/>
            <a:ext cx="166687" cy="152400"/>
          </a:xfrm>
          <a:prstGeom prst="rect">
            <a:avLst/>
          </a:prstGeom>
          <a:ln/>
        </p:spPr>
        <p:txBody>
          <a:bodyPr/>
          <a:lstStyle>
            <a:lvl1pPr>
              <a:defRPr/>
            </a:lvl1pPr>
          </a:lstStyle>
          <a:p>
            <a:pPr>
              <a:defRPr/>
            </a:pPr>
            <a:fld id="{E3099EDA-4E60-6647-B3EB-A6AFCBF02785}" type="slidenum">
              <a:rPr lang="en-US"/>
              <a:pPr>
                <a:defRPr/>
              </a:pPr>
              <a:t>‹#›</a:t>
            </a:fld>
            <a:endParaRPr lang="en-US"/>
          </a:p>
        </p:txBody>
      </p:sp>
    </p:spTree>
    <p:extLst>
      <p:ext uri="{BB962C8B-B14F-4D97-AF65-F5344CB8AC3E}">
        <p14:creationId xmlns:p14="http://schemas.microsoft.com/office/powerpoint/2010/main" val="4064556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xfrm>
            <a:off x="8780463" y="4100513"/>
            <a:ext cx="166687" cy="152400"/>
          </a:xfrm>
          <a:prstGeom prst="rect">
            <a:avLst/>
          </a:prstGeom>
          <a:ln/>
        </p:spPr>
        <p:txBody>
          <a:bodyPr/>
          <a:lstStyle>
            <a:lvl1pPr>
              <a:defRPr/>
            </a:lvl1pPr>
          </a:lstStyle>
          <a:p>
            <a:pPr>
              <a:defRPr/>
            </a:pPr>
            <a:fld id="{C94C0226-D48F-744C-A518-8EC781A7C49E}" type="slidenum">
              <a:rPr lang="en-US"/>
              <a:pPr>
                <a:defRPr/>
              </a:pPr>
              <a:t>‹#›</a:t>
            </a:fld>
            <a:endParaRPr lang="en-US"/>
          </a:p>
        </p:txBody>
      </p:sp>
    </p:spTree>
    <p:extLst>
      <p:ext uri="{BB962C8B-B14F-4D97-AF65-F5344CB8AC3E}">
        <p14:creationId xmlns:p14="http://schemas.microsoft.com/office/powerpoint/2010/main" val="425203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xfrm>
            <a:off x="8780463" y="4100513"/>
            <a:ext cx="166687" cy="152400"/>
          </a:xfrm>
          <a:prstGeom prst="rect">
            <a:avLst/>
          </a:prstGeom>
          <a:ln/>
        </p:spPr>
        <p:txBody>
          <a:bodyPr/>
          <a:lstStyle>
            <a:lvl1pPr>
              <a:defRPr/>
            </a:lvl1pPr>
          </a:lstStyle>
          <a:p>
            <a:pPr>
              <a:defRPr/>
            </a:pPr>
            <a:fld id="{CBC06FFB-8574-F64F-871C-0F5DC4BCACF5}" type="slidenum">
              <a:rPr lang="en-US"/>
              <a:pPr>
                <a:defRPr/>
              </a:pPr>
              <a:t>‹#›</a:t>
            </a:fld>
            <a:endParaRPr lang="en-US"/>
          </a:p>
        </p:txBody>
      </p:sp>
    </p:spTree>
    <p:extLst>
      <p:ext uri="{BB962C8B-B14F-4D97-AF65-F5344CB8AC3E}">
        <p14:creationId xmlns:p14="http://schemas.microsoft.com/office/powerpoint/2010/main" val="3060962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xfrm>
            <a:off x="8780463" y="4100513"/>
            <a:ext cx="166687" cy="152400"/>
          </a:xfrm>
          <a:prstGeom prst="rect">
            <a:avLst/>
          </a:prstGeom>
          <a:ln/>
        </p:spPr>
        <p:txBody>
          <a:bodyPr/>
          <a:lstStyle>
            <a:lvl1pPr>
              <a:defRPr/>
            </a:lvl1pPr>
          </a:lstStyle>
          <a:p>
            <a:pPr>
              <a:defRPr/>
            </a:pPr>
            <a:fld id="{9C82BC18-25E8-7640-A3F6-42ADE75176DE}" type="slidenum">
              <a:rPr lang="en-US"/>
              <a:pPr>
                <a:defRPr/>
              </a:pPr>
              <a:t>‹#›</a:t>
            </a:fld>
            <a:endParaRPr lang="en-US"/>
          </a:p>
        </p:txBody>
      </p:sp>
    </p:spTree>
    <p:extLst>
      <p:ext uri="{BB962C8B-B14F-4D97-AF65-F5344CB8AC3E}">
        <p14:creationId xmlns:p14="http://schemas.microsoft.com/office/powerpoint/2010/main" val="380212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xfrm>
            <a:off x="8780463" y="4100513"/>
            <a:ext cx="166687" cy="152400"/>
          </a:xfrm>
          <a:prstGeom prst="rect">
            <a:avLst/>
          </a:prstGeom>
          <a:ln/>
        </p:spPr>
        <p:txBody>
          <a:bodyPr/>
          <a:lstStyle>
            <a:lvl1pPr>
              <a:defRPr/>
            </a:lvl1pPr>
          </a:lstStyle>
          <a:p>
            <a:pPr>
              <a:defRPr/>
            </a:pPr>
            <a:fld id="{FDD9847A-BDBC-204A-9CE5-403C09C8ABC2}" type="slidenum">
              <a:rPr lang="en-US"/>
              <a:pPr>
                <a:defRPr/>
              </a:pPr>
              <a:t>‹#›</a:t>
            </a:fld>
            <a:endParaRPr lang="en-US"/>
          </a:p>
        </p:txBody>
      </p:sp>
    </p:spTree>
    <p:extLst>
      <p:ext uri="{BB962C8B-B14F-4D97-AF65-F5344CB8AC3E}">
        <p14:creationId xmlns:p14="http://schemas.microsoft.com/office/powerpoint/2010/main" val="244750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F86E0275-A799-4CD3-9CF9-649A1D019435}"/>
              </a:ext>
            </a:extLst>
          </p:cNvPr>
          <p:cNvSpPr>
            <a:spLocks noGrp="1"/>
          </p:cNvSpPr>
          <p:nvPr>
            <p:ph type="dt" sz="half" idx="10"/>
          </p:nvPr>
        </p:nvSpPr>
        <p:spPr/>
        <p:txBody>
          <a:bodyPr/>
          <a:lstStyle>
            <a:lvl1pPr>
              <a:defRPr/>
            </a:lvl1pPr>
          </a:lstStyle>
          <a:p>
            <a:pPr>
              <a:defRPr/>
            </a:pPr>
            <a:fld id="{26ACA23B-110E-4F27-8ECF-DF8C46B084BF}" type="datetimeFigureOut">
              <a:rPr lang="en-US"/>
              <a:pPr>
                <a:defRPr/>
              </a:pPr>
              <a:t>11/2/2018</a:t>
            </a:fld>
            <a:endParaRPr lang="en-US" dirty="0"/>
          </a:p>
        </p:txBody>
      </p:sp>
      <p:sp>
        <p:nvSpPr>
          <p:cNvPr id="5" name="Footer Placeholder 21">
            <a:extLst>
              <a:ext uri="{FF2B5EF4-FFF2-40B4-BE49-F238E27FC236}">
                <a16:creationId xmlns:a16="http://schemas.microsoft.com/office/drawing/2014/main" id="{B460074A-E126-4C73-B535-8C53F6AA07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9E35310C-C15A-403C-97DE-DD4A3DD21F33}"/>
              </a:ext>
            </a:extLst>
          </p:cNvPr>
          <p:cNvSpPr>
            <a:spLocks noGrp="1"/>
          </p:cNvSpPr>
          <p:nvPr>
            <p:ph type="sldNum" sz="quarter" idx="12"/>
          </p:nvPr>
        </p:nvSpPr>
        <p:spPr/>
        <p:txBody>
          <a:bodyPr/>
          <a:lstStyle>
            <a:lvl1pPr>
              <a:defRPr/>
            </a:lvl1pPr>
          </a:lstStyle>
          <a:p>
            <a:pPr>
              <a:defRPr/>
            </a:pPr>
            <a:fld id="{6B2AEBA1-CBAF-4A61-94E7-6E30A73AE3FC}" type="slidenum">
              <a:rPr lang="en-US" altLang="en-US"/>
              <a:pPr>
                <a:defRPr/>
              </a:pPr>
              <a:t>‹#›</a:t>
            </a:fld>
            <a:endParaRPr lang="en-US" altLang="en-US"/>
          </a:p>
        </p:txBody>
      </p:sp>
    </p:spTree>
    <p:extLst>
      <p:ext uri="{BB962C8B-B14F-4D97-AF65-F5344CB8AC3E}">
        <p14:creationId xmlns:p14="http://schemas.microsoft.com/office/powerpoint/2010/main" val="837809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xfrm>
            <a:off x="8780463" y="4100513"/>
            <a:ext cx="166687" cy="152400"/>
          </a:xfrm>
          <a:prstGeom prst="rect">
            <a:avLst/>
          </a:prstGeom>
          <a:ln/>
        </p:spPr>
        <p:txBody>
          <a:bodyPr/>
          <a:lstStyle>
            <a:lvl1pPr>
              <a:defRPr/>
            </a:lvl1pPr>
          </a:lstStyle>
          <a:p>
            <a:pPr>
              <a:defRPr/>
            </a:pPr>
            <a:fld id="{EA513DFE-AC75-224B-BED0-5B274B41D0E5}" type="slidenum">
              <a:rPr lang="en-US"/>
              <a:pPr>
                <a:defRPr/>
              </a:pPr>
              <a:t>‹#›</a:t>
            </a:fld>
            <a:endParaRPr lang="en-US"/>
          </a:p>
        </p:txBody>
      </p:sp>
    </p:spTree>
    <p:extLst>
      <p:ext uri="{BB962C8B-B14F-4D97-AF65-F5344CB8AC3E}">
        <p14:creationId xmlns:p14="http://schemas.microsoft.com/office/powerpoint/2010/main" val="1189348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xfrm>
            <a:off x="8780463" y="4100513"/>
            <a:ext cx="166687" cy="152400"/>
          </a:xfrm>
          <a:prstGeom prst="rect">
            <a:avLst/>
          </a:prstGeom>
          <a:ln/>
        </p:spPr>
        <p:txBody>
          <a:bodyPr/>
          <a:lstStyle>
            <a:lvl1pPr>
              <a:defRPr/>
            </a:lvl1pPr>
          </a:lstStyle>
          <a:p>
            <a:pPr>
              <a:defRPr/>
            </a:pPr>
            <a:fld id="{399081A9-FBA4-D740-B0E5-B6DB2B2DB368}" type="slidenum">
              <a:rPr lang="en-US"/>
              <a:pPr>
                <a:defRPr/>
              </a:pPr>
              <a:t>‹#›</a:t>
            </a:fld>
            <a:endParaRPr lang="en-US"/>
          </a:p>
        </p:txBody>
      </p:sp>
    </p:spTree>
    <p:extLst>
      <p:ext uri="{BB962C8B-B14F-4D97-AF65-F5344CB8AC3E}">
        <p14:creationId xmlns:p14="http://schemas.microsoft.com/office/powerpoint/2010/main" val="350030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5225" y="215900"/>
            <a:ext cx="1997075" cy="5372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4000" y="215900"/>
            <a:ext cx="5838825" cy="5372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xfrm>
            <a:off x="8780463" y="4100513"/>
            <a:ext cx="166687" cy="152400"/>
          </a:xfrm>
          <a:prstGeom prst="rect">
            <a:avLst/>
          </a:prstGeom>
          <a:ln/>
        </p:spPr>
        <p:txBody>
          <a:bodyPr/>
          <a:lstStyle>
            <a:lvl1pPr>
              <a:defRPr/>
            </a:lvl1pPr>
          </a:lstStyle>
          <a:p>
            <a:pPr>
              <a:defRPr/>
            </a:pPr>
            <a:fld id="{DE23FCCA-1AF1-6B4F-880B-105199DF197C}" type="slidenum">
              <a:rPr lang="en-US"/>
              <a:pPr>
                <a:defRPr/>
              </a:pPr>
              <a:t>‹#›</a:t>
            </a:fld>
            <a:endParaRPr lang="en-US"/>
          </a:p>
        </p:txBody>
      </p:sp>
    </p:spTree>
    <p:extLst>
      <p:ext uri="{BB962C8B-B14F-4D97-AF65-F5344CB8AC3E}">
        <p14:creationId xmlns:p14="http://schemas.microsoft.com/office/powerpoint/2010/main" val="3033766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944562"/>
          </a:xfrm>
          <a:prstGeom prst="rect">
            <a:avLst/>
          </a:prstGeom>
        </p:spPr>
        <p:txBody>
          <a:body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8996004"/>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rotWithShape="1">
          <a:gsLst>
            <a:gs pos="0">
              <a:srgbClr val="242424"/>
            </a:gs>
            <a:gs pos="30000">
              <a:srgbClr val="2D2D2D"/>
            </a:gs>
            <a:gs pos="100000">
              <a:srgbClr val="7D7D7D"/>
            </a:gs>
          </a:gsLst>
          <a:lin ang="12960000"/>
        </a:grad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C6B79291-534B-4349-9106-24204E708FE5}"/>
              </a:ext>
            </a:extLst>
          </p:cNvPr>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eaLnBrk="1" fontAlgn="auto" hangingPunct="1">
              <a:spcBef>
                <a:spcPts val="0"/>
              </a:spcBef>
              <a:spcAft>
                <a:spcPts val="0"/>
              </a:spcAft>
              <a:defRPr/>
            </a:pPr>
            <a:endParaRPr lang="en-US" dirty="0">
              <a:latin typeface="+mn-lt"/>
              <a:cs typeface="+mn-cs"/>
            </a:endParaRPr>
          </a:p>
        </p:txBody>
      </p:sp>
      <p:sp>
        <p:nvSpPr>
          <p:cNvPr id="5" name="Freeform 10">
            <a:extLst>
              <a:ext uri="{FF2B5EF4-FFF2-40B4-BE49-F238E27FC236}">
                <a16:creationId xmlns:a16="http://schemas.microsoft.com/office/drawing/2014/main" id="{F9CDF6F7-17C8-4A22-8BFB-C6CAB801D36E}"/>
              </a:ext>
            </a:extLst>
          </p:cNvPr>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eaLnBrk="1" fontAlgn="auto" hangingPunct="1">
              <a:spcBef>
                <a:spcPts val="0"/>
              </a:spcBef>
              <a:spcAft>
                <a:spcPts val="0"/>
              </a:spcAft>
              <a:defRPr/>
            </a:pPr>
            <a:endParaRPr lang="en-US" dirty="0">
              <a:latin typeface="+mn-lt"/>
              <a:cs typeface="+mn-cs"/>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a:extLst>
              <a:ext uri="{FF2B5EF4-FFF2-40B4-BE49-F238E27FC236}">
                <a16:creationId xmlns:a16="http://schemas.microsoft.com/office/drawing/2014/main" id="{C7FFAECF-8612-4675-B30B-97BBD3F73CF5}"/>
              </a:ext>
            </a:extLst>
          </p:cNvPr>
          <p:cNvSpPr>
            <a:spLocks noGrp="1"/>
          </p:cNvSpPr>
          <p:nvPr>
            <p:ph type="dt" sz="half" idx="10"/>
          </p:nvPr>
        </p:nvSpPr>
        <p:spPr/>
        <p:txBody>
          <a:bodyPr/>
          <a:lstStyle>
            <a:lvl1pPr>
              <a:defRPr/>
            </a:lvl1pPr>
          </a:lstStyle>
          <a:p>
            <a:pPr>
              <a:defRPr/>
            </a:pPr>
            <a:fld id="{7F881E57-5BB9-4221-99BB-3E5008C96DCD}" type="datetimeFigureOut">
              <a:rPr lang="en-US"/>
              <a:pPr>
                <a:defRPr/>
              </a:pPr>
              <a:t>11/2/2018</a:t>
            </a:fld>
            <a:endParaRPr lang="en-US" dirty="0"/>
          </a:p>
        </p:txBody>
      </p:sp>
      <p:sp>
        <p:nvSpPr>
          <p:cNvPr id="7" name="Footer Placeholder 4">
            <a:extLst>
              <a:ext uri="{FF2B5EF4-FFF2-40B4-BE49-F238E27FC236}">
                <a16:creationId xmlns:a16="http://schemas.microsoft.com/office/drawing/2014/main" id="{A5D4F03C-3C3D-473D-A370-919AAB11420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4B05BFC0-27D5-4812-8F28-7E1E6F212A32}"/>
              </a:ext>
            </a:extLst>
          </p:cNvPr>
          <p:cNvSpPr>
            <a:spLocks noGrp="1"/>
          </p:cNvSpPr>
          <p:nvPr>
            <p:ph type="sldNum" sz="quarter" idx="12"/>
          </p:nvPr>
        </p:nvSpPr>
        <p:spPr/>
        <p:txBody>
          <a:bodyPr/>
          <a:lstStyle>
            <a:lvl1pPr>
              <a:defRPr smtClean="0"/>
            </a:lvl1pPr>
          </a:lstStyle>
          <a:p>
            <a:pPr>
              <a:defRPr/>
            </a:pPr>
            <a:fld id="{3A797418-F4B3-420E-96C1-E745217AD938}" type="slidenum">
              <a:rPr lang="en-US" altLang="en-US"/>
              <a:pPr>
                <a:defRPr/>
              </a:pPr>
              <a:t>‹#›</a:t>
            </a:fld>
            <a:endParaRPr lang="en-US" altLang="en-US"/>
          </a:p>
        </p:txBody>
      </p:sp>
    </p:spTree>
    <p:extLst>
      <p:ext uri="{BB962C8B-B14F-4D97-AF65-F5344CB8AC3E}">
        <p14:creationId xmlns:p14="http://schemas.microsoft.com/office/powerpoint/2010/main" val="5460291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738FD5E8-498C-424A-9EFF-01FD67F173AB}"/>
              </a:ext>
            </a:extLst>
          </p:cNvPr>
          <p:cNvSpPr>
            <a:spLocks noGrp="1"/>
          </p:cNvSpPr>
          <p:nvPr>
            <p:ph type="dt" sz="half" idx="10"/>
          </p:nvPr>
        </p:nvSpPr>
        <p:spPr/>
        <p:txBody>
          <a:bodyPr/>
          <a:lstStyle>
            <a:lvl1pPr>
              <a:defRPr/>
            </a:lvl1pPr>
          </a:lstStyle>
          <a:p>
            <a:pPr>
              <a:defRPr/>
            </a:pPr>
            <a:fld id="{A92DEC6F-7E07-4085-A976-444BB6FDF41B}" type="datetimeFigureOut">
              <a:rPr lang="en-US"/>
              <a:pPr>
                <a:defRPr/>
              </a:pPr>
              <a:t>11/2/2018</a:t>
            </a:fld>
            <a:endParaRPr lang="en-US" dirty="0"/>
          </a:p>
        </p:txBody>
      </p:sp>
      <p:sp>
        <p:nvSpPr>
          <p:cNvPr id="6" name="Footer Placeholder 21">
            <a:extLst>
              <a:ext uri="{FF2B5EF4-FFF2-40B4-BE49-F238E27FC236}">
                <a16:creationId xmlns:a16="http://schemas.microsoft.com/office/drawing/2014/main" id="{C16FFDA0-7AB9-4995-9F07-9C8CF18562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6E1F3102-1DB8-45B9-8199-DE162C7A29DF}"/>
              </a:ext>
            </a:extLst>
          </p:cNvPr>
          <p:cNvSpPr>
            <a:spLocks noGrp="1"/>
          </p:cNvSpPr>
          <p:nvPr>
            <p:ph type="sldNum" sz="quarter" idx="12"/>
          </p:nvPr>
        </p:nvSpPr>
        <p:spPr/>
        <p:txBody>
          <a:bodyPr/>
          <a:lstStyle>
            <a:lvl1pPr>
              <a:defRPr/>
            </a:lvl1pPr>
          </a:lstStyle>
          <a:p>
            <a:pPr>
              <a:defRPr/>
            </a:pPr>
            <a:fld id="{D4336EFC-EDC4-44C5-844E-157D9964A70A}" type="slidenum">
              <a:rPr lang="en-US" altLang="en-US"/>
              <a:pPr>
                <a:defRPr/>
              </a:pPr>
              <a:t>‹#›</a:t>
            </a:fld>
            <a:endParaRPr lang="en-US" altLang="en-US"/>
          </a:p>
        </p:txBody>
      </p:sp>
    </p:spTree>
    <p:extLst>
      <p:ext uri="{BB962C8B-B14F-4D97-AF65-F5344CB8AC3E}">
        <p14:creationId xmlns:p14="http://schemas.microsoft.com/office/powerpoint/2010/main" val="1466537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E72DC-F946-4659-A878-1AB392D042BC}"/>
              </a:ext>
            </a:extLst>
          </p:cNvPr>
          <p:cNvSpPr>
            <a:spLocks noGrp="1"/>
          </p:cNvSpPr>
          <p:nvPr>
            <p:ph type="dt" sz="half" idx="10"/>
          </p:nvPr>
        </p:nvSpPr>
        <p:spPr/>
        <p:txBody>
          <a:bodyPr/>
          <a:lstStyle>
            <a:lvl1pPr>
              <a:defRPr/>
            </a:lvl1pPr>
          </a:lstStyle>
          <a:p>
            <a:pPr>
              <a:defRPr/>
            </a:pPr>
            <a:fld id="{181C4505-5273-4173-80AC-ABEA7B465D3A}" type="datetimeFigureOut">
              <a:rPr lang="en-US"/>
              <a:pPr>
                <a:defRPr/>
              </a:pPr>
              <a:t>11/2/2018</a:t>
            </a:fld>
            <a:endParaRPr lang="en-US" dirty="0"/>
          </a:p>
        </p:txBody>
      </p:sp>
      <p:sp>
        <p:nvSpPr>
          <p:cNvPr id="8" name="Footer Placeholder 7">
            <a:extLst>
              <a:ext uri="{FF2B5EF4-FFF2-40B4-BE49-F238E27FC236}">
                <a16:creationId xmlns:a16="http://schemas.microsoft.com/office/drawing/2014/main" id="{112AFC2C-DD57-4145-AFD1-06FEF850FE8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D02156BC-80DC-4FE8-9D99-AA7C5A76B60C}"/>
              </a:ext>
            </a:extLst>
          </p:cNvPr>
          <p:cNvSpPr>
            <a:spLocks noGrp="1"/>
          </p:cNvSpPr>
          <p:nvPr>
            <p:ph type="sldNum" sz="quarter" idx="12"/>
          </p:nvPr>
        </p:nvSpPr>
        <p:spPr/>
        <p:txBody>
          <a:bodyPr/>
          <a:lstStyle>
            <a:lvl1pPr>
              <a:defRPr smtClean="0"/>
            </a:lvl1pPr>
          </a:lstStyle>
          <a:p>
            <a:pPr>
              <a:defRPr/>
            </a:pPr>
            <a:fld id="{DECEEE69-97BB-44EA-AE1C-962C18095737}" type="slidenum">
              <a:rPr lang="en-US" altLang="en-US"/>
              <a:pPr>
                <a:defRPr/>
              </a:pPr>
              <a:t>‹#›</a:t>
            </a:fld>
            <a:endParaRPr lang="en-US" altLang="en-US"/>
          </a:p>
        </p:txBody>
      </p:sp>
    </p:spTree>
    <p:extLst>
      <p:ext uri="{BB962C8B-B14F-4D97-AF65-F5344CB8AC3E}">
        <p14:creationId xmlns:p14="http://schemas.microsoft.com/office/powerpoint/2010/main" val="2043025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a:t>Click to edit Master title style</a:t>
            </a:r>
          </a:p>
        </p:txBody>
      </p:sp>
      <p:sp>
        <p:nvSpPr>
          <p:cNvPr id="3" name="Date Placeholder 9">
            <a:extLst>
              <a:ext uri="{FF2B5EF4-FFF2-40B4-BE49-F238E27FC236}">
                <a16:creationId xmlns:a16="http://schemas.microsoft.com/office/drawing/2014/main" id="{652594B7-D905-4E34-B0CD-7080E734EF65}"/>
              </a:ext>
            </a:extLst>
          </p:cNvPr>
          <p:cNvSpPr>
            <a:spLocks noGrp="1"/>
          </p:cNvSpPr>
          <p:nvPr>
            <p:ph type="dt" sz="half" idx="10"/>
          </p:nvPr>
        </p:nvSpPr>
        <p:spPr/>
        <p:txBody>
          <a:bodyPr/>
          <a:lstStyle>
            <a:lvl1pPr>
              <a:defRPr/>
            </a:lvl1pPr>
          </a:lstStyle>
          <a:p>
            <a:pPr>
              <a:defRPr/>
            </a:pPr>
            <a:fld id="{AF7E7500-A0F2-49FB-95D8-A833267E31FD}" type="datetimeFigureOut">
              <a:rPr lang="en-US"/>
              <a:pPr>
                <a:defRPr/>
              </a:pPr>
              <a:t>11/2/2018</a:t>
            </a:fld>
            <a:endParaRPr lang="en-US" dirty="0"/>
          </a:p>
        </p:txBody>
      </p:sp>
      <p:sp>
        <p:nvSpPr>
          <p:cNvPr id="4" name="Footer Placeholder 21">
            <a:extLst>
              <a:ext uri="{FF2B5EF4-FFF2-40B4-BE49-F238E27FC236}">
                <a16:creationId xmlns:a16="http://schemas.microsoft.com/office/drawing/2014/main" id="{AD175A91-0069-4EA1-B6E1-B77FC007C8A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585103CA-0E2A-48E9-9528-D8B2FE772368}"/>
              </a:ext>
            </a:extLst>
          </p:cNvPr>
          <p:cNvSpPr>
            <a:spLocks noGrp="1"/>
          </p:cNvSpPr>
          <p:nvPr>
            <p:ph type="sldNum" sz="quarter" idx="12"/>
          </p:nvPr>
        </p:nvSpPr>
        <p:spPr/>
        <p:txBody>
          <a:bodyPr/>
          <a:lstStyle>
            <a:lvl1pPr>
              <a:defRPr/>
            </a:lvl1pPr>
          </a:lstStyle>
          <a:p>
            <a:pPr>
              <a:defRPr/>
            </a:pPr>
            <a:fld id="{9984C01B-E9D0-4BD4-A0CE-A19C7D111E42}" type="slidenum">
              <a:rPr lang="en-US" altLang="en-US"/>
              <a:pPr>
                <a:defRPr/>
              </a:pPr>
              <a:t>‹#›</a:t>
            </a:fld>
            <a:endParaRPr lang="en-US" altLang="en-US"/>
          </a:p>
        </p:txBody>
      </p:sp>
    </p:spTree>
    <p:extLst>
      <p:ext uri="{BB962C8B-B14F-4D97-AF65-F5344CB8AC3E}">
        <p14:creationId xmlns:p14="http://schemas.microsoft.com/office/powerpoint/2010/main" val="3303968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68B5A202-7381-4215-8441-C1426B3C871B}"/>
              </a:ext>
            </a:extLst>
          </p:cNvPr>
          <p:cNvSpPr>
            <a:spLocks noGrp="1"/>
          </p:cNvSpPr>
          <p:nvPr>
            <p:ph type="dt" sz="half" idx="10"/>
          </p:nvPr>
        </p:nvSpPr>
        <p:spPr/>
        <p:txBody>
          <a:bodyPr/>
          <a:lstStyle>
            <a:lvl1pPr>
              <a:defRPr/>
            </a:lvl1pPr>
          </a:lstStyle>
          <a:p>
            <a:pPr>
              <a:defRPr/>
            </a:pPr>
            <a:fld id="{8767D922-9D9E-419B-8628-69E2C39BE81C}" type="datetimeFigureOut">
              <a:rPr lang="en-US"/>
              <a:pPr>
                <a:defRPr/>
              </a:pPr>
              <a:t>11/2/2018</a:t>
            </a:fld>
            <a:endParaRPr lang="en-US" dirty="0"/>
          </a:p>
        </p:txBody>
      </p:sp>
      <p:sp>
        <p:nvSpPr>
          <p:cNvPr id="3" name="Footer Placeholder 21">
            <a:extLst>
              <a:ext uri="{FF2B5EF4-FFF2-40B4-BE49-F238E27FC236}">
                <a16:creationId xmlns:a16="http://schemas.microsoft.com/office/drawing/2014/main" id="{FEA34A67-68B5-43D5-B27C-6FB54C7D7C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800BA0CE-2584-49FA-8FAF-9D9737EDA026}"/>
              </a:ext>
            </a:extLst>
          </p:cNvPr>
          <p:cNvSpPr>
            <a:spLocks noGrp="1"/>
          </p:cNvSpPr>
          <p:nvPr>
            <p:ph type="sldNum" sz="quarter" idx="12"/>
          </p:nvPr>
        </p:nvSpPr>
        <p:spPr/>
        <p:txBody>
          <a:bodyPr/>
          <a:lstStyle>
            <a:lvl1pPr>
              <a:defRPr/>
            </a:lvl1pPr>
          </a:lstStyle>
          <a:p>
            <a:pPr>
              <a:defRPr/>
            </a:pPr>
            <a:fld id="{A253B769-A501-4FB1-8FF6-CAB18F2EAA96}" type="slidenum">
              <a:rPr lang="en-US" altLang="en-US"/>
              <a:pPr>
                <a:defRPr/>
              </a:pPr>
              <a:t>‹#›</a:t>
            </a:fld>
            <a:endParaRPr lang="en-US" altLang="en-US"/>
          </a:p>
        </p:txBody>
      </p:sp>
    </p:spTree>
    <p:extLst>
      <p:ext uri="{BB962C8B-B14F-4D97-AF65-F5344CB8AC3E}">
        <p14:creationId xmlns:p14="http://schemas.microsoft.com/office/powerpoint/2010/main" val="1292056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D3824F-3B5B-414C-9CAD-570C409F9FC4}"/>
              </a:ext>
            </a:extLst>
          </p:cNvPr>
          <p:cNvSpPr>
            <a:spLocks noGrp="1"/>
          </p:cNvSpPr>
          <p:nvPr>
            <p:ph type="dt" sz="half" idx="10"/>
          </p:nvPr>
        </p:nvSpPr>
        <p:spPr/>
        <p:txBody>
          <a:bodyPr/>
          <a:lstStyle>
            <a:lvl1pPr>
              <a:defRPr/>
            </a:lvl1pPr>
          </a:lstStyle>
          <a:p>
            <a:pPr>
              <a:defRPr/>
            </a:pPr>
            <a:fld id="{1C778A72-89CC-4826-A3C5-BC76147D332D}" type="datetimeFigureOut">
              <a:rPr lang="en-US"/>
              <a:pPr>
                <a:defRPr/>
              </a:pPr>
              <a:t>11/2/2018</a:t>
            </a:fld>
            <a:endParaRPr lang="en-US" dirty="0"/>
          </a:p>
        </p:txBody>
      </p:sp>
      <p:sp>
        <p:nvSpPr>
          <p:cNvPr id="6" name="Footer Placeholder 5">
            <a:extLst>
              <a:ext uri="{FF2B5EF4-FFF2-40B4-BE49-F238E27FC236}">
                <a16:creationId xmlns:a16="http://schemas.microsoft.com/office/drawing/2014/main" id="{EF964A88-C85E-458D-AF40-18645B30DF0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D193C1E-D365-4B2B-84C3-C386CB7D2C7F}"/>
              </a:ext>
            </a:extLst>
          </p:cNvPr>
          <p:cNvSpPr>
            <a:spLocks noGrp="1"/>
          </p:cNvSpPr>
          <p:nvPr>
            <p:ph type="sldNum" sz="quarter" idx="12"/>
          </p:nvPr>
        </p:nvSpPr>
        <p:spPr>
          <a:xfrm>
            <a:off x="8156575" y="6421438"/>
            <a:ext cx="762000" cy="365125"/>
          </a:xfrm>
        </p:spPr>
        <p:txBody>
          <a:bodyPr/>
          <a:lstStyle>
            <a:lvl1pPr>
              <a:defRPr smtClean="0"/>
            </a:lvl1pPr>
          </a:lstStyle>
          <a:p>
            <a:pPr>
              <a:defRPr/>
            </a:pPr>
            <a:fld id="{428D9C31-A074-4A50-B77B-BB980BDB8937}" type="slidenum">
              <a:rPr lang="en-US" altLang="en-US"/>
              <a:pPr>
                <a:defRPr/>
              </a:pPr>
              <a:t>‹#›</a:t>
            </a:fld>
            <a:endParaRPr lang="en-US" altLang="en-US"/>
          </a:p>
        </p:txBody>
      </p:sp>
    </p:spTree>
    <p:extLst>
      <p:ext uri="{BB962C8B-B14F-4D97-AF65-F5344CB8AC3E}">
        <p14:creationId xmlns:p14="http://schemas.microsoft.com/office/powerpoint/2010/main" val="586821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4">
            <a:extLst>
              <a:ext uri="{FF2B5EF4-FFF2-40B4-BE49-F238E27FC236}">
                <a16:creationId xmlns:a16="http://schemas.microsoft.com/office/drawing/2014/main" id="{EC91A98A-1282-4665-8957-25FB03949312}"/>
              </a:ext>
            </a:extLst>
          </p:cNvPr>
          <p:cNvSpPr>
            <a:spLocks noGrp="1"/>
          </p:cNvSpPr>
          <p:nvPr>
            <p:ph type="dt" sz="half" idx="10"/>
          </p:nvPr>
        </p:nvSpPr>
        <p:spPr/>
        <p:txBody>
          <a:bodyPr/>
          <a:lstStyle>
            <a:lvl1pPr>
              <a:defRPr/>
            </a:lvl1pPr>
          </a:lstStyle>
          <a:p>
            <a:pPr>
              <a:defRPr/>
            </a:pPr>
            <a:fld id="{B3C6C546-8F93-4515-BC10-FDAFC91EBF69}" type="datetimeFigureOut">
              <a:rPr lang="en-US"/>
              <a:pPr>
                <a:defRPr/>
              </a:pPr>
              <a:t>11/2/2018</a:t>
            </a:fld>
            <a:endParaRPr lang="en-US" dirty="0"/>
          </a:p>
        </p:txBody>
      </p:sp>
      <p:sp>
        <p:nvSpPr>
          <p:cNvPr id="6" name="Footer Placeholder 5">
            <a:extLst>
              <a:ext uri="{FF2B5EF4-FFF2-40B4-BE49-F238E27FC236}">
                <a16:creationId xmlns:a16="http://schemas.microsoft.com/office/drawing/2014/main" id="{833CD904-6A41-453C-B815-B8B391A5E6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F7FA2A41-5A33-4B19-AA7F-E0780B0831AF}"/>
              </a:ext>
            </a:extLst>
          </p:cNvPr>
          <p:cNvSpPr>
            <a:spLocks noGrp="1"/>
          </p:cNvSpPr>
          <p:nvPr>
            <p:ph type="sldNum" sz="quarter" idx="12"/>
          </p:nvPr>
        </p:nvSpPr>
        <p:spPr/>
        <p:txBody>
          <a:bodyPr/>
          <a:lstStyle>
            <a:lvl1pPr>
              <a:defRPr smtClean="0"/>
            </a:lvl1pPr>
          </a:lstStyle>
          <a:p>
            <a:pPr>
              <a:defRPr/>
            </a:pPr>
            <a:fld id="{DD5B833E-DF32-4A79-A66D-F13E7F585FCA}" type="slidenum">
              <a:rPr lang="en-US" altLang="en-US"/>
              <a:pPr>
                <a:defRPr/>
              </a:pPr>
              <a:t>‹#›</a:t>
            </a:fld>
            <a:endParaRPr lang="en-US" altLang="en-US"/>
          </a:p>
        </p:txBody>
      </p:sp>
    </p:spTree>
    <p:extLst>
      <p:ext uri="{BB962C8B-B14F-4D97-AF65-F5344CB8AC3E}">
        <p14:creationId xmlns:p14="http://schemas.microsoft.com/office/powerpoint/2010/main" val="3345789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08068BA-829C-48EC-82A5-C06392908026}"/>
              </a:ext>
            </a:extLst>
          </p:cNvPr>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eaLnBrk="1" fontAlgn="auto" hangingPunct="1">
              <a:spcBef>
                <a:spcPts val="0"/>
              </a:spcBef>
              <a:spcAft>
                <a:spcPts val="0"/>
              </a:spcAft>
              <a:defRPr/>
            </a:pPr>
            <a:endParaRPr lang="en-US" dirty="0">
              <a:latin typeface="+mn-lt"/>
              <a:cs typeface="+mn-cs"/>
            </a:endParaRPr>
          </a:p>
        </p:txBody>
      </p:sp>
      <p:sp>
        <p:nvSpPr>
          <p:cNvPr id="16" name="Freeform 15">
            <a:extLst>
              <a:ext uri="{FF2B5EF4-FFF2-40B4-BE49-F238E27FC236}">
                <a16:creationId xmlns:a16="http://schemas.microsoft.com/office/drawing/2014/main" id="{D8DB761A-D427-45E3-9BE3-D73BAB95CC29}"/>
              </a:ext>
            </a:extLst>
          </p:cNvPr>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eaLnBrk="1" fontAlgn="auto" hangingPunct="1">
              <a:spcBef>
                <a:spcPts val="0"/>
              </a:spcBef>
              <a:spcAft>
                <a:spcPts val="0"/>
              </a:spcAft>
              <a:defRPr/>
            </a:pPr>
            <a:endParaRPr lang="en-US" dirty="0">
              <a:latin typeface="+mn-lt"/>
              <a:cs typeface="+mn-cs"/>
            </a:endParaRPr>
          </a:p>
        </p:txBody>
      </p:sp>
      <p:sp>
        <p:nvSpPr>
          <p:cNvPr id="1028" name="Title Placeholder 8">
            <a:extLst>
              <a:ext uri="{FF2B5EF4-FFF2-40B4-BE49-F238E27FC236}">
                <a16:creationId xmlns:a16="http://schemas.microsoft.com/office/drawing/2014/main" id="{347DF2EB-80AE-4887-9266-5E5226305E18}"/>
              </a:ext>
            </a:extLst>
          </p:cNvPr>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8C1260EA-5BCF-48D8-93C1-FF53A561686D}"/>
              </a:ext>
            </a:extLst>
          </p:cNvPr>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E39EAA7A-9AA8-4C52-B3D5-1E5EF078E00F}"/>
              </a:ext>
            </a:extLst>
          </p:cNvPr>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fld id="{C7811869-6DA0-42C4-8E3D-9BA6884F49C9}" type="datetimeFigureOut">
              <a:rPr lang="en-US"/>
              <a:pPr>
                <a:defRPr/>
              </a:pPr>
              <a:t>11/2/2018</a:t>
            </a:fld>
            <a:endParaRPr lang="en-US" dirty="0"/>
          </a:p>
        </p:txBody>
      </p:sp>
      <p:sp>
        <p:nvSpPr>
          <p:cNvPr id="22" name="Footer Placeholder 21">
            <a:extLst>
              <a:ext uri="{FF2B5EF4-FFF2-40B4-BE49-F238E27FC236}">
                <a16:creationId xmlns:a16="http://schemas.microsoft.com/office/drawing/2014/main" id="{113622B6-9BBB-487D-AF0F-754E90ECF67F}"/>
              </a:ext>
            </a:extLst>
          </p:cNvPr>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endParaRPr lang="en-US"/>
          </a:p>
        </p:txBody>
      </p:sp>
      <p:sp>
        <p:nvSpPr>
          <p:cNvPr id="18" name="Slide Number Placeholder 17">
            <a:extLst>
              <a:ext uri="{FF2B5EF4-FFF2-40B4-BE49-F238E27FC236}">
                <a16:creationId xmlns:a16="http://schemas.microsoft.com/office/drawing/2014/main" id="{27B37C79-B020-4012-A79B-32810C4F7FEB}"/>
              </a:ext>
            </a:extLst>
          </p:cNvPr>
          <p:cNvSpPr>
            <a:spLocks noGrp="1"/>
          </p:cNvSpPr>
          <p:nvPr>
            <p:ph type="sldNum" sz="quarter" idx="4"/>
          </p:nvPr>
        </p:nvSpPr>
        <p:spPr>
          <a:xfrm>
            <a:off x="8153400" y="6421438"/>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000" smtClean="0">
                <a:solidFill>
                  <a:srgbClr val="9B9A98"/>
                </a:solidFill>
              </a:defRPr>
            </a:lvl1pPr>
          </a:lstStyle>
          <a:p>
            <a:pPr>
              <a:defRPr/>
            </a:pPr>
            <a:fld id="{41C9652E-32CA-4709-B9A2-321CC2416C79}"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791" r:id="rId1"/>
    <p:sldLayoutId id="2147483785" r:id="rId2"/>
    <p:sldLayoutId id="2147483792" r:id="rId3"/>
    <p:sldLayoutId id="2147483786" r:id="rId4"/>
    <p:sldLayoutId id="2147483793" r:id="rId5"/>
    <p:sldLayoutId id="2147483787" r:id="rId6"/>
    <p:sldLayoutId id="2147483788" r:id="rId7"/>
    <p:sldLayoutId id="2147483794" r:id="rId8"/>
    <p:sldLayoutId id="2147483795" r:id="rId9"/>
    <p:sldLayoutId id="2147483789" r:id="rId10"/>
    <p:sldLayoutId id="2147483790" r:id="rId11"/>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a:defRPr>
      </a:lvl2pPr>
      <a:lvl3pPr algn="l" rtl="0" eaLnBrk="0" fontAlgn="base" hangingPunct="0">
        <a:spcBef>
          <a:spcPct val="0"/>
        </a:spcBef>
        <a:spcAft>
          <a:spcPct val="0"/>
        </a:spcAft>
        <a:defRPr sz="4600">
          <a:solidFill>
            <a:schemeClr val="tx1"/>
          </a:solidFill>
          <a:latin typeface="Franklin Gothic Book"/>
        </a:defRPr>
      </a:lvl3pPr>
      <a:lvl4pPr algn="l" rtl="0" eaLnBrk="0" fontAlgn="base" hangingPunct="0">
        <a:spcBef>
          <a:spcPct val="0"/>
        </a:spcBef>
        <a:spcAft>
          <a:spcPct val="0"/>
        </a:spcAft>
        <a:defRPr sz="4600">
          <a:solidFill>
            <a:schemeClr val="tx1"/>
          </a:solidFill>
          <a:latin typeface="Franklin Gothic Book"/>
        </a:defRPr>
      </a:lvl4pPr>
      <a:lvl5pPr algn="l" rtl="0" eaLnBrk="0" fontAlgn="base" hangingPunct="0">
        <a:spcBef>
          <a:spcPct val="0"/>
        </a:spcBef>
        <a:spcAft>
          <a:spcPct val="0"/>
        </a:spcAft>
        <a:defRPr sz="4600">
          <a:solidFill>
            <a:schemeClr val="tx1"/>
          </a:solidFill>
          <a:latin typeface="Franklin Gothic Book"/>
        </a:defRPr>
      </a:lvl5pPr>
      <a:lvl6pPr marL="457200" algn="l" rtl="0" fontAlgn="base">
        <a:spcBef>
          <a:spcPct val="0"/>
        </a:spcBef>
        <a:spcAft>
          <a:spcPct val="0"/>
        </a:spcAft>
        <a:defRPr sz="4600">
          <a:solidFill>
            <a:schemeClr val="tx1"/>
          </a:solidFill>
          <a:latin typeface="Franklin Gothic Book"/>
        </a:defRPr>
      </a:lvl6pPr>
      <a:lvl7pPr marL="914400" algn="l" rtl="0" fontAlgn="base">
        <a:spcBef>
          <a:spcPct val="0"/>
        </a:spcBef>
        <a:spcAft>
          <a:spcPct val="0"/>
        </a:spcAft>
        <a:defRPr sz="4600">
          <a:solidFill>
            <a:schemeClr val="tx1"/>
          </a:solidFill>
          <a:latin typeface="Franklin Gothic Book"/>
        </a:defRPr>
      </a:lvl7pPr>
      <a:lvl8pPr marL="1371600" algn="l" rtl="0" fontAlgn="base">
        <a:spcBef>
          <a:spcPct val="0"/>
        </a:spcBef>
        <a:spcAft>
          <a:spcPct val="0"/>
        </a:spcAft>
        <a:defRPr sz="4600">
          <a:solidFill>
            <a:schemeClr val="tx1"/>
          </a:solidFill>
          <a:latin typeface="Franklin Gothic Book"/>
        </a:defRPr>
      </a:lvl8pPr>
      <a:lvl9pPr marL="1828800" algn="l" rtl="0" fontAlgn="base">
        <a:spcBef>
          <a:spcPct val="0"/>
        </a:spcBef>
        <a:spcAft>
          <a:spcPct val="0"/>
        </a:spcAft>
        <a:defRPr sz="4600">
          <a:solidFill>
            <a:schemeClr val="tx1"/>
          </a:solidFill>
          <a:latin typeface="Franklin Gothic Book"/>
        </a:defRPr>
      </a:lvl9pPr>
    </p:titleStyle>
    <p:bodyStyle>
      <a:lvl1pPr marL="419100" indent="-382588" algn="l" rtl="0" eaLnBrk="0" fontAlgn="base" hangingPunct="0">
        <a:spcBef>
          <a:spcPct val="20000"/>
        </a:spcBef>
        <a:spcAft>
          <a:spcPct val="0"/>
        </a:spcAft>
        <a:buClr>
          <a:schemeClr val="accent1"/>
        </a:buClr>
        <a:buSzPct val="80000"/>
        <a:buFont typeface="Wingdings 2" panose="05020102010507070707"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anose="05020102010507070707"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panose="020B0604020202020204" pitchFamily="34"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anose="05020102010507070707"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panose="020B0604020202020204"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254000" y="256032"/>
            <a:ext cx="7315200" cy="711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2050" name="Rectangle 2"/>
          <p:cNvSpPr>
            <a:spLocks noGrp="1" noChangeArrowheads="1"/>
          </p:cNvSpPr>
          <p:nvPr>
            <p:ph type="body" idx="1"/>
          </p:nvPr>
        </p:nvSpPr>
        <p:spPr bwMode="auto">
          <a:xfrm>
            <a:off x="279400" y="1485900"/>
            <a:ext cx="7962900" cy="41021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cxnSp>
        <p:nvCxnSpPr>
          <p:cNvPr id="14" name="Straight Connector 13"/>
          <p:cNvCxnSpPr/>
          <p:nvPr userDrawn="1"/>
        </p:nvCxnSpPr>
        <p:spPr bwMode="auto">
          <a:xfrm>
            <a:off x="182880" y="228600"/>
            <a:ext cx="8686800" cy="0"/>
          </a:xfrm>
          <a:prstGeom prst="line">
            <a:avLst/>
          </a:prstGeom>
          <a:solidFill>
            <a:srgbClr val="4F81BD"/>
          </a:solidFill>
          <a:ln w="508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userDrawn="1"/>
        </p:nvCxnSpPr>
        <p:spPr bwMode="auto">
          <a:xfrm>
            <a:off x="182880" y="6629400"/>
            <a:ext cx="8686800" cy="0"/>
          </a:xfrm>
          <a:prstGeom prst="line">
            <a:avLst/>
          </a:prstGeom>
          <a:solidFill>
            <a:srgbClr val="4F81BD"/>
          </a:solidFill>
          <a:ln w="190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58387766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marL="39688" indent="-39688" algn="l" rtl="0" eaLnBrk="0" fontAlgn="base" hangingPunct="0">
        <a:spcBef>
          <a:spcPct val="0"/>
        </a:spcBef>
        <a:spcAft>
          <a:spcPct val="0"/>
        </a:spcAft>
        <a:defRPr lang="en-US" sz="3200">
          <a:solidFill>
            <a:srgbClr val="4A7594"/>
          </a:solidFill>
          <a:latin typeface="+mj-lt"/>
          <a:ea typeface="+mj-ea"/>
          <a:cs typeface="+mj-cs"/>
          <a:sym typeface="Arial" charset="0"/>
        </a:defRPr>
      </a:lvl1pPr>
      <a:lvl2pPr marL="39688" indent="-39688" algn="l" rtl="0" eaLnBrk="0" fontAlgn="base" hangingPunct="0">
        <a:spcBef>
          <a:spcPct val="0"/>
        </a:spcBef>
        <a:spcAft>
          <a:spcPct val="0"/>
        </a:spcAft>
        <a:defRPr sz="3600">
          <a:solidFill>
            <a:schemeClr val="tx1"/>
          </a:solidFill>
          <a:latin typeface="Arial" charset="0"/>
          <a:ea typeface="ヒラギノ角ゴ ProN W3" charset="0"/>
          <a:cs typeface="ヒラギノ角ゴ ProN W3" charset="0"/>
          <a:sym typeface="Arial" charset="0"/>
        </a:defRPr>
      </a:lvl2pPr>
      <a:lvl3pPr marL="39688" indent="-39688" algn="l" rtl="0" eaLnBrk="0" fontAlgn="base" hangingPunct="0">
        <a:spcBef>
          <a:spcPct val="0"/>
        </a:spcBef>
        <a:spcAft>
          <a:spcPct val="0"/>
        </a:spcAft>
        <a:defRPr sz="3600">
          <a:solidFill>
            <a:schemeClr val="tx1"/>
          </a:solidFill>
          <a:latin typeface="Arial" charset="0"/>
          <a:ea typeface="ヒラギノ角ゴ ProN W3" charset="0"/>
          <a:cs typeface="ヒラギノ角ゴ ProN W3" charset="0"/>
          <a:sym typeface="Arial" charset="0"/>
        </a:defRPr>
      </a:lvl3pPr>
      <a:lvl4pPr marL="39688" indent="-39688" algn="l" rtl="0" eaLnBrk="0" fontAlgn="base" hangingPunct="0">
        <a:spcBef>
          <a:spcPct val="0"/>
        </a:spcBef>
        <a:spcAft>
          <a:spcPct val="0"/>
        </a:spcAft>
        <a:defRPr sz="3600">
          <a:solidFill>
            <a:schemeClr val="tx1"/>
          </a:solidFill>
          <a:latin typeface="Arial" charset="0"/>
          <a:ea typeface="ヒラギノ角ゴ ProN W3" charset="0"/>
          <a:cs typeface="ヒラギノ角ゴ ProN W3" charset="0"/>
          <a:sym typeface="Arial" charset="0"/>
        </a:defRPr>
      </a:lvl4pPr>
      <a:lvl5pPr marL="39688" indent="-39688" algn="l" rtl="0" eaLnBrk="0" fontAlgn="base" hangingPunct="0">
        <a:spcBef>
          <a:spcPct val="0"/>
        </a:spcBef>
        <a:spcAft>
          <a:spcPct val="0"/>
        </a:spcAft>
        <a:defRPr sz="3600">
          <a:solidFill>
            <a:schemeClr val="tx1"/>
          </a:solidFill>
          <a:latin typeface="Arial" charset="0"/>
          <a:ea typeface="ヒラギノ角ゴ ProN W3" charset="0"/>
          <a:cs typeface="ヒラギノ角ゴ ProN W3" charset="0"/>
          <a:sym typeface="Arial" charset="0"/>
        </a:defRPr>
      </a:lvl5pPr>
      <a:lvl6pPr marL="496888" algn="l" rtl="0" fontAlgn="base">
        <a:spcBef>
          <a:spcPct val="0"/>
        </a:spcBef>
        <a:spcAft>
          <a:spcPct val="0"/>
        </a:spcAft>
        <a:defRPr sz="3600">
          <a:solidFill>
            <a:schemeClr val="tx1"/>
          </a:solidFill>
          <a:latin typeface="Arial" charset="0"/>
          <a:ea typeface="ヒラギノ角ゴ ProN W3" charset="0"/>
          <a:cs typeface="ヒラギノ角ゴ ProN W3" charset="0"/>
          <a:sym typeface="Arial" charset="0"/>
        </a:defRPr>
      </a:lvl6pPr>
      <a:lvl7pPr marL="954088" algn="l" rtl="0" fontAlgn="base">
        <a:spcBef>
          <a:spcPct val="0"/>
        </a:spcBef>
        <a:spcAft>
          <a:spcPct val="0"/>
        </a:spcAft>
        <a:defRPr sz="3600">
          <a:solidFill>
            <a:schemeClr val="tx1"/>
          </a:solidFill>
          <a:latin typeface="Arial" charset="0"/>
          <a:ea typeface="ヒラギノ角ゴ ProN W3" charset="0"/>
          <a:cs typeface="ヒラギノ角ゴ ProN W3" charset="0"/>
          <a:sym typeface="Arial" charset="0"/>
        </a:defRPr>
      </a:lvl7pPr>
      <a:lvl8pPr marL="1411288" algn="l" rtl="0" fontAlgn="base">
        <a:spcBef>
          <a:spcPct val="0"/>
        </a:spcBef>
        <a:spcAft>
          <a:spcPct val="0"/>
        </a:spcAft>
        <a:defRPr sz="3600">
          <a:solidFill>
            <a:schemeClr val="tx1"/>
          </a:solidFill>
          <a:latin typeface="Arial" charset="0"/>
          <a:ea typeface="ヒラギノ角ゴ ProN W3" charset="0"/>
          <a:cs typeface="ヒラギノ角ゴ ProN W3" charset="0"/>
          <a:sym typeface="Arial" charset="0"/>
        </a:defRPr>
      </a:lvl8pPr>
      <a:lvl9pPr marL="1868488" algn="l" rtl="0" fontAlgn="base">
        <a:spcBef>
          <a:spcPct val="0"/>
        </a:spcBef>
        <a:spcAft>
          <a:spcPct val="0"/>
        </a:spcAft>
        <a:defRPr sz="36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800"/>
        </a:spcBef>
        <a:spcAft>
          <a:spcPct val="0"/>
        </a:spcAft>
        <a:buClr>
          <a:srgbClr val="000000"/>
        </a:buClr>
        <a:buSzPct val="100000"/>
        <a:buFont typeface="Arial" charset="0"/>
        <a:buChar char="•"/>
        <a:defRPr sz="2200">
          <a:solidFill>
            <a:schemeClr val="tx1"/>
          </a:solidFill>
          <a:latin typeface="+mn-lt"/>
          <a:ea typeface="+mn-ea"/>
          <a:cs typeface="+mn-cs"/>
          <a:sym typeface="Arial" charset="0"/>
        </a:defRPr>
      </a:lvl1pPr>
      <a:lvl2pPr marL="731838" indent="-285750" algn="l" rtl="0" eaLnBrk="0" fontAlgn="base" hangingPunct="0">
        <a:spcBef>
          <a:spcPts val="700"/>
        </a:spcBef>
        <a:spcAft>
          <a:spcPct val="0"/>
        </a:spcAft>
        <a:buClr>
          <a:srgbClr val="000000"/>
        </a:buClr>
        <a:buSzPct val="100000"/>
        <a:buFont typeface="Arial" charset="0"/>
        <a:buChar char="»"/>
        <a:defRPr>
          <a:solidFill>
            <a:schemeClr val="tx1"/>
          </a:solidFill>
          <a:latin typeface="+mn-lt"/>
          <a:ea typeface="+mn-ea"/>
          <a:cs typeface="+mn-cs"/>
          <a:sym typeface="Arial" charset="0"/>
        </a:defRPr>
      </a:lvl2pPr>
      <a:lvl3pPr marL="1131888" indent="-228600" algn="l" rtl="0" eaLnBrk="0" fontAlgn="base" hangingPunct="0">
        <a:spcBef>
          <a:spcPts val="600"/>
        </a:spcBef>
        <a:spcAft>
          <a:spcPct val="0"/>
        </a:spcAft>
        <a:buClr>
          <a:srgbClr val="000000"/>
        </a:buClr>
        <a:buSzPct val="100000"/>
        <a:buFont typeface="Arial" charset="0"/>
        <a:buChar char="•"/>
        <a:defRPr sz="1400">
          <a:solidFill>
            <a:schemeClr val="tx1"/>
          </a:solidFill>
          <a:latin typeface="+mn-lt"/>
          <a:ea typeface="+mn-ea"/>
          <a:cs typeface="+mn-cs"/>
          <a:sym typeface="Arial" charset="0"/>
        </a:defRPr>
      </a:lvl3pPr>
      <a:lvl4pPr marL="15890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4pPr>
      <a:lvl5pPr marL="2046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licensing.freshfromflorida.com/forms/FormsRequest790.aspx"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0FCFD-3D8A-4E75-9A23-AEA1086A30F8}"/>
              </a:ext>
            </a:extLst>
          </p:cNvPr>
          <p:cNvSpPr>
            <a:spLocks noGrp="1"/>
          </p:cNvSpPr>
          <p:nvPr>
            <p:ph type="ctrTitle"/>
          </p:nvPr>
        </p:nvSpPr>
        <p:spPr>
          <a:xfrm>
            <a:off x="152400" y="152400"/>
            <a:ext cx="8839200" cy="6629400"/>
          </a:xfrm>
          <a:ln>
            <a:miter lim="800000"/>
            <a:headEnd/>
            <a:tailEnd/>
          </a:ln>
          <a:extLst/>
        </p:spPr>
        <p:txBody>
          <a:bodyPr>
            <a:normAutofit/>
          </a:bodyPr>
          <a:lstStyle/>
          <a:p>
            <a:pPr algn="ctr" eaLnBrk="1" fontAlgn="auto" hangingPunct="1">
              <a:spcAft>
                <a:spcPts val="0"/>
              </a:spcAft>
              <a:defRPr/>
            </a:pPr>
            <a:r>
              <a:rPr dirty="0"/>
              <a:t>The State of Florida &amp; The Concealed Weapon license</a:t>
            </a:r>
            <a:br>
              <a:rPr dirty="0"/>
            </a:br>
            <a:br>
              <a:rPr dirty="0"/>
            </a:br>
            <a:br>
              <a:rPr lang="en-US" dirty="0"/>
            </a:br>
            <a:br>
              <a:rPr lang="en-US" dirty="0"/>
            </a:br>
            <a:br>
              <a:rPr lang="en-US" dirty="0"/>
            </a:br>
            <a:r>
              <a:rPr dirty="0"/>
              <a:t>Frank L. Piper</a:t>
            </a:r>
            <a:r>
              <a:rPr lang="en-US" dirty="0"/>
              <a:t> - Instructor</a:t>
            </a:r>
            <a:br>
              <a:rPr dirty="0"/>
            </a:br>
            <a:r>
              <a:rPr dirty="0"/>
              <a:t>(904) </a:t>
            </a:r>
            <a:r>
              <a:rPr lang="en-US" dirty="0"/>
              <a:t>410 – 2123</a:t>
            </a:r>
            <a:endParaRPr dirty="0"/>
          </a:p>
        </p:txBody>
      </p:sp>
      <p:pic>
        <p:nvPicPr>
          <p:cNvPr id="5" name="Picture 4">
            <a:extLst>
              <a:ext uri="{FF2B5EF4-FFF2-40B4-BE49-F238E27FC236}">
                <a16:creationId xmlns:a16="http://schemas.microsoft.com/office/drawing/2014/main" id="{4A24EBD8-312C-4BED-89CD-4B49B23F9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064" y="5022058"/>
            <a:ext cx="1399736" cy="1607342"/>
          </a:xfrm>
          <a:prstGeom prst="rect">
            <a:avLst/>
          </a:prstGeom>
        </p:spPr>
      </p:pic>
      <p:pic>
        <p:nvPicPr>
          <p:cNvPr id="10" name="Picture 9">
            <a:extLst>
              <a:ext uri="{FF2B5EF4-FFF2-40B4-BE49-F238E27FC236}">
                <a16:creationId xmlns:a16="http://schemas.microsoft.com/office/drawing/2014/main" id="{87574C5E-8CC7-4956-9E38-19713AEB4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917" y="5084379"/>
            <a:ext cx="1306683" cy="1610713"/>
          </a:xfrm>
          <a:prstGeom prst="rect">
            <a:avLst/>
          </a:prstGeom>
        </p:spPr>
      </p:pic>
      <p:pic>
        <p:nvPicPr>
          <p:cNvPr id="12" name="Picture 11">
            <a:extLst>
              <a:ext uri="{FF2B5EF4-FFF2-40B4-BE49-F238E27FC236}">
                <a16:creationId xmlns:a16="http://schemas.microsoft.com/office/drawing/2014/main" id="{E07C7642-F9E6-49A9-B4AE-FCBA9C88F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677" y="838200"/>
            <a:ext cx="4360645" cy="43606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9CD4F11-FDA3-423C-8E73-A447BE39DFDA}"/>
              </a:ext>
            </a:extLst>
          </p:cNvPr>
          <p:cNvSpPr>
            <a:spLocks noGrp="1" noChangeArrowheads="1"/>
          </p:cNvSpPr>
          <p:nvPr>
            <p:ph type="title"/>
          </p:nvPr>
        </p:nvSpPr>
        <p:spPr>
          <a:xfrm>
            <a:off x="2362200" y="0"/>
            <a:ext cx="6019800" cy="1143000"/>
          </a:xfrm>
        </p:spPr>
        <p:txBody>
          <a:bodyPr lIns="91440" rIns="91440" anchor="t"/>
          <a:lstStyle/>
          <a:p>
            <a:pPr eaLnBrk="1" hangingPunct="1"/>
            <a:r>
              <a:rPr lang="en-US" altLang="en-US" b="1">
                <a:latin typeface="Times New Roman" panose="02020603050405020304" pitchFamily="18" charset="0"/>
              </a:rPr>
              <a:t>Defensive Mindset</a:t>
            </a:r>
            <a:endParaRPr lang="en-US" altLang="en-US" sz="3600" b="1">
              <a:latin typeface="Times New Roman" panose="02020603050405020304" pitchFamily="18" charset="0"/>
            </a:endParaRPr>
          </a:p>
        </p:txBody>
      </p:sp>
      <p:sp>
        <p:nvSpPr>
          <p:cNvPr id="18435" name="Rectangle 3">
            <a:extLst>
              <a:ext uri="{FF2B5EF4-FFF2-40B4-BE49-F238E27FC236}">
                <a16:creationId xmlns:a16="http://schemas.microsoft.com/office/drawing/2014/main" id="{C8060F6E-2EF9-489F-9C6F-E7831FFF13FA}"/>
              </a:ext>
            </a:extLst>
          </p:cNvPr>
          <p:cNvSpPr>
            <a:spLocks noGrp="1" noChangeArrowheads="1"/>
          </p:cNvSpPr>
          <p:nvPr>
            <p:ph type="body" idx="1"/>
          </p:nvPr>
        </p:nvSpPr>
        <p:spPr>
          <a:xfrm>
            <a:off x="685800" y="1447800"/>
            <a:ext cx="7772400" cy="4648200"/>
          </a:xfrm>
        </p:spPr>
        <p:txBody>
          <a:bodyPr/>
          <a:lstStyle/>
          <a:p>
            <a:pPr eaLnBrk="1" hangingPunct="1">
              <a:lnSpc>
                <a:spcPct val="90000"/>
              </a:lnSpc>
            </a:pPr>
            <a:r>
              <a:rPr lang="en-US" altLang="en-US" dirty="0">
                <a:latin typeface="Times New Roman" panose="02020603050405020304" pitchFamily="18" charset="0"/>
                <a:cs typeface="Times New Roman" panose="02020603050405020304" pitchFamily="18" charset="0"/>
              </a:rPr>
              <a:t>Never give up!</a:t>
            </a:r>
            <a:r>
              <a:rPr lang="en-US" altLang="en-US" dirty="0">
                <a:latin typeface="Times New Roman" panose="02020603050405020304" pitchFamily="18" charset="0"/>
              </a:rPr>
              <a:t> </a:t>
            </a:r>
          </a:p>
          <a:p>
            <a:pPr lvl="1" eaLnBrk="1" hangingPunct="1">
              <a:lnSpc>
                <a:spcPct val="90000"/>
              </a:lnSpc>
            </a:pPr>
            <a:r>
              <a:rPr lang="en-US" altLang="en-US" dirty="0">
                <a:latin typeface="Times New Roman" panose="02020603050405020304" pitchFamily="18" charset="0"/>
              </a:rPr>
              <a:t>Why do you go home ????</a:t>
            </a:r>
          </a:p>
          <a:p>
            <a:pPr eaLnBrk="1" hangingPunct="1">
              <a:lnSpc>
                <a:spcPct val="90000"/>
              </a:lnSpc>
            </a:pPr>
            <a:r>
              <a:rPr lang="en-US" altLang="en-US" dirty="0">
                <a:latin typeface="Times New Roman" panose="02020603050405020304" pitchFamily="18" charset="0"/>
              </a:rPr>
              <a:t>Training</a:t>
            </a:r>
          </a:p>
          <a:p>
            <a:pPr lvl="1" eaLnBrk="1" hangingPunct="1">
              <a:lnSpc>
                <a:spcPct val="90000"/>
              </a:lnSpc>
            </a:pPr>
            <a:r>
              <a:rPr lang="en-US" altLang="en-US" dirty="0">
                <a:latin typeface="Times New Roman" panose="02020603050405020304" pitchFamily="18" charset="0"/>
              </a:rPr>
              <a:t>Develop a plan</a:t>
            </a:r>
          </a:p>
          <a:p>
            <a:pPr lvl="1" eaLnBrk="1" hangingPunct="1">
              <a:lnSpc>
                <a:spcPct val="90000"/>
              </a:lnSpc>
            </a:pPr>
            <a:r>
              <a:rPr lang="en-US" altLang="en-US" dirty="0">
                <a:latin typeface="Times New Roman" panose="02020603050405020304" pitchFamily="18" charset="0"/>
              </a:rPr>
              <a:t>Practice visualization</a:t>
            </a:r>
          </a:p>
          <a:p>
            <a:pPr lvl="1" eaLnBrk="1" hangingPunct="1">
              <a:lnSpc>
                <a:spcPct val="90000"/>
              </a:lnSpc>
            </a:pPr>
            <a:r>
              <a:rPr lang="en-US" altLang="en-US" dirty="0">
                <a:latin typeface="Times New Roman" panose="02020603050405020304" pitchFamily="18" charset="0"/>
              </a:rPr>
              <a:t>Practice the plan</a:t>
            </a:r>
          </a:p>
          <a:p>
            <a:pPr lvl="1" eaLnBrk="1" hangingPunct="1">
              <a:lnSpc>
                <a:spcPct val="90000"/>
              </a:lnSpc>
            </a:pPr>
            <a:r>
              <a:rPr lang="en-US" altLang="en-US" dirty="0">
                <a:latin typeface="Times New Roman" panose="02020603050405020304" pitchFamily="18" charset="0"/>
              </a:rPr>
              <a:t>Continue training</a:t>
            </a:r>
          </a:p>
          <a:p>
            <a:pPr lvl="1" eaLnBrk="1" hangingPunct="1">
              <a:lnSpc>
                <a:spcPct val="90000"/>
              </a:lnSpc>
            </a:pPr>
            <a:r>
              <a:rPr lang="en-US" altLang="en-US" dirty="0">
                <a:latin typeface="Times New Roman" panose="02020603050405020304" pitchFamily="18" charset="0"/>
              </a:rPr>
              <a:t>Train for real life</a:t>
            </a:r>
          </a:p>
          <a:p>
            <a:pPr lvl="1" eaLnBrk="1" hangingPunct="1">
              <a:lnSpc>
                <a:spcPct val="90000"/>
              </a:lnSpc>
            </a:pPr>
            <a:r>
              <a:rPr lang="en-US" altLang="en-US" dirty="0">
                <a:latin typeface="Times New Roman" panose="02020603050405020304" pitchFamily="18" charset="0"/>
              </a:rPr>
              <a:t>Train to control the encounter</a:t>
            </a:r>
          </a:p>
          <a:p>
            <a:pPr lvl="1" eaLnBrk="1" hangingPunct="1">
              <a:lnSpc>
                <a:spcPct val="90000"/>
              </a:lnSpc>
            </a:pPr>
            <a:r>
              <a:rPr lang="en-US" altLang="en-US" dirty="0">
                <a:latin typeface="Times New Roman" panose="02020603050405020304" pitchFamily="18" charset="0"/>
              </a:rPr>
              <a:t>Train for stress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D335CD4-19DA-4F45-B9CE-6F3A5BDD44A2}"/>
              </a:ext>
            </a:extLst>
          </p:cNvPr>
          <p:cNvSpPr>
            <a:spLocks noGrp="1" noChangeArrowheads="1"/>
          </p:cNvSpPr>
          <p:nvPr>
            <p:ph type="title"/>
          </p:nvPr>
        </p:nvSpPr>
        <p:spPr>
          <a:xfrm>
            <a:off x="2133600" y="304800"/>
            <a:ext cx="6553200" cy="1524000"/>
          </a:xfrm>
        </p:spPr>
        <p:txBody>
          <a:bodyPr lIns="91440" rIns="91440" anchor="t"/>
          <a:lstStyle/>
          <a:p>
            <a:pPr eaLnBrk="1" hangingPunct="1"/>
            <a:r>
              <a:rPr lang="en-US" altLang="en-US" sz="4000" b="1">
                <a:latin typeface="Times New Roman" panose="02020603050405020304" pitchFamily="18" charset="0"/>
              </a:rPr>
              <a:t>Avoiding Confrontations Outside the Home</a:t>
            </a:r>
            <a:r>
              <a:rPr lang="en-US" altLang="en-US" b="1">
                <a:latin typeface="Times New Roman" panose="02020603050405020304" pitchFamily="18" charset="0"/>
              </a:rPr>
              <a:t> </a:t>
            </a:r>
          </a:p>
        </p:txBody>
      </p:sp>
      <p:sp>
        <p:nvSpPr>
          <p:cNvPr id="19459" name="Rectangle 3">
            <a:extLst>
              <a:ext uri="{FF2B5EF4-FFF2-40B4-BE49-F238E27FC236}">
                <a16:creationId xmlns:a16="http://schemas.microsoft.com/office/drawing/2014/main" id="{3670A42F-9BA1-41AF-81E0-7F88B03C0836}"/>
              </a:ext>
            </a:extLst>
          </p:cNvPr>
          <p:cNvSpPr>
            <a:spLocks noGrp="1" noChangeArrowheads="1"/>
          </p:cNvSpPr>
          <p:nvPr>
            <p:ph type="body" idx="1"/>
          </p:nvPr>
        </p:nvSpPr>
        <p:spPr>
          <a:xfrm>
            <a:off x="381000" y="2438400"/>
            <a:ext cx="8382000" cy="2895600"/>
          </a:xfrm>
        </p:spPr>
        <p:txBody>
          <a:bodyPr/>
          <a:lstStyle/>
          <a:p>
            <a:pPr eaLnBrk="1" hangingPunct="1">
              <a:lnSpc>
                <a:spcPct val="90000"/>
              </a:lnSpc>
              <a:buSzTx/>
            </a:pPr>
            <a:endParaRPr lang="en-US" altLang="en-US" sz="2800">
              <a:latin typeface="Times New Roman" panose="02020603050405020304" pitchFamily="18" charset="0"/>
            </a:endParaRPr>
          </a:p>
          <a:p>
            <a:pPr eaLnBrk="1" hangingPunct="1">
              <a:lnSpc>
                <a:spcPct val="90000"/>
              </a:lnSpc>
              <a:buSzTx/>
            </a:pPr>
            <a:r>
              <a:rPr lang="en-US" altLang="en-US" sz="2800">
                <a:latin typeface="Times New Roman" panose="02020603050405020304" pitchFamily="18" charset="0"/>
              </a:rPr>
              <a:t>Be aware of potential threats in the environment.</a:t>
            </a:r>
          </a:p>
          <a:p>
            <a:pPr eaLnBrk="1" hangingPunct="1">
              <a:lnSpc>
                <a:spcPct val="90000"/>
              </a:lnSpc>
              <a:buSzTx/>
            </a:pPr>
            <a:r>
              <a:rPr lang="en-US" altLang="en-US" sz="2800">
                <a:latin typeface="Times New Roman" panose="02020603050405020304" pitchFamily="18" charset="0"/>
              </a:rPr>
              <a:t>Plan ahead to maximize your safety and minimize the risk of having a violent encounter.</a:t>
            </a:r>
          </a:p>
          <a:p>
            <a:pPr eaLnBrk="1" hangingPunct="1">
              <a:lnSpc>
                <a:spcPct val="90000"/>
              </a:lnSpc>
              <a:buSzTx/>
            </a:pPr>
            <a:r>
              <a:rPr lang="en-US" altLang="en-US" sz="2800">
                <a:latin typeface="Times New Roman" panose="02020603050405020304" pitchFamily="18" charset="0"/>
              </a:rPr>
              <a:t>Avoid dangerous people who may constitute a threat, or who may get you into trouble.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050">
            <a:extLst>
              <a:ext uri="{FF2B5EF4-FFF2-40B4-BE49-F238E27FC236}">
                <a16:creationId xmlns:a16="http://schemas.microsoft.com/office/drawing/2014/main" id="{AF452418-CD6F-4818-AB7E-D120C42FAD51}"/>
              </a:ext>
            </a:extLst>
          </p:cNvPr>
          <p:cNvSpPr>
            <a:spLocks noGrp="1" noChangeArrowheads="1"/>
          </p:cNvSpPr>
          <p:nvPr>
            <p:ph type="title"/>
          </p:nvPr>
        </p:nvSpPr>
        <p:spPr>
          <a:xfrm>
            <a:off x="2209800" y="228600"/>
            <a:ext cx="6553200" cy="685800"/>
          </a:xfrm>
        </p:spPr>
        <p:txBody>
          <a:bodyPr lIns="91440" rIns="91440" anchor="t">
            <a:normAutofit fontScale="90000"/>
          </a:bodyPr>
          <a:lstStyle/>
          <a:p>
            <a:pPr eaLnBrk="1" fontAlgn="auto" hangingPunct="1">
              <a:spcAft>
                <a:spcPts val="0"/>
              </a:spcAft>
              <a:defRPr/>
            </a:pPr>
            <a:r>
              <a:rPr lang="en-US" b="1" dirty="0">
                <a:latin typeface="Times New Roman" charset="0"/>
              </a:rPr>
              <a:t>Avoiding Confrontations</a:t>
            </a:r>
            <a:r>
              <a:rPr lang="en-US" sz="4000" b="1" dirty="0">
                <a:latin typeface="Times New Roman" charset="0"/>
              </a:rPr>
              <a:t> </a:t>
            </a:r>
            <a:r>
              <a:rPr lang="en-US" sz="3600" b="1" dirty="0">
                <a:latin typeface="Times New Roman" charset="0"/>
              </a:rPr>
              <a:t>(Continued)</a:t>
            </a:r>
          </a:p>
        </p:txBody>
      </p:sp>
      <p:sp>
        <p:nvSpPr>
          <p:cNvPr id="20483" name="Rectangle 2051">
            <a:extLst>
              <a:ext uri="{FF2B5EF4-FFF2-40B4-BE49-F238E27FC236}">
                <a16:creationId xmlns:a16="http://schemas.microsoft.com/office/drawing/2014/main" id="{5E6CDECF-A2D9-45ED-8EEF-B905FF0E6E5D}"/>
              </a:ext>
            </a:extLst>
          </p:cNvPr>
          <p:cNvSpPr>
            <a:spLocks noGrp="1" noChangeArrowheads="1"/>
          </p:cNvSpPr>
          <p:nvPr>
            <p:ph type="body" idx="1"/>
          </p:nvPr>
        </p:nvSpPr>
        <p:spPr>
          <a:xfrm>
            <a:off x="381000" y="1752600"/>
            <a:ext cx="8382000" cy="4343400"/>
          </a:xfrm>
        </p:spPr>
        <p:txBody>
          <a:bodyPr/>
          <a:lstStyle/>
          <a:p>
            <a:pPr eaLnBrk="1" hangingPunct="1">
              <a:lnSpc>
                <a:spcPct val="80000"/>
              </a:lnSpc>
              <a:buSzTx/>
            </a:pPr>
            <a:r>
              <a:rPr lang="en-US" altLang="en-US" sz="2800">
                <a:latin typeface="Times New Roman" panose="02020603050405020304" pitchFamily="18" charset="0"/>
              </a:rPr>
              <a:t>Avoid dangerous situations, such as darkness, being alone, hitchhiking, etc.</a:t>
            </a:r>
          </a:p>
          <a:p>
            <a:pPr eaLnBrk="1" hangingPunct="1">
              <a:lnSpc>
                <a:spcPct val="80000"/>
              </a:lnSpc>
              <a:buSzTx/>
            </a:pPr>
            <a:r>
              <a:rPr lang="en-US" altLang="en-US" sz="2800">
                <a:latin typeface="Times New Roman" panose="02020603050405020304" pitchFamily="18" charset="0"/>
              </a:rPr>
              <a:t>Avoid dangerous places, such as high-crime neighborhoods, unfamiliar areas, etc.</a:t>
            </a:r>
          </a:p>
          <a:p>
            <a:pPr eaLnBrk="1" hangingPunct="1">
              <a:lnSpc>
                <a:spcPct val="80000"/>
              </a:lnSpc>
              <a:buSzTx/>
            </a:pPr>
            <a:r>
              <a:rPr lang="en-US" altLang="en-US" sz="2800">
                <a:latin typeface="Times New Roman" panose="02020603050405020304" pitchFamily="18" charset="0"/>
              </a:rPr>
              <a:t>Avoid making yourself a target by not dressing or behaving in a manner that causes you to stand out or which may tempt or antagonize others.</a:t>
            </a:r>
          </a:p>
          <a:p>
            <a:pPr eaLnBrk="1" hangingPunct="1">
              <a:lnSpc>
                <a:spcPct val="80000"/>
              </a:lnSpc>
              <a:buSzTx/>
            </a:pPr>
            <a:r>
              <a:rPr lang="en-US" altLang="en-US" sz="2800">
                <a:latin typeface="Times New Roman" panose="02020603050405020304" pitchFamily="18" charset="0"/>
              </a:rPr>
              <a:t>Avoid antagonizing others through provocative T-shirts or bumper stickers, confrontational behavior, or unusual dress.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BE3BDBD4-EF81-45D4-BCCC-4157E8E02E97}"/>
              </a:ext>
            </a:extLst>
          </p:cNvPr>
          <p:cNvSpPr>
            <a:spLocks noGrp="1" noChangeArrowheads="1"/>
          </p:cNvSpPr>
          <p:nvPr>
            <p:ph type="title"/>
          </p:nvPr>
        </p:nvSpPr>
        <p:spPr>
          <a:xfrm>
            <a:off x="2362200" y="274638"/>
            <a:ext cx="6324600" cy="1143000"/>
          </a:xfrm>
        </p:spPr>
        <p:txBody>
          <a:bodyPr lIns="91440" rIns="91440" anchor="t">
            <a:normAutofit fontScale="90000"/>
          </a:bodyPr>
          <a:lstStyle/>
          <a:p>
            <a:pPr eaLnBrk="1" fontAlgn="auto" hangingPunct="1">
              <a:spcAft>
                <a:spcPts val="0"/>
              </a:spcAft>
              <a:defRPr/>
            </a:pPr>
            <a:r>
              <a:rPr lang="en-US" b="1" dirty="0">
                <a:latin typeface="Times New Roman" charset="0"/>
              </a:rPr>
              <a:t>Avoiding Confrontations</a:t>
            </a:r>
            <a:r>
              <a:rPr lang="en-US" sz="4000" b="1" dirty="0">
                <a:latin typeface="Times New Roman" charset="0"/>
              </a:rPr>
              <a:t> </a:t>
            </a:r>
            <a:r>
              <a:rPr lang="en-US" sz="3600" b="1" dirty="0">
                <a:latin typeface="Times New Roman" charset="0"/>
              </a:rPr>
              <a:t>(Continued)</a:t>
            </a:r>
          </a:p>
        </p:txBody>
      </p:sp>
      <p:sp>
        <p:nvSpPr>
          <p:cNvPr id="21507" name="Rectangle 3">
            <a:extLst>
              <a:ext uri="{FF2B5EF4-FFF2-40B4-BE49-F238E27FC236}">
                <a16:creationId xmlns:a16="http://schemas.microsoft.com/office/drawing/2014/main" id="{54275776-0D8F-40DD-B252-100141F1652B}"/>
              </a:ext>
            </a:extLst>
          </p:cNvPr>
          <p:cNvSpPr>
            <a:spLocks noGrp="1" noChangeArrowheads="1"/>
          </p:cNvSpPr>
          <p:nvPr>
            <p:ph type="body" idx="1"/>
          </p:nvPr>
        </p:nvSpPr>
        <p:spPr/>
        <p:txBody>
          <a:bodyPr/>
          <a:lstStyle/>
          <a:p>
            <a:pPr eaLnBrk="1" hangingPunct="1">
              <a:lnSpc>
                <a:spcPct val="80000"/>
              </a:lnSpc>
              <a:buSzTx/>
            </a:pPr>
            <a:r>
              <a:rPr lang="en-US" altLang="en-US" sz="2800">
                <a:latin typeface="Times New Roman" panose="02020603050405020304" pitchFamily="18" charset="0"/>
              </a:rPr>
              <a:t>Avoid having a pattern or predictable routine that a criminal may take advantage of. </a:t>
            </a:r>
          </a:p>
          <a:p>
            <a:pPr eaLnBrk="1" hangingPunct="1">
              <a:buSzTx/>
            </a:pPr>
            <a:r>
              <a:rPr lang="en-US" altLang="en-US" sz="2800">
                <a:latin typeface="Times New Roman" panose="02020603050405020304" pitchFamily="18" charset="0"/>
              </a:rPr>
              <a:t>Don’t respond to antagonistic behavior by arguing aggressively, losing your temper, or otherwise responding to verbal attacks; don’t do anything to escalate a confrontation.</a:t>
            </a:r>
          </a:p>
          <a:p>
            <a:pPr eaLnBrk="1" hangingPunct="1">
              <a:buSzTx/>
            </a:pPr>
            <a:r>
              <a:rPr lang="en-US" altLang="en-US" sz="2800">
                <a:latin typeface="Times New Roman" panose="02020603050405020304" pitchFamily="18" charset="0"/>
              </a:rPr>
              <a:t>Look for escape routes when you are walking on the street or driving in your car; these may allow you to escape a threat that confronts you.</a:t>
            </a:r>
          </a:p>
          <a:p>
            <a:pPr eaLnBrk="1" hangingPunct="1">
              <a:buSzTx/>
            </a:pPr>
            <a:endParaRPr lang="en-US" altLang="en-US" sz="2800">
              <a:latin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66D50EEA-B84B-49EC-8B52-96357F4FAF24}"/>
              </a:ext>
            </a:extLst>
          </p:cNvPr>
          <p:cNvSpPr>
            <a:spLocks noGrp="1" noChangeArrowheads="1"/>
          </p:cNvSpPr>
          <p:nvPr>
            <p:ph type="title"/>
          </p:nvPr>
        </p:nvSpPr>
        <p:spPr>
          <a:xfrm>
            <a:off x="2209800" y="228600"/>
            <a:ext cx="6553200" cy="609600"/>
          </a:xfrm>
        </p:spPr>
        <p:txBody>
          <a:bodyPr lIns="91440" rIns="91440" anchor="t">
            <a:normAutofit fontScale="90000"/>
          </a:bodyPr>
          <a:lstStyle/>
          <a:p>
            <a:pPr eaLnBrk="1" fontAlgn="auto" hangingPunct="1">
              <a:spcAft>
                <a:spcPts val="0"/>
              </a:spcAft>
              <a:defRPr/>
            </a:pPr>
            <a:r>
              <a:rPr lang="en-US" sz="4000" b="1" dirty="0">
                <a:latin typeface="Times New Roman" charset="0"/>
              </a:rPr>
              <a:t>Responding to an Attack Outside the Home</a:t>
            </a:r>
            <a:endParaRPr lang="en-US" sz="3600" b="1" dirty="0">
              <a:latin typeface="Times New Roman" charset="0"/>
            </a:endParaRPr>
          </a:p>
        </p:txBody>
      </p:sp>
      <p:sp>
        <p:nvSpPr>
          <p:cNvPr id="22531" name="Rectangle 3">
            <a:extLst>
              <a:ext uri="{FF2B5EF4-FFF2-40B4-BE49-F238E27FC236}">
                <a16:creationId xmlns:a16="http://schemas.microsoft.com/office/drawing/2014/main" id="{847D0A9A-E77C-4923-8A81-5A25F531E879}"/>
              </a:ext>
            </a:extLst>
          </p:cNvPr>
          <p:cNvSpPr>
            <a:spLocks noGrp="1" noChangeArrowheads="1"/>
          </p:cNvSpPr>
          <p:nvPr>
            <p:ph type="body" idx="1"/>
          </p:nvPr>
        </p:nvSpPr>
        <p:spPr>
          <a:xfrm>
            <a:off x="381000" y="1447800"/>
            <a:ext cx="8382000" cy="4343400"/>
          </a:xfrm>
        </p:spPr>
        <p:txBody>
          <a:bodyPr/>
          <a:lstStyle/>
          <a:p>
            <a:pPr eaLnBrk="1" hangingPunct="1">
              <a:lnSpc>
                <a:spcPct val="90000"/>
              </a:lnSpc>
              <a:buSzTx/>
              <a:buFont typeface="Wingdings" panose="05000000000000000000" pitchFamily="2" charset="2"/>
              <a:buChar char="v"/>
            </a:pPr>
            <a:r>
              <a:rPr lang="en-US" altLang="en-US">
                <a:latin typeface="Times New Roman" panose="02020603050405020304" pitchFamily="18" charset="0"/>
              </a:rPr>
              <a:t>Psychological Reactions To A Threat </a:t>
            </a:r>
          </a:p>
          <a:p>
            <a:pPr lvl="1" eaLnBrk="1" hangingPunct="1">
              <a:lnSpc>
                <a:spcPct val="90000"/>
              </a:lnSpc>
              <a:buSzPct val="75000"/>
            </a:pPr>
            <a:r>
              <a:rPr lang="en-US" altLang="en-US">
                <a:latin typeface="Times New Roman" panose="02020603050405020304" pitchFamily="18" charset="0"/>
              </a:rPr>
              <a:t>Five possible responses</a:t>
            </a:r>
          </a:p>
          <a:p>
            <a:pPr lvl="2" eaLnBrk="1" hangingPunct="1">
              <a:lnSpc>
                <a:spcPct val="90000"/>
              </a:lnSpc>
              <a:buSzPct val="50000"/>
              <a:buFont typeface="Wingdings" panose="05000000000000000000" pitchFamily="2" charset="2"/>
              <a:buChar char="v"/>
            </a:pPr>
            <a:r>
              <a:rPr lang="en-US" altLang="en-US">
                <a:latin typeface="Times New Roman" panose="02020603050405020304" pitchFamily="18" charset="0"/>
              </a:rPr>
              <a:t>Freeze</a:t>
            </a:r>
          </a:p>
          <a:p>
            <a:pPr lvl="2" eaLnBrk="1" hangingPunct="1">
              <a:lnSpc>
                <a:spcPct val="90000"/>
              </a:lnSpc>
              <a:buSzPct val="50000"/>
              <a:buFont typeface="Wingdings" panose="05000000000000000000" pitchFamily="2" charset="2"/>
              <a:buChar char="v"/>
            </a:pPr>
            <a:r>
              <a:rPr lang="en-US" altLang="en-US">
                <a:latin typeface="Times New Roman" panose="02020603050405020304" pitchFamily="18" charset="0"/>
              </a:rPr>
              <a:t>Submit</a:t>
            </a:r>
          </a:p>
          <a:p>
            <a:pPr lvl="2" eaLnBrk="1" hangingPunct="1">
              <a:lnSpc>
                <a:spcPct val="90000"/>
              </a:lnSpc>
              <a:buSzPct val="50000"/>
              <a:buFont typeface="Wingdings" panose="05000000000000000000" pitchFamily="2" charset="2"/>
              <a:buChar char="v"/>
            </a:pPr>
            <a:r>
              <a:rPr lang="en-US" altLang="en-US">
                <a:latin typeface="Times New Roman" panose="02020603050405020304" pitchFamily="18" charset="0"/>
              </a:rPr>
              <a:t>Posture</a:t>
            </a:r>
          </a:p>
          <a:p>
            <a:pPr lvl="2" eaLnBrk="1" hangingPunct="1">
              <a:lnSpc>
                <a:spcPct val="90000"/>
              </a:lnSpc>
              <a:buSzPct val="50000"/>
              <a:buFont typeface="Wingdings" panose="05000000000000000000" pitchFamily="2" charset="2"/>
              <a:buChar char="v"/>
            </a:pPr>
            <a:r>
              <a:rPr lang="en-US" altLang="en-US">
                <a:latin typeface="Times New Roman" panose="02020603050405020304" pitchFamily="18" charset="0"/>
              </a:rPr>
              <a:t>Flight</a:t>
            </a:r>
          </a:p>
          <a:p>
            <a:pPr lvl="2" eaLnBrk="1" hangingPunct="1">
              <a:lnSpc>
                <a:spcPct val="90000"/>
              </a:lnSpc>
              <a:buSzPct val="50000"/>
              <a:buFont typeface="Wingdings" panose="05000000000000000000" pitchFamily="2" charset="2"/>
              <a:buChar char="v"/>
            </a:pPr>
            <a:r>
              <a:rPr lang="en-US" altLang="en-US">
                <a:latin typeface="Times New Roman" panose="02020603050405020304" pitchFamily="18" charset="0"/>
              </a:rPr>
              <a:t>Fight</a:t>
            </a:r>
            <a:endParaRPr lang="en-US" altLang="en-US" sz="1800">
              <a:latin typeface="Times New Roman" panose="02020603050405020304" pitchFamily="18" charset="0"/>
            </a:endParaRPr>
          </a:p>
          <a:p>
            <a:pPr lvl="1" eaLnBrk="1" hangingPunct="1">
              <a:lnSpc>
                <a:spcPct val="90000"/>
              </a:lnSpc>
              <a:buSzPct val="75000"/>
            </a:pPr>
            <a:r>
              <a:rPr lang="en-US" altLang="en-US" sz="2400">
                <a:latin typeface="Times New Roman" panose="02020603050405020304" pitchFamily="18" charset="0"/>
              </a:rPr>
              <a:t>Cannot predict response</a:t>
            </a:r>
          </a:p>
          <a:p>
            <a:pPr lvl="1" eaLnBrk="1" hangingPunct="1">
              <a:lnSpc>
                <a:spcPct val="90000"/>
              </a:lnSpc>
              <a:buSzPct val="75000"/>
            </a:pPr>
            <a:r>
              <a:rPr lang="en-US" altLang="en-US" sz="2400">
                <a:latin typeface="Times New Roman" panose="02020603050405020304" pitchFamily="18" charset="0"/>
              </a:rPr>
              <a:t>Responses may escalate assailant responses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13843E5-D913-4AA5-83B5-56FE34DFC385}"/>
              </a:ext>
            </a:extLst>
          </p:cNvPr>
          <p:cNvSpPr>
            <a:spLocks noGrp="1" noChangeArrowheads="1"/>
          </p:cNvSpPr>
          <p:nvPr>
            <p:ph type="title"/>
          </p:nvPr>
        </p:nvSpPr>
        <p:spPr>
          <a:xfrm>
            <a:off x="2057400" y="228600"/>
            <a:ext cx="6629400" cy="1371600"/>
          </a:xfrm>
        </p:spPr>
        <p:txBody>
          <a:bodyPr lIns="91440" rIns="91440" anchor="t"/>
          <a:lstStyle/>
          <a:p>
            <a:pPr eaLnBrk="1" hangingPunct="1"/>
            <a:r>
              <a:rPr lang="en-US" altLang="en-US" sz="4000" b="1">
                <a:latin typeface="Times New Roman" panose="02020603050405020304" pitchFamily="18" charset="0"/>
              </a:rPr>
              <a:t>Responding to an Attack Outside the Home “</a:t>
            </a:r>
            <a:r>
              <a:rPr lang="en-US" altLang="en-US" sz="3200" b="1">
                <a:latin typeface="Times New Roman" panose="02020603050405020304" pitchFamily="18" charset="0"/>
              </a:rPr>
              <a:t>Continued”</a:t>
            </a:r>
          </a:p>
        </p:txBody>
      </p:sp>
      <p:sp>
        <p:nvSpPr>
          <p:cNvPr id="23555" name="Rectangle 3">
            <a:extLst>
              <a:ext uri="{FF2B5EF4-FFF2-40B4-BE49-F238E27FC236}">
                <a16:creationId xmlns:a16="http://schemas.microsoft.com/office/drawing/2014/main" id="{E7EDADFE-982C-4365-BA61-23A77D0441E0}"/>
              </a:ext>
            </a:extLst>
          </p:cNvPr>
          <p:cNvSpPr>
            <a:spLocks noGrp="1" noChangeArrowheads="1"/>
          </p:cNvSpPr>
          <p:nvPr>
            <p:ph type="body" idx="1"/>
          </p:nvPr>
        </p:nvSpPr>
        <p:spPr>
          <a:xfrm>
            <a:off x="533400" y="1905000"/>
            <a:ext cx="7772400" cy="4343400"/>
          </a:xfrm>
        </p:spPr>
        <p:txBody>
          <a:bodyPr/>
          <a:lstStyle/>
          <a:p>
            <a:pPr eaLnBrk="1" hangingPunct="1">
              <a:buSzTx/>
              <a:buFont typeface="Wingdings" panose="05000000000000000000" pitchFamily="2" charset="2"/>
              <a:buChar char="v"/>
            </a:pPr>
            <a:r>
              <a:rPr lang="en-US" altLang="en-US">
                <a:latin typeface="Times New Roman" panose="02020603050405020304" pitchFamily="18" charset="0"/>
              </a:rPr>
              <a:t>Physiological Reactions To A Life-Threatening Encounter</a:t>
            </a:r>
            <a:r>
              <a:rPr lang="en-US" altLang="en-US" sz="2800">
                <a:latin typeface="Times New Roman" panose="02020603050405020304" pitchFamily="18" charset="0"/>
              </a:rPr>
              <a:t> </a:t>
            </a:r>
          </a:p>
          <a:p>
            <a:pPr lvl="1" eaLnBrk="1" hangingPunct="1">
              <a:buSzPct val="75000"/>
            </a:pPr>
            <a:r>
              <a:rPr lang="en-US" altLang="en-US">
                <a:latin typeface="Times New Roman" panose="02020603050405020304" pitchFamily="18" charset="0"/>
              </a:rPr>
              <a:t>General bodily responses to imminent danger</a:t>
            </a:r>
          </a:p>
          <a:p>
            <a:pPr lvl="1" eaLnBrk="1" hangingPunct="1">
              <a:buSzPct val="75000"/>
            </a:pPr>
            <a:r>
              <a:rPr lang="en-US" altLang="en-US">
                <a:latin typeface="Times New Roman" panose="02020603050405020304" pitchFamily="18" charset="0"/>
              </a:rPr>
              <a:t>Adrenaline rush</a:t>
            </a:r>
          </a:p>
          <a:p>
            <a:pPr lvl="1" eaLnBrk="1" hangingPunct="1">
              <a:buSzPct val="75000"/>
            </a:pPr>
            <a:r>
              <a:rPr lang="en-US" altLang="en-US">
                <a:latin typeface="Times New Roman" panose="02020603050405020304" pitchFamily="18" charset="0"/>
              </a:rPr>
              <a:t>Diminished use of fine motor skills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C55AFE93-92F4-4A4B-AD3D-3AF4E8D6B686}"/>
              </a:ext>
            </a:extLst>
          </p:cNvPr>
          <p:cNvSpPr>
            <a:spLocks noGrp="1" noChangeArrowheads="1"/>
          </p:cNvSpPr>
          <p:nvPr>
            <p:ph type="title"/>
          </p:nvPr>
        </p:nvSpPr>
        <p:spPr>
          <a:xfrm>
            <a:off x="685800" y="609600"/>
            <a:ext cx="7772400" cy="1143000"/>
          </a:xfrm>
        </p:spPr>
        <p:txBody>
          <a:bodyPr lIns="91440" rIns="91440" anchor="t">
            <a:normAutofit fontScale="90000"/>
          </a:bodyPr>
          <a:lstStyle/>
          <a:p>
            <a:pPr eaLnBrk="1" fontAlgn="auto" hangingPunct="1">
              <a:spcAft>
                <a:spcPts val="0"/>
              </a:spcAft>
              <a:defRPr/>
            </a:pPr>
            <a:r>
              <a:rPr lang="en-US" sz="4000" b="1" dirty="0">
                <a:latin typeface="Times New Roman" charset="0"/>
              </a:rPr>
              <a:t>Responding to an Attack Outside the Home (</a:t>
            </a:r>
            <a:r>
              <a:rPr lang="en-US" sz="3200" b="1" dirty="0">
                <a:latin typeface="Times New Roman" charset="0"/>
              </a:rPr>
              <a:t>Continued)</a:t>
            </a:r>
          </a:p>
        </p:txBody>
      </p:sp>
      <p:sp>
        <p:nvSpPr>
          <p:cNvPr id="24579" name="Rectangle 3">
            <a:extLst>
              <a:ext uri="{FF2B5EF4-FFF2-40B4-BE49-F238E27FC236}">
                <a16:creationId xmlns:a16="http://schemas.microsoft.com/office/drawing/2014/main" id="{9EF2EF1F-E02D-408F-A3E7-B7AB60DA5F04}"/>
              </a:ext>
            </a:extLst>
          </p:cNvPr>
          <p:cNvSpPr>
            <a:spLocks noGrp="1" noChangeArrowheads="1"/>
          </p:cNvSpPr>
          <p:nvPr>
            <p:ph type="body" idx="1"/>
          </p:nvPr>
        </p:nvSpPr>
        <p:spPr>
          <a:xfrm>
            <a:off x="685800" y="1981200"/>
            <a:ext cx="7772400" cy="4114800"/>
          </a:xfrm>
        </p:spPr>
        <p:txBody>
          <a:bodyPr/>
          <a:lstStyle/>
          <a:p>
            <a:pPr eaLnBrk="1" hangingPunct="1">
              <a:buSzTx/>
            </a:pPr>
            <a:r>
              <a:rPr lang="en-US" altLang="en-US">
                <a:latin typeface="Times New Roman" panose="02020603050405020304" pitchFamily="18" charset="0"/>
              </a:rPr>
              <a:t>Perceptual Changes During A Threatening Encounter </a:t>
            </a:r>
          </a:p>
          <a:p>
            <a:pPr lvl="1" eaLnBrk="1" hangingPunct="1"/>
            <a:r>
              <a:rPr lang="en-US" altLang="en-US">
                <a:latin typeface="Times New Roman" panose="02020603050405020304" pitchFamily="18" charset="0"/>
              </a:rPr>
              <a:t>Tunnel vision</a:t>
            </a:r>
          </a:p>
          <a:p>
            <a:pPr lvl="1" eaLnBrk="1" hangingPunct="1"/>
            <a:r>
              <a:rPr lang="en-US" altLang="en-US">
                <a:latin typeface="Times New Roman" panose="02020603050405020304" pitchFamily="18" charset="0"/>
              </a:rPr>
              <a:t>Auditory exclusion</a:t>
            </a:r>
          </a:p>
          <a:p>
            <a:pPr lvl="1" eaLnBrk="1" hangingPunct="1"/>
            <a:r>
              <a:rPr lang="en-US" altLang="en-US">
                <a:latin typeface="Times New Roman" panose="02020603050405020304" pitchFamily="18" charset="0"/>
              </a:rPr>
              <a:t>Time dilation</a:t>
            </a:r>
          </a:p>
          <a:p>
            <a:pPr lvl="1" eaLnBrk="1" hangingPunct="1"/>
            <a:r>
              <a:rPr lang="en-US" altLang="en-US">
                <a:latin typeface="Times New Roman" panose="02020603050405020304" pitchFamily="18" charset="0"/>
              </a:rPr>
              <a:t>Temporary loss of memory</a:t>
            </a:r>
          </a:p>
          <a:p>
            <a:pPr lvl="1" eaLnBrk="1" hangingPunct="1"/>
            <a:endParaRPr lang="en-US" altLang="en-US">
              <a:latin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47736E0B-E8F7-4F14-8BB2-DB8EA1CB54CA}"/>
              </a:ext>
            </a:extLst>
          </p:cNvPr>
          <p:cNvSpPr>
            <a:spLocks noGrp="1" noChangeArrowheads="1"/>
          </p:cNvSpPr>
          <p:nvPr>
            <p:ph type="title"/>
          </p:nvPr>
        </p:nvSpPr>
        <p:spPr>
          <a:xfrm>
            <a:off x="2209800" y="274638"/>
            <a:ext cx="6477000" cy="1143000"/>
          </a:xfrm>
        </p:spPr>
        <p:txBody>
          <a:bodyPr lIns="91440" rIns="91440" anchor="t">
            <a:normAutofit fontScale="90000"/>
          </a:bodyPr>
          <a:lstStyle/>
          <a:p>
            <a:pPr eaLnBrk="1" fontAlgn="auto" hangingPunct="1">
              <a:spcAft>
                <a:spcPts val="0"/>
              </a:spcAft>
              <a:defRPr/>
            </a:pPr>
            <a:r>
              <a:rPr lang="en-US" sz="4000" b="1" dirty="0">
                <a:latin typeface="Times New Roman" charset="0"/>
              </a:rPr>
              <a:t>Responding to an Attack Outside the Home (</a:t>
            </a:r>
            <a:r>
              <a:rPr lang="en-US" sz="3200" b="1" dirty="0">
                <a:latin typeface="Times New Roman" charset="0"/>
              </a:rPr>
              <a:t>Continued)</a:t>
            </a:r>
          </a:p>
        </p:txBody>
      </p:sp>
      <p:sp>
        <p:nvSpPr>
          <p:cNvPr id="25603" name="Rectangle 3">
            <a:extLst>
              <a:ext uri="{FF2B5EF4-FFF2-40B4-BE49-F238E27FC236}">
                <a16:creationId xmlns:a16="http://schemas.microsoft.com/office/drawing/2014/main" id="{BDA8DE6C-C87A-4CA5-A05A-46AAA4217D4B}"/>
              </a:ext>
            </a:extLst>
          </p:cNvPr>
          <p:cNvSpPr>
            <a:spLocks noGrp="1" noChangeArrowheads="1"/>
          </p:cNvSpPr>
          <p:nvPr>
            <p:ph type="body" idx="1"/>
          </p:nvPr>
        </p:nvSpPr>
        <p:spPr/>
        <p:txBody>
          <a:bodyPr/>
          <a:lstStyle/>
          <a:p>
            <a:pPr eaLnBrk="1" hangingPunct="1">
              <a:lnSpc>
                <a:spcPct val="90000"/>
              </a:lnSpc>
            </a:pPr>
            <a:r>
              <a:rPr lang="en-US" altLang="en-US" sz="2800" b="1">
                <a:latin typeface="Times New Roman" panose="02020603050405020304" pitchFamily="18" charset="0"/>
              </a:rPr>
              <a:t>Controlling an Encounter Outside the Home</a:t>
            </a:r>
            <a:r>
              <a:rPr lang="en-US" altLang="en-US" sz="2400">
                <a:latin typeface="Times New Roman" panose="02020603050405020304" pitchFamily="18" charset="0"/>
              </a:rPr>
              <a:t> </a:t>
            </a:r>
          </a:p>
          <a:p>
            <a:pPr lvl="1" eaLnBrk="1" hangingPunct="1">
              <a:lnSpc>
                <a:spcPct val="90000"/>
              </a:lnSpc>
            </a:pPr>
            <a:r>
              <a:rPr lang="en-US" altLang="en-US" sz="2400">
                <a:latin typeface="Times New Roman" panose="02020603050405020304" pitchFamily="18" charset="0"/>
              </a:rPr>
              <a:t>Keep your distance </a:t>
            </a:r>
          </a:p>
          <a:p>
            <a:pPr lvl="1" eaLnBrk="1" hangingPunct="1">
              <a:lnSpc>
                <a:spcPct val="90000"/>
              </a:lnSpc>
            </a:pPr>
            <a:r>
              <a:rPr lang="en-US" altLang="en-US" sz="2400">
                <a:latin typeface="Times New Roman" panose="02020603050405020304" pitchFamily="18" charset="0"/>
              </a:rPr>
              <a:t>Be wary of strangers</a:t>
            </a:r>
          </a:p>
          <a:p>
            <a:pPr lvl="1" eaLnBrk="1" hangingPunct="1">
              <a:lnSpc>
                <a:spcPct val="90000"/>
              </a:lnSpc>
            </a:pPr>
            <a:r>
              <a:rPr lang="en-US" altLang="en-US" sz="2400">
                <a:latin typeface="Times New Roman" panose="02020603050405020304" pitchFamily="18" charset="0"/>
              </a:rPr>
              <a:t>Yell your commands</a:t>
            </a:r>
          </a:p>
          <a:p>
            <a:pPr lvl="2" eaLnBrk="1" hangingPunct="1">
              <a:lnSpc>
                <a:spcPct val="90000"/>
              </a:lnSpc>
            </a:pPr>
            <a:r>
              <a:rPr lang="en-US" altLang="en-US" sz="2000">
                <a:latin typeface="Times New Roman" panose="02020603050405020304" pitchFamily="18" charset="0"/>
              </a:rPr>
              <a:t>Verbal commands</a:t>
            </a:r>
          </a:p>
          <a:p>
            <a:pPr lvl="3" eaLnBrk="1" hangingPunct="1">
              <a:lnSpc>
                <a:spcPct val="90000"/>
              </a:lnSpc>
            </a:pPr>
            <a:r>
              <a:rPr lang="en-US" altLang="en-US" sz="1800">
                <a:latin typeface="Times New Roman" panose="02020603050405020304" pitchFamily="18" charset="0"/>
              </a:rPr>
              <a:t>Loud and confident voice</a:t>
            </a:r>
          </a:p>
          <a:p>
            <a:pPr lvl="3" eaLnBrk="1" hangingPunct="1">
              <a:lnSpc>
                <a:spcPct val="90000"/>
              </a:lnSpc>
            </a:pPr>
            <a:r>
              <a:rPr lang="en-US" altLang="en-US" sz="1800">
                <a:latin typeface="Times New Roman" panose="02020603050405020304" pitchFamily="18" charset="0"/>
              </a:rPr>
              <a:t>Heard by:</a:t>
            </a:r>
          </a:p>
          <a:p>
            <a:pPr lvl="4" eaLnBrk="1" hangingPunct="1">
              <a:lnSpc>
                <a:spcPct val="90000"/>
              </a:lnSpc>
            </a:pPr>
            <a:r>
              <a:rPr lang="en-US" altLang="en-US" sz="1800">
                <a:latin typeface="Times New Roman" panose="02020603050405020304" pitchFamily="18" charset="0"/>
              </a:rPr>
              <a:t>Attacker</a:t>
            </a:r>
          </a:p>
          <a:p>
            <a:pPr lvl="4" eaLnBrk="1" hangingPunct="1">
              <a:lnSpc>
                <a:spcPct val="90000"/>
              </a:lnSpc>
            </a:pPr>
            <a:r>
              <a:rPr lang="en-US" altLang="en-US" sz="1800">
                <a:latin typeface="Times New Roman" panose="02020603050405020304" pitchFamily="18" charset="0"/>
              </a:rPr>
              <a:t>Witnesses</a:t>
            </a:r>
          </a:p>
          <a:p>
            <a:pPr lvl="1" eaLnBrk="1" hangingPunct="1">
              <a:lnSpc>
                <a:spcPct val="90000"/>
              </a:lnSpc>
            </a:pPr>
            <a:r>
              <a:rPr lang="en-US" altLang="en-US" sz="2400">
                <a:latin typeface="Times New Roman" panose="02020603050405020304" pitchFamily="18" charset="0"/>
              </a:rPr>
              <a:t>If he flees, let him go</a:t>
            </a:r>
          </a:p>
          <a:p>
            <a:pPr lvl="1" eaLnBrk="1" hangingPunct="1">
              <a:lnSpc>
                <a:spcPct val="90000"/>
              </a:lnSpc>
            </a:pPr>
            <a:endParaRPr lang="en-US" altLang="en-US" sz="2400">
              <a:latin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DC3F0D3-5CC6-4327-8149-2CDA0DEE50F6}"/>
              </a:ext>
            </a:extLst>
          </p:cNvPr>
          <p:cNvSpPr>
            <a:spLocks noGrp="1" noChangeArrowheads="1"/>
          </p:cNvSpPr>
          <p:nvPr>
            <p:ph type="title"/>
          </p:nvPr>
        </p:nvSpPr>
        <p:spPr>
          <a:xfrm>
            <a:off x="2133600" y="304800"/>
            <a:ext cx="7010400" cy="1143000"/>
          </a:xfrm>
        </p:spPr>
        <p:txBody>
          <a:bodyPr lIns="91440" rIns="91440" anchor="t">
            <a:normAutofit fontScale="90000"/>
          </a:bodyPr>
          <a:lstStyle/>
          <a:p>
            <a:pPr eaLnBrk="1" fontAlgn="auto" hangingPunct="1">
              <a:spcAft>
                <a:spcPts val="0"/>
              </a:spcAft>
              <a:defRPr/>
            </a:pPr>
            <a:r>
              <a:rPr lang="en-US" sz="4000" b="1" dirty="0">
                <a:latin typeface="Times New Roman" charset="0"/>
              </a:rPr>
              <a:t>Controlling an Encounter Outside the Home </a:t>
            </a:r>
            <a:r>
              <a:rPr lang="en-US" sz="3200" b="1" dirty="0">
                <a:latin typeface="Times New Roman" charset="0"/>
              </a:rPr>
              <a:t>(Continued)</a:t>
            </a:r>
          </a:p>
        </p:txBody>
      </p:sp>
      <p:sp>
        <p:nvSpPr>
          <p:cNvPr id="26627" name="Rectangle 3">
            <a:extLst>
              <a:ext uri="{FF2B5EF4-FFF2-40B4-BE49-F238E27FC236}">
                <a16:creationId xmlns:a16="http://schemas.microsoft.com/office/drawing/2014/main" id="{72A5974E-B970-4FE0-A59A-C36A31C6B4FF}"/>
              </a:ext>
            </a:extLst>
          </p:cNvPr>
          <p:cNvSpPr>
            <a:spLocks noGrp="1" noChangeArrowheads="1"/>
          </p:cNvSpPr>
          <p:nvPr>
            <p:ph type="body" idx="1"/>
          </p:nvPr>
        </p:nvSpPr>
        <p:spPr>
          <a:xfrm>
            <a:off x="685800" y="1752600"/>
            <a:ext cx="7772400" cy="4343400"/>
          </a:xfrm>
        </p:spPr>
        <p:txBody>
          <a:bodyPr/>
          <a:lstStyle/>
          <a:p>
            <a:pPr eaLnBrk="1" hangingPunct="1">
              <a:lnSpc>
                <a:spcPct val="90000"/>
              </a:lnSpc>
            </a:pPr>
            <a:r>
              <a:rPr lang="en-US" altLang="en-US">
                <a:latin typeface="Times New Roman" panose="02020603050405020304" pitchFamily="18" charset="0"/>
              </a:rPr>
              <a:t>Holding An Attacker At Gunpoint</a:t>
            </a:r>
          </a:p>
          <a:p>
            <a:pPr lvl="1" eaLnBrk="1" hangingPunct="1">
              <a:lnSpc>
                <a:spcPct val="90000"/>
              </a:lnSpc>
            </a:pPr>
            <a:r>
              <a:rPr lang="en-US" altLang="en-US" sz="2400">
                <a:latin typeface="Times New Roman" panose="02020603050405020304" pitchFamily="18" charset="0"/>
              </a:rPr>
              <a:t>Do not approach him for any reason. </a:t>
            </a:r>
          </a:p>
          <a:p>
            <a:pPr lvl="1" eaLnBrk="1" hangingPunct="1">
              <a:lnSpc>
                <a:spcPct val="90000"/>
              </a:lnSpc>
            </a:pPr>
            <a:r>
              <a:rPr lang="en-US" altLang="en-US" sz="2400">
                <a:latin typeface="Times New Roman" panose="02020603050405020304" pitchFamily="18" charset="0"/>
              </a:rPr>
              <a:t>Have him put any weapon he may have on the ground at some distance away.</a:t>
            </a:r>
          </a:p>
          <a:p>
            <a:pPr lvl="1" eaLnBrk="1" hangingPunct="1">
              <a:lnSpc>
                <a:spcPct val="90000"/>
              </a:lnSpc>
            </a:pPr>
            <a:r>
              <a:rPr lang="en-US" altLang="en-US" sz="2400">
                <a:latin typeface="Times New Roman" panose="02020603050405020304" pitchFamily="18" charset="0"/>
              </a:rPr>
              <a:t>Have him keep his hands high in the air. </a:t>
            </a:r>
          </a:p>
          <a:p>
            <a:pPr lvl="1" eaLnBrk="1" hangingPunct="1">
              <a:lnSpc>
                <a:spcPct val="90000"/>
              </a:lnSpc>
            </a:pPr>
            <a:r>
              <a:rPr lang="en-US" altLang="en-US" sz="2400">
                <a:latin typeface="Times New Roman" panose="02020603050405020304" pitchFamily="18" charset="0"/>
              </a:rPr>
              <a:t>Have him lie face-down, away from his weapon, legs apart, arms outstretched and palms up.</a:t>
            </a:r>
          </a:p>
          <a:p>
            <a:pPr lvl="1" eaLnBrk="1" hangingPunct="1">
              <a:lnSpc>
                <a:spcPct val="90000"/>
              </a:lnSpc>
            </a:pPr>
            <a:r>
              <a:rPr lang="en-US" altLang="en-US" sz="2400">
                <a:latin typeface="Times New Roman" panose="02020603050405020304" pitchFamily="18" charset="0"/>
              </a:rPr>
              <a:t>Back against cover to protect yourself from attacks from the rear.</a:t>
            </a:r>
          </a:p>
          <a:p>
            <a:pPr lvl="1" eaLnBrk="1" hangingPunct="1">
              <a:lnSpc>
                <a:spcPct val="90000"/>
              </a:lnSpc>
            </a:pPr>
            <a:r>
              <a:rPr lang="en-US" altLang="en-US" sz="2400">
                <a:latin typeface="Times New Roman" panose="02020603050405020304" pitchFamily="18" charset="0"/>
              </a:rPr>
              <a:t>Call the police.</a:t>
            </a:r>
          </a:p>
          <a:p>
            <a:pPr lvl="1" eaLnBrk="1" hangingPunct="1">
              <a:lnSpc>
                <a:spcPct val="90000"/>
              </a:lnSpc>
            </a:pPr>
            <a:r>
              <a:rPr lang="en-US" altLang="en-US" sz="2400">
                <a:latin typeface="Times New Roman" panose="02020603050405020304" pitchFamily="18" charset="0"/>
              </a:rPr>
              <a:t>Keep aware of other potential threats.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9FBFC8F5-29A8-4791-9C05-45C7A4AC3908}"/>
              </a:ext>
            </a:extLst>
          </p:cNvPr>
          <p:cNvSpPr>
            <a:spLocks noGrp="1" noChangeArrowheads="1"/>
          </p:cNvSpPr>
          <p:nvPr>
            <p:ph type="title"/>
          </p:nvPr>
        </p:nvSpPr>
        <p:spPr>
          <a:xfrm>
            <a:off x="2133600" y="274638"/>
            <a:ext cx="6553200" cy="1143000"/>
          </a:xfrm>
        </p:spPr>
        <p:txBody>
          <a:bodyPr lIns="91440" rIns="91440" anchor="t">
            <a:normAutofit fontScale="90000"/>
          </a:bodyPr>
          <a:lstStyle/>
          <a:p>
            <a:pPr eaLnBrk="1" fontAlgn="auto" hangingPunct="1">
              <a:spcAft>
                <a:spcPts val="0"/>
              </a:spcAft>
              <a:defRPr/>
            </a:pPr>
            <a:r>
              <a:rPr lang="en-US" sz="3600" b="1" dirty="0">
                <a:latin typeface="Times New Roman" charset="0"/>
              </a:rPr>
              <a:t>Differences between Armed Self-Defense in the Home and Outside the Home.</a:t>
            </a:r>
          </a:p>
        </p:txBody>
      </p:sp>
      <p:sp>
        <p:nvSpPr>
          <p:cNvPr id="27651" name="Rectangle 3">
            <a:extLst>
              <a:ext uri="{FF2B5EF4-FFF2-40B4-BE49-F238E27FC236}">
                <a16:creationId xmlns:a16="http://schemas.microsoft.com/office/drawing/2014/main" id="{B097EC5E-910F-40FA-9B87-CE8EBFB0105A}"/>
              </a:ext>
            </a:extLst>
          </p:cNvPr>
          <p:cNvSpPr>
            <a:spLocks noGrp="1" noChangeArrowheads="1"/>
          </p:cNvSpPr>
          <p:nvPr>
            <p:ph type="body" idx="1"/>
          </p:nvPr>
        </p:nvSpPr>
        <p:spPr>
          <a:xfrm>
            <a:off x="457200" y="2133600"/>
            <a:ext cx="8229600" cy="3992563"/>
          </a:xfrm>
        </p:spPr>
        <p:txBody>
          <a:bodyPr/>
          <a:lstStyle/>
          <a:p>
            <a:pPr eaLnBrk="1" hangingPunct="1"/>
            <a:r>
              <a:rPr lang="en-US" altLang="en-US" sz="2800">
                <a:latin typeface="Times New Roman" panose="02020603050405020304" pitchFamily="18" charset="0"/>
              </a:rPr>
              <a:t>The defensive firearm must always be concealed outside the home.</a:t>
            </a:r>
          </a:p>
          <a:p>
            <a:pPr eaLnBrk="1" hangingPunct="1"/>
            <a:r>
              <a:rPr lang="en-US" altLang="en-US" sz="2800">
                <a:latin typeface="Times New Roman" panose="02020603050405020304" pitchFamily="18" charset="0"/>
              </a:rPr>
              <a:t>Potential threats are more ambiguous outside the home.</a:t>
            </a:r>
          </a:p>
          <a:p>
            <a:pPr eaLnBrk="1" hangingPunct="1"/>
            <a:r>
              <a:rPr lang="en-US" altLang="en-US" sz="2800">
                <a:latin typeface="Times New Roman" panose="02020603050405020304" pitchFamily="18" charset="0"/>
              </a:rPr>
              <a:t>You generally will be on unfamiliar ground when you are confronted by a threat outside your home.</a:t>
            </a:r>
          </a:p>
          <a:p>
            <a:pPr eaLnBrk="1" hangingPunct="1"/>
            <a:r>
              <a:rPr lang="en-US" altLang="en-US" sz="2800">
                <a:latin typeface="Times New Roman" panose="02020603050405020304" pitchFamily="18" charset="0"/>
              </a:rPr>
              <a:t>You will have no safe room to retreat to if you are confronted outside your home.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91F1C3B5-14D9-418B-A19A-94F7758637F8}"/>
              </a:ext>
            </a:extLst>
          </p:cNvPr>
          <p:cNvSpPr>
            <a:spLocks noGrp="1" noChangeArrowheads="1"/>
          </p:cNvSpPr>
          <p:nvPr>
            <p:ph type="title"/>
          </p:nvPr>
        </p:nvSpPr>
        <p:spPr>
          <a:xfrm>
            <a:off x="609600" y="228600"/>
            <a:ext cx="7848600" cy="1066800"/>
          </a:xfrm>
        </p:spPr>
        <p:txBody>
          <a:bodyPr lIns="91440" rIns="91440" anchor="t">
            <a:normAutofit/>
          </a:bodyPr>
          <a:lstStyle/>
          <a:p>
            <a:pPr eaLnBrk="1" fontAlgn="auto" hangingPunct="1">
              <a:spcAft>
                <a:spcPts val="0"/>
              </a:spcAft>
              <a:defRPr/>
            </a:pPr>
            <a:r>
              <a:rPr lang="en-US" b="1" dirty="0">
                <a:latin typeface="Times New Roman" charset="0"/>
                <a:cs typeface="Times New Roman" charset="0"/>
              </a:rPr>
              <a:t>Gun Owner’s Responsibilities</a:t>
            </a:r>
          </a:p>
        </p:txBody>
      </p:sp>
      <p:sp>
        <p:nvSpPr>
          <p:cNvPr id="10243" name="Rectangle 3">
            <a:extLst>
              <a:ext uri="{FF2B5EF4-FFF2-40B4-BE49-F238E27FC236}">
                <a16:creationId xmlns:a16="http://schemas.microsoft.com/office/drawing/2014/main" id="{8104CE57-0EF5-4375-B403-7D4D5BAAB03F}"/>
              </a:ext>
            </a:extLst>
          </p:cNvPr>
          <p:cNvSpPr>
            <a:spLocks noGrp="1" noChangeArrowheads="1"/>
          </p:cNvSpPr>
          <p:nvPr>
            <p:ph type="body" idx="1"/>
          </p:nvPr>
        </p:nvSpPr>
        <p:spPr>
          <a:xfrm>
            <a:off x="228600" y="1066800"/>
            <a:ext cx="8610600" cy="5334000"/>
          </a:xfrm>
        </p:spPr>
        <p:txBody>
          <a:bodyPr/>
          <a:lstStyle/>
          <a:p>
            <a:pPr marL="57150" indent="0" algn="just" eaLnBrk="1" hangingPunct="1">
              <a:lnSpc>
                <a:spcPct val="90000"/>
              </a:lnSpc>
              <a:buFont typeface="Monotype Sorts"/>
              <a:buNone/>
            </a:pPr>
            <a:r>
              <a:rPr lang="en-US" altLang="en-US" sz="2400" dirty="0">
                <a:latin typeface="Times New Roman" panose="02020603050405020304" pitchFamily="18" charset="0"/>
                <a:cs typeface="Times New Roman" panose="02020603050405020304" pitchFamily="18" charset="0"/>
              </a:rPr>
              <a:t>Americans enjoy a right that citizens of many other countries do not—the right to own firearms. </a:t>
            </a:r>
          </a:p>
          <a:p>
            <a:pPr marL="57150" indent="0" algn="just" eaLnBrk="1" hangingPunct="1">
              <a:lnSpc>
                <a:spcPct val="90000"/>
              </a:lnSpc>
              <a:buFont typeface="Monotype Sorts"/>
              <a:buNone/>
            </a:pPr>
            <a:r>
              <a:rPr lang="en-US" altLang="en-US" sz="2400" dirty="0">
                <a:latin typeface="Times New Roman" panose="02020603050405020304" pitchFamily="18" charset="0"/>
                <a:cs typeface="Times New Roman" panose="02020603050405020304" pitchFamily="18" charset="0"/>
              </a:rPr>
              <a:t>But with this right come responsibilities.  </a:t>
            </a:r>
          </a:p>
          <a:p>
            <a:pPr marL="57150" indent="0" algn="just" eaLnBrk="1" hangingPunct="1">
              <a:lnSpc>
                <a:spcPct val="90000"/>
              </a:lnSpc>
              <a:buFont typeface="Monotype Sorts"/>
              <a:buNone/>
            </a:pPr>
            <a:r>
              <a:rPr lang="en-US" altLang="en-US" sz="2400" dirty="0">
                <a:latin typeface="Times New Roman" panose="02020603050405020304" pitchFamily="18" charset="0"/>
                <a:cs typeface="Times New Roman" panose="02020603050405020304" pitchFamily="18" charset="0"/>
              </a:rPr>
              <a:t>It is the gun owner’s responsibility to store, operate and maintain his or her firearms safely.  </a:t>
            </a:r>
          </a:p>
          <a:p>
            <a:pPr marL="57150" indent="0" algn="just" eaLnBrk="1" hangingPunct="1">
              <a:lnSpc>
                <a:spcPct val="90000"/>
              </a:lnSpc>
              <a:buFont typeface="Monotype Sorts"/>
              <a:buNone/>
            </a:pPr>
            <a:r>
              <a:rPr lang="en-US" altLang="en-US" sz="2400" dirty="0">
                <a:latin typeface="Times New Roman" panose="02020603050405020304" pitchFamily="18" charset="0"/>
                <a:cs typeface="Times New Roman" panose="02020603050405020304" pitchFamily="18" charset="0"/>
              </a:rPr>
              <a:t>It is the owner’s responsibility to ensure that unauthorized or untrained individuals cannot gain access to his or her firearms.  </a:t>
            </a:r>
          </a:p>
          <a:p>
            <a:pPr marL="57150" indent="0" algn="just" eaLnBrk="1" hangingPunct="1">
              <a:lnSpc>
                <a:spcPct val="90000"/>
              </a:lnSpc>
              <a:buFont typeface="Monotype Sorts"/>
              <a:buNone/>
            </a:pPr>
            <a:r>
              <a:rPr lang="en-US" altLang="en-US" sz="2400" dirty="0">
                <a:latin typeface="Times New Roman" panose="02020603050405020304" pitchFamily="18" charset="0"/>
                <a:cs typeface="Times New Roman" panose="02020603050405020304" pitchFamily="18" charset="0"/>
              </a:rPr>
              <a:t>And it is the gun owner’s responsibility to learn and obey all applicable laws that pertain to the purchase, possession and use of firearms in his or her locale.  </a:t>
            </a:r>
          </a:p>
          <a:p>
            <a:pPr marL="57150" indent="0" algn="just" eaLnBrk="1" hangingPunct="1">
              <a:lnSpc>
                <a:spcPct val="90000"/>
              </a:lnSpc>
              <a:buFont typeface="Monotype Sorts"/>
              <a:buNone/>
            </a:pPr>
            <a:r>
              <a:rPr lang="en-US" altLang="en-US" sz="2400" dirty="0">
                <a:latin typeface="Times New Roman" panose="02020603050405020304" pitchFamily="18" charset="0"/>
                <a:cs typeface="Times New Roman" panose="02020603050405020304" pitchFamily="18" charset="0"/>
              </a:rPr>
              <a:t>Guns are neither safe nor unsafe by themselves.  When gun owners learn and practice responsible gun ownership, guns are safe.  </a:t>
            </a:r>
            <a:r>
              <a:rPr lang="en-US" altLang="en-US" sz="2800" dirty="0">
                <a:latin typeface="Times New Roman" panose="02020603050405020304" pitchFamily="18" charset="0"/>
                <a:cs typeface="Times New Roman" panose="02020603050405020304" pitchFamily="18"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0817B36-5BB8-43C8-B21D-245BB373666C}"/>
              </a:ext>
            </a:extLst>
          </p:cNvPr>
          <p:cNvSpPr>
            <a:spLocks noGrp="1" noChangeArrowheads="1"/>
          </p:cNvSpPr>
          <p:nvPr>
            <p:ph type="title"/>
          </p:nvPr>
        </p:nvSpPr>
        <p:spPr>
          <a:xfrm>
            <a:off x="2209800" y="228600"/>
            <a:ext cx="6248400" cy="1143000"/>
          </a:xfrm>
        </p:spPr>
        <p:txBody>
          <a:bodyPr lIns="91440" rIns="91440" anchor="t"/>
          <a:lstStyle/>
          <a:p>
            <a:pPr eaLnBrk="1" hangingPunct="1"/>
            <a:r>
              <a:rPr lang="en-US" altLang="en-US" b="1">
                <a:latin typeface="Times New Roman" panose="02020603050405020304" pitchFamily="18" charset="0"/>
              </a:rPr>
              <a:t>If You Must Shoot</a:t>
            </a:r>
            <a:endParaRPr lang="en-US" altLang="en-US" sz="3600" b="1">
              <a:latin typeface="Times New Roman" panose="02020603050405020304" pitchFamily="18" charset="0"/>
            </a:endParaRPr>
          </a:p>
        </p:txBody>
      </p:sp>
      <p:sp>
        <p:nvSpPr>
          <p:cNvPr id="28675" name="Rectangle 3">
            <a:extLst>
              <a:ext uri="{FF2B5EF4-FFF2-40B4-BE49-F238E27FC236}">
                <a16:creationId xmlns:a16="http://schemas.microsoft.com/office/drawing/2014/main" id="{7A26DBD6-0D7B-4978-9759-F3590F41CDFF}"/>
              </a:ext>
            </a:extLst>
          </p:cNvPr>
          <p:cNvSpPr>
            <a:spLocks noGrp="1" noChangeArrowheads="1"/>
          </p:cNvSpPr>
          <p:nvPr>
            <p:ph type="body" idx="1"/>
          </p:nvPr>
        </p:nvSpPr>
        <p:spPr>
          <a:xfrm>
            <a:off x="685800" y="1981200"/>
            <a:ext cx="7772400" cy="4114800"/>
          </a:xfrm>
        </p:spPr>
        <p:txBody>
          <a:bodyPr/>
          <a:lstStyle/>
          <a:p>
            <a:pPr eaLnBrk="1" hangingPunct="1"/>
            <a:r>
              <a:rPr lang="en-US" altLang="en-US">
                <a:latin typeface="Times New Roman" panose="02020603050405020304" pitchFamily="18" charset="0"/>
              </a:rPr>
              <a:t>Number of shots </a:t>
            </a:r>
          </a:p>
          <a:p>
            <a:pPr eaLnBrk="1" hangingPunct="1"/>
            <a:r>
              <a:rPr lang="en-US" altLang="en-US">
                <a:latin typeface="Times New Roman" panose="02020603050405020304" pitchFamily="18" charset="0"/>
              </a:rPr>
              <a:t>No immediate effect or apparent injury</a:t>
            </a:r>
          </a:p>
          <a:p>
            <a:pPr eaLnBrk="1" hangingPunct="1"/>
            <a:r>
              <a:rPr lang="en-US" altLang="en-US">
                <a:latin typeface="Times New Roman" panose="02020603050405020304" pitchFamily="18" charset="0"/>
              </a:rPr>
              <a:t>Spotting hits</a:t>
            </a:r>
          </a:p>
          <a:p>
            <a:pPr eaLnBrk="1" hangingPunct="1"/>
            <a:r>
              <a:rPr lang="en-US" altLang="en-US">
                <a:latin typeface="Times New Roman" panose="02020603050405020304" pitchFamily="18" charset="0"/>
              </a:rPr>
              <a:t>Possibility of injury</a:t>
            </a:r>
          </a:p>
          <a:p>
            <a:pPr eaLnBrk="1" hangingPunct="1"/>
            <a:r>
              <a:rPr lang="en-US" altLang="en-US">
                <a:latin typeface="Times New Roman" panose="02020603050405020304" pitchFamily="18" charset="0"/>
              </a:rPr>
              <a:t>If you are injured</a:t>
            </a:r>
          </a:p>
          <a:p>
            <a:pPr eaLnBrk="1" hangingPunct="1"/>
            <a:r>
              <a:rPr lang="en-US" altLang="en-US">
                <a:latin typeface="Times New Roman" panose="02020603050405020304" pitchFamily="18" charset="0"/>
              </a:rPr>
              <a:t>Maintain will to prevail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274609F6-304A-4BA4-9A08-0C3C63E2E983}"/>
              </a:ext>
            </a:extLst>
          </p:cNvPr>
          <p:cNvSpPr>
            <a:spLocks noGrp="1" noChangeArrowheads="1"/>
          </p:cNvSpPr>
          <p:nvPr>
            <p:ph type="title"/>
          </p:nvPr>
        </p:nvSpPr>
        <p:spPr>
          <a:xfrm>
            <a:off x="685800" y="609600"/>
            <a:ext cx="7772400" cy="1143000"/>
          </a:xfrm>
        </p:spPr>
        <p:txBody>
          <a:bodyPr lIns="91440" rIns="91440" anchor="t">
            <a:normAutofit fontScale="90000"/>
          </a:bodyPr>
          <a:lstStyle/>
          <a:p>
            <a:pPr eaLnBrk="1" fontAlgn="auto" hangingPunct="1">
              <a:spcAft>
                <a:spcPts val="0"/>
              </a:spcAft>
              <a:defRPr/>
            </a:pPr>
            <a:r>
              <a:rPr lang="en-US" b="1" dirty="0">
                <a:latin typeface="Times New Roman" charset="0"/>
              </a:rPr>
              <a:t>If You Must Shoot </a:t>
            </a:r>
            <a:r>
              <a:rPr lang="en-US" sz="3600" b="1" dirty="0">
                <a:latin typeface="Times New Roman" charset="0"/>
              </a:rPr>
              <a:t>(Continued)</a:t>
            </a:r>
            <a:br>
              <a:rPr lang="en-US" sz="3600" b="1" dirty="0">
                <a:latin typeface="Times New Roman" charset="0"/>
              </a:rPr>
            </a:br>
            <a:endParaRPr lang="en-US" sz="3600" b="1" dirty="0">
              <a:latin typeface="Times New Roman" charset="0"/>
            </a:endParaRPr>
          </a:p>
        </p:txBody>
      </p:sp>
      <p:sp>
        <p:nvSpPr>
          <p:cNvPr id="29699" name="Rectangle 3">
            <a:extLst>
              <a:ext uri="{FF2B5EF4-FFF2-40B4-BE49-F238E27FC236}">
                <a16:creationId xmlns:a16="http://schemas.microsoft.com/office/drawing/2014/main" id="{CB43B2A2-772A-4FD3-B6C2-5286F0B18058}"/>
              </a:ext>
            </a:extLst>
          </p:cNvPr>
          <p:cNvSpPr>
            <a:spLocks noGrp="1" noChangeArrowheads="1"/>
          </p:cNvSpPr>
          <p:nvPr>
            <p:ph type="body" idx="1"/>
          </p:nvPr>
        </p:nvSpPr>
        <p:spPr>
          <a:xfrm>
            <a:off x="685800" y="1981200"/>
            <a:ext cx="7772400" cy="4114800"/>
          </a:xfrm>
        </p:spPr>
        <p:txBody>
          <a:bodyPr/>
          <a:lstStyle/>
          <a:p>
            <a:pPr eaLnBrk="1" hangingPunct="1"/>
            <a:r>
              <a:rPr lang="en-US" altLang="en-US">
                <a:latin typeface="Times New Roman" panose="02020603050405020304" pitchFamily="18" charset="0"/>
              </a:rPr>
              <a:t>Once Your Attacker is Down</a:t>
            </a:r>
          </a:p>
          <a:p>
            <a:pPr lvl="1" eaLnBrk="1" hangingPunct="1">
              <a:spcBef>
                <a:spcPct val="0"/>
              </a:spcBef>
              <a:buSzTx/>
            </a:pPr>
            <a:r>
              <a:rPr lang="en-US" altLang="en-US" sz="3200">
                <a:latin typeface="Times New Roman" panose="02020603050405020304" pitchFamily="18" charset="0"/>
              </a:rPr>
              <a:t>Do not approach the assailant</a:t>
            </a:r>
          </a:p>
          <a:p>
            <a:pPr lvl="1" eaLnBrk="1" hangingPunct="1">
              <a:spcBef>
                <a:spcPct val="0"/>
              </a:spcBef>
            </a:pPr>
            <a:r>
              <a:rPr lang="en-US" altLang="en-US" sz="3200">
                <a:latin typeface="Times New Roman" panose="02020603050405020304" pitchFamily="18" charset="0"/>
              </a:rPr>
              <a:t>Scan for threats</a:t>
            </a:r>
          </a:p>
          <a:p>
            <a:pPr lvl="1" eaLnBrk="1" hangingPunct="1">
              <a:spcBef>
                <a:spcPct val="0"/>
              </a:spcBef>
            </a:pPr>
            <a:r>
              <a:rPr lang="en-US" altLang="en-US" sz="3200">
                <a:latin typeface="Times New Roman" panose="02020603050405020304" pitchFamily="18" charset="0"/>
              </a:rPr>
              <a:t>Move to cover</a:t>
            </a:r>
          </a:p>
          <a:p>
            <a:pPr lvl="1" eaLnBrk="1" hangingPunct="1">
              <a:spcBef>
                <a:spcPct val="0"/>
              </a:spcBef>
            </a:pPr>
            <a:r>
              <a:rPr lang="en-US" altLang="en-US" sz="3200">
                <a:latin typeface="Times New Roman" panose="02020603050405020304" pitchFamily="18" charset="0"/>
              </a:rPr>
              <a:t>Contact</a:t>
            </a:r>
            <a:r>
              <a:rPr lang="en-US" altLang="en-US">
                <a:latin typeface="Times New Roman" panose="02020603050405020304" pitchFamily="18" charset="0"/>
              </a:rPr>
              <a:t> the police</a:t>
            </a:r>
          </a:p>
          <a:p>
            <a:pPr lvl="1" eaLnBrk="1" hangingPunct="1">
              <a:spcBef>
                <a:spcPct val="0"/>
              </a:spcBef>
              <a:buFont typeface="Wingdings" panose="05000000000000000000" pitchFamily="2" charset="2"/>
              <a:buChar char="v"/>
            </a:pPr>
            <a:endParaRPr lang="en-US" altLang="en-US">
              <a:latin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A9E2E460-CD0C-492A-A770-CA92C6B9DF7F}"/>
              </a:ext>
            </a:extLst>
          </p:cNvPr>
          <p:cNvSpPr>
            <a:spLocks noGrp="1" noChangeArrowheads="1"/>
          </p:cNvSpPr>
          <p:nvPr>
            <p:ph type="title"/>
          </p:nvPr>
        </p:nvSpPr>
        <p:spPr>
          <a:xfrm>
            <a:off x="2209800" y="228600"/>
            <a:ext cx="6248400" cy="1143000"/>
          </a:xfrm>
        </p:spPr>
        <p:txBody>
          <a:bodyPr lIns="91440" rIns="91440" anchor="t">
            <a:normAutofit fontScale="90000"/>
          </a:bodyPr>
          <a:lstStyle/>
          <a:p>
            <a:pPr eaLnBrk="1" fontAlgn="auto" hangingPunct="1">
              <a:spcAft>
                <a:spcPts val="0"/>
              </a:spcAft>
              <a:defRPr/>
            </a:pPr>
            <a:r>
              <a:rPr lang="en-US" b="1" dirty="0">
                <a:latin typeface="Times New Roman" charset="0"/>
              </a:rPr>
              <a:t>If You Must Shoot </a:t>
            </a:r>
            <a:r>
              <a:rPr lang="en-US" sz="3600" b="1" dirty="0">
                <a:latin typeface="Times New Roman" charset="0"/>
              </a:rPr>
              <a:t>(Continued)</a:t>
            </a:r>
            <a:br>
              <a:rPr lang="en-US" sz="3600" b="1" dirty="0">
                <a:latin typeface="Times New Roman" charset="0"/>
              </a:rPr>
            </a:br>
            <a:endParaRPr lang="en-US" sz="3600" b="1" dirty="0">
              <a:latin typeface="Times New Roman" charset="0"/>
            </a:endParaRPr>
          </a:p>
        </p:txBody>
      </p:sp>
      <p:sp>
        <p:nvSpPr>
          <p:cNvPr id="30723" name="Rectangle 3">
            <a:extLst>
              <a:ext uri="{FF2B5EF4-FFF2-40B4-BE49-F238E27FC236}">
                <a16:creationId xmlns:a16="http://schemas.microsoft.com/office/drawing/2014/main" id="{EC5F0078-7F7C-4137-AD73-1C6770DED487}"/>
              </a:ext>
            </a:extLst>
          </p:cNvPr>
          <p:cNvSpPr>
            <a:spLocks noGrp="1" noChangeArrowheads="1"/>
          </p:cNvSpPr>
          <p:nvPr>
            <p:ph type="body" idx="1"/>
          </p:nvPr>
        </p:nvSpPr>
        <p:spPr>
          <a:xfrm>
            <a:off x="685800" y="1981200"/>
            <a:ext cx="7772400" cy="4114800"/>
          </a:xfrm>
        </p:spPr>
        <p:txBody>
          <a:bodyPr/>
          <a:lstStyle/>
          <a:p>
            <a:pPr eaLnBrk="1" hangingPunct="1">
              <a:spcBef>
                <a:spcPct val="0"/>
              </a:spcBef>
              <a:buFont typeface="Wingdings" panose="05000000000000000000" pitchFamily="2" charset="2"/>
              <a:buChar char="v"/>
            </a:pPr>
            <a:r>
              <a:rPr lang="en-US" altLang="en-US">
                <a:latin typeface="Times New Roman" panose="02020603050405020304" pitchFamily="18" charset="0"/>
              </a:rPr>
              <a:t>Once your attacker is down</a:t>
            </a:r>
          </a:p>
          <a:p>
            <a:pPr lvl="1" eaLnBrk="1" hangingPunct="1">
              <a:spcBef>
                <a:spcPct val="0"/>
              </a:spcBef>
              <a:buSzPct val="50000"/>
            </a:pPr>
            <a:r>
              <a:rPr lang="en-US" altLang="en-US" sz="3200">
                <a:latin typeface="Times New Roman" panose="02020603050405020304" pitchFamily="18" charset="0"/>
              </a:rPr>
              <a:t>Wait for the police</a:t>
            </a:r>
          </a:p>
          <a:p>
            <a:pPr lvl="1" eaLnBrk="1" hangingPunct="1">
              <a:spcBef>
                <a:spcPct val="0"/>
              </a:spcBef>
              <a:buSzPct val="50000"/>
            </a:pPr>
            <a:r>
              <a:rPr lang="en-US" altLang="en-US" sz="3200">
                <a:latin typeface="Times New Roman" panose="02020603050405020304" pitchFamily="18" charset="0"/>
              </a:rPr>
              <a:t>Guard against a resumption of the attack</a:t>
            </a:r>
          </a:p>
          <a:p>
            <a:pPr lvl="1" eaLnBrk="1" hangingPunct="1">
              <a:spcBef>
                <a:spcPct val="0"/>
              </a:spcBef>
              <a:buSzPct val="50000"/>
            </a:pPr>
            <a:r>
              <a:rPr lang="en-US" altLang="en-US" sz="3200">
                <a:latin typeface="Times New Roman" panose="02020603050405020304" pitchFamily="18" charset="0"/>
              </a:rPr>
              <a:t>Maintain the integrity of the shooting scene</a:t>
            </a:r>
          </a:p>
          <a:p>
            <a:pPr lvl="1" eaLnBrk="1" hangingPunct="1">
              <a:spcBef>
                <a:spcPct val="0"/>
              </a:spcBef>
              <a:buSzPct val="50000"/>
            </a:pPr>
            <a:r>
              <a:rPr lang="en-US" altLang="en-US" sz="3200">
                <a:latin typeface="Times New Roman" panose="02020603050405020304" pitchFamily="18" charset="0"/>
              </a:rPr>
              <a:t>Greeting the police</a:t>
            </a:r>
          </a:p>
          <a:p>
            <a:pPr lvl="1" eaLnBrk="1" hangingPunct="1">
              <a:spcBef>
                <a:spcPct val="0"/>
              </a:spcBef>
              <a:buSzPct val="50000"/>
            </a:pPr>
            <a:r>
              <a:rPr lang="en-US" altLang="en-US" sz="3200">
                <a:latin typeface="Times New Roman" panose="02020603050405020304" pitchFamily="18" charset="0"/>
              </a:rPr>
              <a:t>Leaving the shooting scene</a:t>
            </a:r>
          </a:p>
          <a:p>
            <a:pPr eaLnBrk="1" hangingPunct="1"/>
            <a:endParaRPr lang="en-US" altLang="en-US">
              <a:latin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72110FD-224C-4AF5-A244-EB6CC8AF75F7}"/>
              </a:ext>
            </a:extLst>
          </p:cNvPr>
          <p:cNvSpPr>
            <a:spLocks noGrp="1" noChangeArrowheads="1"/>
          </p:cNvSpPr>
          <p:nvPr>
            <p:ph type="title"/>
          </p:nvPr>
        </p:nvSpPr>
        <p:spPr>
          <a:xfrm>
            <a:off x="2133600" y="228600"/>
            <a:ext cx="6705600" cy="1447800"/>
          </a:xfrm>
        </p:spPr>
        <p:txBody>
          <a:bodyPr lIns="91440" rIns="91440" anchor="t"/>
          <a:lstStyle/>
          <a:p>
            <a:pPr eaLnBrk="1" hangingPunct="1"/>
            <a:r>
              <a:rPr lang="en-US" altLang="en-US" sz="4000" b="1">
                <a:latin typeface="Times New Roman" panose="02020603050405020304" pitchFamily="18" charset="0"/>
              </a:rPr>
              <a:t>The Aftermath of a Defensive Shooting  </a:t>
            </a:r>
          </a:p>
        </p:txBody>
      </p:sp>
      <p:sp>
        <p:nvSpPr>
          <p:cNvPr id="31747" name="Rectangle 3">
            <a:extLst>
              <a:ext uri="{FF2B5EF4-FFF2-40B4-BE49-F238E27FC236}">
                <a16:creationId xmlns:a16="http://schemas.microsoft.com/office/drawing/2014/main" id="{6530968F-7456-491B-8506-D0A45EE0E70E}"/>
              </a:ext>
            </a:extLst>
          </p:cNvPr>
          <p:cNvSpPr>
            <a:spLocks noGrp="1" noChangeArrowheads="1"/>
          </p:cNvSpPr>
          <p:nvPr>
            <p:ph type="body" idx="1"/>
          </p:nvPr>
        </p:nvSpPr>
        <p:spPr>
          <a:xfrm>
            <a:off x="457200" y="1905000"/>
            <a:ext cx="8229600" cy="4221163"/>
          </a:xfrm>
        </p:spPr>
        <p:txBody>
          <a:bodyPr/>
          <a:lstStyle/>
          <a:p>
            <a:pPr eaLnBrk="1" hangingPunct="1"/>
            <a:r>
              <a:rPr lang="en-US" altLang="en-US">
                <a:latin typeface="Times New Roman" panose="02020603050405020304" pitchFamily="18" charset="0"/>
              </a:rPr>
              <a:t>Emotional Aftermath </a:t>
            </a:r>
          </a:p>
          <a:p>
            <a:pPr lvl="1" eaLnBrk="1" hangingPunct="1"/>
            <a:r>
              <a:rPr lang="en-US" altLang="en-US">
                <a:latin typeface="Times New Roman" panose="02020603050405020304" pitchFamily="18" charset="0"/>
              </a:rPr>
              <a:t>Elation</a:t>
            </a:r>
          </a:p>
          <a:p>
            <a:pPr lvl="1" eaLnBrk="1" hangingPunct="1"/>
            <a:r>
              <a:rPr lang="en-US" altLang="en-US">
                <a:latin typeface="Times New Roman" panose="02020603050405020304" pitchFamily="18" charset="0"/>
              </a:rPr>
              <a:t>Revulsion</a:t>
            </a:r>
          </a:p>
          <a:p>
            <a:pPr lvl="1" eaLnBrk="1" hangingPunct="1"/>
            <a:r>
              <a:rPr lang="en-US" altLang="en-US">
                <a:latin typeface="Times New Roman" panose="02020603050405020304" pitchFamily="18" charset="0"/>
              </a:rPr>
              <a:t>Remorse</a:t>
            </a:r>
          </a:p>
          <a:p>
            <a:pPr lvl="1" eaLnBrk="1" hangingPunct="1"/>
            <a:r>
              <a:rPr lang="en-US" altLang="en-US">
                <a:latin typeface="Times New Roman" panose="02020603050405020304" pitchFamily="18" charset="0"/>
              </a:rPr>
              <a:t>Self-doubt</a:t>
            </a:r>
          </a:p>
          <a:p>
            <a:pPr lvl="1" eaLnBrk="1" hangingPunct="1"/>
            <a:r>
              <a:rPr lang="en-US" altLang="en-US">
                <a:latin typeface="Times New Roman" panose="02020603050405020304" pitchFamily="18" charset="0"/>
              </a:rPr>
              <a:t>Acceptance</a:t>
            </a:r>
          </a:p>
          <a:p>
            <a:pPr lvl="1" eaLnBrk="1" hangingPunct="1"/>
            <a:r>
              <a:rPr lang="en-US" altLang="en-US">
                <a:latin typeface="Times New Roman" panose="02020603050405020304" pitchFamily="18" charset="0"/>
              </a:rPr>
              <a:t>Post-traumatic stress disorder</a:t>
            </a:r>
          </a:p>
          <a:p>
            <a:pPr eaLnBrk="1" hangingPunct="1"/>
            <a:endParaRPr lang="en-US" altLang="en-US">
              <a:latin typeface="Times New Roman" panose="02020603050405020304" pitchFamily="18" charset="0"/>
            </a:endParaRPr>
          </a:p>
          <a:p>
            <a:pPr lvl="1" eaLnBrk="1" hangingPunct="1"/>
            <a:endParaRPr lang="en-US" altLang="en-US">
              <a:latin typeface="Times New Roman" panose="02020603050405020304" pitchFamily="18" charset="0"/>
            </a:endParaRPr>
          </a:p>
          <a:p>
            <a:pPr lvl="1" eaLnBrk="1" hangingPunct="1"/>
            <a:endParaRPr lang="en-US" altLang="en-US">
              <a:latin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6F28E69-C78B-41B3-A438-FB05A57C4F93}"/>
              </a:ext>
            </a:extLst>
          </p:cNvPr>
          <p:cNvSpPr>
            <a:spLocks noGrp="1" noChangeArrowheads="1"/>
          </p:cNvSpPr>
          <p:nvPr>
            <p:ph type="title"/>
          </p:nvPr>
        </p:nvSpPr>
        <p:spPr>
          <a:xfrm>
            <a:off x="1981200" y="228600"/>
            <a:ext cx="6781800" cy="1524000"/>
          </a:xfrm>
        </p:spPr>
        <p:txBody>
          <a:bodyPr lIns="91440" rIns="91440" anchor="t"/>
          <a:lstStyle/>
          <a:p>
            <a:pPr eaLnBrk="1" hangingPunct="1"/>
            <a:r>
              <a:rPr lang="en-US" altLang="en-US" sz="4000" b="1">
                <a:latin typeface="Times New Roman" panose="02020603050405020304" pitchFamily="18" charset="0"/>
              </a:rPr>
              <a:t>The Aftermath of a Defensive Shooting </a:t>
            </a:r>
            <a:r>
              <a:rPr lang="en-US" altLang="en-US" sz="3200" b="1">
                <a:latin typeface="Times New Roman" panose="02020603050405020304" pitchFamily="18" charset="0"/>
              </a:rPr>
              <a:t>(Continued)</a:t>
            </a:r>
          </a:p>
        </p:txBody>
      </p:sp>
      <p:sp>
        <p:nvSpPr>
          <p:cNvPr id="32771" name="Rectangle 3">
            <a:extLst>
              <a:ext uri="{FF2B5EF4-FFF2-40B4-BE49-F238E27FC236}">
                <a16:creationId xmlns:a16="http://schemas.microsoft.com/office/drawing/2014/main" id="{660AE932-197F-42D1-A480-BE857E408C8F}"/>
              </a:ext>
            </a:extLst>
          </p:cNvPr>
          <p:cNvSpPr>
            <a:spLocks noGrp="1" noChangeArrowheads="1"/>
          </p:cNvSpPr>
          <p:nvPr>
            <p:ph type="body" idx="1"/>
          </p:nvPr>
        </p:nvSpPr>
        <p:spPr>
          <a:xfrm>
            <a:off x="685800" y="2286000"/>
            <a:ext cx="7772400" cy="3810000"/>
          </a:xfrm>
        </p:spPr>
        <p:txBody>
          <a:bodyPr/>
          <a:lstStyle/>
          <a:p>
            <a:pPr eaLnBrk="1" hangingPunct="1"/>
            <a:r>
              <a:rPr lang="en-US" altLang="en-US">
                <a:latin typeface="Times New Roman" panose="02020603050405020304" pitchFamily="18" charset="0"/>
              </a:rPr>
              <a:t>Reducing the emotional aftermath</a:t>
            </a:r>
          </a:p>
          <a:p>
            <a:pPr lvl="1" eaLnBrk="1" hangingPunct="1"/>
            <a:r>
              <a:rPr lang="en-US" altLang="en-US">
                <a:latin typeface="Times New Roman" panose="02020603050405020304" pitchFamily="18" charset="0"/>
              </a:rPr>
              <a:t>Counseling</a:t>
            </a:r>
          </a:p>
          <a:p>
            <a:pPr lvl="1" eaLnBrk="1" hangingPunct="1"/>
            <a:r>
              <a:rPr lang="en-US" altLang="en-US">
                <a:latin typeface="Times New Roman" panose="02020603050405020304" pitchFamily="18" charset="0"/>
              </a:rPr>
              <a:t>Self-reinforcement </a:t>
            </a:r>
          </a:p>
          <a:p>
            <a:pPr eaLnBrk="1" hangingPunct="1"/>
            <a:r>
              <a:rPr lang="en-US" altLang="en-US">
                <a:latin typeface="Times New Roman" panose="02020603050405020304" pitchFamily="18" charset="0"/>
              </a:rPr>
              <a:t>Legal aftermath</a:t>
            </a:r>
          </a:p>
          <a:p>
            <a:pPr eaLnBrk="1" hangingPunct="1"/>
            <a:r>
              <a:rPr lang="en-US" altLang="en-US">
                <a:latin typeface="Times New Roman" panose="02020603050405020304" pitchFamily="18" charset="0"/>
              </a:rPr>
              <a:t>Social aftermath</a:t>
            </a:r>
          </a:p>
          <a:p>
            <a:pPr lvl="1" eaLnBrk="1" hangingPunct="1"/>
            <a:endParaRPr lang="en-US" altLang="en-US">
              <a:latin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L.jpg">
            <a:extLst>
              <a:ext uri="{FF2B5EF4-FFF2-40B4-BE49-F238E27FC236}">
                <a16:creationId xmlns:a16="http://schemas.microsoft.com/office/drawing/2014/main" id="{B4B68C64-4864-4ECA-ACE4-62C046CEFA97}"/>
              </a:ext>
            </a:extLst>
          </p:cNvPr>
          <p:cNvPicPr>
            <a:picLocks noGrp="1" noChangeAspect="1"/>
          </p:cNvPicPr>
          <p:nvPr>
            <p:ph idx="1"/>
          </p:nvPr>
        </p:nvPicPr>
        <p:blipFill>
          <a:blip r:embed="rId2"/>
          <a:stretch>
            <a:fillRect/>
          </a:stretch>
        </p:blipFill>
        <p:spPr>
          <a:xfrm>
            <a:off x="1524000" y="685800"/>
            <a:ext cx="5562600" cy="5715000"/>
          </a:xfrm>
          <a:solidFill>
            <a:schemeClr val="bg2">
              <a:lumMod val="75000"/>
            </a:schemeClr>
          </a:solid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amp;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1672173" cy="866824"/>
          </a:xfrm>
          <a:prstGeom prst="rect">
            <a:avLst/>
          </a:prstGeom>
        </p:spPr>
      </p:pic>
      <p:sp>
        <p:nvSpPr>
          <p:cNvPr id="6" name="Rectangle 4"/>
          <p:cNvSpPr>
            <a:spLocks/>
          </p:cNvSpPr>
          <p:nvPr/>
        </p:nvSpPr>
        <p:spPr bwMode="auto">
          <a:xfrm>
            <a:off x="2057400" y="381000"/>
            <a:ext cx="6680200" cy="55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39" bIns="0"/>
          <a:lstStyle/>
          <a:p>
            <a:pPr marL="39688"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sym typeface="Arial" charset="0"/>
              </a:rPr>
              <a:t>How many civilians in the U.S. have been issued a Florida concealed carry license?</a:t>
            </a:r>
          </a:p>
        </p:txBody>
      </p:sp>
      <p:sp>
        <p:nvSpPr>
          <p:cNvPr id="8" name="Text Box 6"/>
          <p:cNvSpPr txBox="1">
            <a:spLocks noChangeArrowheads="1"/>
          </p:cNvSpPr>
          <p:nvPr/>
        </p:nvSpPr>
        <p:spPr bwMode="auto">
          <a:xfrm>
            <a:off x="365760" y="1600200"/>
            <a:ext cx="816864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About 75,000.</a:t>
            </a:r>
          </a:p>
          <a:p>
            <a:pPr marL="342900" marR="0" lvl="0" indent="-34290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Between 175,000 and 200,000.</a:t>
            </a:r>
          </a:p>
          <a:p>
            <a:pPr marL="342900" marR="0" lvl="0" indent="-34290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Almost 500,000.</a:t>
            </a:r>
          </a:p>
          <a:p>
            <a:pPr marL="342900" marR="0" lvl="0" indent="-34290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More than 1.7 million.</a:t>
            </a:r>
          </a:p>
        </p:txBody>
      </p:sp>
      <p:sp>
        <p:nvSpPr>
          <p:cNvPr id="10" name="Text Box 6"/>
          <p:cNvSpPr txBox="1">
            <a:spLocks noChangeArrowheads="1"/>
          </p:cNvSpPr>
          <p:nvPr/>
        </p:nvSpPr>
        <p:spPr bwMode="auto">
          <a:xfrm>
            <a:off x="381000" y="2895600"/>
            <a:ext cx="816864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With </a:t>
            </a:r>
            <a:r>
              <a:rPr kumimoji="0" lang="fi-FI"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1,755,580 </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licenses issued as of April, 2017, Florida enjoys one of the most popular, and most widely recognized licenses in the United States.</a:t>
            </a:r>
          </a:p>
        </p:txBody>
      </p:sp>
    </p:spTree>
    <p:extLst>
      <p:ext uri="{BB962C8B-B14F-4D97-AF65-F5344CB8AC3E}">
        <p14:creationId xmlns:p14="http://schemas.microsoft.com/office/powerpoint/2010/main" val="2311500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3"/>
          <p:cNvGraphicFramePr>
            <a:graphicFrameLocks/>
          </p:cNvGraphicFramePr>
          <p:nvPr>
            <p:extLst/>
          </p:nvPr>
        </p:nvGraphicFramePr>
        <p:xfrm>
          <a:off x="304800" y="1143000"/>
          <a:ext cx="8161338"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Popularity of Florida Permit </a:t>
            </a:r>
          </a:p>
        </p:txBody>
      </p:sp>
      <p:sp>
        <p:nvSpPr>
          <p:cNvPr id="5" name="Text Box 6"/>
          <p:cNvSpPr txBox="1">
            <a:spLocks noChangeArrowheads="1"/>
          </p:cNvSpPr>
          <p:nvPr/>
        </p:nvSpPr>
        <p:spPr bwMode="auto">
          <a:xfrm>
            <a:off x="381000" y="5181600"/>
            <a:ext cx="8305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As of April 2017, Florida has nearly double the number of permit holders compared to the next most popular permit, from the state of Texas.</a:t>
            </a:r>
          </a:p>
        </p:txBody>
      </p:sp>
    </p:spTree>
    <p:extLst>
      <p:ext uri="{BB962C8B-B14F-4D97-AF65-F5344CB8AC3E}">
        <p14:creationId xmlns:p14="http://schemas.microsoft.com/office/powerpoint/2010/main" val="1700946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7"/>
          <p:cNvSpPr txBox="1">
            <a:spLocks noChangeArrowheads="1"/>
          </p:cNvSpPr>
          <p:nvPr/>
        </p:nvSpPr>
        <p:spPr bwMode="auto">
          <a:xfrm>
            <a:off x="365760" y="914400"/>
            <a:ext cx="7863840" cy="3970318"/>
          </a:xfrm>
          <a:prstGeom prst="rect">
            <a:avLst/>
          </a:prstGeom>
          <a:noFill/>
          <a:ln w="9525">
            <a:noFill/>
            <a:miter lim="800000"/>
            <a:headEnd/>
            <a:tailEnd/>
          </a:ln>
        </p:spPr>
        <p:txBody>
          <a:bodyPr wrap="square">
            <a:spAutoFit/>
          </a:bodyPr>
          <a:lstStyle/>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Subject to certain exceptions which we’ll review, a license to carry a concealed firearm issued by the </a:t>
            </a:r>
            <a:r>
              <a:rPr kumimoji="0" lang="en-US" sz="1800" b="1"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Florida Department of Agriculture</a:t>
            </a: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 authorizes the licensee to carry a concealed firearm on or about their person.</a:t>
            </a:r>
          </a:p>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Unlike many states which also allow “open carry,” Florida has no such provision, and it is “unlawful for any person to openly carry on or about his or her person any firearm or electric weapon or device.”  However, it is not a violation of this section for concealed carry licensees, to “briefly and openly display the firearm to the ordinary sight of another person, unless the firearm is intentionally displayed in an angry or threatening manner, not in necessary self-defense.”</a:t>
            </a:r>
          </a:p>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Our advice is that you should plan for a carry method that completely conceals your firearm, rather than depending upon the argument that any exposure of your firearm was unintentional.</a:t>
            </a:r>
          </a:p>
        </p:txBody>
      </p:sp>
      <p:sp>
        <p:nvSpPr>
          <p:cNvPr id="2" name="Title 1"/>
          <p:cNvSpPr>
            <a:spLocks noGrp="1"/>
          </p:cNvSpPr>
          <p:nvPr>
            <p:ph type="title"/>
          </p:nvPr>
        </p:nvSpPr>
        <p:spPr/>
        <p:txBody>
          <a:bodyPr/>
          <a:lstStyle/>
          <a:p>
            <a:r>
              <a:rPr lang="en-US" dirty="0"/>
              <a:t>The Florida</a:t>
            </a:r>
            <a:r>
              <a:rPr lang="en-US" baseline="0" dirty="0"/>
              <a:t> Concealed Carry Law</a:t>
            </a:r>
            <a:endParaRPr lang="en-US" dirty="0"/>
          </a:p>
        </p:txBody>
      </p:sp>
    </p:spTree>
    <p:extLst>
      <p:ext uri="{BB962C8B-B14F-4D97-AF65-F5344CB8AC3E}">
        <p14:creationId xmlns:p14="http://schemas.microsoft.com/office/powerpoint/2010/main" val="2996415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6"/>
          <p:cNvSpPr txBox="1">
            <a:spLocks noChangeArrowheads="1"/>
          </p:cNvSpPr>
          <p:nvPr/>
        </p:nvSpPr>
        <p:spPr bwMode="auto">
          <a:xfrm>
            <a:off x="365760" y="912813"/>
            <a:ext cx="801624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The Florida Concealed Carry law requires the </a:t>
            </a: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Department of Agriculture </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to issue a permit to carry a firearm, to any applicant that meets the following criteria:</a:t>
            </a:r>
          </a:p>
        </p:txBody>
      </p:sp>
      <p:sp>
        <p:nvSpPr>
          <p:cNvPr id="142338" name="Text Box 7"/>
          <p:cNvSpPr txBox="1">
            <a:spLocks noChangeArrowheads="1"/>
          </p:cNvSpPr>
          <p:nvPr/>
        </p:nvSpPr>
        <p:spPr bwMode="auto">
          <a:xfrm>
            <a:off x="365760" y="1905000"/>
            <a:ext cx="8092440" cy="424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 typeface="Eurostile LT Std Ext Two" charset="0"/>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Is a resident and citizen of the United States or a permanent resident alien.</a:t>
            </a:r>
          </a:p>
          <a:p>
            <a:pPr marL="342900" marR="0" lvl="0" indent="-342900" algn="l" defTabSz="914400" rtl="0" eaLnBrk="1" fontAlgn="base" latinLnBrk="0" hangingPunct="1">
              <a:lnSpc>
                <a:spcPct val="100000"/>
              </a:lnSpc>
              <a:spcBef>
                <a:spcPct val="0"/>
              </a:spcBef>
              <a:spcAft>
                <a:spcPct val="0"/>
              </a:spcAft>
              <a:buClrTx/>
              <a:buSzTx/>
              <a:buFont typeface="Eurostile LT Std Ext Two" charset="0"/>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Is 21 years of age or older (18 if serving active duty in the military).</a:t>
            </a:r>
          </a:p>
          <a:p>
            <a:pPr marL="342900" marR="0" lvl="0" indent="-342900" algn="l" defTabSz="914400" rtl="0" eaLnBrk="1" fontAlgn="base" latinLnBrk="0" hangingPunct="1">
              <a:lnSpc>
                <a:spcPct val="100000"/>
              </a:lnSpc>
              <a:spcBef>
                <a:spcPct val="0"/>
              </a:spcBef>
              <a:spcAft>
                <a:spcPct val="0"/>
              </a:spcAft>
              <a:buClrTx/>
              <a:buSzTx/>
              <a:buFont typeface="Eurostile LT Std Ext Two" charset="0"/>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Does not suffer from a physical disability which prevents the safe handling of a weapon or firearm.</a:t>
            </a:r>
          </a:p>
          <a:p>
            <a:pPr marL="342900" marR="0" lvl="0" indent="-342900" algn="l" defTabSz="914400" rtl="0" eaLnBrk="1" fontAlgn="base" latinLnBrk="0" hangingPunct="1">
              <a:lnSpc>
                <a:spcPct val="100000"/>
              </a:lnSpc>
              <a:spcBef>
                <a:spcPct val="0"/>
              </a:spcBef>
              <a:spcAft>
                <a:spcPct val="0"/>
              </a:spcAft>
              <a:buClrTx/>
              <a:buSzTx/>
              <a:buFont typeface="Eurostile LT Std Ext Two" charset="0"/>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Has not been convicted of a felony.</a:t>
            </a:r>
          </a:p>
          <a:p>
            <a:pPr marL="342900" marR="0" lvl="0" indent="-342900" algn="l" defTabSz="914400" rtl="0" eaLnBrk="1" fontAlgn="base" latinLnBrk="0" hangingPunct="1">
              <a:lnSpc>
                <a:spcPct val="100000"/>
              </a:lnSpc>
              <a:spcBef>
                <a:spcPct val="0"/>
              </a:spcBef>
              <a:spcAft>
                <a:spcPct val="0"/>
              </a:spcAft>
              <a:buClrTx/>
              <a:buSzTx/>
              <a:buFont typeface="Eurostile LT Std Ext Two" charset="0"/>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Has not been committed for the abuse of a controlled substance or been found guilty of a crime under the provisions of chapter 893 or similar laws of any other state relating to controlled substances within a 3-year period immediately preceding the date on which the application is submitted.</a:t>
            </a:r>
          </a:p>
          <a:p>
            <a:pPr marL="342900" marR="0" lvl="0" indent="-342900" algn="l" defTabSz="914400" rtl="0" eaLnBrk="1" fontAlgn="base" latinLnBrk="0" hangingPunct="1">
              <a:lnSpc>
                <a:spcPct val="100000"/>
              </a:lnSpc>
              <a:spcBef>
                <a:spcPct val="0"/>
              </a:spcBef>
              <a:spcAft>
                <a:spcPct val="0"/>
              </a:spcAft>
              <a:buClrTx/>
              <a:buSzTx/>
              <a:buFont typeface="Eurostile LT Std Ext Two" charset="0"/>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Does not chronically and habitually use alcoholic beverages or other substances to the extent that his or her normal faculties are impaired.</a:t>
            </a:r>
          </a:p>
          <a:p>
            <a:pPr marL="342900" marR="0" lvl="0" indent="-342900" algn="l" defTabSz="914400" rtl="0" eaLnBrk="1" fontAlgn="base" latinLnBrk="0" hangingPunct="1">
              <a:lnSpc>
                <a:spcPct val="100000"/>
              </a:lnSpc>
              <a:spcBef>
                <a:spcPct val="0"/>
              </a:spcBef>
              <a:spcAft>
                <a:spcPct val="0"/>
              </a:spcAft>
              <a:buClrTx/>
              <a:buSzTx/>
              <a:buFont typeface="Eurostile LT Std Ext Two" charset="0"/>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Has not been adjudicated an incapacitated person under s. 744.331, or similar laws of any other state, unless 5 years have elapsed since the applicant’s restoration to capacity by court order.</a:t>
            </a:r>
          </a:p>
        </p:txBody>
      </p:sp>
      <p:sp>
        <p:nvSpPr>
          <p:cNvPr id="2" name="Title 1"/>
          <p:cNvSpPr>
            <a:spLocks noGrp="1"/>
          </p:cNvSpPr>
          <p:nvPr>
            <p:ph type="title"/>
          </p:nvPr>
        </p:nvSpPr>
        <p:spPr/>
        <p:txBody>
          <a:bodyPr/>
          <a:lstStyle/>
          <a:p>
            <a:r>
              <a:rPr lang="en-US" dirty="0"/>
              <a:t>Who is Eligible?</a:t>
            </a:r>
          </a:p>
        </p:txBody>
      </p:sp>
    </p:spTree>
    <p:extLst>
      <p:ext uri="{BB962C8B-B14F-4D97-AF65-F5344CB8AC3E}">
        <p14:creationId xmlns:p14="http://schemas.microsoft.com/office/powerpoint/2010/main" val="1585634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1B0ECF9-218E-4DED-B041-115E4DDDECC5}"/>
              </a:ext>
            </a:extLst>
          </p:cNvPr>
          <p:cNvSpPr>
            <a:spLocks noGrp="1" noChangeArrowheads="1"/>
          </p:cNvSpPr>
          <p:nvPr>
            <p:ph type="title"/>
          </p:nvPr>
        </p:nvSpPr>
        <p:spPr>
          <a:xfrm>
            <a:off x="1066800" y="228600"/>
            <a:ext cx="7391400" cy="1143000"/>
          </a:xfrm>
        </p:spPr>
        <p:txBody>
          <a:bodyPr lIns="91440" rIns="91440" anchor="t"/>
          <a:lstStyle/>
          <a:p>
            <a:pPr eaLnBrk="1" hangingPunct="1"/>
            <a:r>
              <a:rPr lang="en-US" altLang="en-US" sz="3200" b="1">
                <a:latin typeface="Times New Roman" panose="02020603050405020304" pitchFamily="18" charset="0"/>
              </a:rPr>
              <a:t>Introduction to Concealed Carry Safety and The Defensive Mindset</a:t>
            </a:r>
          </a:p>
        </p:txBody>
      </p:sp>
      <p:sp>
        <p:nvSpPr>
          <p:cNvPr id="11267" name="Rectangle 3">
            <a:extLst>
              <a:ext uri="{FF2B5EF4-FFF2-40B4-BE49-F238E27FC236}">
                <a16:creationId xmlns:a16="http://schemas.microsoft.com/office/drawing/2014/main" id="{97106EF9-745F-4BD6-AD97-57831518985B}"/>
              </a:ext>
            </a:extLst>
          </p:cNvPr>
          <p:cNvSpPr>
            <a:spLocks noGrp="1" noChangeArrowheads="1"/>
          </p:cNvSpPr>
          <p:nvPr>
            <p:ph type="body" idx="1"/>
          </p:nvPr>
        </p:nvSpPr>
        <p:spPr>
          <a:xfrm>
            <a:off x="685800" y="1752600"/>
            <a:ext cx="7772400" cy="4343400"/>
          </a:xfrm>
        </p:spPr>
        <p:txBody>
          <a:bodyPr/>
          <a:lstStyle/>
          <a:p>
            <a:pPr eaLnBrk="1" hangingPunct="1">
              <a:lnSpc>
                <a:spcPct val="90000"/>
              </a:lnSpc>
            </a:pPr>
            <a:r>
              <a:rPr lang="en-US" altLang="en-US" sz="2800" u="sng">
                <a:latin typeface="Times New Roman" panose="02020603050405020304" pitchFamily="18" charset="0"/>
              </a:rPr>
              <a:t>Learning Objectives:</a:t>
            </a:r>
            <a:r>
              <a:rPr lang="en-US" altLang="en-US" sz="2800">
                <a:latin typeface="Times New Roman" panose="02020603050405020304" pitchFamily="18" charset="0"/>
              </a:rPr>
              <a:t> </a:t>
            </a:r>
            <a:r>
              <a:rPr lang="en-US" altLang="en-US" sz="2400" i="1">
                <a:latin typeface="Times New Roman" panose="02020603050405020304" pitchFamily="18" charset="0"/>
              </a:rPr>
              <a:t>Upon completion of this lesson, you will be able to explain:</a:t>
            </a:r>
          </a:p>
          <a:p>
            <a:pPr lvl="1" eaLnBrk="1" hangingPunct="1">
              <a:lnSpc>
                <a:spcPct val="90000"/>
              </a:lnSpc>
            </a:pPr>
            <a:r>
              <a:rPr lang="en-US" altLang="en-US" sz="2400">
                <a:latin typeface="Times New Roman" panose="02020603050405020304" pitchFamily="18" charset="0"/>
              </a:rPr>
              <a:t>The importance of carrying and using a handgun responsibly and ethically for personal protection outside the home.</a:t>
            </a:r>
          </a:p>
          <a:p>
            <a:pPr lvl="1" eaLnBrk="1" hangingPunct="1">
              <a:lnSpc>
                <a:spcPct val="90000"/>
              </a:lnSpc>
            </a:pPr>
            <a:r>
              <a:rPr lang="en-US" altLang="en-US" sz="2400">
                <a:latin typeface="Times New Roman" panose="02020603050405020304" pitchFamily="18" charset="0"/>
              </a:rPr>
              <a:t>How the three fundamental NRA rules for safe gun handling apply when carrying or using a concealed handgun outside the home.</a:t>
            </a:r>
          </a:p>
          <a:p>
            <a:pPr lvl="1" eaLnBrk="1" hangingPunct="1">
              <a:lnSpc>
                <a:spcPct val="90000"/>
              </a:lnSpc>
            </a:pPr>
            <a:r>
              <a:rPr lang="en-US" altLang="en-US" sz="2400">
                <a:latin typeface="Times New Roman" panose="02020603050405020304" pitchFamily="18" charset="0"/>
              </a:rPr>
              <a:t>How the NRA rules for using or storing a gun apply when carrying or using a concealed handgun outside the home.</a:t>
            </a:r>
          </a:p>
          <a:p>
            <a:pPr lvl="1" eaLnBrk="1" hangingPunct="1">
              <a:lnSpc>
                <a:spcPct val="90000"/>
              </a:lnSpc>
              <a:buFontTx/>
              <a:buNone/>
            </a:pPr>
            <a:endParaRPr lang="en-US" altLang="en-US"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7"/>
          <p:cNvSpPr txBox="1">
            <a:spLocks noChangeArrowheads="1"/>
          </p:cNvSpPr>
          <p:nvPr/>
        </p:nvSpPr>
        <p:spPr bwMode="auto">
          <a:xfrm>
            <a:off x="365760" y="990600"/>
            <a:ext cx="8092440" cy="424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8"/>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Has not been committed to a mental institution under chapter 394, or similar laws of any other state, unless the applicant produces a certificate from a licensed psychiatrist that he or she has not suffered from disability for at least 5 years prior to the date of submission of the application.</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8"/>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Has not had adjudication of guilt withheld or imposition of sentence suspended on any felony or misdemeanor crime of domestic violence unless 3 years have elapsed since probation or any other conditions set by the court have been fulfilled, or the record has been sealed or expunged.</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8"/>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Has not been issued an injunction that is currently in force and effect and that restrains the applicant from committing acts of domestic violence or acts of repeat violence.</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8"/>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Is not prohibited from purchasing or possessing a firearm by any other provision of Florida or federal law.</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8"/>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Demonstrates competence with a firearm with an approved training program (which we’ll explain next).</a:t>
            </a:r>
          </a:p>
        </p:txBody>
      </p:sp>
      <p:sp>
        <p:nvSpPr>
          <p:cNvPr id="2" name="Title 1"/>
          <p:cNvSpPr>
            <a:spLocks noGrp="1"/>
          </p:cNvSpPr>
          <p:nvPr>
            <p:ph type="title"/>
          </p:nvPr>
        </p:nvSpPr>
        <p:spPr/>
        <p:txBody>
          <a:bodyPr/>
          <a:lstStyle/>
          <a:p>
            <a:r>
              <a:rPr lang="en-US" dirty="0"/>
              <a:t>Who is Eligible (Continued)</a:t>
            </a:r>
          </a:p>
        </p:txBody>
      </p:sp>
    </p:spTree>
    <p:extLst>
      <p:ext uri="{BB962C8B-B14F-4D97-AF65-F5344CB8AC3E}">
        <p14:creationId xmlns:p14="http://schemas.microsoft.com/office/powerpoint/2010/main" val="2932800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11"/>
          <p:cNvSpPr txBox="1">
            <a:spLocks noChangeArrowheads="1"/>
          </p:cNvSpPr>
          <p:nvPr/>
        </p:nvSpPr>
        <p:spPr bwMode="auto">
          <a:xfrm>
            <a:off x="365760" y="941486"/>
            <a:ext cx="8092440" cy="5180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ts val="8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Prior to applying for your permit, you must demonstrate competence with a firearm with any one of the following (and you must have documentation to prove it):</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Completion of any hunter education or hunter safety course approved by the Fish and Wildlife Conservation Commission or a similar agency of another state;</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Completion of any National Rifle Association firearms safety or training course;</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Completion of any firearms safety or training course or class available to the general public offered by a law enforcement, junior college, college, or private or public institution or organization or firearms training school, utilizing instructors certified by the National Rifle Association, Criminal Justice Standards and Training Commission, or the Department of Agriculture and Consumer Services;</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Completion of any law enforcement firearms safety or training course or class offered for security guards, investigators, special deputies, or any division or subdivision of law enforcement or security enforcement; division or subdivision of law enforcement or security enforcement;</a:t>
            </a:r>
          </a:p>
        </p:txBody>
      </p:sp>
      <p:sp>
        <p:nvSpPr>
          <p:cNvPr id="2" name="Title 1"/>
          <p:cNvSpPr>
            <a:spLocks noGrp="1"/>
          </p:cNvSpPr>
          <p:nvPr>
            <p:ph type="title"/>
          </p:nvPr>
        </p:nvSpPr>
        <p:spPr/>
        <p:txBody>
          <a:bodyPr/>
          <a:lstStyle/>
          <a:p>
            <a:r>
              <a:rPr lang="en-US" dirty="0"/>
              <a:t>Training Required</a:t>
            </a:r>
          </a:p>
        </p:txBody>
      </p:sp>
    </p:spTree>
    <p:extLst>
      <p:ext uri="{BB962C8B-B14F-4D97-AF65-F5344CB8AC3E}">
        <p14:creationId xmlns:p14="http://schemas.microsoft.com/office/powerpoint/2010/main" val="2410528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11"/>
          <p:cNvSpPr txBox="1">
            <a:spLocks noChangeArrowheads="1"/>
          </p:cNvSpPr>
          <p:nvPr/>
        </p:nvSpPr>
        <p:spPr bwMode="auto">
          <a:xfrm>
            <a:off x="365760" y="941486"/>
            <a:ext cx="809244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5"/>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Presents evidence of equivalent experience with a firearm through participation in organized shooting competition or military service;</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5"/>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Is licensed or has been licensed to carry a firearm in this state or a county or municipality of this state, unless such license has been revoked for cause; or</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5"/>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Completion of any firearms training or safety course or class conducted by a state-certified or National Rifle Association certified firearms instructor.</a:t>
            </a:r>
          </a:p>
        </p:txBody>
      </p:sp>
      <p:sp>
        <p:nvSpPr>
          <p:cNvPr id="2" name="Title 1"/>
          <p:cNvSpPr>
            <a:spLocks noGrp="1"/>
          </p:cNvSpPr>
          <p:nvPr>
            <p:ph type="title"/>
          </p:nvPr>
        </p:nvSpPr>
        <p:spPr/>
        <p:txBody>
          <a:bodyPr/>
          <a:lstStyle/>
          <a:p>
            <a:r>
              <a:rPr lang="en-US" dirty="0"/>
              <a:t>Training Required (Continued)</a:t>
            </a:r>
          </a:p>
        </p:txBody>
      </p:sp>
    </p:spTree>
    <p:extLst>
      <p:ext uri="{BB962C8B-B14F-4D97-AF65-F5344CB8AC3E}">
        <p14:creationId xmlns:p14="http://schemas.microsoft.com/office/powerpoint/2010/main" val="1628161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 Box 8"/>
          <p:cNvSpPr txBox="1">
            <a:spLocks noChangeArrowheads="1"/>
          </p:cNvSpPr>
          <p:nvPr/>
        </p:nvSpPr>
        <p:spPr bwMode="auto">
          <a:xfrm>
            <a:off x="365760" y="1066085"/>
            <a:ext cx="3749040" cy="4801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As part of your application packet, you must include documentation confirming that you have fulfilled the training requirement.  </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Documentation may include: A photocopy of a certificate of completion of any of the courses or classes; an affidavit from your instructor, school, club, organization, or group that conducted or taught your course; a copy of any document which shows completion of the course; or evidence of participation in firearms competition.</a:t>
            </a: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endParaRPr>
          </a:p>
        </p:txBody>
      </p:sp>
      <p:pic>
        <p:nvPicPr>
          <p:cNvPr id="2" name="Picture 1" descr="Concealed Carry Certificate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989885"/>
            <a:ext cx="4591274" cy="3546728"/>
          </a:xfrm>
          <a:prstGeom prst="rect">
            <a:avLst/>
          </a:prstGeom>
        </p:spPr>
      </p:pic>
      <p:sp>
        <p:nvSpPr>
          <p:cNvPr id="3" name="Title 2"/>
          <p:cNvSpPr>
            <a:spLocks noGrp="1"/>
          </p:cNvSpPr>
          <p:nvPr>
            <p:ph type="title"/>
          </p:nvPr>
        </p:nvSpPr>
        <p:spPr/>
        <p:txBody>
          <a:bodyPr/>
          <a:lstStyle/>
          <a:p>
            <a:r>
              <a:rPr lang="en-US" dirty="0"/>
              <a:t>Training Documentation</a:t>
            </a:r>
          </a:p>
        </p:txBody>
      </p:sp>
    </p:spTree>
    <p:extLst>
      <p:ext uri="{BB962C8B-B14F-4D97-AF65-F5344CB8AC3E}">
        <p14:creationId xmlns:p14="http://schemas.microsoft.com/office/powerpoint/2010/main" val="2600155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a:spLocks noChangeArrowheads="1"/>
          </p:cNvSpPr>
          <p:nvPr/>
        </p:nvSpPr>
        <p:spPr bwMode="auto">
          <a:xfrm>
            <a:off x="365760" y="914400"/>
            <a:ext cx="4130040" cy="4801315"/>
          </a:xfrm>
          <a:prstGeom prst="rect">
            <a:avLst/>
          </a:prstGeom>
          <a:noFill/>
          <a:ln w="9525" algn="ctr">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There are two ways to submit an application:</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The </a:t>
            </a:r>
            <a:r>
              <a:rPr kumimoji="0" lang="en-US" sz="1800" b="1"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Fast Track Process </a:t>
            </a: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allows you to complete and submit your application in person at one of eight </a:t>
            </a:r>
            <a:r>
              <a:rPr kumimoji="0" lang="en-US" sz="1800" b="1"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Regional</a:t>
            </a: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 </a:t>
            </a:r>
            <a:r>
              <a:rPr kumimoji="0" lang="en-US" sz="1800" b="1"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Department of Agriculture </a:t>
            </a: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offices located throughout Florida.  Simply call the office nearest you to schedule an appointment.  At the time of your appointment, you will be directed to a computer station where you will complete an electronic version of the application form.  Staff will preview your application, scan your fingerprints, take your photograph and process your payment. </a:t>
            </a:r>
          </a:p>
        </p:txBody>
      </p:sp>
      <p:pic>
        <p:nvPicPr>
          <p:cNvPr id="2" name="Picture 1" descr="T060109672-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914400"/>
            <a:ext cx="4025473" cy="5562600"/>
          </a:xfrm>
          <a:prstGeom prst="rect">
            <a:avLst/>
          </a:prstGeom>
          <a:ln>
            <a:solidFill>
              <a:schemeClr val="tx1"/>
            </a:solidFill>
          </a:ln>
        </p:spPr>
      </p:pic>
      <p:sp>
        <p:nvSpPr>
          <p:cNvPr id="3" name="Title 2"/>
          <p:cNvSpPr>
            <a:spLocks noGrp="1"/>
          </p:cNvSpPr>
          <p:nvPr>
            <p:ph type="title"/>
          </p:nvPr>
        </p:nvSpPr>
        <p:spPr/>
        <p:txBody>
          <a:bodyPr/>
          <a:lstStyle/>
          <a:p>
            <a:r>
              <a:rPr lang="en-US" dirty="0"/>
              <a:t>Application and Approval Process</a:t>
            </a:r>
          </a:p>
        </p:txBody>
      </p:sp>
    </p:spTree>
    <p:extLst>
      <p:ext uri="{BB962C8B-B14F-4D97-AF65-F5344CB8AC3E}">
        <p14:creationId xmlns:p14="http://schemas.microsoft.com/office/powerpoint/2010/main" val="2776354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a:spLocks noChangeArrowheads="1"/>
          </p:cNvSpPr>
          <p:nvPr/>
        </p:nvSpPr>
        <p:spPr bwMode="auto">
          <a:xfrm>
            <a:off x="365760" y="914400"/>
            <a:ext cx="4130040" cy="3970318"/>
          </a:xfrm>
          <a:prstGeom prst="rect">
            <a:avLst/>
          </a:prstGeom>
          <a:noFill/>
          <a:ln w="9525" algn="ctr">
            <a:noFill/>
            <a:miter lim="800000"/>
            <a:headEnd/>
            <a:tailEnd/>
          </a:ln>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2"/>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Alternatively, you can submit your application by mail to the </a:t>
            </a:r>
            <a:r>
              <a:rPr kumimoji="0" lang="en-US" sz="1800" b="1"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Department of Agriculture</a:t>
            </a: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 Applications and instructions may be downloaded from </a:t>
            </a: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hlinkClick r:id="rId2"/>
              </a:rPr>
              <a:t>https://</a:t>
            </a:r>
            <a:r>
              <a:rPr kumimoji="0" lang="en-US" sz="1800" b="0" i="0" u="none" strike="noStrike" kern="1200" cap="none" spc="0" normalizeH="0" baseline="0" noProof="0" dirty="0" err="1">
                <a:ln>
                  <a:noFill/>
                </a:ln>
                <a:solidFill>
                  <a:srgbClr val="000000"/>
                </a:solidFill>
                <a:effectLst/>
                <a:uLnTx/>
                <a:uFillTx/>
                <a:latin typeface="Arial"/>
                <a:ea typeface="ＭＳ Ｐゴシック" charset="-128"/>
                <a:cs typeface="Arial"/>
                <a:sym typeface="Arial" charset="0"/>
                <a:hlinkClick r:id="rId2"/>
              </a:rPr>
              <a:t>licensing.freshfromflorida.com</a:t>
            </a: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hlinkClick r:id="rId2"/>
              </a:rPr>
              <a:t>/forms/FormsRequest790.aspx</a:t>
            </a:r>
            <a:endPar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endParaRPr>
          </a:p>
          <a:p>
            <a:pPr marL="336550" marR="0" lvl="1"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If submitting an application by mail, you must also contact your local law enforcement agency to submit fingerprints electronically or using the traditional hard-card method. </a:t>
            </a:r>
          </a:p>
        </p:txBody>
      </p:sp>
      <p:pic>
        <p:nvPicPr>
          <p:cNvPr id="2" name="Picture 1" descr="T060109672-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914400"/>
            <a:ext cx="4025473" cy="5562600"/>
          </a:xfrm>
          <a:prstGeom prst="rect">
            <a:avLst/>
          </a:prstGeom>
          <a:ln>
            <a:solidFill>
              <a:schemeClr val="tx1"/>
            </a:solidFill>
          </a:ln>
        </p:spPr>
      </p:pic>
      <p:sp>
        <p:nvSpPr>
          <p:cNvPr id="3" name="Title 2"/>
          <p:cNvSpPr>
            <a:spLocks noGrp="1"/>
          </p:cNvSpPr>
          <p:nvPr>
            <p:ph type="title"/>
          </p:nvPr>
        </p:nvSpPr>
        <p:spPr/>
        <p:txBody>
          <a:bodyPr/>
          <a:lstStyle/>
          <a:p>
            <a:r>
              <a:rPr lang="en-US" dirty="0"/>
              <a:t>Application and Approval</a:t>
            </a:r>
            <a:r>
              <a:rPr lang="en-US" baseline="0" dirty="0"/>
              <a:t> Process</a:t>
            </a:r>
            <a:endParaRPr lang="en-US" dirty="0"/>
          </a:p>
        </p:txBody>
      </p:sp>
    </p:spTree>
    <p:extLst>
      <p:ext uri="{BB962C8B-B14F-4D97-AF65-F5344CB8AC3E}">
        <p14:creationId xmlns:p14="http://schemas.microsoft.com/office/powerpoint/2010/main" val="2145728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a:spLocks noChangeArrowheads="1"/>
          </p:cNvSpPr>
          <p:nvPr/>
        </p:nvSpPr>
        <p:spPr bwMode="auto">
          <a:xfrm>
            <a:off x="365760" y="914400"/>
            <a:ext cx="4130040" cy="5078314"/>
          </a:xfrm>
          <a:prstGeom prst="rect">
            <a:avLst/>
          </a:prstGeom>
          <a:noFill/>
          <a:ln w="9525" algn="ctr">
            <a:noFill/>
            <a:miter lim="800000"/>
            <a:headEnd/>
            <a:tailEnd/>
          </a:ln>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If downloading an application, a unique, personal tracking number will be generated.</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You will use this tracking number to check the status of your application while it is being reviewed and evaluated by Division personnel. Because the tracking number is unique for each individual application, it is very important that you </a:t>
            </a:r>
            <a:r>
              <a:rPr kumimoji="0" lang="en-US" sz="1800" b="1"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do not </a:t>
            </a: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make copies of your application and provide them to others for their use. </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If another person submits a copy of your application to the Division, the tracking number can no longer be used to check the status of your application. </a:t>
            </a:r>
          </a:p>
        </p:txBody>
      </p:sp>
      <p:pic>
        <p:nvPicPr>
          <p:cNvPr id="2" name="Picture 1" descr="T060109672-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914400"/>
            <a:ext cx="4025473" cy="5562600"/>
          </a:xfrm>
          <a:prstGeom prst="rect">
            <a:avLst/>
          </a:prstGeom>
          <a:ln>
            <a:solidFill>
              <a:schemeClr val="tx1"/>
            </a:solidFill>
          </a:ln>
        </p:spPr>
      </p:pic>
      <p:sp>
        <p:nvSpPr>
          <p:cNvPr id="3" name="Title 2"/>
          <p:cNvSpPr>
            <a:spLocks noGrp="1"/>
          </p:cNvSpPr>
          <p:nvPr>
            <p:ph type="title"/>
          </p:nvPr>
        </p:nvSpPr>
        <p:spPr/>
        <p:txBody>
          <a:bodyPr/>
          <a:lstStyle/>
          <a:p>
            <a:r>
              <a:rPr lang="en-US" dirty="0"/>
              <a:t>Application and Approval Process</a:t>
            </a:r>
          </a:p>
        </p:txBody>
      </p:sp>
    </p:spTree>
    <p:extLst>
      <p:ext uri="{BB962C8B-B14F-4D97-AF65-F5344CB8AC3E}">
        <p14:creationId xmlns:p14="http://schemas.microsoft.com/office/powerpoint/2010/main" val="2785551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a:spLocks noChangeArrowheads="1"/>
          </p:cNvSpPr>
          <p:nvPr/>
        </p:nvSpPr>
        <p:spPr bwMode="auto">
          <a:xfrm>
            <a:off x="365760" y="899279"/>
            <a:ext cx="6339840" cy="3139321"/>
          </a:xfrm>
          <a:prstGeom prst="rect">
            <a:avLst/>
          </a:prstGeom>
          <a:noFill/>
          <a:ln w="9525" algn="ctr">
            <a:noFill/>
            <a:miter lim="800000"/>
            <a:headEnd/>
            <a:tailEnd/>
          </a:ln>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Calibri" charset="0"/>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A completed application.</a:t>
            </a:r>
          </a:p>
          <a:p>
            <a:pPr marL="342900" marR="0" lvl="0" indent="-342900" algn="l" defTabSz="914400" rtl="0" eaLnBrk="1" fontAlgn="base" latinLnBrk="0" hangingPunct="1">
              <a:lnSpc>
                <a:spcPct val="100000"/>
              </a:lnSpc>
              <a:spcBef>
                <a:spcPct val="0"/>
              </a:spcBef>
              <a:spcAft>
                <a:spcPct val="0"/>
              </a:spcAft>
              <a:buClrTx/>
              <a:buSzTx/>
              <a:buFont typeface="Calibri" charset="0"/>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The fee of $97, which includes the initial license fee of $55, and a fingerprint processing fee of $42.</a:t>
            </a:r>
          </a:p>
          <a:p>
            <a:pPr marL="342900" marR="0" lvl="0" indent="-342900" algn="l" defTabSz="914400" rtl="0" eaLnBrk="1" fontAlgn="base" latinLnBrk="0" hangingPunct="1">
              <a:lnSpc>
                <a:spcPct val="100000"/>
              </a:lnSpc>
              <a:spcBef>
                <a:spcPct val="0"/>
              </a:spcBef>
              <a:spcAft>
                <a:spcPct val="0"/>
              </a:spcAft>
              <a:buClrTx/>
              <a:buSzTx/>
              <a:buFont typeface="Calibri" charset="0"/>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A full set of fingerprints of the applicant administered by a law enforcement agency or the Division of Licensing of the Department of Agriculture.</a:t>
            </a:r>
          </a:p>
          <a:p>
            <a:pPr marL="342900" marR="0" lvl="0" indent="-342900" algn="l" defTabSz="914400" rtl="0" eaLnBrk="1" fontAlgn="base" latinLnBrk="0" hangingPunct="1">
              <a:lnSpc>
                <a:spcPct val="100000"/>
              </a:lnSpc>
              <a:spcBef>
                <a:spcPct val="0"/>
              </a:spcBef>
              <a:spcAft>
                <a:spcPct val="0"/>
              </a:spcAft>
              <a:buClrTx/>
              <a:buSzTx/>
              <a:buFont typeface="Calibri" charset="0"/>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A photocopy of your proof of training.</a:t>
            </a:r>
          </a:p>
          <a:p>
            <a:pPr marL="342900" marR="0" lvl="0" indent="-342900" algn="l" defTabSz="914400" rtl="0" eaLnBrk="1" fontAlgn="base" latinLnBrk="0" hangingPunct="1">
              <a:lnSpc>
                <a:spcPct val="100000"/>
              </a:lnSpc>
              <a:spcBef>
                <a:spcPct val="0"/>
              </a:spcBef>
              <a:spcAft>
                <a:spcPct val="0"/>
              </a:spcAft>
              <a:buClrTx/>
              <a:buSzTx/>
              <a:buFont typeface="Calibri" charset="0"/>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A full frontal view color photograph of the applicant taken within the preceding 30 days, in which the head, including hair, measures 7/8 of an inch wide and 11/8 inches high.</a:t>
            </a:r>
            <a:endParaRPr kumimoji="0" lang="en-US" sz="1800" b="1"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endParaRPr>
          </a:p>
        </p:txBody>
      </p:sp>
      <p:pic>
        <p:nvPicPr>
          <p:cNvPr id="2" name="Picture 1"/>
          <p:cNvPicPr>
            <a:picLocks noChangeAspect="1"/>
          </p:cNvPicPr>
          <p:nvPr/>
        </p:nvPicPr>
        <p:blipFill>
          <a:blip r:embed="rId2"/>
          <a:stretch>
            <a:fillRect/>
          </a:stretch>
        </p:blipFill>
        <p:spPr>
          <a:xfrm>
            <a:off x="6629400" y="1092200"/>
            <a:ext cx="2120900" cy="2108200"/>
          </a:xfrm>
          <a:prstGeom prst="rect">
            <a:avLst/>
          </a:prstGeom>
        </p:spPr>
      </p:pic>
      <p:sp>
        <p:nvSpPr>
          <p:cNvPr id="5" name="Text Box 8"/>
          <p:cNvSpPr txBox="1">
            <a:spLocks noChangeArrowheads="1"/>
          </p:cNvSpPr>
          <p:nvPr/>
        </p:nvSpPr>
        <p:spPr bwMode="auto">
          <a:xfrm>
            <a:off x="365760" y="4224277"/>
            <a:ext cx="8244840" cy="923330"/>
          </a:xfrm>
          <a:prstGeom prst="rect">
            <a:avLst/>
          </a:prstGeom>
          <a:noFill/>
          <a:ln w="9525" algn="ctr">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The Department of Agriculture and Consumer Services, upon receipt of the items listed above, will forward the full set of fingerprints to the Department of Law Enforcement to be processed for any criminal justice information.</a:t>
            </a:r>
          </a:p>
        </p:txBody>
      </p:sp>
      <p:sp>
        <p:nvSpPr>
          <p:cNvPr id="3" name="Title 2"/>
          <p:cNvSpPr>
            <a:spLocks noGrp="1"/>
          </p:cNvSpPr>
          <p:nvPr>
            <p:ph type="title"/>
          </p:nvPr>
        </p:nvSpPr>
        <p:spPr/>
        <p:txBody>
          <a:bodyPr/>
          <a:lstStyle/>
          <a:p>
            <a:r>
              <a:rPr lang="en-US" dirty="0"/>
              <a:t>Items</a:t>
            </a:r>
            <a:r>
              <a:rPr lang="en-US" baseline="0" dirty="0"/>
              <a:t> to Submit with Application</a:t>
            </a:r>
            <a:endParaRPr lang="en-US" dirty="0"/>
          </a:p>
        </p:txBody>
      </p:sp>
    </p:spTree>
    <p:extLst>
      <p:ext uri="{BB962C8B-B14F-4D97-AF65-F5344CB8AC3E}">
        <p14:creationId xmlns:p14="http://schemas.microsoft.com/office/powerpoint/2010/main" val="4078390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365760" y="838200"/>
            <a:ext cx="8244840" cy="3416320"/>
          </a:xfrm>
          <a:prstGeom prst="rect">
            <a:avLst/>
          </a:prstGeom>
          <a:noFill/>
          <a:ln w="9525" algn="ctr">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The Department of Agriculture and Consumer Services must, within 90 days after the date of receipt of the items listed in subsection (5):</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Issue the license; or</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Deny the application based solely on the ground that the applicant fails to qualify under the criteria listed in subsection (2) or subsection (3). If the Department of Agriculture and Consumer Services denies the application, it must notify the applicant in writing, stating the ground for denial and informing the applicant of any right to a hearing pursuant to chapter 120.</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In the event the department receives criminal history information with no final disposition on a crime which may disqualify the applicant, the time limitation prescribed by this paragraph may be suspended until receipt of the final disposition or proof of restoration of civil and firearm rights.</a:t>
            </a:r>
          </a:p>
        </p:txBody>
      </p:sp>
      <p:sp>
        <p:nvSpPr>
          <p:cNvPr id="2" name="Title 1"/>
          <p:cNvSpPr>
            <a:spLocks noGrp="1"/>
          </p:cNvSpPr>
          <p:nvPr>
            <p:ph type="title"/>
          </p:nvPr>
        </p:nvSpPr>
        <p:spPr/>
        <p:txBody>
          <a:bodyPr/>
          <a:lstStyle/>
          <a:p>
            <a:r>
              <a:rPr lang="en-US" dirty="0"/>
              <a:t>Application and Approval</a:t>
            </a:r>
            <a:r>
              <a:rPr lang="en-US" baseline="0" dirty="0"/>
              <a:t> Process</a:t>
            </a:r>
            <a:endParaRPr lang="en-US" dirty="0"/>
          </a:p>
        </p:txBody>
      </p:sp>
    </p:spTree>
    <p:extLst>
      <p:ext uri="{BB962C8B-B14F-4D97-AF65-F5344CB8AC3E}">
        <p14:creationId xmlns:p14="http://schemas.microsoft.com/office/powerpoint/2010/main" val="2937868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365760" y="841248"/>
            <a:ext cx="8016240" cy="1477328"/>
          </a:xfrm>
          <a:prstGeom prst="rect">
            <a:avLst/>
          </a:prstGeom>
          <a:noFill/>
          <a:ln w="9525" algn="ctr">
            <a:noFill/>
            <a:miter lim="800000"/>
            <a:headEnd/>
            <a:tailEnd/>
          </a:ln>
        </p:spPr>
        <p:txBody>
          <a:bodyPr wrap="square">
            <a:spAutoFit/>
          </a:bodyPr>
          <a:lstStyle/>
          <a:p>
            <a:pPr marL="225425" marR="0" lvl="0" indent="-225425"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The total fee for the concealed weapon license is $97. </a:t>
            </a:r>
          </a:p>
          <a:p>
            <a:pPr marL="225425" marR="0" lvl="0" indent="-225425"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This total consists of two separate fees: an application fee ($55) and a fingerprint-processing fee ($42).</a:t>
            </a:r>
          </a:p>
          <a:p>
            <a:pPr marL="225425" marR="0" lvl="0" indent="-225425"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Renewal fees are $45 for Florida Resident and $87for out of state residents.</a:t>
            </a:r>
          </a:p>
        </p:txBody>
      </p:sp>
      <p:sp>
        <p:nvSpPr>
          <p:cNvPr id="2" name="Title 1"/>
          <p:cNvSpPr>
            <a:spLocks noGrp="1"/>
          </p:cNvSpPr>
          <p:nvPr>
            <p:ph type="title" idx="4294967295"/>
          </p:nvPr>
        </p:nvSpPr>
        <p:spPr/>
        <p:txBody>
          <a:bodyPr/>
          <a:lstStyle/>
          <a:p>
            <a:r>
              <a:rPr lang="en-US" dirty="0"/>
              <a:t>Application Fees</a:t>
            </a:r>
          </a:p>
        </p:txBody>
      </p:sp>
    </p:spTree>
    <p:extLst>
      <p:ext uri="{BB962C8B-B14F-4D97-AF65-F5344CB8AC3E}">
        <p14:creationId xmlns:p14="http://schemas.microsoft.com/office/powerpoint/2010/main" val="1215669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050">
            <a:extLst>
              <a:ext uri="{FF2B5EF4-FFF2-40B4-BE49-F238E27FC236}">
                <a16:creationId xmlns:a16="http://schemas.microsoft.com/office/drawing/2014/main" id="{CA6BBA3A-3D3B-4BD3-ABAF-FAA89D9AA5E2}"/>
              </a:ext>
            </a:extLst>
          </p:cNvPr>
          <p:cNvSpPr>
            <a:spLocks noGrp="1" noChangeArrowheads="1"/>
          </p:cNvSpPr>
          <p:nvPr>
            <p:ph type="title"/>
          </p:nvPr>
        </p:nvSpPr>
        <p:spPr>
          <a:xfrm>
            <a:off x="2133600" y="274638"/>
            <a:ext cx="6553200" cy="1143000"/>
          </a:xfrm>
        </p:spPr>
        <p:txBody>
          <a:bodyPr lIns="91440" rIns="91440" anchor="t"/>
          <a:lstStyle/>
          <a:p>
            <a:pPr eaLnBrk="1" hangingPunct="1"/>
            <a:r>
              <a:rPr lang="en-US" altLang="en-US" b="1">
                <a:latin typeface="Times New Roman" panose="02020603050405020304" pitchFamily="18" charset="0"/>
              </a:rPr>
              <a:t>Ethical Responsibility</a:t>
            </a:r>
          </a:p>
        </p:txBody>
      </p:sp>
      <p:sp>
        <p:nvSpPr>
          <p:cNvPr id="12291" name="Rectangle 2051">
            <a:extLst>
              <a:ext uri="{FF2B5EF4-FFF2-40B4-BE49-F238E27FC236}">
                <a16:creationId xmlns:a16="http://schemas.microsoft.com/office/drawing/2014/main" id="{7201C981-941B-4C83-B2F6-5D2DCE5D5F0F}"/>
              </a:ext>
            </a:extLst>
          </p:cNvPr>
          <p:cNvSpPr>
            <a:spLocks noGrp="1" noChangeArrowheads="1"/>
          </p:cNvSpPr>
          <p:nvPr>
            <p:ph type="body" idx="1"/>
          </p:nvPr>
        </p:nvSpPr>
        <p:spPr/>
        <p:txBody>
          <a:bodyPr/>
          <a:lstStyle/>
          <a:p>
            <a:pPr eaLnBrk="1" hangingPunct="1"/>
            <a:r>
              <a:rPr lang="en-US" altLang="en-US">
                <a:latin typeface="Times New Roman" panose="02020603050405020304" pitchFamily="18" charset="0"/>
              </a:rPr>
              <a:t>Tool of last resort</a:t>
            </a:r>
          </a:p>
          <a:p>
            <a:pPr eaLnBrk="1" hangingPunct="1"/>
            <a:r>
              <a:rPr lang="en-US" altLang="en-US">
                <a:latin typeface="Times New Roman" panose="02020603050405020304" pitchFamily="18" charset="0"/>
              </a:rPr>
              <a:t>Imminent danger</a:t>
            </a:r>
          </a:p>
          <a:p>
            <a:pPr eaLnBrk="1" hangingPunct="1"/>
            <a:r>
              <a:rPr lang="en-US" altLang="en-US">
                <a:latin typeface="Times New Roman" panose="02020603050405020304" pitchFamily="18" charset="0"/>
              </a:rPr>
              <a:t>Are you capable of using deadly force?</a:t>
            </a:r>
          </a:p>
          <a:p>
            <a:pPr eaLnBrk="1" hangingPunct="1"/>
            <a:r>
              <a:rPr lang="en-US" altLang="en-US">
                <a:latin typeface="Times New Roman" panose="02020603050405020304" pitchFamily="18" charset="0"/>
              </a:rPr>
              <a:t>Are you capable of exercising mature judgment?</a:t>
            </a:r>
          </a:p>
          <a:p>
            <a:pPr eaLnBrk="1" hangingPunct="1"/>
            <a:endParaRPr lang="en-US" altLang="en-US">
              <a:latin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6"/>
          <p:cNvSpPr txBox="1">
            <a:spLocks noChangeArrowheads="1"/>
          </p:cNvSpPr>
          <p:nvPr/>
        </p:nvSpPr>
        <p:spPr bwMode="auto">
          <a:xfrm>
            <a:off x="365760" y="841248"/>
            <a:ext cx="7940040" cy="2585323"/>
          </a:xfrm>
          <a:prstGeom prst="rect">
            <a:avLst/>
          </a:prstGeom>
          <a:noFill/>
          <a:ln w="9525" algn="ctr">
            <a:noFill/>
            <a:miter lim="800000"/>
            <a:headEnd/>
            <a:tailEnd/>
          </a:ln>
        </p:spPr>
        <p:txBody>
          <a:bodyPr wrap="square">
            <a:spAutoFit/>
          </a:bodyPr>
          <a:lstStyle/>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Within 30 days after the changing of a permanent address, or within 30 days after having a license lost or destroyed, you must notify the Department of Agriculture and Consumer Services of such change. Failure to do so constitutes a noncriminal violation with a penalty of $25.</a:t>
            </a:r>
          </a:p>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In the event that your license is lost or destroyed, </a:t>
            </a:r>
            <a:r>
              <a:rPr kumimoji="0" lang="en-US" sz="1800" b="1"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your license will automatically become invalid</a:t>
            </a: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 and you must request a duplicate.  Duplicate licenses will be provided upon payment of $15 to the Department of Agriculture and Consumer Services, and furnishing a notarized statement stating that your license has been lost or destroyed.</a:t>
            </a:r>
          </a:p>
        </p:txBody>
      </p:sp>
      <p:sp>
        <p:nvSpPr>
          <p:cNvPr id="2" name="Title 1"/>
          <p:cNvSpPr>
            <a:spLocks noGrp="1"/>
          </p:cNvSpPr>
          <p:nvPr>
            <p:ph type="title"/>
          </p:nvPr>
        </p:nvSpPr>
        <p:spPr/>
        <p:txBody>
          <a:bodyPr/>
          <a:lstStyle/>
          <a:p>
            <a:r>
              <a:rPr lang="en-US" dirty="0"/>
              <a:t>Moving or Loss of Card</a:t>
            </a:r>
          </a:p>
        </p:txBody>
      </p:sp>
    </p:spTree>
    <p:extLst>
      <p:ext uri="{BB962C8B-B14F-4D97-AF65-F5344CB8AC3E}">
        <p14:creationId xmlns:p14="http://schemas.microsoft.com/office/powerpoint/2010/main" val="1557089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6"/>
          <p:cNvSpPr txBox="1">
            <a:spLocks noChangeArrowheads="1"/>
          </p:cNvSpPr>
          <p:nvPr/>
        </p:nvSpPr>
        <p:spPr bwMode="auto">
          <a:xfrm>
            <a:off x="365760" y="841248"/>
            <a:ext cx="7940040" cy="5632312"/>
          </a:xfrm>
          <a:prstGeom prst="rect">
            <a:avLst/>
          </a:prstGeom>
          <a:noFill/>
          <a:ln w="9525" algn="ctr">
            <a:noFill/>
            <a:miter lim="800000"/>
            <a:headEnd/>
            <a:tailEnd/>
          </a:ln>
        </p:spPr>
        <p:txBody>
          <a:bodyPr wrap="square">
            <a:spAutoFit/>
          </a:bodyPr>
          <a:lstStyle/>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sym typeface="Arial" charset="0"/>
              </a:rPr>
              <a:t>Licenses are valid for seven years from the date of issue.</a:t>
            </a:r>
            <a:endPar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endParaRPr>
          </a:p>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No less than 90 days before the expiration date of the license, the Department of Agriculture and Consumer Services will send a written notice of the expiration and a renewal form to each licensee. </a:t>
            </a:r>
          </a:p>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The licensee must renew his or her license on or before the expiration date by filing with the Department of Agriculture and Consumer Services the renewal form containing:</a:t>
            </a:r>
          </a:p>
          <a:p>
            <a:pPr marL="800100" marR="0" lvl="1" indent="-34290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A notarized affidavit stating that the licensee remains qualified pursuant to the criteria specified in subsections (2) and (3).</a:t>
            </a:r>
          </a:p>
          <a:p>
            <a:pPr marL="800100" marR="0" lvl="1" indent="-34290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A color photograph as specified in paragraph (5)(e), and </a:t>
            </a:r>
          </a:p>
          <a:p>
            <a:pPr marL="800100" marR="0" lvl="1" indent="-34290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The required renewal fee. </a:t>
            </a:r>
          </a:p>
          <a:p>
            <a:pPr marL="800100" marR="0" lvl="1" indent="-34290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Out-of-state residents must also submit a complete set of fingerprints and fingerprint processing fee. </a:t>
            </a:r>
          </a:p>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The license shall be renewed upon receipt of the completed renewal form, color photograph, appropriate payment of fees, and, if applicable, fingerprints. Additionally, a licensee who fails to file a renewal application on or before its expiration date must renew his or her license by paying a late fee of $15. A license may not be renewed 180 days or more after its expiration date, and such a license is deemed to be permanently expired, and a “new” license packet must be submitted.</a:t>
            </a:r>
          </a:p>
        </p:txBody>
      </p:sp>
      <p:sp>
        <p:nvSpPr>
          <p:cNvPr id="2" name="Title 1"/>
          <p:cNvSpPr>
            <a:spLocks noGrp="1"/>
          </p:cNvSpPr>
          <p:nvPr>
            <p:ph type="title"/>
          </p:nvPr>
        </p:nvSpPr>
        <p:spPr/>
        <p:txBody>
          <a:bodyPr/>
          <a:lstStyle/>
          <a:p>
            <a:r>
              <a:rPr lang="en-US" dirty="0"/>
              <a:t>Renewals</a:t>
            </a:r>
          </a:p>
        </p:txBody>
      </p:sp>
    </p:spTree>
    <p:extLst>
      <p:ext uri="{BB962C8B-B14F-4D97-AF65-F5344CB8AC3E}">
        <p14:creationId xmlns:p14="http://schemas.microsoft.com/office/powerpoint/2010/main" val="2811405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8" name="Text Box 79"/>
          <p:cNvSpPr txBox="1">
            <a:spLocks noChangeArrowheads="1"/>
          </p:cNvSpPr>
          <p:nvPr/>
        </p:nvSpPr>
        <p:spPr bwMode="auto">
          <a:xfrm>
            <a:off x="365760" y="914400"/>
            <a:ext cx="8549640" cy="5105400"/>
          </a:xfrm>
          <a:prstGeom prst="rect">
            <a:avLst/>
          </a:prstGeom>
          <a:noFill/>
          <a:ln w="9525">
            <a:noFill/>
            <a:miter lim="800000"/>
            <a:headEnd/>
            <a:tailEnd/>
          </a:ln>
        </p:spPr>
        <p:txBody>
          <a:bodyPr/>
          <a:lstStyle/>
          <a:p>
            <a:pPr marL="285750" marR="0" lvl="0" indent="-285750" algn="l" defTabSz="914400" rtl="0" eaLnBrk="1" fontAlgn="base" latinLnBrk="0" hangingPunct="1">
              <a:lnSpc>
                <a:spcPct val="100000"/>
              </a:lnSpc>
              <a:spcBef>
                <a:spcPct val="4000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The licensee must carry the license, together with valid identification, at all times in which the licensee is in actual possession of a concealed weapon or firearm and must display both the license and proper identification upon demand by a law enforcement officer.</a:t>
            </a:r>
          </a:p>
          <a:p>
            <a:pPr marL="285750" marR="0" lvl="0" indent="-285750" algn="l" defTabSz="914400" rtl="0" eaLnBrk="1" fontAlgn="base" latinLnBrk="0" hangingPunct="1">
              <a:lnSpc>
                <a:spcPct val="100000"/>
              </a:lnSpc>
              <a:spcBef>
                <a:spcPct val="4000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Violations of the provisions of this subsection shall constitute a noncriminal violation with a penalty of $25, payable to the clerk of the court.</a:t>
            </a:r>
          </a:p>
          <a:p>
            <a:pPr marL="285750" marR="0" lvl="0" indent="-285750" algn="l" defTabSz="914400" rtl="0" eaLnBrk="1" fontAlgn="base" latinLnBrk="0" hangingPunct="1">
              <a:lnSpc>
                <a:spcPct val="100000"/>
              </a:lnSpc>
              <a:spcBef>
                <a:spcPct val="4000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If you are asked whether you are carrying (or if you volunteer the information), keep your hands where the officer can see them, and provide the officer with clear, direct language, such as:</a:t>
            </a:r>
          </a:p>
          <a:p>
            <a:pPr marL="457200" marR="0" lvl="1" indent="0" algn="just" defTabSz="914400" rtl="0" eaLnBrk="1" fontAlgn="base" latinLnBrk="0" hangingPunct="1">
              <a:lnSpc>
                <a:spcPct val="100000"/>
              </a:lnSpc>
              <a:spcBef>
                <a:spcPct val="4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 do have a concealed carry permit, which is in my wallet in my back left pocket, and I am carrying today, in a holster on my right hip.  What should I do?”</a:t>
            </a:r>
          </a:p>
          <a:p>
            <a:pPr marL="0" marR="0" lvl="0" indent="0" algn="just" defTabSz="914400" rtl="0" eaLnBrk="1" fontAlgn="base" latinLnBrk="0" hangingPunct="1">
              <a:lnSpc>
                <a:spcPct val="100000"/>
              </a:lnSpc>
              <a:spcBef>
                <a:spcPct val="4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Follow the officer’s instruction to the letter, and be prepared to be temporarily disarmed.</a:t>
            </a:r>
          </a:p>
          <a:p>
            <a:pPr marL="285750" marR="0" lvl="0" indent="-285750" algn="l" defTabSz="914400" rtl="0" eaLnBrk="1" fontAlgn="base" latinLnBrk="0" hangingPunct="1">
              <a:lnSpc>
                <a:spcPct val="100000"/>
              </a:lnSpc>
              <a:spcBef>
                <a:spcPct val="40000"/>
              </a:spcBef>
              <a:spcAft>
                <a:spcPct val="0"/>
              </a:spcAft>
              <a:buClrTx/>
              <a:buSzTx/>
              <a:buFont typeface="Arial"/>
              <a:buChar char="•"/>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endParaRPr>
          </a:p>
        </p:txBody>
      </p:sp>
      <p:sp>
        <p:nvSpPr>
          <p:cNvPr id="2" name="Title 1"/>
          <p:cNvSpPr>
            <a:spLocks noGrp="1"/>
          </p:cNvSpPr>
          <p:nvPr>
            <p:ph type="title"/>
          </p:nvPr>
        </p:nvSpPr>
        <p:spPr/>
        <p:txBody>
          <a:bodyPr/>
          <a:lstStyle/>
          <a:p>
            <a:r>
              <a:rPr lang="en-US" dirty="0"/>
              <a:t>Lawful</a:t>
            </a:r>
            <a:r>
              <a:rPr lang="en-US" baseline="0" dirty="0"/>
              <a:t> Requests for Permit and ID</a:t>
            </a:r>
            <a:endParaRPr lang="en-US" dirty="0"/>
          </a:p>
        </p:txBody>
      </p:sp>
    </p:spTree>
    <p:extLst>
      <p:ext uri="{BB962C8B-B14F-4D97-AF65-F5344CB8AC3E}">
        <p14:creationId xmlns:p14="http://schemas.microsoft.com/office/powerpoint/2010/main" val="1757684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8" name="Text Box 79"/>
          <p:cNvSpPr txBox="1">
            <a:spLocks noChangeArrowheads="1"/>
          </p:cNvSpPr>
          <p:nvPr/>
        </p:nvSpPr>
        <p:spPr bwMode="auto">
          <a:xfrm>
            <a:off x="365760" y="914400"/>
            <a:ext cx="4206240" cy="51054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4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If you come into contact with a law enforcement officer and the officer doesn’t ask, you aren’t required to volunteer the fact that you are carrying, although many instructors suggest that you volunteer this information at the earliest time possible. However, there is one time when you should alert the officer that you are carrying a firearm under a permit, and that’s when you suspect the officer is going to find out anyway, such as if they’re about to perform a pat down, or if they ask you to step out of your vehicle. In that case, it’s much better to inform the officer(s) before they discover it on their own. When alerting the officer that you are carrying, use the language discussed on the previous page.</a:t>
            </a:r>
          </a:p>
        </p:txBody>
      </p:sp>
      <p:sp>
        <p:nvSpPr>
          <p:cNvPr id="2" name="Title 1"/>
          <p:cNvSpPr>
            <a:spLocks noGrp="1"/>
          </p:cNvSpPr>
          <p:nvPr>
            <p:ph type="title"/>
          </p:nvPr>
        </p:nvSpPr>
        <p:spPr/>
        <p:txBody>
          <a:bodyPr/>
          <a:lstStyle/>
          <a:p>
            <a:r>
              <a:rPr lang="en-US" dirty="0"/>
              <a:t>Volunteering the Fact that you are Carrying</a:t>
            </a:r>
          </a:p>
        </p:txBody>
      </p:sp>
      <p:pic>
        <p:nvPicPr>
          <p:cNvPr id="5" name="Picture 4" descr="iStock_000018196921XLarge.jpg"/>
          <p:cNvPicPr>
            <a:picLocks noChangeAspect="1"/>
          </p:cNvPicPr>
          <p:nvPr/>
        </p:nvPicPr>
        <p:blipFill rotWithShape="1">
          <a:blip r:embed="rId2" cstate="print">
            <a:extLst>
              <a:ext uri="{28A0092B-C50C-407E-A947-70E740481C1C}">
                <a14:useLocalDpi xmlns:a14="http://schemas.microsoft.com/office/drawing/2010/main" val="0"/>
              </a:ext>
            </a:extLst>
          </a:blip>
          <a:srcRect l="27133" t="202" r="21556" b="-202"/>
          <a:stretch/>
        </p:blipFill>
        <p:spPr>
          <a:xfrm>
            <a:off x="4622104" y="967232"/>
            <a:ext cx="4064696" cy="5281168"/>
          </a:xfrm>
          <a:prstGeom prst="rect">
            <a:avLst/>
          </a:prstGeom>
          <a:ln>
            <a:solidFill>
              <a:schemeClr val="tx1"/>
            </a:solidFill>
          </a:ln>
        </p:spPr>
      </p:pic>
    </p:spTree>
    <p:extLst>
      <p:ext uri="{BB962C8B-B14F-4D97-AF65-F5344CB8AC3E}">
        <p14:creationId xmlns:p14="http://schemas.microsoft.com/office/powerpoint/2010/main" val="2024884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9"/>
          <p:cNvSpPr txBox="1">
            <a:spLocks noChangeArrowheads="1"/>
          </p:cNvSpPr>
          <p:nvPr/>
        </p:nvSpPr>
        <p:spPr bwMode="auto">
          <a:xfrm>
            <a:off x="365760" y="914400"/>
            <a:ext cx="7772400" cy="5105400"/>
          </a:xfrm>
          <a:prstGeom prst="rect">
            <a:avLst/>
          </a:prstGeom>
          <a:noFill/>
          <a:ln w="9525">
            <a:noFill/>
            <a:miter lim="800000"/>
            <a:headEnd/>
            <a:tailEnd/>
          </a:ln>
        </p:spPr>
        <p:txBody>
          <a:bodyPr/>
          <a:lstStyle/>
          <a:p>
            <a:pPr marL="285750" marR="0" lvl="0" indent="-285750" algn="just" defTabSz="914400" rtl="0" eaLnBrk="1" fontAlgn="base" latinLnBrk="0" hangingPunct="1">
              <a:lnSpc>
                <a:spcPct val="100000"/>
              </a:lnSpc>
              <a:spcBef>
                <a:spcPct val="4000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While the possession of an Florida carry permit allows you to carry in many locations, there are also a large number of locations where you may not carry, permit or no permit.  </a:t>
            </a:r>
          </a:p>
          <a:p>
            <a:pPr marL="285750" marR="0" lvl="0" indent="-285750" algn="just" defTabSz="914400" rtl="0" eaLnBrk="1" fontAlgn="base" latinLnBrk="0" hangingPunct="1">
              <a:lnSpc>
                <a:spcPct val="100000"/>
              </a:lnSpc>
              <a:spcBef>
                <a:spcPct val="4000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In most cases no sign will be posted on these locations informing you of that fact, so it is up to YOU to know the law, both state, and federal.</a:t>
            </a:r>
          </a:p>
          <a:p>
            <a:pPr marL="285750" marR="0" lvl="0" indent="-285750" algn="just" defTabSz="914400" rtl="0" eaLnBrk="1" fontAlgn="base" latinLnBrk="0" hangingPunct="1">
              <a:lnSpc>
                <a:spcPct val="100000"/>
              </a:lnSpc>
              <a:spcBef>
                <a:spcPct val="4000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Any person who knowingly and willfully violates any provision of this subsection commits a misdemeanor of the second degree.</a:t>
            </a:r>
          </a:p>
          <a:p>
            <a:pPr marL="285750" marR="0" lvl="0" indent="-285750" algn="just" defTabSz="914400" rtl="0" eaLnBrk="1" fontAlgn="base" latinLnBrk="0" hangingPunct="1">
              <a:lnSpc>
                <a:spcPct val="100000"/>
              </a:lnSpc>
              <a:spcBef>
                <a:spcPct val="4000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We’ll review these locations one at a time.</a:t>
            </a:r>
          </a:p>
        </p:txBody>
      </p:sp>
      <p:sp>
        <p:nvSpPr>
          <p:cNvPr id="2" name="Title 1"/>
          <p:cNvSpPr>
            <a:spLocks noGrp="1"/>
          </p:cNvSpPr>
          <p:nvPr>
            <p:ph type="title"/>
          </p:nvPr>
        </p:nvSpPr>
        <p:spPr/>
        <p:txBody>
          <a:bodyPr/>
          <a:lstStyle/>
          <a:p>
            <a:r>
              <a:rPr lang="en-US" dirty="0"/>
              <a:t>Prohibited Areas</a:t>
            </a:r>
          </a:p>
        </p:txBody>
      </p:sp>
    </p:spTree>
    <p:extLst>
      <p:ext uri="{BB962C8B-B14F-4D97-AF65-F5344CB8AC3E}">
        <p14:creationId xmlns:p14="http://schemas.microsoft.com/office/powerpoint/2010/main" val="932878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65760" y="841248"/>
            <a:ext cx="405384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You may not carry in any police, sheriff, or highway patrol station.</a:t>
            </a:r>
          </a:p>
        </p:txBody>
      </p:sp>
      <p:pic>
        <p:nvPicPr>
          <p:cNvPr id="6" name="Picture 5" descr="iStock_000005853937Mediu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9958" y="838200"/>
            <a:ext cx="3763633" cy="5638800"/>
          </a:xfrm>
          <a:prstGeom prst="rect">
            <a:avLst/>
          </a:prstGeom>
          <a:ln>
            <a:solidFill>
              <a:schemeClr val="tx1"/>
            </a:solidFill>
          </a:ln>
        </p:spPr>
      </p:pic>
      <p:sp>
        <p:nvSpPr>
          <p:cNvPr id="2" name="Title 1"/>
          <p:cNvSpPr>
            <a:spLocks noGrp="1"/>
          </p:cNvSpPr>
          <p:nvPr>
            <p:ph type="title"/>
          </p:nvPr>
        </p:nvSpPr>
        <p:spPr/>
        <p:txBody>
          <a:bodyPr/>
          <a:lstStyle/>
          <a:p>
            <a:r>
              <a:rPr lang="en-US" dirty="0"/>
              <a:t>Law Enforcement Offices</a:t>
            </a:r>
          </a:p>
        </p:txBody>
      </p:sp>
    </p:spTree>
    <p:extLst>
      <p:ext uri="{BB962C8B-B14F-4D97-AF65-F5344CB8AC3E}">
        <p14:creationId xmlns:p14="http://schemas.microsoft.com/office/powerpoint/2010/main" val="2719574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6"/>
          <p:cNvSpPr txBox="1">
            <a:spLocks noChangeArrowheads="1"/>
          </p:cNvSpPr>
          <p:nvPr/>
        </p:nvSpPr>
        <p:spPr bwMode="auto">
          <a:xfrm>
            <a:off x="365760" y="841248"/>
            <a:ext cx="405384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It is unlawful to carry a firearm into </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any detention facility, prison, or jail.</a:t>
            </a:r>
          </a:p>
        </p:txBody>
      </p:sp>
      <p:pic>
        <p:nvPicPr>
          <p:cNvPr id="3" name="Picture 2" descr="iStock_000000525847Mediu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838200"/>
            <a:ext cx="3746602" cy="5613283"/>
          </a:xfrm>
          <a:prstGeom prst="rect">
            <a:avLst/>
          </a:prstGeom>
          <a:ln>
            <a:solidFill>
              <a:schemeClr val="tx1"/>
            </a:solidFill>
          </a:ln>
        </p:spPr>
      </p:pic>
      <p:sp>
        <p:nvSpPr>
          <p:cNvPr id="2" name="Title 1"/>
          <p:cNvSpPr>
            <a:spLocks noGrp="1"/>
          </p:cNvSpPr>
          <p:nvPr>
            <p:ph type="title"/>
          </p:nvPr>
        </p:nvSpPr>
        <p:spPr/>
        <p:txBody>
          <a:bodyPr/>
          <a:lstStyle/>
          <a:p>
            <a:r>
              <a:rPr lang="en-US" dirty="0"/>
              <a:t>Jail and Other Detention Facilities</a:t>
            </a:r>
          </a:p>
        </p:txBody>
      </p:sp>
    </p:spTree>
    <p:extLst>
      <p:ext uri="{BB962C8B-B14F-4D97-AF65-F5344CB8AC3E}">
        <p14:creationId xmlns:p14="http://schemas.microsoft.com/office/powerpoint/2010/main" val="673341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6"/>
          <p:cNvSpPr txBox="1">
            <a:spLocks noChangeArrowheads="1"/>
          </p:cNvSpPr>
          <p:nvPr/>
        </p:nvSpPr>
        <p:spPr bwMode="auto">
          <a:xfrm>
            <a:off x="365760" y="841248"/>
            <a:ext cx="382524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It is unlawful to carry a firearm into </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any courthouse or courtroom in Florida.</a:t>
            </a:r>
          </a:p>
        </p:txBody>
      </p:sp>
      <p:pic>
        <p:nvPicPr>
          <p:cNvPr id="4" name="Picture 3" descr="iStock_000007494246Mediu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838199"/>
            <a:ext cx="3779519" cy="5662601"/>
          </a:xfrm>
          <a:prstGeom prst="rect">
            <a:avLst/>
          </a:prstGeom>
          <a:ln>
            <a:solidFill>
              <a:schemeClr val="tx1"/>
            </a:solidFill>
          </a:ln>
        </p:spPr>
      </p:pic>
      <p:sp>
        <p:nvSpPr>
          <p:cNvPr id="2" name="Title 1"/>
          <p:cNvSpPr>
            <a:spLocks noGrp="1"/>
          </p:cNvSpPr>
          <p:nvPr>
            <p:ph type="title"/>
          </p:nvPr>
        </p:nvSpPr>
        <p:spPr/>
        <p:txBody>
          <a:bodyPr/>
          <a:lstStyle/>
          <a:p>
            <a:r>
              <a:rPr lang="en-US" dirty="0"/>
              <a:t>Courthouses</a:t>
            </a:r>
          </a:p>
        </p:txBody>
      </p:sp>
    </p:spTree>
    <p:extLst>
      <p:ext uri="{BB962C8B-B14F-4D97-AF65-F5344CB8AC3E}">
        <p14:creationId xmlns:p14="http://schemas.microsoft.com/office/powerpoint/2010/main" val="959298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6"/>
          <p:cNvSpPr txBox="1">
            <a:spLocks noChangeArrowheads="1"/>
          </p:cNvSpPr>
          <p:nvPr/>
        </p:nvSpPr>
        <p:spPr bwMode="auto">
          <a:xfrm>
            <a:off x="365760" y="841248"/>
            <a:ext cx="268224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It is unlawful to carry a firearm into </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any polling place in Florida.</a:t>
            </a:r>
          </a:p>
        </p:txBody>
      </p:sp>
      <p:pic>
        <p:nvPicPr>
          <p:cNvPr id="2" name="Picture 1"/>
          <p:cNvPicPr>
            <a:picLocks noChangeAspect="1"/>
          </p:cNvPicPr>
          <p:nvPr/>
        </p:nvPicPr>
        <p:blipFill rotWithShape="1">
          <a:blip r:embed="rId2"/>
          <a:srcRect l="9121" r="31006"/>
          <a:stretch/>
        </p:blipFill>
        <p:spPr>
          <a:xfrm>
            <a:off x="3200400" y="838200"/>
            <a:ext cx="5109884" cy="5689600"/>
          </a:xfrm>
          <a:prstGeom prst="rect">
            <a:avLst/>
          </a:prstGeom>
          <a:ln>
            <a:solidFill>
              <a:schemeClr val="tx1"/>
            </a:solidFill>
          </a:ln>
        </p:spPr>
      </p:pic>
      <p:sp>
        <p:nvSpPr>
          <p:cNvPr id="3" name="Title 2"/>
          <p:cNvSpPr>
            <a:spLocks noGrp="1"/>
          </p:cNvSpPr>
          <p:nvPr>
            <p:ph type="title"/>
          </p:nvPr>
        </p:nvSpPr>
        <p:spPr/>
        <p:txBody>
          <a:bodyPr/>
          <a:lstStyle/>
          <a:p>
            <a:r>
              <a:rPr lang="en-US" dirty="0"/>
              <a:t>Polling Places</a:t>
            </a:r>
          </a:p>
        </p:txBody>
      </p:sp>
    </p:spTree>
    <p:extLst>
      <p:ext uri="{BB962C8B-B14F-4D97-AF65-F5344CB8AC3E}">
        <p14:creationId xmlns:p14="http://schemas.microsoft.com/office/powerpoint/2010/main" val="1647981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6"/>
          <p:cNvSpPr txBox="1">
            <a:spLocks noChangeArrowheads="1"/>
          </p:cNvSpPr>
          <p:nvPr/>
        </p:nvSpPr>
        <p:spPr bwMode="auto">
          <a:xfrm>
            <a:off x="365760" y="841248"/>
            <a:ext cx="374904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It is unlawful to carry a firearm into any meeting of the governing body of a county, public school district, municipality, or special district; or any meeting of the legislature or of a legislative committee.</a:t>
            </a:r>
            <a:endPar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endParaRPr>
          </a:p>
        </p:txBody>
      </p:sp>
      <p:pic>
        <p:nvPicPr>
          <p:cNvPr id="2" name="Picture 1" descr="iStock_000008558377Mediu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0574" y="838200"/>
            <a:ext cx="3748909" cy="5638800"/>
          </a:xfrm>
          <a:prstGeom prst="rect">
            <a:avLst/>
          </a:prstGeom>
          <a:ln>
            <a:solidFill>
              <a:schemeClr val="tx1"/>
            </a:solidFill>
          </a:ln>
        </p:spPr>
      </p:pic>
      <p:sp>
        <p:nvSpPr>
          <p:cNvPr id="4" name="Title 3"/>
          <p:cNvSpPr>
            <a:spLocks noGrp="1"/>
          </p:cNvSpPr>
          <p:nvPr>
            <p:ph type="title"/>
          </p:nvPr>
        </p:nvSpPr>
        <p:spPr/>
        <p:txBody>
          <a:bodyPr/>
          <a:lstStyle/>
          <a:p>
            <a:r>
              <a:rPr lang="en-US" dirty="0"/>
              <a:t>Certain Meeting Locations</a:t>
            </a:r>
          </a:p>
        </p:txBody>
      </p:sp>
    </p:spTree>
    <p:extLst>
      <p:ext uri="{BB962C8B-B14F-4D97-AF65-F5344CB8AC3E}">
        <p14:creationId xmlns:p14="http://schemas.microsoft.com/office/powerpoint/2010/main" val="3565837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EDA721D0-059D-4A64-9356-433CAAB22B9F}"/>
              </a:ext>
            </a:extLst>
          </p:cNvPr>
          <p:cNvSpPr>
            <a:spLocks noGrp="1" noChangeArrowheads="1"/>
          </p:cNvSpPr>
          <p:nvPr>
            <p:ph type="title"/>
          </p:nvPr>
        </p:nvSpPr>
        <p:spPr>
          <a:xfrm>
            <a:off x="2209800" y="304800"/>
            <a:ext cx="6248400" cy="1143000"/>
          </a:xfrm>
        </p:spPr>
        <p:txBody>
          <a:bodyPr lIns="91440" rIns="91440" anchor="t">
            <a:normAutofit fontScale="90000"/>
          </a:bodyPr>
          <a:lstStyle/>
          <a:p>
            <a:pPr eaLnBrk="1" fontAlgn="auto" hangingPunct="1">
              <a:spcAft>
                <a:spcPts val="0"/>
              </a:spcAft>
              <a:defRPr/>
            </a:pPr>
            <a:r>
              <a:rPr lang="en-US" sz="4000" b="1" dirty="0">
                <a:latin typeface="Times New Roman" charset="0"/>
              </a:rPr>
              <a:t>NRA Rules for Safe Gun Handling</a:t>
            </a:r>
            <a:endParaRPr lang="en-US" sz="3200" b="1" dirty="0">
              <a:latin typeface="Times New Roman" charset="0"/>
            </a:endParaRPr>
          </a:p>
        </p:txBody>
      </p:sp>
      <p:sp>
        <p:nvSpPr>
          <p:cNvPr id="13315" name="Rectangle 3">
            <a:extLst>
              <a:ext uri="{FF2B5EF4-FFF2-40B4-BE49-F238E27FC236}">
                <a16:creationId xmlns:a16="http://schemas.microsoft.com/office/drawing/2014/main" id="{323FBC76-36C4-4DF4-BCC6-E317832CE4FB}"/>
              </a:ext>
            </a:extLst>
          </p:cNvPr>
          <p:cNvSpPr>
            <a:spLocks noGrp="1" noChangeArrowheads="1"/>
          </p:cNvSpPr>
          <p:nvPr>
            <p:ph type="body" idx="1"/>
          </p:nvPr>
        </p:nvSpPr>
        <p:spPr>
          <a:xfrm>
            <a:off x="685800" y="2209800"/>
            <a:ext cx="7772400" cy="4114800"/>
          </a:xfrm>
        </p:spPr>
        <p:txBody>
          <a:bodyPr/>
          <a:lstStyle/>
          <a:p>
            <a:pPr eaLnBrk="1" hangingPunct="1"/>
            <a:r>
              <a:rPr lang="en-US" altLang="en-US" b="1" u="sng">
                <a:latin typeface="Times New Roman" panose="02020603050405020304" pitchFamily="18" charset="0"/>
              </a:rPr>
              <a:t>ALWAYS</a:t>
            </a:r>
            <a:r>
              <a:rPr lang="en-US" altLang="en-US" b="1">
                <a:latin typeface="Times New Roman" panose="02020603050405020304" pitchFamily="18" charset="0"/>
              </a:rPr>
              <a:t> keep the gun pointed in a safe direction.</a:t>
            </a:r>
          </a:p>
          <a:p>
            <a:pPr eaLnBrk="1" hangingPunct="1"/>
            <a:r>
              <a:rPr lang="en-US" altLang="en-US" b="1" u="sng">
                <a:latin typeface="Times New Roman" panose="02020603050405020304" pitchFamily="18" charset="0"/>
              </a:rPr>
              <a:t>ALWAYS</a:t>
            </a:r>
            <a:r>
              <a:rPr lang="en-US" altLang="en-US" b="1">
                <a:latin typeface="Times New Roman" panose="02020603050405020304" pitchFamily="18" charset="0"/>
              </a:rPr>
              <a:t> keep your finger off the trigger until ready to shoot.</a:t>
            </a:r>
          </a:p>
          <a:p>
            <a:pPr eaLnBrk="1" hangingPunct="1"/>
            <a:r>
              <a:rPr lang="en-US" altLang="en-US" b="1" u="sng">
                <a:latin typeface="Times New Roman" panose="02020603050405020304" pitchFamily="18" charset="0"/>
              </a:rPr>
              <a:t>ALWAYS</a:t>
            </a:r>
            <a:r>
              <a:rPr lang="en-US" altLang="en-US" b="1">
                <a:latin typeface="Times New Roman" panose="02020603050405020304" pitchFamily="18" charset="0"/>
              </a:rPr>
              <a:t> keep the gun unloaded until ready to use.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6"/>
          <p:cNvSpPr txBox="1">
            <a:spLocks noChangeArrowheads="1"/>
          </p:cNvSpPr>
          <p:nvPr/>
        </p:nvSpPr>
        <p:spPr bwMode="auto">
          <a:xfrm>
            <a:off x="365760" y="841248"/>
            <a:ext cx="3825240" cy="1200329"/>
          </a:xfrm>
          <a:prstGeom prst="rect">
            <a:avLst/>
          </a:prstGeom>
          <a:noFill/>
          <a:ln w="9525">
            <a:noFill/>
            <a:miter lim="800000"/>
            <a:headEnd/>
            <a:tailEnd/>
          </a:ln>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It is unlawful to carry a firearm into any school, college, or professional athletic event not related to firearms.</a:t>
            </a:r>
          </a:p>
        </p:txBody>
      </p:sp>
      <p:pic>
        <p:nvPicPr>
          <p:cNvPr id="3" name="Picture 2" descr="iStock_000018412782Mediu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838200"/>
            <a:ext cx="3755879" cy="5638800"/>
          </a:xfrm>
          <a:prstGeom prst="rect">
            <a:avLst/>
          </a:prstGeom>
          <a:ln>
            <a:solidFill>
              <a:schemeClr val="tx1"/>
            </a:solidFill>
          </a:ln>
        </p:spPr>
      </p:pic>
      <p:sp>
        <p:nvSpPr>
          <p:cNvPr id="2" name="Title 1"/>
          <p:cNvSpPr>
            <a:spLocks noGrp="1"/>
          </p:cNvSpPr>
          <p:nvPr>
            <p:ph type="title"/>
          </p:nvPr>
        </p:nvSpPr>
        <p:spPr/>
        <p:txBody>
          <a:bodyPr/>
          <a:lstStyle/>
          <a:p>
            <a:r>
              <a:rPr lang="en-US" dirty="0"/>
              <a:t>Athletic Events</a:t>
            </a:r>
          </a:p>
        </p:txBody>
      </p:sp>
    </p:spTree>
    <p:extLst>
      <p:ext uri="{BB962C8B-B14F-4D97-AF65-F5344CB8AC3E}">
        <p14:creationId xmlns:p14="http://schemas.microsoft.com/office/powerpoint/2010/main" val="578130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6"/>
          <p:cNvSpPr txBox="1">
            <a:spLocks noChangeArrowheads="1"/>
          </p:cNvSpPr>
          <p:nvPr/>
        </p:nvSpPr>
        <p:spPr bwMode="auto">
          <a:xfrm>
            <a:off x="365760" y="841248"/>
            <a:ext cx="3139440" cy="1477328"/>
          </a:xfrm>
          <a:prstGeom prst="rect">
            <a:avLst/>
          </a:prstGeom>
          <a:noFill/>
          <a:ln w="9525">
            <a:noFill/>
            <a:miter lim="800000"/>
            <a:headEnd/>
            <a:tailEnd/>
          </a:ln>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It is unlawful to carry a firearm into any elementary or secondary school facility or administration building.</a:t>
            </a:r>
          </a:p>
        </p:txBody>
      </p:sp>
      <p:pic>
        <p:nvPicPr>
          <p:cNvPr id="2" name="Picture 1" descr="iStock_000013696878Larg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838199"/>
            <a:ext cx="4688644" cy="5591961"/>
          </a:xfrm>
          <a:prstGeom prst="rect">
            <a:avLst/>
          </a:prstGeom>
          <a:ln>
            <a:solidFill>
              <a:schemeClr val="tx1"/>
            </a:solidFill>
          </a:ln>
        </p:spPr>
      </p:pic>
      <p:sp>
        <p:nvSpPr>
          <p:cNvPr id="3" name="Title 2"/>
          <p:cNvSpPr>
            <a:spLocks noGrp="1"/>
          </p:cNvSpPr>
          <p:nvPr>
            <p:ph type="title"/>
          </p:nvPr>
        </p:nvSpPr>
        <p:spPr/>
        <p:txBody>
          <a:bodyPr/>
          <a:lstStyle/>
          <a:p>
            <a:r>
              <a:rPr lang="en-US" dirty="0"/>
              <a:t>School Buildings</a:t>
            </a:r>
          </a:p>
        </p:txBody>
      </p:sp>
    </p:spTree>
    <p:extLst>
      <p:ext uri="{BB962C8B-B14F-4D97-AF65-F5344CB8AC3E}">
        <p14:creationId xmlns:p14="http://schemas.microsoft.com/office/powerpoint/2010/main" val="950833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ext Box 4"/>
          <p:cNvSpPr txBox="1">
            <a:spLocks noChangeArrowheads="1"/>
          </p:cNvSpPr>
          <p:nvPr/>
        </p:nvSpPr>
        <p:spPr bwMode="auto">
          <a:xfrm>
            <a:off x="365760" y="841248"/>
            <a:ext cx="4130040" cy="4801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It is unlawful to carry or possess a firearm in an establishment licensed to dispense alcoholic beverages for consumption on the premises, while in the portion of the establishment which is primarily devoted to such purpose.</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Exactly what part of a bar is “primarily devoted” to serving alcohol, will probably be up to the prosecutor.  Don’t try to outsmart the prosecutor by claiming that you were in a bar, but you weren’t in the part that was “primarily devoted” to serving and consuming alcohol.  That’s most likely an argument that you would lose.</a:t>
            </a:r>
          </a:p>
        </p:txBody>
      </p:sp>
      <p:pic>
        <p:nvPicPr>
          <p:cNvPr id="2" name="Picture 1" descr="iStock_000019826865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60" y="838200"/>
            <a:ext cx="3763633" cy="5638800"/>
          </a:xfrm>
          <a:prstGeom prst="rect">
            <a:avLst/>
          </a:prstGeom>
          <a:ln>
            <a:solidFill>
              <a:schemeClr val="tx1"/>
            </a:solidFill>
          </a:ln>
        </p:spPr>
      </p:pic>
      <p:sp>
        <p:nvSpPr>
          <p:cNvPr id="3" name="Title 2"/>
          <p:cNvSpPr>
            <a:spLocks noGrp="1"/>
          </p:cNvSpPr>
          <p:nvPr>
            <p:ph type="title"/>
          </p:nvPr>
        </p:nvSpPr>
        <p:spPr/>
        <p:txBody>
          <a:bodyPr/>
          <a:lstStyle/>
          <a:p>
            <a:r>
              <a:rPr lang="en-US" dirty="0"/>
              <a:t>Carrying Firearms were Liquor is Consumed</a:t>
            </a:r>
          </a:p>
        </p:txBody>
      </p:sp>
    </p:spTree>
    <p:extLst>
      <p:ext uri="{BB962C8B-B14F-4D97-AF65-F5344CB8AC3E}">
        <p14:creationId xmlns:p14="http://schemas.microsoft.com/office/powerpoint/2010/main" val="270124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941" r="28042"/>
          <a:stretch/>
        </p:blipFill>
        <p:spPr>
          <a:xfrm>
            <a:off x="3657600" y="838200"/>
            <a:ext cx="4572000" cy="5619750"/>
          </a:xfrm>
          <a:prstGeom prst="rect">
            <a:avLst/>
          </a:prstGeom>
          <a:ln>
            <a:solidFill>
              <a:schemeClr val="tx1"/>
            </a:solidFill>
          </a:ln>
        </p:spPr>
      </p:pic>
      <p:sp>
        <p:nvSpPr>
          <p:cNvPr id="141314" name="Text Box 6"/>
          <p:cNvSpPr txBox="1">
            <a:spLocks noChangeArrowheads="1"/>
          </p:cNvSpPr>
          <p:nvPr/>
        </p:nvSpPr>
        <p:spPr bwMode="auto">
          <a:xfrm>
            <a:off x="365760" y="841248"/>
            <a:ext cx="3139440" cy="923330"/>
          </a:xfrm>
          <a:prstGeom prst="rect">
            <a:avLst/>
          </a:prstGeom>
          <a:noFill/>
          <a:ln w="9525">
            <a:noFill/>
            <a:miter lim="800000"/>
            <a:headEnd/>
            <a:tailEnd/>
          </a:ln>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It is unlawful to carry a firearm into </a:t>
            </a:r>
            <a:r>
              <a:rPr kumimoji="0" lang="en-US" sz="1800" b="0" i="0" u="none" strike="noStrike" kern="1200" cap="none" spc="0" normalizeH="0" baseline="0" noProof="0" dirty="0">
                <a:ln>
                  <a:noFill/>
                </a:ln>
                <a:solidFill>
                  <a:srgbClr val="000000"/>
                </a:solidFill>
                <a:effectLst/>
                <a:uLnTx/>
                <a:uFillTx/>
                <a:latin typeface="Arial"/>
                <a:cs typeface="Arial"/>
                <a:sym typeface="Arial" charset="0"/>
              </a:rPr>
              <a:t>any college or university facility.</a:t>
            </a:r>
          </a:p>
        </p:txBody>
      </p:sp>
      <p:sp>
        <p:nvSpPr>
          <p:cNvPr id="2" name="Title 1"/>
          <p:cNvSpPr>
            <a:spLocks noGrp="1"/>
          </p:cNvSpPr>
          <p:nvPr>
            <p:ph type="title"/>
          </p:nvPr>
        </p:nvSpPr>
        <p:spPr/>
        <p:txBody>
          <a:bodyPr/>
          <a:lstStyle/>
          <a:p>
            <a:r>
              <a:rPr lang="en-US" dirty="0"/>
              <a:t>Colleges and Universities</a:t>
            </a:r>
          </a:p>
        </p:txBody>
      </p:sp>
    </p:spTree>
    <p:extLst>
      <p:ext uri="{BB962C8B-B14F-4D97-AF65-F5344CB8AC3E}">
        <p14:creationId xmlns:p14="http://schemas.microsoft.com/office/powerpoint/2010/main" val="846127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6"/>
          <p:cNvSpPr txBox="1">
            <a:spLocks noChangeArrowheads="1"/>
          </p:cNvSpPr>
          <p:nvPr/>
        </p:nvSpPr>
        <p:spPr bwMode="auto">
          <a:xfrm>
            <a:off x="365760" y="841248"/>
            <a:ext cx="3063240" cy="313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It is unlawful to carry a firearm into the inside of the passenger terminal and sterile area of any airport.</a:t>
            </a: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This prohibition does not limit you from carrying a legal firearm into the terminal which is cased for purposes of checking the firearm as baggage.</a:t>
            </a:r>
          </a:p>
        </p:txBody>
      </p:sp>
      <p:pic>
        <p:nvPicPr>
          <p:cNvPr id="2" name="Picture 1" descr="iStock_000010749447Medium.jpg"/>
          <p:cNvPicPr>
            <a:picLocks noChangeAspect="1"/>
          </p:cNvPicPr>
          <p:nvPr/>
        </p:nvPicPr>
        <p:blipFill rotWithShape="1">
          <a:blip r:embed="rId2">
            <a:extLst>
              <a:ext uri="{28A0092B-C50C-407E-A947-70E740481C1C}">
                <a14:useLocalDpi xmlns:a14="http://schemas.microsoft.com/office/drawing/2010/main" val="0"/>
              </a:ext>
            </a:extLst>
          </a:blip>
          <a:srcRect l="19970" r="21312"/>
          <a:stretch/>
        </p:blipFill>
        <p:spPr>
          <a:xfrm>
            <a:off x="3581400" y="838200"/>
            <a:ext cx="4572000" cy="5638800"/>
          </a:xfrm>
          <a:prstGeom prst="rect">
            <a:avLst/>
          </a:prstGeom>
          <a:ln>
            <a:solidFill>
              <a:schemeClr val="tx1"/>
            </a:solidFill>
          </a:ln>
        </p:spPr>
      </p:pic>
      <p:sp>
        <p:nvSpPr>
          <p:cNvPr id="3" name="Title 2"/>
          <p:cNvSpPr>
            <a:spLocks noGrp="1"/>
          </p:cNvSpPr>
          <p:nvPr>
            <p:ph type="title"/>
          </p:nvPr>
        </p:nvSpPr>
        <p:spPr/>
        <p:txBody>
          <a:bodyPr/>
          <a:lstStyle/>
          <a:p>
            <a:r>
              <a:rPr lang="en-US" dirty="0"/>
              <a:t>Airports</a:t>
            </a:r>
          </a:p>
        </p:txBody>
      </p:sp>
    </p:spTree>
    <p:extLst>
      <p:ext uri="{BB962C8B-B14F-4D97-AF65-F5344CB8AC3E}">
        <p14:creationId xmlns:p14="http://schemas.microsoft.com/office/powerpoint/2010/main" val="540589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6"/>
          <p:cNvSpPr txBox="1">
            <a:spLocks noChangeArrowheads="1"/>
          </p:cNvSpPr>
          <p:nvPr/>
        </p:nvSpPr>
        <p:spPr bwMode="auto">
          <a:xfrm>
            <a:off x="365760" y="841248"/>
            <a:ext cx="3825240" cy="535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The federal government prohibits firearms in federal facilities (which includes post offices, IRS offices, etc.). </a:t>
            </a:r>
          </a:p>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Violating this prohibition may result in federal charges, and imprisonment up to a year. </a:t>
            </a:r>
          </a:p>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As of July 2015, this prohibition once again </a:t>
            </a: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includes post office parking lots</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 In a 2 – 1 vote, the 10th U.S. Circuit Court of Appeals said that a U.S. Postal Service regulation banning firearms on postal property is constitutional, which reversed a lower court ruling from July of 2013 that would have let people keep weapons inside their vehicles in post office parking lots.</a:t>
            </a:r>
          </a:p>
        </p:txBody>
      </p:sp>
      <p:pic>
        <p:nvPicPr>
          <p:cNvPr id="2" name="Picture 1" descr="iStock_000001869036Mediu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2286" y="838200"/>
            <a:ext cx="3750350" cy="5638800"/>
          </a:xfrm>
          <a:prstGeom prst="rect">
            <a:avLst/>
          </a:prstGeom>
          <a:ln>
            <a:solidFill>
              <a:schemeClr val="tx1"/>
            </a:solidFill>
          </a:ln>
        </p:spPr>
      </p:pic>
      <p:sp>
        <p:nvSpPr>
          <p:cNvPr id="3" name="Title 2"/>
          <p:cNvSpPr>
            <a:spLocks noGrp="1"/>
          </p:cNvSpPr>
          <p:nvPr>
            <p:ph type="title"/>
          </p:nvPr>
        </p:nvSpPr>
        <p:spPr/>
        <p:txBody>
          <a:bodyPr/>
          <a:lstStyle/>
          <a:p>
            <a:r>
              <a:rPr lang="en-US" dirty="0"/>
              <a:t>Post Offices</a:t>
            </a:r>
          </a:p>
        </p:txBody>
      </p:sp>
    </p:spTree>
    <p:extLst>
      <p:ext uri="{BB962C8B-B14F-4D97-AF65-F5344CB8AC3E}">
        <p14:creationId xmlns:p14="http://schemas.microsoft.com/office/powerpoint/2010/main" val="3933878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6"/>
          <p:cNvSpPr txBox="1">
            <a:spLocks noChangeArrowheads="1"/>
          </p:cNvSpPr>
          <p:nvPr/>
        </p:nvSpPr>
        <p:spPr bwMode="auto">
          <a:xfrm>
            <a:off x="365760" y="841248"/>
            <a:ext cx="3063240" cy="424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The term “Federal Facility” means a building or part thereof owned or leased by the Federal Government, where Federal employees are regularly present for the purpose of performing their official duties.</a:t>
            </a:r>
          </a:p>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This would include federal court houses, IRS offices, Post Offices, Ranger Stations and other buildings in Federal Parks, etc.</a:t>
            </a:r>
          </a:p>
        </p:txBody>
      </p:sp>
      <p:pic>
        <p:nvPicPr>
          <p:cNvPr id="2" name="Picture 1"/>
          <p:cNvPicPr>
            <a:picLocks noChangeAspect="1"/>
          </p:cNvPicPr>
          <p:nvPr/>
        </p:nvPicPr>
        <p:blipFill rotWithShape="1">
          <a:blip r:embed="rId2"/>
          <a:srcRect l="22883" r="22641"/>
          <a:stretch/>
        </p:blipFill>
        <p:spPr>
          <a:xfrm>
            <a:off x="3581400" y="838200"/>
            <a:ext cx="4572000" cy="5638800"/>
          </a:xfrm>
          <a:prstGeom prst="rect">
            <a:avLst/>
          </a:prstGeom>
          <a:ln>
            <a:solidFill>
              <a:schemeClr val="tx1"/>
            </a:solidFill>
          </a:ln>
        </p:spPr>
      </p:pic>
      <p:sp>
        <p:nvSpPr>
          <p:cNvPr id="3" name="Title 2"/>
          <p:cNvSpPr>
            <a:spLocks noGrp="1"/>
          </p:cNvSpPr>
          <p:nvPr>
            <p:ph type="title"/>
          </p:nvPr>
        </p:nvSpPr>
        <p:spPr/>
        <p:txBody>
          <a:bodyPr/>
          <a:lstStyle/>
          <a:p>
            <a:r>
              <a:rPr lang="en-US" dirty="0"/>
              <a:t>Other Federal Facilities</a:t>
            </a:r>
          </a:p>
        </p:txBody>
      </p:sp>
    </p:spTree>
    <p:extLst>
      <p:ext uri="{BB962C8B-B14F-4D97-AF65-F5344CB8AC3E}">
        <p14:creationId xmlns:p14="http://schemas.microsoft.com/office/powerpoint/2010/main" val="4014971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5335894Larg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078559"/>
            <a:ext cx="6553200" cy="4474641"/>
          </a:xfrm>
          <a:prstGeom prst="rect">
            <a:avLst/>
          </a:prstGeom>
        </p:spPr>
      </p:pic>
      <p:sp>
        <p:nvSpPr>
          <p:cNvPr id="161793" name="Text Box 4"/>
          <p:cNvSpPr txBox="1">
            <a:spLocks noChangeArrowheads="1"/>
          </p:cNvSpPr>
          <p:nvPr/>
        </p:nvSpPr>
        <p:spPr bwMode="auto">
          <a:xfrm>
            <a:off x="365760" y="933271"/>
            <a:ext cx="824484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Although the state of Florida doesn’t explicitly bar you from drinking when carrying a firearm, you will be charged with a misdemeanor of the second degree if you are found holding a loaded firearm, or if you discharge a firearm while under the influence of alcohol or any chemical substance.</a:t>
            </a:r>
          </a:p>
        </p:txBody>
      </p:sp>
      <p:sp>
        <p:nvSpPr>
          <p:cNvPr id="2" name="Title 1"/>
          <p:cNvSpPr>
            <a:spLocks noGrp="1"/>
          </p:cNvSpPr>
          <p:nvPr>
            <p:ph type="title"/>
          </p:nvPr>
        </p:nvSpPr>
        <p:spPr/>
        <p:txBody>
          <a:bodyPr/>
          <a:lstStyle/>
          <a:p>
            <a:r>
              <a:rPr lang="en-US" dirty="0"/>
              <a:t>Carrying Under the Influence</a:t>
            </a:r>
          </a:p>
        </p:txBody>
      </p:sp>
    </p:spTree>
    <p:extLst>
      <p:ext uri="{BB962C8B-B14F-4D97-AF65-F5344CB8AC3E}">
        <p14:creationId xmlns:p14="http://schemas.microsoft.com/office/powerpoint/2010/main" val="222859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5335894Larg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078559"/>
            <a:ext cx="6553200" cy="4474641"/>
          </a:xfrm>
          <a:prstGeom prst="rect">
            <a:avLst/>
          </a:prstGeom>
        </p:spPr>
      </p:pic>
      <p:sp>
        <p:nvSpPr>
          <p:cNvPr id="161793" name="Text Box 4"/>
          <p:cNvSpPr txBox="1">
            <a:spLocks noChangeArrowheads="1"/>
          </p:cNvSpPr>
          <p:nvPr/>
        </p:nvSpPr>
        <p:spPr bwMode="auto">
          <a:xfrm>
            <a:off x="365760" y="912673"/>
            <a:ext cx="824484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Just One Drink Can’t Hurt, Can 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In a word, yes.  Conventional wisdom is that the average drinker can remain below the legal limit if they ingest no more than a drink an hour.  While that may be true, if an incident occurs where you use </a:t>
            </a:r>
            <a:r>
              <a:rPr kumimoji="0" lang="en-US" sz="1800" b="0" i="1"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any</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 level of force, even a trace of alcohol in your blood can taint your “reasonable person” argument with the prosecutor and a potential jury.</a:t>
            </a:r>
          </a:p>
        </p:txBody>
      </p:sp>
      <p:sp>
        <p:nvSpPr>
          <p:cNvPr id="2" name="Title 1"/>
          <p:cNvSpPr>
            <a:spLocks noGrp="1"/>
          </p:cNvSpPr>
          <p:nvPr>
            <p:ph type="title"/>
          </p:nvPr>
        </p:nvSpPr>
        <p:spPr/>
        <p:txBody>
          <a:bodyPr/>
          <a:lstStyle/>
          <a:p>
            <a:r>
              <a:rPr lang="en-US" dirty="0"/>
              <a:t>Carrying Under the Influence</a:t>
            </a:r>
          </a:p>
        </p:txBody>
      </p:sp>
    </p:spTree>
    <p:extLst>
      <p:ext uri="{BB962C8B-B14F-4D97-AF65-F5344CB8AC3E}">
        <p14:creationId xmlns:p14="http://schemas.microsoft.com/office/powerpoint/2010/main" val="1282004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5335894Larg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078559"/>
            <a:ext cx="6553200" cy="4474641"/>
          </a:xfrm>
          <a:prstGeom prst="rect">
            <a:avLst/>
          </a:prstGeom>
        </p:spPr>
      </p:pic>
      <p:sp>
        <p:nvSpPr>
          <p:cNvPr id="161793" name="Text Box 4"/>
          <p:cNvSpPr txBox="1">
            <a:spLocks noChangeArrowheads="1"/>
          </p:cNvSpPr>
          <p:nvPr/>
        </p:nvSpPr>
        <p:spPr bwMode="auto">
          <a:xfrm>
            <a:off x="365760" y="933271"/>
            <a:ext cx="824484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Just One Drink Can’t Hurt, Can 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In other words, you may have been the innocent victim, and you may have done everything right, yet you may have lost your case before it even began, because you had alcohol in your blood.</a:t>
            </a:r>
          </a:p>
        </p:txBody>
      </p:sp>
      <p:sp>
        <p:nvSpPr>
          <p:cNvPr id="2" name="Title 1"/>
          <p:cNvSpPr>
            <a:spLocks noGrp="1"/>
          </p:cNvSpPr>
          <p:nvPr>
            <p:ph type="title"/>
          </p:nvPr>
        </p:nvSpPr>
        <p:spPr/>
        <p:txBody>
          <a:bodyPr/>
          <a:lstStyle/>
          <a:p>
            <a:r>
              <a:rPr lang="en-US" dirty="0"/>
              <a:t>Carrying</a:t>
            </a:r>
            <a:r>
              <a:rPr lang="en-US" baseline="0" dirty="0"/>
              <a:t> Under the Influence</a:t>
            </a:r>
            <a:endParaRPr lang="en-US" dirty="0"/>
          </a:p>
        </p:txBody>
      </p:sp>
    </p:spTree>
    <p:extLst>
      <p:ext uri="{BB962C8B-B14F-4D97-AF65-F5344CB8AC3E}">
        <p14:creationId xmlns:p14="http://schemas.microsoft.com/office/powerpoint/2010/main" val="1404606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E61CCA-6B23-467F-82A0-10BEF8912C57}"/>
              </a:ext>
            </a:extLst>
          </p:cNvPr>
          <p:cNvSpPr>
            <a:spLocks noGrp="1" noChangeArrowheads="1"/>
          </p:cNvSpPr>
          <p:nvPr>
            <p:ph type="title"/>
          </p:nvPr>
        </p:nvSpPr>
        <p:spPr>
          <a:xfrm>
            <a:off x="2286000" y="228600"/>
            <a:ext cx="6096000" cy="1143000"/>
          </a:xfrm>
        </p:spPr>
        <p:txBody>
          <a:bodyPr lIns="91440" rIns="91440" anchor="t">
            <a:normAutofit fontScale="90000"/>
          </a:bodyPr>
          <a:lstStyle/>
          <a:p>
            <a:pPr eaLnBrk="1" fontAlgn="auto" hangingPunct="1">
              <a:spcAft>
                <a:spcPts val="0"/>
              </a:spcAft>
              <a:defRPr/>
            </a:pPr>
            <a:r>
              <a:rPr lang="en-US" sz="4000" b="1" dirty="0">
                <a:latin typeface="Times New Roman" charset="0"/>
              </a:rPr>
              <a:t>NRA Rules for Using and Storing Guns </a:t>
            </a:r>
          </a:p>
        </p:txBody>
      </p:sp>
      <p:sp>
        <p:nvSpPr>
          <p:cNvPr id="14339" name="Rectangle 3">
            <a:extLst>
              <a:ext uri="{FF2B5EF4-FFF2-40B4-BE49-F238E27FC236}">
                <a16:creationId xmlns:a16="http://schemas.microsoft.com/office/drawing/2014/main" id="{702A124D-A3E6-414F-8956-746BF384444F}"/>
              </a:ext>
            </a:extLst>
          </p:cNvPr>
          <p:cNvSpPr>
            <a:spLocks noGrp="1" noChangeArrowheads="1"/>
          </p:cNvSpPr>
          <p:nvPr>
            <p:ph type="body" idx="1"/>
          </p:nvPr>
        </p:nvSpPr>
        <p:spPr>
          <a:xfrm>
            <a:off x="685800" y="1981200"/>
            <a:ext cx="7772400" cy="4191000"/>
          </a:xfrm>
        </p:spPr>
        <p:txBody>
          <a:bodyPr/>
          <a:lstStyle/>
          <a:p>
            <a:pPr eaLnBrk="1" hangingPunct="1"/>
            <a:r>
              <a:rPr lang="en-US" altLang="en-US">
                <a:latin typeface="Times New Roman" panose="02020603050405020304" pitchFamily="18" charset="0"/>
              </a:rPr>
              <a:t>Know your target and what is beyond.</a:t>
            </a:r>
          </a:p>
          <a:p>
            <a:pPr eaLnBrk="1" hangingPunct="1"/>
            <a:r>
              <a:rPr lang="en-US" altLang="en-US">
                <a:latin typeface="Times New Roman" panose="02020603050405020304" pitchFamily="18" charset="0"/>
              </a:rPr>
              <a:t>Know how to use the gun safely. </a:t>
            </a:r>
          </a:p>
          <a:p>
            <a:pPr eaLnBrk="1" hangingPunct="1"/>
            <a:r>
              <a:rPr lang="en-US" altLang="en-US">
                <a:latin typeface="Times New Roman" panose="02020603050405020304" pitchFamily="18" charset="0"/>
              </a:rPr>
              <a:t>Be sure the gun is safe to operate.</a:t>
            </a:r>
          </a:p>
          <a:p>
            <a:pPr eaLnBrk="1" hangingPunct="1"/>
            <a:r>
              <a:rPr lang="en-US" altLang="en-US">
                <a:latin typeface="Times New Roman" panose="02020603050405020304" pitchFamily="18" charset="0"/>
              </a:rPr>
              <a:t>Use only the correct ammunition for your gun.</a:t>
            </a:r>
          </a:p>
          <a:p>
            <a:pPr eaLnBrk="1" hangingPunct="1"/>
            <a:r>
              <a:rPr lang="en-US" altLang="en-US">
                <a:latin typeface="Times New Roman" panose="02020603050405020304" pitchFamily="18" charset="0"/>
              </a:rPr>
              <a:t>Wear eye and ear protection as appropriate.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6"/>
          <p:cNvSpPr txBox="1">
            <a:spLocks noChangeArrowheads="1"/>
          </p:cNvSpPr>
          <p:nvPr/>
        </p:nvSpPr>
        <p:spPr bwMode="auto">
          <a:xfrm>
            <a:off x="365760" y="841248"/>
            <a:ext cx="8016240" cy="2308324"/>
          </a:xfrm>
          <a:prstGeom prst="rect">
            <a:avLst/>
          </a:prstGeom>
          <a:noFill/>
          <a:ln w="9525">
            <a:noFill/>
            <a:miter lim="800000"/>
            <a:headEnd/>
            <a:tailEnd/>
          </a:ln>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Florida law also bans the carrying of firearms in “places of nuisance” which are defined as places which “annoy the community or injure the health of the community, or become manifestly injurious to the morals or manners of the people…, or any house or place of prostitution, assignation, lewdness or place or building where games of chance are engaged in violation of law </a:t>
            </a:r>
            <a:r>
              <a:rPr kumimoji="0" lang="en-US" sz="1800" b="1"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or any place where any law of the state is violated</a:t>
            </a: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Arial"/>
                <a:sym typeface="Arial" charset="0"/>
              </a:rPr>
              <a:t>Since this is a VERY broad definition, count on the prosecutor to decide when this definition applies.</a:t>
            </a:r>
          </a:p>
        </p:txBody>
      </p:sp>
      <p:sp>
        <p:nvSpPr>
          <p:cNvPr id="2" name="Title 1"/>
          <p:cNvSpPr>
            <a:spLocks noGrp="1"/>
          </p:cNvSpPr>
          <p:nvPr>
            <p:ph type="title"/>
          </p:nvPr>
        </p:nvSpPr>
        <p:spPr/>
        <p:txBody>
          <a:bodyPr/>
          <a:lstStyle/>
          <a:p>
            <a:r>
              <a:rPr lang="en-US" dirty="0"/>
              <a:t>“Places of Nuisance”</a:t>
            </a:r>
          </a:p>
        </p:txBody>
      </p:sp>
    </p:spTree>
    <p:extLst>
      <p:ext uri="{BB962C8B-B14F-4D97-AF65-F5344CB8AC3E}">
        <p14:creationId xmlns:p14="http://schemas.microsoft.com/office/powerpoint/2010/main" val="1738732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6"/>
          <p:cNvSpPr txBox="1">
            <a:spLocks noChangeArrowheads="1"/>
          </p:cNvSpPr>
          <p:nvPr/>
        </p:nvSpPr>
        <p:spPr bwMode="auto">
          <a:xfrm>
            <a:off x="365760" y="841248"/>
            <a:ext cx="4206240" cy="507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9863" marR="0" lvl="0" indent="-169863"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In a change in law which took effect in February of 2010, the regulations governing the possession of firearms in National Parks and Wildlife Refuges were updated to allow individuals who possess a permit to carry a firearm recognized by the state in which the National Park or Wildlife Refuge is located, to carry in those locations.  </a:t>
            </a:r>
          </a:p>
          <a:p>
            <a:pPr marL="169863" marR="0" lvl="0" indent="-169863"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charset="0"/>
              </a:rPr>
              <a:t>However (and this is a big however), that right does not extend to carrying in federal buildings, which as mentioned earlier, are off limits.  So while you may legally carry in national parks and wildlife refuges, you may not carry in ranger stations or other federal buildings within those parks.</a:t>
            </a:r>
          </a:p>
        </p:txBody>
      </p:sp>
      <p:pic>
        <p:nvPicPr>
          <p:cNvPr id="2" name="Picture 1" descr="iStock_000006628162Larg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9894" y="914400"/>
            <a:ext cx="3711816" cy="5562600"/>
          </a:xfrm>
          <a:prstGeom prst="rect">
            <a:avLst/>
          </a:prstGeom>
          <a:ln>
            <a:solidFill>
              <a:schemeClr val="tx1"/>
            </a:solidFill>
          </a:ln>
        </p:spPr>
      </p:pic>
      <p:sp>
        <p:nvSpPr>
          <p:cNvPr id="3" name="Title 2"/>
          <p:cNvSpPr>
            <a:spLocks noGrp="1"/>
          </p:cNvSpPr>
          <p:nvPr>
            <p:ph type="title"/>
          </p:nvPr>
        </p:nvSpPr>
        <p:spPr/>
        <p:txBody>
          <a:bodyPr/>
          <a:lstStyle/>
          <a:p>
            <a:r>
              <a:rPr lang="en-US" dirty="0"/>
              <a:t>Non-Prohibited Areas: National Parks</a:t>
            </a:r>
          </a:p>
        </p:txBody>
      </p:sp>
    </p:spTree>
    <p:extLst>
      <p:ext uri="{BB962C8B-B14F-4D97-AF65-F5344CB8AC3E}">
        <p14:creationId xmlns:p14="http://schemas.microsoft.com/office/powerpoint/2010/main" val="1555645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E30F44CC-CA6B-4F2F-B6E2-DADE035D72EE}"/>
              </a:ext>
            </a:extLst>
          </p:cNvPr>
          <p:cNvSpPr>
            <a:spLocks noGrp="1"/>
          </p:cNvSpPr>
          <p:nvPr>
            <p:ph type="title"/>
          </p:nvPr>
        </p:nvSpPr>
        <p:spPr>
          <a:xfrm>
            <a:off x="228600" y="274638"/>
            <a:ext cx="8686800" cy="1143000"/>
          </a:xfrm>
        </p:spPr>
        <p:txBody>
          <a:bodyPr/>
          <a:lstStyle/>
          <a:p>
            <a:pPr eaLnBrk="1" hangingPunct="1"/>
            <a:r>
              <a:rPr lang="en-US" altLang="en-US" sz="3600" b="1" u="sng"/>
              <a:t>What kinds of weapons are included in the concealed weapons law?</a:t>
            </a:r>
            <a:endParaRPr lang="en-US" altLang="en-US" sz="3600"/>
          </a:p>
        </p:txBody>
      </p:sp>
      <p:sp>
        <p:nvSpPr>
          <p:cNvPr id="41987" name="Content Placeholder 2">
            <a:extLst>
              <a:ext uri="{FF2B5EF4-FFF2-40B4-BE49-F238E27FC236}">
                <a16:creationId xmlns:a16="http://schemas.microsoft.com/office/drawing/2014/main" id="{6724C941-E836-4FC6-BC0F-ACD275C12AEF}"/>
              </a:ext>
            </a:extLst>
          </p:cNvPr>
          <p:cNvSpPr>
            <a:spLocks noGrp="1"/>
          </p:cNvSpPr>
          <p:nvPr>
            <p:ph idx="1"/>
          </p:nvPr>
        </p:nvSpPr>
        <p:spPr>
          <a:xfrm>
            <a:off x="228600" y="1600200"/>
            <a:ext cx="8686800" cy="5029200"/>
          </a:xfrm>
        </p:spPr>
        <p:txBody>
          <a:bodyPr/>
          <a:lstStyle/>
          <a:p>
            <a:pPr algn="just" eaLnBrk="1" hangingPunct="1"/>
            <a:r>
              <a:rPr lang="en-US" altLang="en-US"/>
              <a:t>The Jack Hagler Self-defense Act defines concealed weapons or firearms as follows: handguns, electronic weapons or devices, tear gas guns, knives and billies. The information provided emphasizes handguns, because they are one of the most commonly used weapons for self-defense.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EBA2D25-10D6-46AE-8AA6-264F4003BD05}"/>
              </a:ext>
            </a:extLst>
          </p:cNvPr>
          <p:cNvSpPr>
            <a:spLocks noGrp="1"/>
          </p:cNvSpPr>
          <p:nvPr>
            <p:ph type="title"/>
          </p:nvPr>
        </p:nvSpPr>
        <p:spPr>
          <a:xfrm>
            <a:off x="228600" y="274638"/>
            <a:ext cx="8686800" cy="1143000"/>
          </a:xfrm>
        </p:spPr>
        <p:txBody>
          <a:bodyPr/>
          <a:lstStyle/>
          <a:p>
            <a:pPr eaLnBrk="1" hangingPunct="1"/>
            <a:r>
              <a:rPr lang="en-US" altLang="en-US" sz="3600" b="1" u="sng"/>
              <a:t>What if I am in my vehicle? </a:t>
            </a:r>
            <a:endParaRPr lang="en-US" altLang="en-US" sz="3600"/>
          </a:p>
        </p:txBody>
      </p:sp>
      <p:sp>
        <p:nvSpPr>
          <p:cNvPr id="43011" name="Content Placeholder 2">
            <a:extLst>
              <a:ext uri="{FF2B5EF4-FFF2-40B4-BE49-F238E27FC236}">
                <a16:creationId xmlns:a16="http://schemas.microsoft.com/office/drawing/2014/main" id="{A637510E-AA15-408A-9FD4-28C7DCF2C28E}"/>
              </a:ext>
            </a:extLst>
          </p:cNvPr>
          <p:cNvSpPr>
            <a:spLocks noGrp="1"/>
          </p:cNvSpPr>
          <p:nvPr>
            <p:ph idx="1"/>
          </p:nvPr>
        </p:nvSpPr>
        <p:spPr>
          <a:xfrm>
            <a:off x="228600" y="1600200"/>
            <a:ext cx="8686800" cy="5029200"/>
          </a:xfrm>
        </p:spPr>
        <p:txBody>
          <a:bodyPr/>
          <a:lstStyle/>
          <a:p>
            <a:pPr eaLnBrk="1" hangingPunct="1"/>
            <a:r>
              <a:rPr lang="en-US" altLang="en-US"/>
              <a:t>A person has no duty to retreat in his lawfully occupied vehicle against a person who was in the process of unlawfully and forcefully entering or had unlawfully and forcefully entered an occupied vehicle or had unlawfully and forcefully removed or was attempting to remove another against that person's will from the occupied vehicle.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83622EC0-3D3E-478D-8976-128B88A3402E}"/>
              </a:ext>
            </a:extLst>
          </p:cNvPr>
          <p:cNvSpPr>
            <a:spLocks noGrp="1"/>
          </p:cNvSpPr>
          <p:nvPr>
            <p:ph type="title"/>
          </p:nvPr>
        </p:nvSpPr>
        <p:spPr>
          <a:xfrm>
            <a:off x="228600" y="274638"/>
            <a:ext cx="8686800" cy="1143000"/>
          </a:xfrm>
        </p:spPr>
        <p:txBody>
          <a:bodyPr/>
          <a:lstStyle/>
          <a:p>
            <a:pPr eaLnBrk="1" hangingPunct="1"/>
            <a:r>
              <a:rPr lang="en-US" altLang="en-US" b="1" u="sng"/>
              <a:t>When is a Handgun "Concealed?"</a:t>
            </a:r>
            <a:endParaRPr lang="en-US" altLang="en-US" u="sng"/>
          </a:p>
        </p:txBody>
      </p:sp>
      <p:sp>
        <p:nvSpPr>
          <p:cNvPr id="44035" name="Content Placeholder 2">
            <a:extLst>
              <a:ext uri="{FF2B5EF4-FFF2-40B4-BE49-F238E27FC236}">
                <a16:creationId xmlns:a16="http://schemas.microsoft.com/office/drawing/2014/main" id="{D236C9E6-1ADA-417C-B3A0-550F0DB9FE90}"/>
              </a:ext>
            </a:extLst>
          </p:cNvPr>
          <p:cNvSpPr>
            <a:spLocks noGrp="1"/>
          </p:cNvSpPr>
          <p:nvPr>
            <p:ph idx="1"/>
          </p:nvPr>
        </p:nvSpPr>
        <p:spPr>
          <a:xfrm>
            <a:off x="228600" y="1600200"/>
            <a:ext cx="8686800" cy="5029200"/>
          </a:xfrm>
        </p:spPr>
        <p:txBody>
          <a:bodyPr/>
          <a:lstStyle/>
          <a:p>
            <a:pPr eaLnBrk="1" hangingPunct="1"/>
            <a:r>
              <a:rPr lang="en-US" altLang="en-US"/>
              <a:t>The Florida Legislature defines a concealed firearm as any firearm “carried on or about a person in such a manner as to conceal it from the ordinary sight of another person.” A person carrying a concealed firearm without a license is guilty of a felony of the third degree. The penalty for this offense is a prison term of up to five years.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105EE-DDC4-4749-930B-14E33DAA2836}"/>
              </a:ext>
            </a:extLst>
          </p:cNvPr>
          <p:cNvSpPr>
            <a:spLocks noGrp="1"/>
          </p:cNvSpPr>
          <p:nvPr>
            <p:ph type="title"/>
          </p:nvPr>
        </p:nvSpPr>
        <p:spPr>
          <a:xfrm>
            <a:off x="228600" y="274638"/>
            <a:ext cx="8686800" cy="1143000"/>
          </a:xfrm>
        </p:spPr>
        <p:txBody>
          <a:bodyPr>
            <a:normAutofit fontScale="90000"/>
          </a:bodyPr>
          <a:lstStyle/>
          <a:p>
            <a:pPr eaLnBrk="1" fontAlgn="auto" hangingPunct="1">
              <a:spcAft>
                <a:spcPts val="0"/>
              </a:spcAft>
              <a:defRPr/>
            </a:pPr>
            <a:r>
              <a:rPr lang="en-US" sz="3600" b="1" u="sng" dirty="0"/>
              <a:t>When can I use my handgun to protect myself?</a:t>
            </a:r>
            <a:r>
              <a:rPr lang="en-US" sz="3600" u="sng" dirty="0"/>
              <a:t> </a:t>
            </a:r>
            <a:endParaRPr lang="en-US" sz="3600" dirty="0"/>
          </a:p>
        </p:txBody>
      </p:sp>
      <p:sp>
        <p:nvSpPr>
          <p:cNvPr id="46083" name="Content Placeholder 2">
            <a:extLst>
              <a:ext uri="{FF2B5EF4-FFF2-40B4-BE49-F238E27FC236}">
                <a16:creationId xmlns:a16="http://schemas.microsoft.com/office/drawing/2014/main" id="{2855A99D-6B52-4103-B8AE-689BB1903CD6}"/>
              </a:ext>
            </a:extLst>
          </p:cNvPr>
          <p:cNvSpPr>
            <a:spLocks noGrp="1"/>
          </p:cNvSpPr>
          <p:nvPr>
            <p:ph idx="1"/>
          </p:nvPr>
        </p:nvSpPr>
        <p:spPr>
          <a:xfrm>
            <a:off x="228600" y="1600200"/>
            <a:ext cx="8686800" cy="5029200"/>
          </a:xfrm>
        </p:spPr>
        <p:txBody>
          <a:bodyPr/>
          <a:lstStyle/>
          <a:p>
            <a:pPr eaLnBrk="1" hangingPunct="1"/>
            <a:r>
              <a:rPr lang="en-US" altLang="en-US"/>
              <a:t>Trying to protect yourself or another person from death or serious bodily harm; </a:t>
            </a:r>
          </a:p>
          <a:p>
            <a:pPr eaLnBrk="1" hangingPunct="1"/>
            <a:r>
              <a:rPr lang="en-US" altLang="en-US"/>
              <a:t>Trying to prevent a forcible felony, such as rape, robbery, burglary or kidnapping. </a:t>
            </a:r>
          </a:p>
          <a:p>
            <a:pPr eaLnBrk="1" hangingPunct="1">
              <a:buFont typeface="Wingdings 2" panose="05020102010507070707" pitchFamily="18" charset="2"/>
              <a:buNone/>
            </a:pPr>
            <a:endParaRPr lang="en-US" altLang="en-US"/>
          </a:p>
          <a:p>
            <a:pPr algn="just" eaLnBrk="1" hangingPunct="1"/>
            <a:r>
              <a:rPr lang="en-US" altLang="en-US" u="sng"/>
              <a:t>Using or displaying a handgun in any other circumstances could result in your conviction for crimes such as improper exhibition of a firearm, manslaughter, or worse. </a:t>
            </a:r>
          </a:p>
          <a:p>
            <a:pPr eaLnBrk="1" hangingPunct="1"/>
            <a:endParaRPr lang="en-US"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74746A89-413D-4C8B-95FE-284F4A9BF6B3}"/>
              </a:ext>
            </a:extLst>
          </p:cNvPr>
          <p:cNvSpPr>
            <a:spLocks noGrp="1"/>
          </p:cNvSpPr>
          <p:nvPr>
            <p:ph type="title"/>
          </p:nvPr>
        </p:nvSpPr>
        <p:spPr>
          <a:xfrm>
            <a:off x="228600" y="274638"/>
            <a:ext cx="8686800" cy="1143000"/>
          </a:xfrm>
        </p:spPr>
        <p:txBody>
          <a:bodyPr/>
          <a:lstStyle/>
          <a:p>
            <a:pPr algn="ctr" eaLnBrk="1" hangingPunct="1"/>
            <a:r>
              <a:rPr lang="en-US" altLang="en-US"/>
              <a:t>EXAMPLE</a:t>
            </a:r>
          </a:p>
        </p:txBody>
      </p:sp>
      <p:sp>
        <p:nvSpPr>
          <p:cNvPr id="47107" name="Content Placeholder 2">
            <a:extLst>
              <a:ext uri="{FF2B5EF4-FFF2-40B4-BE49-F238E27FC236}">
                <a16:creationId xmlns:a16="http://schemas.microsoft.com/office/drawing/2014/main" id="{FD320A42-EF3B-4FB0-B0BD-9FEDB214FEAF}"/>
              </a:ext>
            </a:extLst>
          </p:cNvPr>
          <p:cNvSpPr>
            <a:spLocks noGrp="1"/>
          </p:cNvSpPr>
          <p:nvPr>
            <p:ph idx="1"/>
          </p:nvPr>
        </p:nvSpPr>
        <p:spPr>
          <a:xfrm>
            <a:off x="228600" y="1600200"/>
            <a:ext cx="8686800" cy="5029200"/>
          </a:xfrm>
        </p:spPr>
        <p:txBody>
          <a:bodyPr/>
          <a:lstStyle/>
          <a:p>
            <a:pPr algn="just" eaLnBrk="1" hangingPunct="1"/>
            <a:r>
              <a:rPr lang="en-US" altLang="en-US"/>
              <a:t>Two neighbors got into a fight, and one of them tried to hit the other by swinging a garden hose. The neighbor who was being attacked with the hose shot the other in the chest. The court upheld his conviction for aggravated battery with a firearm, because an attack with a garden hose is not the kind of violent assault that justifies responding with deadly force.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BEBD16D9-0B26-4D15-82FC-C1D347F9EEB1}"/>
              </a:ext>
            </a:extLst>
          </p:cNvPr>
          <p:cNvSpPr>
            <a:spLocks noGrp="1"/>
          </p:cNvSpPr>
          <p:nvPr>
            <p:ph type="title"/>
          </p:nvPr>
        </p:nvSpPr>
        <p:spPr>
          <a:xfrm>
            <a:off x="228600" y="274638"/>
            <a:ext cx="8686800" cy="1143000"/>
          </a:xfrm>
        </p:spPr>
        <p:txBody>
          <a:bodyPr/>
          <a:lstStyle/>
          <a:p>
            <a:pPr eaLnBrk="1" hangingPunct="1"/>
            <a:endParaRPr lang="en-US" altLang="en-US"/>
          </a:p>
        </p:txBody>
      </p:sp>
      <p:sp>
        <p:nvSpPr>
          <p:cNvPr id="48131" name="Content Placeholder 2">
            <a:extLst>
              <a:ext uri="{FF2B5EF4-FFF2-40B4-BE49-F238E27FC236}">
                <a16:creationId xmlns:a16="http://schemas.microsoft.com/office/drawing/2014/main" id="{D217C10E-13B8-4705-BE19-A76F39D98D13}"/>
              </a:ext>
            </a:extLst>
          </p:cNvPr>
          <p:cNvSpPr>
            <a:spLocks noGrp="1"/>
          </p:cNvSpPr>
          <p:nvPr>
            <p:ph idx="1"/>
          </p:nvPr>
        </p:nvSpPr>
        <p:spPr>
          <a:xfrm>
            <a:off x="228600" y="1600200"/>
            <a:ext cx="8686800" cy="5029200"/>
          </a:xfrm>
        </p:spPr>
        <p:txBody>
          <a:bodyPr/>
          <a:lstStyle/>
          <a:p>
            <a:pPr eaLnBrk="1" hangingPunct="1"/>
            <a:r>
              <a:rPr lang="en-US" altLang="en-US" u="sng">
                <a:solidFill>
                  <a:srgbClr val="FF0000"/>
                </a:solidFill>
              </a:rPr>
              <a:t>Verbal threats </a:t>
            </a:r>
            <a:r>
              <a:rPr lang="en-US" altLang="en-US" u="sng"/>
              <a:t>are not enough to justify the use of deadly force. There must be an overt act by the person which indicates that he immediately intends to carry out the threat. The person threatened must reasonably believe that he will be killed or suffer serious bodily harm if he does not immediately take the life of his adversary. </a:t>
            </a:r>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AA663-88E1-4A3C-8E3A-33DE55D9376F}"/>
              </a:ext>
            </a:extLst>
          </p:cNvPr>
          <p:cNvSpPr>
            <a:spLocks noGrp="1"/>
          </p:cNvSpPr>
          <p:nvPr>
            <p:ph type="title"/>
          </p:nvPr>
        </p:nvSpPr>
        <p:spPr>
          <a:xfrm>
            <a:off x="228600" y="274638"/>
            <a:ext cx="8686800" cy="1143000"/>
          </a:xfrm>
        </p:spPr>
        <p:txBody>
          <a:bodyPr>
            <a:normAutofit fontScale="90000"/>
          </a:bodyPr>
          <a:lstStyle/>
          <a:p>
            <a:pPr eaLnBrk="1" fontAlgn="auto" hangingPunct="1">
              <a:spcAft>
                <a:spcPts val="0"/>
              </a:spcAft>
              <a:defRPr/>
            </a:pPr>
            <a:r>
              <a:rPr lang="en-US" sz="3600" b="1" u="sng" dirty="0"/>
              <a:t>What if someone is attacking me in my own home?</a:t>
            </a:r>
            <a:endParaRPr lang="en-US" sz="3600" dirty="0"/>
          </a:p>
        </p:txBody>
      </p:sp>
      <p:sp>
        <p:nvSpPr>
          <p:cNvPr id="49155" name="Content Placeholder 2">
            <a:extLst>
              <a:ext uri="{FF2B5EF4-FFF2-40B4-BE49-F238E27FC236}">
                <a16:creationId xmlns:a16="http://schemas.microsoft.com/office/drawing/2014/main" id="{07DCF9D2-59E3-49D0-892E-2725FBF04E36}"/>
              </a:ext>
            </a:extLst>
          </p:cNvPr>
          <p:cNvSpPr>
            <a:spLocks noGrp="1"/>
          </p:cNvSpPr>
          <p:nvPr>
            <p:ph idx="1"/>
          </p:nvPr>
        </p:nvSpPr>
        <p:spPr>
          <a:xfrm>
            <a:off x="228600" y="1600200"/>
            <a:ext cx="8686800" cy="5029200"/>
          </a:xfrm>
        </p:spPr>
        <p:txBody>
          <a:bodyPr/>
          <a:lstStyle/>
          <a:p>
            <a:pPr eaLnBrk="1" hangingPunct="1"/>
            <a:r>
              <a:rPr lang="en-US" altLang="en-US"/>
              <a:t>The courts have created an exception to the duty to retreat called the “castle doctrine.” Under the castle doctrine, </a:t>
            </a:r>
            <a:r>
              <a:rPr lang="en-US" altLang="en-US">
                <a:solidFill>
                  <a:srgbClr val="FF0000"/>
                </a:solidFill>
              </a:rPr>
              <a:t>you need not retreat from your own home </a:t>
            </a:r>
            <a:r>
              <a:rPr lang="en-US" altLang="en-US"/>
              <a:t>to avoid using deadly force against an assailant. The castle doctrine applies </a:t>
            </a:r>
            <a:r>
              <a:rPr lang="en-US" altLang="en-US">
                <a:solidFill>
                  <a:srgbClr val="FF0000"/>
                </a:solidFill>
              </a:rPr>
              <a:t>if you are attacked in your own home </a:t>
            </a:r>
            <a:r>
              <a:rPr lang="en-US" altLang="en-US"/>
              <a:t>by an intruder.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F5349475-FF2C-4A00-BFA5-161D6C971873}"/>
              </a:ext>
            </a:extLst>
          </p:cNvPr>
          <p:cNvSpPr>
            <a:spLocks noGrp="1"/>
          </p:cNvSpPr>
          <p:nvPr>
            <p:ph type="title"/>
          </p:nvPr>
        </p:nvSpPr>
        <p:spPr>
          <a:xfrm>
            <a:off x="228600" y="274638"/>
            <a:ext cx="8686800" cy="1143000"/>
          </a:xfrm>
        </p:spPr>
        <p:txBody>
          <a:bodyPr/>
          <a:lstStyle/>
          <a:p>
            <a:pPr eaLnBrk="1" hangingPunct="1"/>
            <a:r>
              <a:rPr lang="en-US" altLang="en-US" sz="3200" b="1" u="sng"/>
              <a:t>What if I point my handgun at someone but don't use it?</a:t>
            </a:r>
            <a:endParaRPr lang="en-US" altLang="en-US" sz="3200"/>
          </a:p>
        </p:txBody>
      </p:sp>
      <p:sp>
        <p:nvSpPr>
          <p:cNvPr id="50179" name="Content Placeholder 2">
            <a:extLst>
              <a:ext uri="{FF2B5EF4-FFF2-40B4-BE49-F238E27FC236}">
                <a16:creationId xmlns:a16="http://schemas.microsoft.com/office/drawing/2014/main" id="{EA5ADD40-8B23-42EE-86A3-DD74EF55A77F}"/>
              </a:ext>
            </a:extLst>
          </p:cNvPr>
          <p:cNvSpPr>
            <a:spLocks noGrp="1"/>
          </p:cNvSpPr>
          <p:nvPr>
            <p:ph idx="1"/>
          </p:nvPr>
        </p:nvSpPr>
        <p:spPr>
          <a:xfrm>
            <a:off x="228600" y="1600200"/>
            <a:ext cx="8686800" cy="5029200"/>
          </a:xfrm>
        </p:spPr>
        <p:txBody>
          <a:bodyPr/>
          <a:lstStyle/>
          <a:p>
            <a:pPr eaLnBrk="1" hangingPunct="1"/>
            <a:r>
              <a:rPr lang="en-US" altLang="en-US"/>
              <a:t>Never display a handgun to gain "leverage" in an argument. Threatening someone verbally while possessing a handgun, even licensed, will land you in jail for </a:t>
            </a:r>
            <a:r>
              <a:rPr lang="en-US" altLang="en-US">
                <a:solidFill>
                  <a:srgbClr val="FF0000"/>
                </a:solidFill>
              </a:rPr>
              <a:t>three years</a:t>
            </a:r>
            <a:r>
              <a:rPr lang="en-US" altLang="en-US"/>
              <a:t>. Even if the gun is broken or you don't have bullets, you will receive the </a:t>
            </a:r>
            <a:r>
              <a:rPr lang="en-US" altLang="en-US">
                <a:solidFill>
                  <a:srgbClr val="FF0000"/>
                </a:solidFill>
              </a:rPr>
              <a:t>mandatory</a:t>
            </a:r>
            <a:r>
              <a:rPr lang="en-US" altLang="en-US"/>
              <a:t> three-year sentence if convicted. The law does not allow any possibility of getting out of jail early.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65E8667E-B587-48A8-9BCE-D11B108E0D2E}"/>
              </a:ext>
            </a:extLst>
          </p:cNvPr>
          <p:cNvSpPr>
            <a:spLocks noGrp="1" noChangeArrowheads="1"/>
          </p:cNvSpPr>
          <p:nvPr>
            <p:ph type="title"/>
          </p:nvPr>
        </p:nvSpPr>
        <p:spPr>
          <a:xfrm>
            <a:off x="2209800" y="228600"/>
            <a:ext cx="6248400" cy="1143000"/>
          </a:xfrm>
        </p:spPr>
        <p:txBody>
          <a:bodyPr lIns="91440" rIns="91440" anchor="t">
            <a:normAutofit fontScale="90000"/>
          </a:bodyPr>
          <a:lstStyle/>
          <a:p>
            <a:pPr eaLnBrk="1" fontAlgn="auto" hangingPunct="1">
              <a:spcAft>
                <a:spcPts val="0"/>
              </a:spcAft>
              <a:defRPr/>
            </a:pPr>
            <a:r>
              <a:rPr lang="en-US" sz="4000" b="1" dirty="0">
                <a:latin typeface="Times New Roman" charset="0"/>
              </a:rPr>
              <a:t>NRA Rules for Using and Storing  Guns </a:t>
            </a:r>
            <a:r>
              <a:rPr lang="en-US" sz="3200" b="1" dirty="0">
                <a:latin typeface="Times New Roman" charset="0"/>
              </a:rPr>
              <a:t>(Continued)</a:t>
            </a:r>
          </a:p>
        </p:txBody>
      </p:sp>
      <p:sp>
        <p:nvSpPr>
          <p:cNvPr id="15363" name="Rectangle 3">
            <a:extLst>
              <a:ext uri="{FF2B5EF4-FFF2-40B4-BE49-F238E27FC236}">
                <a16:creationId xmlns:a16="http://schemas.microsoft.com/office/drawing/2014/main" id="{C1AC8972-581A-4250-A640-6B6D70C58D38}"/>
              </a:ext>
            </a:extLst>
          </p:cNvPr>
          <p:cNvSpPr>
            <a:spLocks noGrp="1" noChangeArrowheads="1"/>
          </p:cNvSpPr>
          <p:nvPr>
            <p:ph type="body" idx="1"/>
          </p:nvPr>
        </p:nvSpPr>
        <p:spPr>
          <a:xfrm>
            <a:off x="685800" y="1981200"/>
            <a:ext cx="7772400" cy="4114800"/>
          </a:xfrm>
        </p:spPr>
        <p:txBody>
          <a:bodyPr/>
          <a:lstStyle/>
          <a:p>
            <a:pPr eaLnBrk="1" hangingPunct="1"/>
            <a:r>
              <a:rPr lang="en-US" altLang="en-US">
                <a:latin typeface="Times New Roman" panose="02020603050405020304" pitchFamily="18" charset="0"/>
              </a:rPr>
              <a:t>Never use alcohol or drugs before or while shooting.</a:t>
            </a:r>
          </a:p>
          <a:p>
            <a:pPr eaLnBrk="1" hangingPunct="1"/>
            <a:r>
              <a:rPr lang="en-US" altLang="en-US">
                <a:latin typeface="Times New Roman" panose="02020603050405020304" pitchFamily="18" charset="0"/>
              </a:rPr>
              <a:t>Store guns so they are inaccessible to unauthorized persons.</a:t>
            </a:r>
          </a:p>
          <a:p>
            <a:pPr eaLnBrk="1" hangingPunct="1"/>
            <a:r>
              <a:rPr lang="en-US" altLang="en-US">
                <a:latin typeface="Times New Roman" panose="02020603050405020304" pitchFamily="18" charset="0"/>
              </a:rPr>
              <a:t>Be aware that certain types of guns and many shooting activities require additional safety precautions.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A699396A-094F-4F16-A414-12FBCA6832BA}"/>
              </a:ext>
            </a:extLst>
          </p:cNvPr>
          <p:cNvSpPr>
            <a:spLocks noGrp="1"/>
          </p:cNvSpPr>
          <p:nvPr>
            <p:ph type="title"/>
          </p:nvPr>
        </p:nvSpPr>
        <p:spPr>
          <a:xfrm>
            <a:off x="228600" y="274638"/>
            <a:ext cx="8686800" cy="1143000"/>
          </a:xfrm>
        </p:spPr>
        <p:txBody>
          <a:bodyPr/>
          <a:lstStyle/>
          <a:p>
            <a:pPr algn="ctr" eaLnBrk="1" hangingPunct="1"/>
            <a:r>
              <a:rPr lang="en-US" altLang="en-US" u="sng"/>
              <a:t>Example</a:t>
            </a:r>
            <a:endParaRPr lang="en-US" altLang="en-US"/>
          </a:p>
        </p:txBody>
      </p:sp>
      <p:sp>
        <p:nvSpPr>
          <p:cNvPr id="51203" name="Content Placeholder 2">
            <a:extLst>
              <a:ext uri="{FF2B5EF4-FFF2-40B4-BE49-F238E27FC236}">
                <a16:creationId xmlns:a16="http://schemas.microsoft.com/office/drawing/2014/main" id="{0C48549E-480B-4040-B260-D018F3F9BB20}"/>
              </a:ext>
            </a:extLst>
          </p:cNvPr>
          <p:cNvSpPr>
            <a:spLocks noGrp="1"/>
          </p:cNvSpPr>
          <p:nvPr>
            <p:ph idx="1"/>
          </p:nvPr>
        </p:nvSpPr>
        <p:spPr>
          <a:xfrm>
            <a:off x="228600" y="1600200"/>
            <a:ext cx="8686800" cy="5029200"/>
          </a:xfrm>
        </p:spPr>
        <p:txBody>
          <a:bodyPr/>
          <a:lstStyle/>
          <a:p>
            <a:pPr eaLnBrk="1" hangingPunct="1"/>
            <a:r>
              <a:rPr lang="en-US" altLang="en-US"/>
              <a:t>In a 1987 case, a woman refused to pay an automobile mechanic who she thought did a poor job repairing her car. They argued about it, and the mechanic removed the radiator hose from the car so she couldn't drive it away. She reached into her purse, pulled out an unloaded gun, and threatened to kill the mechanic if he touched her car again. The mechanic grabbed the gun and called the police.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7131C453-F329-4D03-81E7-7ECF360C8DA8}"/>
              </a:ext>
            </a:extLst>
          </p:cNvPr>
          <p:cNvSpPr>
            <a:spLocks noGrp="1"/>
          </p:cNvSpPr>
          <p:nvPr>
            <p:ph type="title"/>
          </p:nvPr>
        </p:nvSpPr>
        <p:spPr>
          <a:xfrm>
            <a:off x="228600" y="274638"/>
            <a:ext cx="8686800" cy="1143000"/>
          </a:xfrm>
        </p:spPr>
        <p:txBody>
          <a:bodyPr/>
          <a:lstStyle/>
          <a:p>
            <a:pPr algn="ctr" eaLnBrk="1" hangingPunct="1"/>
            <a:r>
              <a:rPr lang="en-US" altLang="en-US"/>
              <a:t>EXAMPLE     cont.</a:t>
            </a:r>
          </a:p>
        </p:txBody>
      </p:sp>
      <p:sp>
        <p:nvSpPr>
          <p:cNvPr id="52227" name="Content Placeholder 2">
            <a:extLst>
              <a:ext uri="{FF2B5EF4-FFF2-40B4-BE49-F238E27FC236}">
                <a16:creationId xmlns:a16="http://schemas.microsoft.com/office/drawing/2014/main" id="{800CF0A3-1382-48CA-AC35-589710BFE975}"/>
              </a:ext>
            </a:extLst>
          </p:cNvPr>
          <p:cNvSpPr>
            <a:spLocks noGrp="1"/>
          </p:cNvSpPr>
          <p:nvPr>
            <p:ph idx="1"/>
          </p:nvPr>
        </p:nvSpPr>
        <p:spPr>
          <a:xfrm>
            <a:off x="228600" y="1600200"/>
            <a:ext cx="8686800" cy="5029200"/>
          </a:xfrm>
        </p:spPr>
        <p:txBody>
          <a:bodyPr/>
          <a:lstStyle/>
          <a:p>
            <a:pPr eaLnBrk="1" hangingPunct="1"/>
            <a:r>
              <a:rPr lang="en-US" altLang="en-US"/>
              <a:t>The woman was convicted of aggravated assault with a firearm and sentenced to serve a mandatory three-year prison term. The fact that the gun was not loaded was irrelevant. Even though she was the mother of three dependent children and had no prior criminal record, the statute does not allow for parole. Her only recourse was to seek clemency from the Governor.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DD38116B-388C-4DF9-959B-CA55D11659B3}"/>
              </a:ext>
            </a:extLst>
          </p:cNvPr>
          <p:cNvSpPr>
            <a:spLocks noGrp="1"/>
          </p:cNvSpPr>
          <p:nvPr>
            <p:ph type="title"/>
          </p:nvPr>
        </p:nvSpPr>
        <p:spPr>
          <a:xfrm>
            <a:off x="228600" y="274638"/>
            <a:ext cx="8686800" cy="1143000"/>
          </a:xfrm>
        </p:spPr>
        <p:txBody>
          <a:bodyPr/>
          <a:lstStyle/>
          <a:p>
            <a:pPr eaLnBrk="1" hangingPunct="1"/>
            <a:r>
              <a:rPr lang="en-US" altLang="en-US" sz="3200" b="1" u="sng"/>
              <a:t>When can I use deadly force in the defense of another person?</a:t>
            </a:r>
            <a:endParaRPr lang="en-US" altLang="en-US" sz="3200"/>
          </a:p>
        </p:txBody>
      </p:sp>
      <p:sp>
        <p:nvSpPr>
          <p:cNvPr id="53251" name="Content Placeholder 2">
            <a:extLst>
              <a:ext uri="{FF2B5EF4-FFF2-40B4-BE49-F238E27FC236}">
                <a16:creationId xmlns:a16="http://schemas.microsoft.com/office/drawing/2014/main" id="{4E1998FB-3905-44E2-82A3-E7C320436FF8}"/>
              </a:ext>
            </a:extLst>
          </p:cNvPr>
          <p:cNvSpPr>
            <a:spLocks noGrp="1"/>
          </p:cNvSpPr>
          <p:nvPr>
            <p:ph idx="1"/>
          </p:nvPr>
        </p:nvSpPr>
        <p:spPr>
          <a:xfrm>
            <a:off x="228600" y="1600200"/>
            <a:ext cx="8686800" cy="5029200"/>
          </a:xfrm>
        </p:spPr>
        <p:txBody>
          <a:bodyPr/>
          <a:lstStyle/>
          <a:p>
            <a:pPr eaLnBrk="1" hangingPunct="1"/>
            <a:r>
              <a:rPr lang="en-US" altLang="en-US"/>
              <a:t>If you see someone who is being attacked, you can use deadly force to defend him/her if the circumstances would justify that person's use of deadly force in his/her own defense. In other words, you "stand in the shoes" of the person being attacked.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D85FEFD6-8204-42ED-AB2F-3AE34DB40848}"/>
              </a:ext>
            </a:extLst>
          </p:cNvPr>
          <p:cNvSpPr>
            <a:spLocks noGrp="1"/>
          </p:cNvSpPr>
          <p:nvPr>
            <p:ph type="title"/>
          </p:nvPr>
        </p:nvSpPr>
        <p:spPr>
          <a:xfrm>
            <a:off x="228600" y="274638"/>
            <a:ext cx="8686800" cy="1143000"/>
          </a:xfrm>
        </p:spPr>
        <p:txBody>
          <a:bodyPr/>
          <a:lstStyle/>
          <a:p>
            <a:pPr eaLnBrk="1" hangingPunct="1"/>
            <a:r>
              <a:rPr lang="en-US" altLang="en-US" sz="3200" b="1" u="sng"/>
              <a:t>What if I see a crime being committed?</a:t>
            </a:r>
            <a:r>
              <a:rPr lang="en-US" altLang="en-US" sz="3200" u="sng"/>
              <a:t> </a:t>
            </a:r>
            <a:endParaRPr lang="en-US" altLang="en-US" sz="3200"/>
          </a:p>
        </p:txBody>
      </p:sp>
      <p:sp>
        <p:nvSpPr>
          <p:cNvPr id="3" name="Content Placeholder 2">
            <a:extLst>
              <a:ext uri="{FF2B5EF4-FFF2-40B4-BE49-F238E27FC236}">
                <a16:creationId xmlns:a16="http://schemas.microsoft.com/office/drawing/2014/main" id="{4884807F-C5F8-44D2-8ABD-F9750BECC559}"/>
              </a:ext>
            </a:extLst>
          </p:cNvPr>
          <p:cNvSpPr>
            <a:spLocks noGrp="1"/>
          </p:cNvSpPr>
          <p:nvPr>
            <p:ph idx="1"/>
          </p:nvPr>
        </p:nvSpPr>
        <p:spPr>
          <a:xfrm>
            <a:off x="228600" y="1600200"/>
            <a:ext cx="8686800" cy="5029200"/>
          </a:xfrm>
        </p:spPr>
        <p:txBody>
          <a:bodyPr>
            <a:normAutofit lnSpcReduction="10000"/>
          </a:bodyPr>
          <a:lstStyle/>
          <a:p>
            <a:pPr marL="420624" indent="-384048" eaLnBrk="1" fontAlgn="auto" hangingPunct="1">
              <a:spcAft>
                <a:spcPts val="0"/>
              </a:spcAft>
              <a:buFont typeface="Wingdings 2"/>
              <a:buChar char=""/>
              <a:defRPr/>
            </a:pPr>
            <a:r>
              <a:rPr lang="en-US" dirty="0">
                <a:solidFill>
                  <a:srgbClr val="FF0000"/>
                </a:solidFill>
              </a:rPr>
              <a:t>A license to carry a concealed weapon does not make you a free-lance policeman. </a:t>
            </a:r>
            <a:r>
              <a:rPr lang="en-US" dirty="0"/>
              <a:t>But, as stated earlier, </a:t>
            </a:r>
            <a:r>
              <a:rPr lang="en-US" dirty="0">
                <a:solidFill>
                  <a:srgbClr val="FF0000"/>
                </a:solidFill>
              </a:rPr>
              <a:t>deadly force is justified </a:t>
            </a:r>
            <a:r>
              <a:rPr lang="en-US" dirty="0"/>
              <a:t>if you are trying </a:t>
            </a:r>
            <a:r>
              <a:rPr lang="en-US" dirty="0">
                <a:solidFill>
                  <a:srgbClr val="FF0000"/>
                </a:solidFill>
              </a:rPr>
              <a:t>to prevent the imminent commission of a forcible felony.</a:t>
            </a:r>
            <a:r>
              <a:rPr lang="en-US" dirty="0"/>
              <a:t> The use of deadly force must be </a:t>
            </a:r>
            <a:r>
              <a:rPr lang="en-US" dirty="0">
                <a:solidFill>
                  <a:srgbClr val="FF0000"/>
                </a:solidFill>
              </a:rPr>
              <a:t>absolutely necessary </a:t>
            </a:r>
            <a:r>
              <a:rPr lang="en-US" dirty="0"/>
              <a:t>to prevent the crime. Also, if the criminal runs away, you cannot use deadly force to stop him, because you would no longer be "</a:t>
            </a:r>
            <a:r>
              <a:rPr lang="en-US" dirty="0">
                <a:solidFill>
                  <a:srgbClr val="FF0000"/>
                </a:solidFill>
              </a:rPr>
              <a:t>preventing</a:t>
            </a:r>
            <a:r>
              <a:rPr lang="en-US" dirty="0"/>
              <a:t>" a crime. If use of deadly force is not necessary, or you use deadly force after the crime has stopped, you could be convicted of manslaughter.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5A6B4AA5-A47F-4F33-849C-47946F47C249}"/>
              </a:ext>
            </a:extLst>
          </p:cNvPr>
          <p:cNvSpPr>
            <a:spLocks noGrp="1"/>
          </p:cNvSpPr>
          <p:nvPr>
            <p:ph type="title"/>
          </p:nvPr>
        </p:nvSpPr>
        <p:spPr>
          <a:xfrm>
            <a:off x="228600" y="274638"/>
            <a:ext cx="8686800" cy="1143000"/>
          </a:xfrm>
        </p:spPr>
        <p:txBody>
          <a:bodyPr/>
          <a:lstStyle/>
          <a:p>
            <a:pPr algn="ctr" eaLnBrk="1" hangingPunct="1"/>
            <a:r>
              <a:rPr lang="en-US" altLang="en-US" b="1" u="sng"/>
              <a:t>Summary</a:t>
            </a:r>
            <a:endParaRPr lang="en-US" altLang="en-US"/>
          </a:p>
        </p:txBody>
      </p:sp>
      <p:sp>
        <p:nvSpPr>
          <p:cNvPr id="55299" name="Content Placeholder 2">
            <a:extLst>
              <a:ext uri="{FF2B5EF4-FFF2-40B4-BE49-F238E27FC236}">
                <a16:creationId xmlns:a16="http://schemas.microsoft.com/office/drawing/2014/main" id="{610029DE-5615-4885-B057-3A78A602289D}"/>
              </a:ext>
            </a:extLst>
          </p:cNvPr>
          <p:cNvSpPr>
            <a:spLocks noGrp="1"/>
          </p:cNvSpPr>
          <p:nvPr>
            <p:ph idx="1"/>
          </p:nvPr>
        </p:nvSpPr>
        <p:spPr>
          <a:xfrm>
            <a:off x="228600" y="1600200"/>
            <a:ext cx="8686800" cy="5029200"/>
          </a:xfrm>
        </p:spPr>
        <p:txBody>
          <a:bodyPr/>
          <a:lstStyle/>
          <a:p>
            <a:pPr eaLnBrk="1" hangingPunct="1"/>
            <a:r>
              <a:rPr lang="en-US" altLang="en-US"/>
              <a:t>Never display a handgun to gain "leverage" in an argument, even if it isn't loaded or you never intend to use it. </a:t>
            </a:r>
          </a:p>
          <a:p>
            <a:pPr eaLnBrk="1" hangingPunct="1"/>
            <a:r>
              <a:rPr lang="en-US" altLang="en-US"/>
              <a:t>The law permits you to carry a concealed weapon for self-defense. Carrying a concealed weapon does not make you a free-lance policeman or a “Good Samaritan.”</a:t>
            </a:r>
          </a:p>
          <a:p>
            <a:pPr eaLnBrk="1" hangingPunct="1"/>
            <a:r>
              <a:rPr lang="en-US" altLang="en-US"/>
              <a:t>Never carry your concealed weapon into any place where the statute prohibits carrying it.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A937-BC37-437A-957B-C75DA3FE55DB}"/>
              </a:ext>
            </a:extLst>
          </p:cNvPr>
          <p:cNvSpPr>
            <a:spLocks noGrp="1"/>
          </p:cNvSpPr>
          <p:nvPr>
            <p:ph type="title"/>
          </p:nvPr>
        </p:nvSpPr>
        <p:spPr>
          <a:xfrm>
            <a:off x="228600" y="274638"/>
            <a:ext cx="8686800" cy="1143000"/>
          </a:xfrm>
        </p:spPr>
        <p:txBody>
          <a:bodyPr>
            <a:normAutofit fontScale="90000"/>
          </a:bodyPr>
          <a:lstStyle/>
          <a:p>
            <a:pPr eaLnBrk="1" fontAlgn="auto" hangingPunct="1">
              <a:spcAft>
                <a:spcPts val="0"/>
              </a:spcAft>
              <a:defRPr/>
            </a:pPr>
            <a:r>
              <a:rPr lang="en-US" sz="3200" u="sng" dirty="0"/>
              <a:t>The amount of force that you use to defend yourself must not be excessive under the circumstances. </a:t>
            </a:r>
            <a:endParaRPr lang="en-US" sz="3200" dirty="0"/>
          </a:p>
        </p:txBody>
      </p:sp>
      <p:sp>
        <p:nvSpPr>
          <p:cNvPr id="56323" name="Content Placeholder 2">
            <a:extLst>
              <a:ext uri="{FF2B5EF4-FFF2-40B4-BE49-F238E27FC236}">
                <a16:creationId xmlns:a16="http://schemas.microsoft.com/office/drawing/2014/main" id="{E27C96DC-B223-486F-A6E1-63BB60FA6E5B}"/>
              </a:ext>
            </a:extLst>
          </p:cNvPr>
          <p:cNvSpPr>
            <a:spLocks noGrp="1"/>
          </p:cNvSpPr>
          <p:nvPr>
            <p:ph idx="1"/>
          </p:nvPr>
        </p:nvSpPr>
        <p:spPr>
          <a:xfrm>
            <a:off x="228600" y="1600200"/>
            <a:ext cx="8686800" cy="5029200"/>
          </a:xfrm>
        </p:spPr>
        <p:txBody>
          <a:bodyPr/>
          <a:lstStyle/>
          <a:p>
            <a:pPr eaLnBrk="1" hangingPunct="1"/>
            <a:r>
              <a:rPr lang="en-US" altLang="en-US"/>
              <a:t>Never use deadly force in self-defense unless you are afraid that if you don't, you will be killed or seriously injured; </a:t>
            </a:r>
          </a:p>
          <a:p>
            <a:pPr eaLnBrk="1" hangingPunct="1"/>
            <a:r>
              <a:rPr lang="en-US" altLang="en-US"/>
              <a:t>Verbal threats never justify your use of deadly force; </a:t>
            </a:r>
          </a:p>
          <a:p>
            <a:pPr eaLnBrk="1" hangingPunct="1"/>
            <a:r>
              <a:rPr lang="en-US" altLang="en-US"/>
              <a:t>If you think someone has a weapon and will use it unless you kill him, be sure you are right and are not overreacting to the situation.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3DBA326-EE1A-455E-A028-5E92A4FA4EC7}"/>
              </a:ext>
            </a:extLst>
          </p:cNvPr>
          <p:cNvSpPr>
            <a:spLocks noGrp="1" noChangeArrowheads="1"/>
          </p:cNvSpPr>
          <p:nvPr>
            <p:ph type="title"/>
          </p:nvPr>
        </p:nvSpPr>
        <p:spPr>
          <a:xfrm>
            <a:off x="2057400" y="228600"/>
            <a:ext cx="6400800" cy="1143000"/>
          </a:xfrm>
        </p:spPr>
        <p:txBody>
          <a:bodyPr lIns="91440" rIns="91440" anchor="t">
            <a:normAutofit fontScale="90000"/>
          </a:bodyPr>
          <a:lstStyle/>
          <a:p>
            <a:pPr eaLnBrk="1" fontAlgn="auto" hangingPunct="1">
              <a:spcAft>
                <a:spcPts val="0"/>
              </a:spcAft>
              <a:defRPr/>
            </a:pPr>
            <a:r>
              <a:rPr lang="en-US" b="1" dirty="0">
                <a:latin typeface="Times New Roman" charset="0"/>
              </a:rPr>
              <a:t>Concealed Carry Requirements</a:t>
            </a:r>
            <a:endParaRPr lang="en-US" sz="3600" b="1" dirty="0">
              <a:latin typeface="Times New Roman" charset="0"/>
            </a:endParaRPr>
          </a:p>
        </p:txBody>
      </p:sp>
      <p:sp>
        <p:nvSpPr>
          <p:cNvPr id="57347" name="Rectangle 3">
            <a:extLst>
              <a:ext uri="{FF2B5EF4-FFF2-40B4-BE49-F238E27FC236}">
                <a16:creationId xmlns:a16="http://schemas.microsoft.com/office/drawing/2014/main" id="{3AE2364D-E6E2-4E47-BF85-AD56190C0F97}"/>
              </a:ext>
            </a:extLst>
          </p:cNvPr>
          <p:cNvSpPr>
            <a:spLocks noGrp="1" noChangeArrowheads="1"/>
          </p:cNvSpPr>
          <p:nvPr>
            <p:ph type="body" idx="1"/>
          </p:nvPr>
        </p:nvSpPr>
        <p:spPr/>
        <p:txBody>
          <a:bodyPr/>
          <a:lstStyle/>
          <a:p>
            <a:pPr eaLnBrk="1" hangingPunct="1"/>
            <a:r>
              <a:rPr lang="en-US" altLang="en-US">
                <a:latin typeface="Times New Roman" panose="02020603050405020304" pitchFamily="18" charset="0"/>
              </a:rPr>
              <a:t>What factors should be considered when choosing a handgun carry device?</a:t>
            </a:r>
          </a:p>
          <a:p>
            <a:pPr lvl="1" eaLnBrk="1" hangingPunct="1"/>
            <a:r>
              <a:rPr lang="en-US" altLang="en-US">
                <a:latin typeface="Times New Roman" panose="02020603050405020304" pitchFamily="18" charset="0"/>
              </a:rPr>
              <a:t>Concealment</a:t>
            </a:r>
          </a:p>
          <a:p>
            <a:pPr lvl="1" eaLnBrk="1" hangingPunct="1"/>
            <a:r>
              <a:rPr lang="en-US" altLang="en-US">
                <a:latin typeface="Times New Roman" panose="02020603050405020304" pitchFamily="18" charset="0"/>
              </a:rPr>
              <a:t>Access</a:t>
            </a:r>
          </a:p>
          <a:p>
            <a:pPr lvl="1" eaLnBrk="1" hangingPunct="1"/>
            <a:r>
              <a:rPr lang="en-US" altLang="en-US">
                <a:latin typeface="Times New Roman" panose="02020603050405020304" pitchFamily="18" charset="0"/>
              </a:rPr>
              <a:t>Retention</a:t>
            </a:r>
          </a:p>
          <a:p>
            <a:pPr lvl="1" eaLnBrk="1" hangingPunct="1"/>
            <a:r>
              <a:rPr lang="en-US" altLang="en-US">
                <a:latin typeface="Times New Roman" panose="02020603050405020304" pitchFamily="18" charset="0"/>
              </a:rPr>
              <a:t>Comfort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B5E275E3-50CD-4373-BC9D-3D096551D0A3}"/>
              </a:ext>
            </a:extLst>
          </p:cNvPr>
          <p:cNvSpPr>
            <a:spLocks noGrp="1" noChangeArrowheads="1"/>
          </p:cNvSpPr>
          <p:nvPr>
            <p:ph type="title"/>
          </p:nvPr>
        </p:nvSpPr>
        <p:spPr>
          <a:xfrm>
            <a:off x="2057400" y="457200"/>
            <a:ext cx="6400800" cy="1143000"/>
          </a:xfrm>
        </p:spPr>
        <p:txBody>
          <a:bodyPr lIns="91440" rIns="91440" anchor="t">
            <a:normAutofit fontScale="90000"/>
          </a:bodyPr>
          <a:lstStyle/>
          <a:p>
            <a:pPr eaLnBrk="1" fontAlgn="auto" hangingPunct="1">
              <a:spcAft>
                <a:spcPts val="0"/>
              </a:spcAft>
              <a:defRPr/>
            </a:pPr>
            <a:r>
              <a:rPr lang="en-US" b="1" dirty="0">
                <a:latin typeface="Times New Roman" charset="0"/>
              </a:rPr>
              <a:t>Concealed Carry Devices</a:t>
            </a:r>
          </a:p>
        </p:txBody>
      </p:sp>
      <p:sp>
        <p:nvSpPr>
          <p:cNvPr id="59395" name="Rectangle 3">
            <a:extLst>
              <a:ext uri="{FF2B5EF4-FFF2-40B4-BE49-F238E27FC236}">
                <a16:creationId xmlns:a16="http://schemas.microsoft.com/office/drawing/2014/main" id="{349489E4-6C2E-457E-A6B0-BDF4876B3543}"/>
              </a:ext>
            </a:extLst>
          </p:cNvPr>
          <p:cNvSpPr>
            <a:spLocks noGrp="1" noChangeArrowheads="1"/>
          </p:cNvSpPr>
          <p:nvPr>
            <p:ph type="body" idx="1"/>
          </p:nvPr>
        </p:nvSpPr>
        <p:spPr/>
        <p:txBody>
          <a:bodyPr/>
          <a:lstStyle/>
          <a:p>
            <a:pPr eaLnBrk="1" hangingPunct="1"/>
            <a:r>
              <a:rPr lang="en-US" altLang="en-US">
                <a:latin typeface="Times New Roman" panose="02020603050405020304" pitchFamily="18" charset="0"/>
              </a:rPr>
              <a:t>What materials are handgun carry devices usually constructed  from?</a:t>
            </a:r>
          </a:p>
          <a:p>
            <a:pPr lvl="1" eaLnBrk="1" hangingPunct="1"/>
            <a:r>
              <a:rPr lang="en-US" altLang="en-US">
                <a:latin typeface="Times New Roman" panose="02020603050405020304" pitchFamily="18" charset="0"/>
              </a:rPr>
              <a:t>Leather</a:t>
            </a:r>
          </a:p>
          <a:p>
            <a:pPr lvl="1" eaLnBrk="1" hangingPunct="1"/>
            <a:r>
              <a:rPr lang="en-US" altLang="en-US">
                <a:latin typeface="Times New Roman" panose="02020603050405020304" pitchFamily="18" charset="0"/>
              </a:rPr>
              <a:t>Nylon fabric</a:t>
            </a:r>
          </a:p>
          <a:p>
            <a:pPr lvl="1" eaLnBrk="1" hangingPunct="1"/>
            <a:r>
              <a:rPr lang="en-US" altLang="en-US">
                <a:latin typeface="Times New Roman" panose="02020603050405020304" pitchFamily="18" charset="0"/>
              </a:rPr>
              <a:t>Plastic or polymer</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FF73A2B1-34AE-43BA-BBF5-9FC91FF6104B}"/>
              </a:ext>
            </a:extLst>
          </p:cNvPr>
          <p:cNvSpPr>
            <a:spLocks noGrp="1" noChangeArrowheads="1"/>
          </p:cNvSpPr>
          <p:nvPr>
            <p:ph type="title"/>
          </p:nvPr>
        </p:nvSpPr>
        <p:spPr>
          <a:xfrm>
            <a:off x="2209800" y="381000"/>
            <a:ext cx="6324600" cy="1143000"/>
          </a:xfrm>
        </p:spPr>
        <p:txBody>
          <a:bodyPr lIns="91440" rIns="91440" anchor="t"/>
          <a:lstStyle/>
          <a:p>
            <a:pPr eaLnBrk="1" hangingPunct="1"/>
            <a:r>
              <a:rPr lang="en-US" altLang="en-US" b="1">
                <a:latin typeface="Times New Roman" panose="02020603050405020304" pitchFamily="18" charset="0"/>
              </a:rPr>
              <a:t>Holsters Types</a:t>
            </a:r>
          </a:p>
        </p:txBody>
      </p:sp>
      <p:sp>
        <p:nvSpPr>
          <p:cNvPr id="61443" name="Rectangle 3">
            <a:extLst>
              <a:ext uri="{FF2B5EF4-FFF2-40B4-BE49-F238E27FC236}">
                <a16:creationId xmlns:a16="http://schemas.microsoft.com/office/drawing/2014/main" id="{C0A21EA7-F7B7-410F-89BC-396A50D4784F}"/>
              </a:ext>
            </a:extLst>
          </p:cNvPr>
          <p:cNvSpPr>
            <a:spLocks noGrp="1" noChangeArrowheads="1"/>
          </p:cNvSpPr>
          <p:nvPr>
            <p:ph type="body" idx="1"/>
          </p:nvPr>
        </p:nvSpPr>
        <p:spPr/>
        <p:txBody>
          <a:bodyPr/>
          <a:lstStyle/>
          <a:p>
            <a:pPr eaLnBrk="1" hangingPunct="1"/>
            <a:r>
              <a:rPr lang="en-US" altLang="en-US">
                <a:latin typeface="Times New Roman" panose="02020603050405020304" pitchFamily="18" charset="0"/>
              </a:rPr>
              <a:t>Shoulder holsters</a:t>
            </a:r>
          </a:p>
          <a:p>
            <a:pPr eaLnBrk="1" hangingPunct="1"/>
            <a:r>
              <a:rPr lang="en-US" altLang="en-US">
                <a:latin typeface="Times New Roman" panose="02020603050405020304" pitchFamily="18" charset="0"/>
              </a:rPr>
              <a:t>Strong-side hip holsters </a:t>
            </a:r>
          </a:p>
          <a:p>
            <a:pPr eaLnBrk="1" hangingPunct="1"/>
            <a:r>
              <a:rPr lang="en-US" altLang="en-US">
                <a:latin typeface="Times New Roman" panose="02020603050405020304" pitchFamily="18" charset="0"/>
              </a:rPr>
              <a:t>Crossdraw holsters</a:t>
            </a:r>
          </a:p>
          <a:p>
            <a:pPr eaLnBrk="1" hangingPunct="1"/>
            <a:r>
              <a:rPr lang="en-US" altLang="en-US">
                <a:latin typeface="Times New Roman" panose="02020603050405020304" pitchFamily="18" charset="0"/>
              </a:rPr>
              <a:t>Ankle holsters</a:t>
            </a:r>
          </a:p>
          <a:p>
            <a:pPr eaLnBrk="1" hangingPunct="1"/>
            <a:r>
              <a:rPr lang="en-US" altLang="en-US">
                <a:latin typeface="Times New Roman" panose="02020603050405020304" pitchFamily="18" charset="0"/>
              </a:rPr>
              <a:t>Small-of the–back holsters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C3E02E5-8065-44C5-A8DC-1B097C64E95C}"/>
              </a:ext>
            </a:extLst>
          </p:cNvPr>
          <p:cNvSpPr>
            <a:spLocks noGrp="1" noChangeArrowheads="1"/>
          </p:cNvSpPr>
          <p:nvPr>
            <p:ph type="title"/>
          </p:nvPr>
        </p:nvSpPr>
        <p:spPr>
          <a:xfrm>
            <a:off x="2133600" y="304800"/>
            <a:ext cx="6324600" cy="1143000"/>
          </a:xfrm>
        </p:spPr>
        <p:txBody>
          <a:bodyPr lIns="91440" rIns="91440" anchor="t"/>
          <a:lstStyle/>
          <a:p>
            <a:pPr eaLnBrk="1" hangingPunct="1"/>
            <a:r>
              <a:rPr lang="en-US" altLang="en-US" b="1">
                <a:latin typeface="Times New Roman" panose="02020603050405020304" pitchFamily="18" charset="0"/>
              </a:rPr>
              <a:t>Shoulder Holsters</a:t>
            </a:r>
          </a:p>
        </p:txBody>
      </p:sp>
      <p:sp>
        <p:nvSpPr>
          <p:cNvPr id="63491" name="Rectangle 3">
            <a:extLst>
              <a:ext uri="{FF2B5EF4-FFF2-40B4-BE49-F238E27FC236}">
                <a16:creationId xmlns:a16="http://schemas.microsoft.com/office/drawing/2014/main" id="{24D69993-3B63-4500-B259-B275170B55E0}"/>
              </a:ext>
            </a:extLst>
          </p:cNvPr>
          <p:cNvSpPr>
            <a:spLocks noGrp="1" noChangeArrowheads="1"/>
          </p:cNvSpPr>
          <p:nvPr>
            <p:ph type="body" idx="1"/>
          </p:nvPr>
        </p:nvSpPr>
        <p:spPr>
          <a:xfrm>
            <a:off x="685800" y="1447800"/>
            <a:ext cx="7772400" cy="4648200"/>
          </a:xfrm>
        </p:spPr>
        <p:txBody>
          <a:bodyPr/>
          <a:lstStyle/>
          <a:p>
            <a:pPr eaLnBrk="1" hangingPunct="1"/>
            <a:r>
              <a:rPr lang="en-US" altLang="en-US">
                <a:latin typeface="Times New Roman" panose="02020603050405020304" pitchFamily="18" charset="0"/>
              </a:rPr>
              <a:t>Strengths</a:t>
            </a:r>
          </a:p>
          <a:p>
            <a:pPr lvl="1" eaLnBrk="1" hangingPunct="1"/>
            <a:r>
              <a:rPr lang="en-US" altLang="en-US">
                <a:latin typeface="Times New Roman" panose="02020603050405020304" pitchFamily="18" charset="0"/>
              </a:rPr>
              <a:t>Concealment</a:t>
            </a:r>
          </a:p>
          <a:p>
            <a:pPr lvl="1" eaLnBrk="1" hangingPunct="1"/>
            <a:r>
              <a:rPr lang="en-US" altLang="en-US">
                <a:latin typeface="Times New Roman" panose="02020603050405020304" pitchFamily="18" charset="0"/>
              </a:rPr>
              <a:t>Access</a:t>
            </a:r>
          </a:p>
          <a:p>
            <a:pPr lvl="1" eaLnBrk="1" hangingPunct="1"/>
            <a:r>
              <a:rPr lang="en-US" altLang="en-US">
                <a:latin typeface="Times New Roman" panose="02020603050405020304" pitchFamily="18" charset="0"/>
              </a:rPr>
              <a:t>Comfort</a:t>
            </a:r>
          </a:p>
          <a:p>
            <a:pPr eaLnBrk="1" hangingPunct="1"/>
            <a:r>
              <a:rPr lang="en-US" altLang="en-US">
                <a:latin typeface="Times New Roman" panose="02020603050405020304" pitchFamily="18" charset="0"/>
              </a:rPr>
              <a:t>Limitations</a:t>
            </a:r>
          </a:p>
          <a:p>
            <a:pPr lvl="1" eaLnBrk="1" hangingPunct="1"/>
            <a:r>
              <a:rPr lang="en-US" altLang="en-US">
                <a:latin typeface="Times New Roman" panose="02020603050405020304" pitchFamily="18" charset="0"/>
              </a:rPr>
              <a:t>Safe direction  </a:t>
            </a:r>
          </a:p>
          <a:p>
            <a:pPr lvl="1" eaLnBrk="1" hangingPunct="1"/>
            <a:r>
              <a:rPr lang="en-US" altLang="en-US">
                <a:latin typeface="Times New Roman" panose="02020603050405020304" pitchFamily="18" charset="0"/>
              </a:rPr>
              <a:t>Retention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ADDB77DA-2F81-4CB5-868A-A124A8EB3570}"/>
              </a:ext>
            </a:extLst>
          </p:cNvPr>
          <p:cNvSpPr>
            <a:spLocks noGrp="1" noChangeArrowheads="1"/>
          </p:cNvSpPr>
          <p:nvPr>
            <p:ph type="title"/>
          </p:nvPr>
        </p:nvSpPr>
        <p:spPr>
          <a:xfrm>
            <a:off x="1981200" y="304800"/>
            <a:ext cx="6629400" cy="1143000"/>
          </a:xfrm>
        </p:spPr>
        <p:txBody>
          <a:bodyPr lIns="91440" rIns="91440" anchor="t">
            <a:normAutofit fontScale="90000"/>
          </a:bodyPr>
          <a:lstStyle/>
          <a:p>
            <a:pPr eaLnBrk="1" fontAlgn="auto" hangingPunct="1">
              <a:spcAft>
                <a:spcPts val="0"/>
              </a:spcAft>
              <a:defRPr/>
            </a:pPr>
            <a:r>
              <a:rPr lang="en-US" b="1" dirty="0">
                <a:latin typeface="Times New Roman" charset="0"/>
              </a:rPr>
              <a:t>Special Safety Considerations</a:t>
            </a:r>
          </a:p>
        </p:txBody>
      </p:sp>
      <p:sp>
        <p:nvSpPr>
          <p:cNvPr id="16387" name="Rectangle 3">
            <a:extLst>
              <a:ext uri="{FF2B5EF4-FFF2-40B4-BE49-F238E27FC236}">
                <a16:creationId xmlns:a16="http://schemas.microsoft.com/office/drawing/2014/main" id="{495C97DD-30D8-4652-83C2-EEB42F3DB7C4}"/>
              </a:ext>
            </a:extLst>
          </p:cNvPr>
          <p:cNvSpPr>
            <a:spLocks noGrp="1" noChangeArrowheads="1"/>
          </p:cNvSpPr>
          <p:nvPr>
            <p:ph type="body" idx="1"/>
          </p:nvPr>
        </p:nvSpPr>
        <p:spPr>
          <a:xfrm>
            <a:off x="685800" y="1981200"/>
            <a:ext cx="7772400" cy="4114800"/>
          </a:xfrm>
        </p:spPr>
        <p:txBody>
          <a:bodyPr/>
          <a:lstStyle/>
          <a:p>
            <a:pPr eaLnBrk="1" hangingPunct="1"/>
            <a:r>
              <a:rPr lang="en-US" altLang="en-US">
                <a:latin typeface="Times New Roman" panose="02020603050405020304" pitchFamily="18" charset="0"/>
              </a:rPr>
              <a:t>Think ahead</a:t>
            </a:r>
          </a:p>
          <a:p>
            <a:pPr eaLnBrk="1" hangingPunct="1"/>
            <a:r>
              <a:rPr lang="en-US" altLang="en-US">
                <a:latin typeface="Times New Roman" panose="02020603050405020304" pitchFamily="18" charset="0"/>
              </a:rPr>
              <a:t>Make sure your holster or holster purse allows proper gun retention.</a:t>
            </a:r>
          </a:p>
          <a:p>
            <a:pPr eaLnBrk="1" hangingPunct="1"/>
            <a:r>
              <a:rPr lang="en-US" altLang="en-US">
                <a:latin typeface="Times New Roman" panose="02020603050405020304" pitchFamily="18" charset="0"/>
              </a:rPr>
              <a:t>Make sure you have the proper carry mode for your gun.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AA20D830-6BB4-45B3-8645-805EDAB0A5BF}"/>
              </a:ext>
            </a:extLst>
          </p:cNvPr>
          <p:cNvSpPr>
            <a:spLocks noGrp="1" noChangeArrowheads="1"/>
          </p:cNvSpPr>
          <p:nvPr>
            <p:ph type="title"/>
          </p:nvPr>
        </p:nvSpPr>
        <p:spPr>
          <a:xfrm>
            <a:off x="2057400" y="228600"/>
            <a:ext cx="6400800" cy="1143000"/>
          </a:xfrm>
        </p:spPr>
        <p:txBody>
          <a:bodyPr lIns="91440" rIns="91440" anchor="t">
            <a:normAutofit fontScale="90000"/>
          </a:bodyPr>
          <a:lstStyle/>
          <a:p>
            <a:pPr eaLnBrk="1" fontAlgn="auto" hangingPunct="1">
              <a:spcAft>
                <a:spcPts val="0"/>
              </a:spcAft>
              <a:defRPr/>
            </a:pPr>
            <a:r>
              <a:rPr lang="en-US" b="1" dirty="0">
                <a:latin typeface="Times New Roman" charset="0"/>
              </a:rPr>
              <a:t>Strong-Side Hip Holsters</a:t>
            </a:r>
          </a:p>
        </p:txBody>
      </p:sp>
      <p:sp>
        <p:nvSpPr>
          <p:cNvPr id="65539" name="Rectangle 3">
            <a:extLst>
              <a:ext uri="{FF2B5EF4-FFF2-40B4-BE49-F238E27FC236}">
                <a16:creationId xmlns:a16="http://schemas.microsoft.com/office/drawing/2014/main" id="{46DCDD04-32C2-4D09-A850-B2B3B97F0E82}"/>
              </a:ext>
            </a:extLst>
          </p:cNvPr>
          <p:cNvSpPr>
            <a:spLocks noGrp="1" noChangeArrowheads="1"/>
          </p:cNvSpPr>
          <p:nvPr>
            <p:ph type="body" idx="1"/>
          </p:nvPr>
        </p:nvSpPr>
        <p:spPr>
          <a:xfrm>
            <a:off x="685800" y="1371600"/>
            <a:ext cx="7772400" cy="4724400"/>
          </a:xfrm>
        </p:spPr>
        <p:txBody>
          <a:bodyPr/>
          <a:lstStyle/>
          <a:p>
            <a:pPr eaLnBrk="1" hangingPunct="1">
              <a:lnSpc>
                <a:spcPct val="90000"/>
              </a:lnSpc>
            </a:pPr>
            <a:r>
              <a:rPr lang="en-US" altLang="en-US">
                <a:latin typeface="Times New Roman" panose="02020603050405020304" pitchFamily="18" charset="0"/>
              </a:rPr>
              <a:t>What are the types of strong-side hip holsters?</a:t>
            </a:r>
          </a:p>
          <a:p>
            <a:pPr eaLnBrk="1" hangingPunct="1">
              <a:lnSpc>
                <a:spcPct val="90000"/>
              </a:lnSpc>
            </a:pPr>
            <a:r>
              <a:rPr lang="en-US" altLang="en-US">
                <a:latin typeface="Times New Roman" panose="02020603050405020304" pitchFamily="18" charset="0"/>
              </a:rPr>
              <a:t>Strengths</a:t>
            </a:r>
          </a:p>
          <a:p>
            <a:pPr lvl="1" eaLnBrk="1" hangingPunct="1">
              <a:lnSpc>
                <a:spcPct val="90000"/>
              </a:lnSpc>
            </a:pPr>
            <a:r>
              <a:rPr lang="en-US" altLang="en-US">
                <a:latin typeface="Times New Roman" panose="02020603050405020304" pitchFamily="18" charset="0"/>
              </a:rPr>
              <a:t>Safe direction when presenting the gun</a:t>
            </a:r>
          </a:p>
          <a:p>
            <a:pPr lvl="1" eaLnBrk="1" hangingPunct="1">
              <a:lnSpc>
                <a:spcPct val="90000"/>
              </a:lnSpc>
            </a:pPr>
            <a:r>
              <a:rPr lang="en-US" altLang="en-US">
                <a:latin typeface="Times New Roman" panose="02020603050405020304" pitchFamily="18" charset="0"/>
              </a:rPr>
              <a:t>Fastest draw</a:t>
            </a:r>
          </a:p>
          <a:p>
            <a:pPr lvl="1" eaLnBrk="1" hangingPunct="1">
              <a:lnSpc>
                <a:spcPct val="90000"/>
              </a:lnSpc>
            </a:pPr>
            <a:r>
              <a:rPr lang="en-US" altLang="en-US">
                <a:latin typeface="Times New Roman" panose="02020603050405020304" pitchFamily="18" charset="0"/>
              </a:rPr>
              <a:t>Retention</a:t>
            </a:r>
          </a:p>
          <a:p>
            <a:pPr eaLnBrk="1" hangingPunct="1">
              <a:lnSpc>
                <a:spcPct val="90000"/>
              </a:lnSpc>
            </a:pPr>
            <a:r>
              <a:rPr lang="en-US" altLang="en-US">
                <a:latin typeface="Times New Roman" panose="02020603050405020304" pitchFamily="18" charset="0"/>
              </a:rPr>
              <a:t>Limitations</a:t>
            </a:r>
          </a:p>
          <a:p>
            <a:pPr lvl="1" eaLnBrk="1" hangingPunct="1">
              <a:lnSpc>
                <a:spcPct val="90000"/>
              </a:lnSpc>
            </a:pPr>
            <a:r>
              <a:rPr lang="en-US" altLang="en-US">
                <a:latin typeface="Times New Roman" panose="02020603050405020304" pitchFamily="18" charset="0"/>
              </a:rPr>
              <a:t>Must wear something to conceal the gun</a:t>
            </a:r>
          </a:p>
          <a:p>
            <a:pPr lvl="1" eaLnBrk="1" hangingPunct="1">
              <a:lnSpc>
                <a:spcPct val="90000"/>
              </a:lnSpc>
            </a:pPr>
            <a:r>
              <a:rPr lang="en-US" altLang="en-US">
                <a:latin typeface="Times New Roman" panose="02020603050405020304" pitchFamily="18" charset="0"/>
              </a:rPr>
              <a:t>Access when seated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E467AB07-5C2E-4B5B-95CB-5587D285B023}"/>
              </a:ext>
            </a:extLst>
          </p:cNvPr>
          <p:cNvSpPr>
            <a:spLocks noGrp="1" noChangeArrowheads="1"/>
          </p:cNvSpPr>
          <p:nvPr>
            <p:ph type="title"/>
          </p:nvPr>
        </p:nvSpPr>
        <p:spPr>
          <a:xfrm>
            <a:off x="2057400" y="228600"/>
            <a:ext cx="6400800" cy="1143000"/>
          </a:xfrm>
        </p:spPr>
        <p:txBody>
          <a:bodyPr lIns="91440" rIns="91440" anchor="t"/>
          <a:lstStyle/>
          <a:p>
            <a:pPr eaLnBrk="1" hangingPunct="1"/>
            <a:r>
              <a:rPr lang="en-US" altLang="en-US" b="1">
                <a:latin typeface="Times New Roman" panose="02020603050405020304" pitchFamily="18" charset="0"/>
              </a:rPr>
              <a:t>Cross-draw Holsters</a:t>
            </a:r>
          </a:p>
        </p:txBody>
      </p:sp>
      <p:sp>
        <p:nvSpPr>
          <p:cNvPr id="67587" name="Rectangle 3">
            <a:extLst>
              <a:ext uri="{FF2B5EF4-FFF2-40B4-BE49-F238E27FC236}">
                <a16:creationId xmlns:a16="http://schemas.microsoft.com/office/drawing/2014/main" id="{E50856B1-6449-41AD-8209-1B2691D28505}"/>
              </a:ext>
            </a:extLst>
          </p:cNvPr>
          <p:cNvSpPr>
            <a:spLocks noGrp="1" noChangeArrowheads="1"/>
          </p:cNvSpPr>
          <p:nvPr>
            <p:ph type="body" idx="1"/>
          </p:nvPr>
        </p:nvSpPr>
        <p:spPr>
          <a:xfrm>
            <a:off x="685800" y="1371600"/>
            <a:ext cx="7772400" cy="4724400"/>
          </a:xfrm>
        </p:spPr>
        <p:txBody>
          <a:bodyPr/>
          <a:lstStyle/>
          <a:p>
            <a:pPr eaLnBrk="1" hangingPunct="1"/>
            <a:r>
              <a:rPr lang="en-US" altLang="en-US">
                <a:latin typeface="Times New Roman" panose="02020603050405020304" pitchFamily="18" charset="0"/>
              </a:rPr>
              <a:t>Strengths</a:t>
            </a:r>
          </a:p>
          <a:p>
            <a:pPr lvl="1" eaLnBrk="1" hangingPunct="1"/>
            <a:r>
              <a:rPr lang="en-US" altLang="en-US">
                <a:latin typeface="Times New Roman" panose="02020603050405020304" pitchFamily="18" charset="0"/>
              </a:rPr>
              <a:t>Access to the gun</a:t>
            </a:r>
          </a:p>
          <a:p>
            <a:pPr lvl="1" eaLnBrk="1" hangingPunct="1"/>
            <a:r>
              <a:rPr lang="en-US" altLang="en-US">
                <a:latin typeface="Times New Roman" panose="02020603050405020304" pitchFamily="18" charset="0"/>
              </a:rPr>
              <a:t>Comfort</a:t>
            </a:r>
          </a:p>
          <a:p>
            <a:pPr eaLnBrk="1" hangingPunct="1"/>
            <a:r>
              <a:rPr lang="en-US" altLang="en-US">
                <a:latin typeface="Times New Roman" panose="02020603050405020304" pitchFamily="18" charset="0"/>
              </a:rPr>
              <a:t>Limitations</a:t>
            </a:r>
          </a:p>
          <a:p>
            <a:pPr lvl="1" eaLnBrk="1" hangingPunct="1"/>
            <a:r>
              <a:rPr lang="en-US" altLang="en-US">
                <a:latin typeface="Times New Roman" panose="02020603050405020304" pitchFamily="18" charset="0"/>
              </a:rPr>
              <a:t>Safe direction</a:t>
            </a:r>
          </a:p>
          <a:p>
            <a:pPr lvl="1" eaLnBrk="1" hangingPunct="1"/>
            <a:r>
              <a:rPr lang="en-US" altLang="en-US">
                <a:latin typeface="Times New Roman" panose="02020603050405020304" pitchFamily="18" charset="0"/>
              </a:rPr>
              <a:t>Retention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050">
            <a:extLst>
              <a:ext uri="{FF2B5EF4-FFF2-40B4-BE49-F238E27FC236}">
                <a16:creationId xmlns:a16="http://schemas.microsoft.com/office/drawing/2014/main" id="{4EE3AC92-0E83-4AD2-BE84-B32D070E3324}"/>
              </a:ext>
            </a:extLst>
          </p:cNvPr>
          <p:cNvSpPr>
            <a:spLocks noGrp="1" noChangeArrowheads="1"/>
          </p:cNvSpPr>
          <p:nvPr>
            <p:ph type="title"/>
          </p:nvPr>
        </p:nvSpPr>
        <p:spPr>
          <a:xfrm>
            <a:off x="2133600" y="304800"/>
            <a:ext cx="6248400" cy="1143000"/>
          </a:xfrm>
        </p:spPr>
        <p:txBody>
          <a:bodyPr lIns="91440" rIns="91440" anchor="t"/>
          <a:lstStyle/>
          <a:p>
            <a:pPr eaLnBrk="1" hangingPunct="1"/>
            <a:r>
              <a:rPr lang="en-US" altLang="en-US" b="1">
                <a:latin typeface="Times New Roman" panose="02020603050405020304" pitchFamily="18" charset="0"/>
              </a:rPr>
              <a:t>Ankle Holsters</a:t>
            </a:r>
          </a:p>
        </p:txBody>
      </p:sp>
      <p:sp>
        <p:nvSpPr>
          <p:cNvPr id="69635" name="Rectangle 2051">
            <a:extLst>
              <a:ext uri="{FF2B5EF4-FFF2-40B4-BE49-F238E27FC236}">
                <a16:creationId xmlns:a16="http://schemas.microsoft.com/office/drawing/2014/main" id="{1E1ADCA1-7E0B-4A64-B08B-80502A7F8554}"/>
              </a:ext>
            </a:extLst>
          </p:cNvPr>
          <p:cNvSpPr>
            <a:spLocks noGrp="1" noChangeArrowheads="1"/>
          </p:cNvSpPr>
          <p:nvPr>
            <p:ph type="body" idx="1"/>
          </p:nvPr>
        </p:nvSpPr>
        <p:spPr>
          <a:xfrm>
            <a:off x="685800" y="1371600"/>
            <a:ext cx="7772400" cy="4724400"/>
          </a:xfrm>
        </p:spPr>
        <p:txBody>
          <a:bodyPr/>
          <a:lstStyle/>
          <a:p>
            <a:pPr eaLnBrk="1" hangingPunct="1"/>
            <a:r>
              <a:rPr lang="en-US" altLang="en-US">
                <a:latin typeface="Times New Roman" panose="02020603050405020304" pitchFamily="18" charset="0"/>
              </a:rPr>
              <a:t>Strengths</a:t>
            </a:r>
          </a:p>
          <a:p>
            <a:pPr lvl="1" eaLnBrk="1" hangingPunct="1"/>
            <a:r>
              <a:rPr lang="en-US" altLang="en-US">
                <a:latin typeface="Times New Roman" panose="02020603050405020304" pitchFamily="18" charset="0"/>
              </a:rPr>
              <a:t>Concealment</a:t>
            </a:r>
          </a:p>
          <a:p>
            <a:pPr eaLnBrk="1" hangingPunct="1"/>
            <a:r>
              <a:rPr lang="en-US" altLang="en-US">
                <a:latin typeface="Times New Roman" panose="02020603050405020304" pitchFamily="18" charset="0"/>
              </a:rPr>
              <a:t>Limitations</a:t>
            </a:r>
          </a:p>
          <a:p>
            <a:pPr lvl="1" eaLnBrk="1" hangingPunct="1"/>
            <a:r>
              <a:rPr lang="en-US" altLang="en-US">
                <a:latin typeface="Times New Roman" panose="02020603050405020304" pitchFamily="18" charset="0"/>
              </a:rPr>
              <a:t>Accessing the gun</a:t>
            </a:r>
          </a:p>
          <a:p>
            <a:pPr lvl="1" eaLnBrk="1" hangingPunct="1"/>
            <a:r>
              <a:rPr lang="en-US" altLang="en-US">
                <a:latin typeface="Times New Roman" panose="02020603050405020304" pitchFamily="18" charset="0"/>
              </a:rPr>
              <a:t>Safe direction</a:t>
            </a:r>
          </a:p>
          <a:p>
            <a:pPr lvl="1" eaLnBrk="1" hangingPunct="1"/>
            <a:r>
              <a:rPr lang="en-US" altLang="en-US">
                <a:latin typeface="Times New Roman" panose="02020603050405020304" pitchFamily="18" charset="0"/>
              </a:rPr>
              <a:t>Uncomfortable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AE0B8B9-00D2-4443-B64F-6A533ADAD1F6}"/>
              </a:ext>
            </a:extLst>
          </p:cNvPr>
          <p:cNvSpPr>
            <a:spLocks noGrp="1" noChangeArrowheads="1"/>
          </p:cNvSpPr>
          <p:nvPr>
            <p:ph type="title"/>
          </p:nvPr>
        </p:nvSpPr>
        <p:spPr>
          <a:xfrm>
            <a:off x="2133600" y="304800"/>
            <a:ext cx="6324600" cy="1143000"/>
          </a:xfrm>
        </p:spPr>
        <p:txBody>
          <a:bodyPr lIns="91440" rIns="91440" anchor="t">
            <a:normAutofit fontScale="90000"/>
          </a:bodyPr>
          <a:lstStyle/>
          <a:p>
            <a:pPr eaLnBrk="1" fontAlgn="auto" hangingPunct="1">
              <a:spcAft>
                <a:spcPts val="0"/>
              </a:spcAft>
              <a:defRPr/>
            </a:pPr>
            <a:r>
              <a:rPr lang="en-US" b="1" dirty="0">
                <a:latin typeface="Times New Roman" charset="0"/>
              </a:rPr>
              <a:t>Small-of–the-Back Holsters</a:t>
            </a:r>
          </a:p>
        </p:txBody>
      </p:sp>
      <p:sp>
        <p:nvSpPr>
          <p:cNvPr id="71683" name="Rectangle 3">
            <a:extLst>
              <a:ext uri="{FF2B5EF4-FFF2-40B4-BE49-F238E27FC236}">
                <a16:creationId xmlns:a16="http://schemas.microsoft.com/office/drawing/2014/main" id="{A4EEC1F9-6698-4B9F-885E-4E79EF4567DB}"/>
              </a:ext>
            </a:extLst>
          </p:cNvPr>
          <p:cNvSpPr>
            <a:spLocks noGrp="1" noChangeArrowheads="1"/>
          </p:cNvSpPr>
          <p:nvPr>
            <p:ph type="body" idx="1"/>
          </p:nvPr>
        </p:nvSpPr>
        <p:spPr>
          <a:xfrm>
            <a:off x="685800" y="1828800"/>
            <a:ext cx="7772400" cy="4267200"/>
          </a:xfrm>
        </p:spPr>
        <p:txBody>
          <a:bodyPr/>
          <a:lstStyle/>
          <a:p>
            <a:pPr eaLnBrk="1" hangingPunct="1"/>
            <a:r>
              <a:rPr lang="en-US" altLang="en-US">
                <a:latin typeface="Times New Roman" panose="02020603050405020304" pitchFamily="18" charset="0"/>
              </a:rPr>
              <a:t>Strengths</a:t>
            </a:r>
          </a:p>
          <a:p>
            <a:pPr lvl="1" eaLnBrk="1" hangingPunct="1"/>
            <a:r>
              <a:rPr lang="en-US" altLang="en-US">
                <a:latin typeface="Times New Roman" panose="02020603050405020304" pitchFamily="18" charset="0"/>
              </a:rPr>
              <a:t>Concealment from front view</a:t>
            </a:r>
          </a:p>
          <a:p>
            <a:pPr eaLnBrk="1" hangingPunct="1"/>
            <a:r>
              <a:rPr lang="en-US" altLang="en-US">
                <a:latin typeface="Times New Roman" panose="02020603050405020304" pitchFamily="18" charset="0"/>
              </a:rPr>
              <a:t>Limitations</a:t>
            </a:r>
          </a:p>
          <a:p>
            <a:pPr lvl="1" eaLnBrk="1" hangingPunct="1"/>
            <a:r>
              <a:rPr lang="en-US" altLang="en-US">
                <a:latin typeface="Times New Roman" panose="02020603050405020304" pitchFamily="18" charset="0"/>
              </a:rPr>
              <a:t>Safe direction when presenting the gun</a:t>
            </a:r>
          </a:p>
          <a:p>
            <a:pPr lvl="1" eaLnBrk="1" hangingPunct="1"/>
            <a:r>
              <a:rPr lang="en-US" altLang="en-US">
                <a:latin typeface="Times New Roman" panose="02020603050405020304" pitchFamily="18" charset="0"/>
              </a:rPr>
              <a:t>Retention</a:t>
            </a:r>
          </a:p>
          <a:p>
            <a:pPr lvl="1" eaLnBrk="1" hangingPunct="1"/>
            <a:r>
              <a:rPr lang="en-US" altLang="en-US">
                <a:latin typeface="Times New Roman" panose="02020603050405020304" pitchFamily="18" charset="0"/>
              </a:rPr>
              <a:t>Comfort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B55C3CA4-5628-442C-AA72-22F964F2249E}"/>
              </a:ext>
            </a:extLst>
          </p:cNvPr>
          <p:cNvSpPr>
            <a:spLocks noGrp="1" noChangeArrowheads="1"/>
          </p:cNvSpPr>
          <p:nvPr>
            <p:ph type="title"/>
          </p:nvPr>
        </p:nvSpPr>
        <p:spPr>
          <a:xfrm>
            <a:off x="2133600" y="228600"/>
            <a:ext cx="6324600" cy="1143000"/>
          </a:xfrm>
        </p:spPr>
        <p:txBody>
          <a:bodyPr lIns="91440" rIns="91440" anchor="t"/>
          <a:lstStyle/>
          <a:p>
            <a:pPr eaLnBrk="1" hangingPunct="1"/>
            <a:r>
              <a:rPr lang="en-US" altLang="en-US" b="1">
                <a:latin typeface="Times New Roman" panose="02020603050405020304" pitchFamily="18" charset="0"/>
              </a:rPr>
              <a:t>Pocket Carry</a:t>
            </a:r>
          </a:p>
        </p:txBody>
      </p:sp>
      <p:sp>
        <p:nvSpPr>
          <p:cNvPr id="73731" name="Rectangle 3">
            <a:extLst>
              <a:ext uri="{FF2B5EF4-FFF2-40B4-BE49-F238E27FC236}">
                <a16:creationId xmlns:a16="http://schemas.microsoft.com/office/drawing/2014/main" id="{1DB98154-7709-4B08-84DF-3F997ADE6488}"/>
              </a:ext>
            </a:extLst>
          </p:cNvPr>
          <p:cNvSpPr>
            <a:spLocks noGrp="1" noChangeArrowheads="1"/>
          </p:cNvSpPr>
          <p:nvPr>
            <p:ph type="body" idx="1"/>
          </p:nvPr>
        </p:nvSpPr>
        <p:spPr>
          <a:xfrm>
            <a:off x="685800" y="1219200"/>
            <a:ext cx="7772400" cy="4876800"/>
          </a:xfrm>
        </p:spPr>
        <p:txBody>
          <a:bodyPr/>
          <a:lstStyle/>
          <a:p>
            <a:pPr eaLnBrk="1" hangingPunct="1"/>
            <a:r>
              <a:rPr lang="en-US" altLang="en-US">
                <a:latin typeface="Times New Roman" panose="02020603050405020304" pitchFamily="18" charset="0"/>
              </a:rPr>
              <a:t>Strengths</a:t>
            </a:r>
          </a:p>
          <a:p>
            <a:pPr lvl="1" eaLnBrk="1" hangingPunct="1"/>
            <a:r>
              <a:rPr lang="en-US" altLang="en-US">
                <a:latin typeface="Times New Roman" panose="02020603050405020304" pitchFamily="18" charset="0"/>
              </a:rPr>
              <a:t>Concealment</a:t>
            </a:r>
          </a:p>
          <a:p>
            <a:pPr lvl="1" eaLnBrk="1" hangingPunct="1"/>
            <a:r>
              <a:rPr lang="en-US" altLang="en-US">
                <a:latin typeface="Times New Roman" panose="02020603050405020304" pitchFamily="18" charset="0"/>
              </a:rPr>
              <a:t>Convenience</a:t>
            </a:r>
          </a:p>
          <a:p>
            <a:pPr lvl="1" eaLnBrk="1" hangingPunct="1"/>
            <a:r>
              <a:rPr lang="en-US" altLang="en-US">
                <a:latin typeface="Times New Roman" panose="02020603050405020304" pitchFamily="18" charset="0"/>
              </a:rPr>
              <a:t>Inexpensive</a:t>
            </a:r>
          </a:p>
          <a:p>
            <a:pPr eaLnBrk="1" hangingPunct="1"/>
            <a:r>
              <a:rPr lang="en-US" altLang="en-US">
                <a:latin typeface="Times New Roman" panose="02020603050405020304" pitchFamily="18" charset="0"/>
              </a:rPr>
              <a:t>Limitations</a:t>
            </a:r>
          </a:p>
          <a:p>
            <a:pPr lvl="1" eaLnBrk="1" hangingPunct="1"/>
            <a:r>
              <a:rPr lang="en-US" altLang="en-US">
                <a:latin typeface="Times New Roman" panose="02020603050405020304" pitchFamily="18" charset="0"/>
              </a:rPr>
              <a:t>Small gun</a:t>
            </a:r>
          </a:p>
          <a:p>
            <a:pPr lvl="1" eaLnBrk="1" hangingPunct="1"/>
            <a:r>
              <a:rPr lang="en-US" altLang="en-US">
                <a:latin typeface="Times New Roman" panose="02020603050405020304" pitchFamily="18" charset="0"/>
              </a:rPr>
              <a:t>Tight cloth will “print”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6EC18A5A-9DDF-4B07-84CD-AD4158D506AD}"/>
              </a:ext>
            </a:extLst>
          </p:cNvPr>
          <p:cNvSpPr>
            <a:spLocks noGrp="1" noChangeArrowheads="1"/>
          </p:cNvSpPr>
          <p:nvPr>
            <p:ph type="title"/>
          </p:nvPr>
        </p:nvSpPr>
        <p:spPr>
          <a:xfrm>
            <a:off x="2057400" y="381000"/>
            <a:ext cx="6324600" cy="1143000"/>
          </a:xfrm>
        </p:spPr>
        <p:txBody>
          <a:bodyPr lIns="91440" rIns="91440" anchor="t"/>
          <a:lstStyle/>
          <a:p>
            <a:pPr eaLnBrk="1" hangingPunct="1"/>
            <a:r>
              <a:rPr lang="en-US" altLang="en-US" b="1">
                <a:latin typeface="Times New Roman" panose="02020603050405020304" pitchFamily="18" charset="0"/>
              </a:rPr>
              <a:t>Other Devices</a:t>
            </a:r>
          </a:p>
        </p:txBody>
      </p:sp>
      <p:sp>
        <p:nvSpPr>
          <p:cNvPr id="75779" name="Rectangle 3">
            <a:extLst>
              <a:ext uri="{FF2B5EF4-FFF2-40B4-BE49-F238E27FC236}">
                <a16:creationId xmlns:a16="http://schemas.microsoft.com/office/drawing/2014/main" id="{48B0FBEB-B946-479C-ADBD-2CF8002E2E3F}"/>
              </a:ext>
            </a:extLst>
          </p:cNvPr>
          <p:cNvSpPr>
            <a:spLocks noGrp="1" noChangeArrowheads="1"/>
          </p:cNvSpPr>
          <p:nvPr>
            <p:ph type="body" idx="1"/>
          </p:nvPr>
        </p:nvSpPr>
        <p:spPr/>
        <p:txBody>
          <a:bodyPr/>
          <a:lstStyle/>
          <a:p>
            <a:pPr eaLnBrk="1" hangingPunct="1"/>
            <a:r>
              <a:rPr lang="en-US" altLang="en-US">
                <a:latin typeface="Times New Roman" panose="02020603050405020304" pitchFamily="18" charset="0"/>
              </a:rPr>
              <a:t>Holster vests/jackets</a:t>
            </a:r>
          </a:p>
          <a:p>
            <a:pPr eaLnBrk="1" hangingPunct="1"/>
            <a:r>
              <a:rPr lang="en-US" altLang="en-US">
                <a:latin typeface="Times New Roman" panose="02020603050405020304" pitchFamily="18" charset="0"/>
              </a:rPr>
              <a:t>Pager holsters</a:t>
            </a:r>
          </a:p>
          <a:p>
            <a:pPr eaLnBrk="1" hangingPunct="1"/>
            <a:r>
              <a:rPr lang="en-US" altLang="en-US">
                <a:latin typeface="Times New Roman" panose="02020603050405020304" pitchFamily="18" charset="0"/>
              </a:rPr>
              <a:t>Briefcases and day planners</a:t>
            </a:r>
          </a:p>
          <a:p>
            <a:pPr eaLnBrk="1" hangingPunct="1"/>
            <a:r>
              <a:rPr lang="en-US" altLang="en-US">
                <a:latin typeface="Times New Roman" panose="02020603050405020304" pitchFamily="18" charset="0"/>
              </a:rPr>
              <a:t>Underwear holsters</a:t>
            </a:r>
          </a:p>
          <a:p>
            <a:pPr eaLnBrk="1" hangingPunct="1"/>
            <a:r>
              <a:rPr lang="en-US" altLang="en-US">
                <a:latin typeface="Times New Roman" panose="02020603050405020304" pitchFamily="18" charset="0"/>
              </a:rPr>
              <a:t>Belly bands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9A0A6763-A7C0-41C7-9BFE-870C2ACD964A}"/>
              </a:ext>
            </a:extLst>
          </p:cNvPr>
          <p:cNvSpPr>
            <a:spLocks noGrp="1" noChangeArrowheads="1"/>
          </p:cNvSpPr>
          <p:nvPr>
            <p:ph type="title"/>
          </p:nvPr>
        </p:nvSpPr>
        <p:spPr>
          <a:xfrm>
            <a:off x="2133600" y="304800"/>
            <a:ext cx="6477000" cy="1143000"/>
          </a:xfrm>
        </p:spPr>
        <p:txBody>
          <a:bodyPr lIns="91440" rIns="91440" anchor="t"/>
          <a:lstStyle/>
          <a:p>
            <a:pPr eaLnBrk="1" hangingPunct="1"/>
            <a:r>
              <a:rPr lang="en-US" altLang="en-US" b="1">
                <a:latin typeface="Times New Roman" panose="02020603050405020304" pitchFamily="18" charset="0"/>
              </a:rPr>
              <a:t>Holster Accessories</a:t>
            </a:r>
          </a:p>
        </p:txBody>
      </p:sp>
      <p:sp>
        <p:nvSpPr>
          <p:cNvPr id="77827" name="Rectangle 3">
            <a:extLst>
              <a:ext uri="{FF2B5EF4-FFF2-40B4-BE49-F238E27FC236}">
                <a16:creationId xmlns:a16="http://schemas.microsoft.com/office/drawing/2014/main" id="{9F460127-F4D4-47CB-ABFB-7EBA3007FD52}"/>
              </a:ext>
            </a:extLst>
          </p:cNvPr>
          <p:cNvSpPr>
            <a:spLocks noGrp="1" noChangeArrowheads="1"/>
          </p:cNvSpPr>
          <p:nvPr>
            <p:ph type="body" idx="1"/>
          </p:nvPr>
        </p:nvSpPr>
        <p:spPr/>
        <p:txBody>
          <a:bodyPr/>
          <a:lstStyle/>
          <a:p>
            <a:pPr eaLnBrk="1" hangingPunct="1"/>
            <a:r>
              <a:rPr lang="en-US" altLang="en-US">
                <a:latin typeface="Times New Roman" panose="02020603050405020304" pitchFamily="18" charset="0"/>
              </a:rPr>
              <a:t>Gun belt</a:t>
            </a:r>
          </a:p>
          <a:p>
            <a:pPr eaLnBrk="1" hangingPunct="1"/>
            <a:r>
              <a:rPr lang="en-US" altLang="en-US">
                <a:latin typeface="Times New Roman" panose="02020603050405020304" pitchFamily="18" charset="0"/>
              </a:rPr>
              <a:t>Magazines</a:t>
            </a:r>
          </a:p>
          <a:p>
            <a:pPr eaLnBrk="1" hangingPunct="1"/>
            <a:r>
              <a:rPr lang="en-US" altLang="en-US">
                <a:latin typeface="Times New Roman" panose="02020603050405020304" pitchFamily="18" charset="0"/>
              </a:rPr>
              <a:t>Speedloaders</a:t>
            </a:r>
          </a:p>
          <a:p>
            <a:pPr eaLnBrk="1" hangingPunct="1"/>
            <a:r>
              <a:rPr lang="en-US" altLang="en-US">
                <a:latin typeface="Times New Roman" panose="02020603050405020304" pitchFamily="18" charset="0"/>
              </a:rPr>
              <a:t>Magazine and speedloader pouches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0CF8C024-59D1-4542-B59E-36D6F8C08905}"/>
              </a:ext>
            </a:extLst>
          </p:cNvPr>
          <p:cNvSpPr>
            <a:spLocks noGrp="1" noChangeArrowheads="1"/>
          </p:cNvSpPr>
          <p:nvPr>
            <p:ph type="title"/>
          </p:nvPr>
        </p:nvSpPr>
        <p:spPr>
          <a:xfrm>
            <a:off x="2057400" y="304800"/>
            <a:ext cx="6553200" cy="1143000"/>
          </a:xfrm>
        </p:spPr>
        <p:txBody>
          <a:bodyPr lIns="91440" rIns="91440" anchor="t"/>
          <a:lstStyle/>
          <a:p>
            <a:pPr eaLnBrk="1" hangingPunct="1"/>
            <a:r>
              <a:rPr lang="en-US" altLang="en-US" b="1">
                <a:latin typeface="Times New Roman" panose="02020603050405020304" pitchFamily="18" charset="0"/>
              </a:rPr>
              <a:t>Holster Purses</a:t>
            </a:r>
          </a:p>
        </p:txBody>
      </p:sp>
      <p:sp>
        <p:nvSpPr>
          <p:cNvPr id="79875" name="Rectangle 3">
            <a:extLst>
              <a:ext uri="{FF2B5EF4-FFF2-40B4-BE49-F238E27FC236}">
                <a16:creationId xmlns:a16="http://schemas.microsoft.com/office/drawing/2014/main" id="{114D04BE-E01E-4A2B-B026-300D85D8A1F3}"/>
              </a:ext>
            </a:extLst>
          </p:cNvPr>
          <p:cNvSpPr>
            <a:spLocks noGrp="1" noChangeArrowheads="1"/>
          </p:cNvSpPr>
          <p:nvPr>
            <p:ph type="body" idx="1"/>
          </p:nvPr>
        </p:nvSpPr>
        <p:spPr/>
        <p:txBody>
          <a:bodyPr/>
          <a:lstStyle/>
          <a:p>
            <a:pPr eaLnBrk="1" hangingPunct="1"/>
            <a:r>
              <a:rPr lang="en-US" altLang="en-US">
                <a:latin typeface="Times New Roman" panose="02020603050405020304" pitchFamily="18" charset="0"/>
              </a:rPr>
              <a:t>Strengths</a:t>
            </a:r>
          </a:p>
          <a:p>
            <a:pPr lvl="1" eaLnBrk="1" hangingPunct="1"/>
            <a:r>
              <a:rPr lang="en-US" altLang="en-US">
                <a:latin typeface="Times New Roman" panose="02020603050405020304" pitchFamily="18" charset="0"/>
              </a:rPr>
              <a:t>Concealment</a:t>
            </a:r>
          </a:p>
          <a:p>
            <a:pPr lvl="1" eaLnBrk="1" hangingPunct="1"/>
            <a:r>
              <a:rPr lang="en-US" altLang="en-US">
                <a:latin typeface="Times New Roman" panose="02020603050405020304" pitchFamily="18" charset="0"/>
              </a:rPr>
              <a:t>Access</a:t>
            </a:r>
          </a:p>
          <a:p>
            <a:pPr lvl="1" eaLnBrk="1" hangingPunct="1"/>
            <a:r>
              <a:rPr lang="en-US" altLang="en-US">
                <a:latin typeface="Times New Roman" panose="02020603050405020304" pitchFamily="18" charset="0"/>
              </a:rPr>
              <a:t>Comfort</a:t>
            </a:r>
          </a:p>
          <a:p>
            <a:pPr eaLnBrk="1" hangingPunct="1"/>
            <a:r>
              <a:rPr lang="en-US" altLang="en-US">
                <a:latin typeface="Times New Roman" panose="02020603050405020304" pitchFamily="18" charset="0"/>
              </a:rPr>
              <a:t>Limitations</a:t>
            </a:r>
          </a:p>
          <a:p>
            <a:pPr lvl="1" eaLnBrk="1" hangingPunct="1"/>
            <a:r>
              <a:rPr lang="en-US" altLang="en-US">
                <a:latin typeface="Times New Roman" panose="02020603050405020304" pitchFamily="18" charset="0"/>
              </a:rPr>
              <a:t>Safe direction when presenting the gun</a:t>
            </a:r>
          </a:p>
          <a:p>
            <a:pPr lvl="1" eaLnBrk="1" hangingPunct="1"/>
            <a:r>
              <a:rPr lang="en-US" altLang="en-US">
                <a:latin typeface="Times New Roman" panose="02020603050405020304" pitchFamily="18" charset="0"/>
              </a:rPr>
              <a:t>Retention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E0BB70C2-2DB5-41EB-8070-553C9C6256DA}"/>
              </a:ext>
            </a:extLst>
          </p:cNvPr>
          <p:cNvSpPr>
            <a:spLocks noGrp="1" noChangeArrowheads="1"/>
          </p:cNvSpPr>
          <p:nvPr>
            <p:ph type="title"/>
          </p:nvPr>
        </p:nvSpPr>
        <p:spPr>
          <a:xfrm>
            <a:off x="2133600" y="304800"/>
            <a:ext cx="5410200" cy="1143000"/>
          </a:xfrm>
        </p:spPr>
        <p:txBody>
          <a:bodyPr lIns="91440" rIns="91440" anchor="t"/>
          <a:lstStyle/>
          <a:p>
            <a:pPr eaLnBrk="1" hangingPunct="1"/>
            <a:r>
              <a:rPr lang="en-US" altLang="en-US" b="1">
                <a:latin typeface="Times New Roman" panose="02020603050405020304" pitchFamily="18" charset="0"/>
              </a:rPr>
              <a:t>Fanny Packs</a:t>
            </a:r>
          </a:p>
        </p:txBody>
      </p:sp>
      <p:sp>
        <p:nvSpPr>
          <p:cNvPr id="81923" name="Rectangle 3">
            <a:extLst>
              <a:ext uri="{FF2B5EF4-FFF2-40B4-BE49-F238E27FC236}">
                <a16:creationId xmlns:a16="http://schemas.microsoft.com/office/drawing/2014/main" id="{0CF2BDAB-99A7-41DC-AAB0-8D5F8C493FC9}"/>
              </a:ext>
            </a:extLst>
          </p:cNvPr>
          <p:cNvSpPr>
            <a:spLocks noGrp="1" noChangeArrowheads="1"/>
          </p:cNvSpPr>
          <p:nvPr>
            <p:ph type="body" idx="1"/>
          </p:nvPr>
        </p:nvSpPr>
        <p:spPr>
          <a:xfrm>
            <a:off x="685800" y="1447800"/>
            <a:ext cx="7772400" cy="4648200"/>
          </a:xfrm>
        </p:spPr>
        <p:txBody>
          <a:bodyPr/>
          <a:lstStyle/>
          <a:p>
            <a:pPr eaLnBrk="1" hangingPunct="1"/>
            <a:r>
              <a:rPr lang="en-US" altLang="en-US">
                <a:latin typeface="Times New Roman" panose="02020603050405020304" pitchFamily="18" charset="0"/>
              </a:rPr>
              <a:t>Strengths</a:t>
            </a:r>
          </a:p>
          <a:p>
            <a:pPr lvl="1" eaLnBrk="1" hangingPunct="1"/>
            <a:r>
              <a:rPr lang="en-US" altLang="en-US">
                <a:latin typeface="Times New Roman" panose="02020603050405020304" pitchFamily="18" charset="0"/>
              </a:rPr>
              <a:t>Concealment</a:t>
            </a:r>
          </a:p>
          <a:p>
            <a:pPr lvl="1" eaLnBrk="1" hangingPunct="1"/>
            <a:r>
              <a:rPr lang="en-US" altLang="en-US">
                <a:latin typeface="Times New Roman" panose="02020603050405020304" pitchFamily="18" charset="0"/>
              </a:rPr>
              <a:t>Access</a:t>
            </a:r>
          </a:p>
          <a:p>
            <a:pPr lvl="1" eaLnBrk="1" hangingPunct="1"/>
            <a:r>
              <a:rPr lang="en-US" altLang="en-US">
                <a:latin typeface="Times New Roman" panose="02020603050405020304" pitchFamily="18" charset="0"/>
              </a:rPr>
              <a:t>Comfort</a:t>
            </a:r>
          </a:p>
          <a:p>
            <a:pPr lvl="1" eaLnBrk="1" hangingPunct="1"/>
            <a:r>
              <a:rPr lang="en-US" altLang="en-US">
                <a:latin typeface="Times New Roman" panose="02020603050405020304" pitchFamily="18" charset="0"/>
              </a:rPr>
              <a:t>Retention</a:t>
            </a:r>
          </a:p>
          <a:p>
            <a:pPr eaLnBrk="1" hangingPunct="1"/>
            <a:r>
              <a:rPr lang="en-US" altLang="en-US">
                <a:latin typeface="Times New Roman" panose="02020603050405020304" pitchFamily="18" charset="0"/>
              </a:rPr>
              <a:t>Limitations</a:t>
            </a:r>
          </a:p>
          <a:p>
            <a:pPr lvl="1" eaLnBrk="1" hangingPunct="1"/>
            <a:r>
              <a:rPr lang="en-US" altLang="en-US">
                <a:latin typeface="Times New Roman" panose="02020603050405020304" pitchFamily="18" charset="0"/>
              </a:rPr>
              <a:t>Safe direction when presenting the gun</a:t>
            </a:r>
          </a:p>
          <a:p>
            <a:pPr lvl="1" eaLnBrk="1" hangingPunct="1"/>
            <a:r>
              <a:rPr lang="en-US" altLang="en-US">
                <a:latin typeface="Times New Roman" panose="02020603050405020304" pitchFamily="18" charset="0"/>
              </a:rPr>
              <a:t>Incompatible with some attire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18F88748-5542-4AE1-B84B-BEC8F052D938}"/>
              </a:ext>
            </a:extLst>
          </p:cNvPr>
          <p:cNvSpPr>
            <a:spLocks noGrp="1"/>
          </p:cNvSpPr>
          <p:nvPr>
            <p:ph type="title"/>
          </p:nvPr>
        </p:nvSpPr>
        <p:spPr>
          <a:xfrm>
            <a:off x="457200" y="274638"/>
            <a:ext cx="8458200" cy="6354762"/>
          </a:xfrm>
        </p:spPr>
        <p:txBody>
          <a:bodyPr/>
          <a:lstStyle/>
          <a:p>
            <a:pPr algn="ctr" eaLnBrk="1" hangingPunct="1"/>
            <a:r>
              <a:rPr lang="en-US" altLang="en-US" sz="3960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1B5C05E-7AA1-485E-B417-BF4C85BB5C47}"/>
              </a:ext>
            </a:extLst>
          </p:cNvPr>
          <p:cNvSpPr>
            <a:spLocks noGrp="1" noChangeArrowheads="1"/>
          </p:cNvSpPr>
          <p:nvPr>
            <p:ph type="title"/>
          </p:nvPr>
        </p:nvSpPr>
        <p:spPr>
          <a:xfrm>
            <a:off x="2133600" y="304800"/>
            <a:ext cx="6705600" cy="1219200"/>
          </a:xfrm>
        </p:spPr>
        <p:txBody>
          <a:bodyPr lIns="91440" rIns="91440" anchor="t"/>
          <a:lstStyle/>
          <a:p>
            <a:pPr eaLnBrk="1" hangingPunct="1"/>
            <a:r>
              <a:rPr lang="en-US" altLang="en-US" b="1">
                <a:latin typeface="Times New Roman" panose="02020603050405020304" pitchFamily="18" charset="0"/>
              </a:rPr>
              <a:t>Mental Awareness</a:t>
            </a:r>
            <a:endParaRPr lang="en-US" altLang="en-US" sz="3200" b="1">
              <a:latin typeface="Times New Roman" panose="02020603050405020304" pitchFamily="18" charset="0"/>
            </a:endParaRPr>
          </a:p>
        </p:txBody>
      </p:sp>
      <p:sp>
        <p:nvSpPr>
          <p:cNvPr id="17411" name="Rectangle 3">
            <a:extLst>
              <a:ext uri="{FF2B5EF4-FFF2-40B4-BE49-F238E27FC236}">
                <a16:creationId xmlns:a16="http://schemas.microsoft.com/office/drawing/2014/main" id="{C8CC02D3-0736-4801-846C-04A3D85335AC}"/>
              </a:ext>
            </a:extLst>
          </p:cNvPr>
          <p:cNvSpPr>
            <a:spLocks noGrp="1" noChangeArrowheads="1"/>
          </p:cNvSpPr>
          <p:nvPr>
            <p:ph type="body" idx="1"/>
          </p:nvPr>
        </p:nvSpPr>
        <p:spPr>
          <a:xfrm>
            <a:off x="533400" y="1676400"/>
            <a:ext cx="8229600" cy="4297363"/>
          </a:xfrm>
        </p:spPr>
        <p:txBody>
          <a:bodyPr/>
          <a:lstStyle/>
          <a:p>
            <a:pPr marL="114300" indent="-57150" eaLnBrk="1" hangingPunct="1">
              <a:buFont typeface="Wingdings" panose="05000000000000000000" pitchFamily="2" charset="2"/>
              <a:buChar char="v"/>
            </a:pPr>
            <a:r>
              <a:rPr lang="en-US" altLang="en-US">
                <a:latin typeface="Times New Roman" panose="02020603050405020304" pitchFamily="18" charset="0"/>
              </a:rPr>
              <a:t>Levels of Awareness</a:t>
            </a:r>
          </a:p>
          <a:p>
            <a:pPr lvl="1" eaLnBrk="1" hangingPunct="1">
              <a:buSzPct val="50000"/>
              <a:buFont typeface="Wingdings" panose="05000000000000000000" pitchFamily="2" charset="2"/>
              <a:buChar char="v"/>
            </a:pPr>
            <a:r>
              <a:rPr lang="en-US" altLang="en-US" sz="3200">
                <a:latin typeface="Times New Roman" panose="02020603050405020304" pitchFamily="18" charset="0"/>
              </a:rPr>
              <a:t>Unaware</a:t>
            </a:r>
          </a:p>
          <a:p>
            <a:pPr lvl="1" eaLnBrk="1" hangingPunct="1">
              <a:buSzPct val="50000"/>
              <a:buFont typeface="Wingdings" panose="05000000000000000000" pitchFamily="2" charset="2"/>
              <a:buChar char="v"/>
            </a:pPr>
            <a:r>
              <a:rPr lang="en-US" altLang="en-US" sz="3200">
                <a:latin typeface="Times New Roman" panose="02020603050405020304" pitchFamily="18" charset="0"/>
              </a:rPr>
              <a:t>Aware</a:t>
            </a:r>
          </a:p>
          <a:p>
            <a:pPr lvl="1" eaLnBrk="1" hangingPunct="1">
              <a:buSzPct val="50000"/>
              <a:buFont typeface="Wingdings" panose="05000000000000000000" pitchFamily="2" charset="2"/>
              <a:buChar char="v"/>
            </a:pPr>
            <a:r>
              <a:rPr lang="en-US" altLang="en-US" sz="3200">
                <a:latin typeface="Times New Roman" panose="02020603050405020304" pitchFamily="18" charset="0"/>
              </a:rPr>
              <a:t>Alert</a:t>
            </a:r>
          </a:p>
          <a:p>
            <a:pPr lvl="1" eaLnBrk="1" hangingPunct="1">
              <a:buSzPct val="50000"/>
              <a:buFont typeface="Wingdings" panose="05000000000000000000" pitchFamily="2" charset="2"/>
              <a:buChar char="v"/>
            </a:pPr>
            <a:r>
              <a:rPr lang="en-US" altLang="en-US" sz="3200">
                <a:latin typeface="Times New Roman" panose="02020603050405020304" pitchFamily="18" charset="0"/>
              </a:rPr>
              <a:t>Alarm</a:t>
            </a:r>
          </a:p>
          <a:p>
            <a:pPr marL="114300" indent="-57150" eaLnBrk="1" hangingPunct="1">
              <a:buFont typeface="Wingdings" panose="05000000000000000000" pitchFamily="2" charset="2"/>
              <a:buChar char="v"/>
            </a:pPr>
            <a:r>
              <a:rPr lang="en-US" altLang="en-US">
                <a:latin typeface="Times New Roman" panose="02020603050405020304" pitchFamily="18" charset="0"/>
              </a:rPr>
              <a:t>Maintaining Awareness</a:t>
            </a:r>
          </a:p>
          <a:p>
            <a:pPr lvl="1" eaLnBrk="1" hangingPunct="1">
              <a:buSzPct val="75000"/>
              <a:buFont typeface="Wingdings" panose="05000000000000000000" pitchFamily="2" charset="2"/>
              <a:buNone/>
            </a:pPr>
            <a:endParaRPr lang="en-US" altLang="en-US" sz="3200">
              <a:latin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00000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Office Theme">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321</TotalTime>
  <Words>5585</Words>
  <Application>Microsoft Office PowerPoint</Application>
  <PresentationFormat>On-screen Show (4:3)</PresentationFormat>
  <Paragraphs>411</Paragraphs>
  <Slides>89</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89</vt:i4>
      </vt:variant>
    </vt:vector>
  </HeadingPairs>
  <TitlesOfParts>
    <vt:vector size="101" baseType="lpstr">
      <vt:lpstr>ＭＳ Ｐゴシック</vt:lpstr>
      <vt:lpstr>Arial</vt:lpstr>
      <vt:lpstr>Calibri</vt:lpstr>
      <vt:lpstr>Eurostile LT Std Ext Two</vt:lpstr>
      <vt:lpstr>Franklin Gothic Book</vt:lpstr>
      <vt:lpstr>Monotype Sorts</vt:lpstr>
      <vt:lpstr>Times New Roman</vt:lpstr>
      <vt:lpstr>Wingdings</vt:lpstr>
      <vt:lpstr>Wingdings 2</vt:lpstr>
      <vt:lpstr>ヒラギノ角ゴ ProN W3</vt:lpstr>
      <vt:lpstr>Technic</vt:lpstr>
      <vt:lpstr>Office Theme</vt:lpstr>
      <vt:lpstr>The State of Florida &amp; The Concealed Weapon license     Frank L. Piper - Instructor (904) 410 – 2123</vt:lpstr>
      <vt:lpstr>Gun Owner’s Responsibilities</vt:lpstr>
      <vt:lpstr>Introduction to Concealed Carry Safety and The Defensive Mindset</vt:lpstr>
      <vt:lpstr>Ethical Responsibility</vt:lpstr>
      <vt:lpstr>NRA Rules for Safe Gun Handling</vt:lpstr>
      <vt:lpstr>NRA Rules for Using and Storing Guns </vt:lpstr>
      <vt:lpstr>NRA Rules for Using and Storing  Guns (Continued)</vt:lpstr>
      <vt:lpstr>Special Safety Considerations</vt:lpstr>
      <vt:lpstr>Mental Awareness</vt:lpstr>
      <vt:lpstr>Defensive Mindset</vt:lpstr>
      <vt:lpstr>Avoiding Confrontations Outside the Home </vt:lpstr>
      <vt:lpstr>Avoiding Confrontations (Continued)</vt:lpstr>
      <vt:lpstr>Avoiding Confrontations (Continued)</vt:lpstr>
      <vt:lpstr>Responding to an Attack Outside the Home</vt:lpstr>
      <vt:lpstr>Responding to an Attack Outside the Home “Continued”</vt:lpstr>
      <vt:lpstr>Responding to an Attack Outside the Home (Continued)</vt:lpstr>
      <vt:lpstr>Responding to an Attack Outside the Home (Continued)</vt:lpstr>
      <vt:lpstr>Controlling an Encounter Outside the Home (Continued)</vt:lpstr>
      <vt:lpstr>Differences between Armed Self-Defense in the Home and Outside the Home.</vt:lpstr>
      <vt:lpstr>If You Must Shoot</vt:lpstr>
      <vt:lpstr>If You Must Shoot (Continued) </vt:lpstr>
      <vt:lpstr>If You Must Shoot (Continued) </vt:lpstr>
      <vt:lpstr>The Aftermath of a Defensive Shooting  </vt:lpstr>
      <vt:lpstr>The Aftermath of a Defensive Shooting (Continued)</vt:lpstr>
      <vt:lpstr>PowerPoint Presentation</vt:lpstr>
      <vt:lpstr>PowerPoint Presentation</vt:lpstr>
      <vt:lpstr>Popularity of Florida Permit </vt:lpstr>
      <vt:lpstr>The Florida Concealed Carry Law</vt:lpstr>
      <vt:lpstr>Who is Eligible?</vt:lpstr>
      <vt:lpstr>Who is Eligible (Continued)</vt:lpstr>
      <vt:lpstr>Training Required</vt:lpstr>
      <vt:lpstr>Training Required (Continued)</vt:lpstr>
      <vt:lpstr>Training Documentation</vt:lpstr>
      <vt:lpstr>Application and Approval Process</vt:lpstr>
      <vt:lpstr>Application and Approval Process</vt:lpstr>
      <vt:lpstr>Application and Approval Process</vt:lpstr>
      <vt:lpstr>Items to Submit with Application</vt:lpstr>
      <vt:lpstr>Application and Approval Process</vt:lpstr>
      <vt:lpstr>Application Fees</vt:lpstr>
      <vt:lpstr>Moving or Loss of Card</vt:lpstr>
      <vt:lpstr>Renewals</vt:lpstr>
      <vt:lpstr>Lawful Requests for Permit and ID</vt:lpstr>
      <vt:lpstr>Volunteering the Fact that you are Carrying</vt:lpstr>
      <vt:lpstr>Prohibited Areas</vt:lpstr>
      <vt:lpstr>Law Enforcement Offices</vt:lpstr>
      <vt:lpstr>Jail and Other Detention Facilities</vt:lpstr>
      <vt:lpstr>Courthouses</vt:lpstr>
      <vt:lpstr>Polling Places</vt:lpstr>
      <vt:lpstr>Certain Meeting Locations</vt:lpstr>
      <vt:lpstr>Athletic Events</vt:lpstr>
      <vt:lpstr>School Buildings</vt:lpstr>
      <vt:lpstr>Carrying Firearms were Liquor is Consumed</vt:lpstr>
      <vt:lpstr>Colleges and Universities</vt:lpstr>
      <vt:lpstr>Airports</vt:lpstr>
      <vt:lpstr>Post Offices</vt:lpstr>
      <vt:lpstr>Other Federal Facilities</vt:lpstr>
      <vt:lpstr>Carrying Under the Influence</vt:lpstr>
      <vt:lpstr>Carrying Under the Influence</vt:lpstr>
      <vt:lpstr>Carrying Under the Influence</vt:lpstr>
      <vt:lpstr>“Places of Nuisance”</vt:lpstr>
      <vt:lpstr>Non-Prohibited Areas: National Parks</vt:lpstr>
      <vt:lpstr>What kinds of weapons are included in the concealed weapons law?</vt:lpstr>
      <vt:lpstr>What if I am in my vehicle? </vt:lpstr>
      <vt:lpstr>When is a Handgun "Concealed?"</vt:lpstr>
      <vt:lpstr>When can I use my handgun to protect myself? </vt:lpstr>
      <vt:lpstr>EXAMPLE</vt:lpstr>
      <vt:lpstr>PowerPoint Presentation</vt:lpstr>
      <vt:lpstr>What if someone is attacking me in my own home?</vt:lpstr>
      <vt:lpstr>What if I point my handgun at someone but don't use it?</vt:lpstr>
      <vt:lpstr>Example</vt:lpstr>
      <vt:lpstr>EXAMPLE     cont.</vt:lpstr>
      <vt:lpstr>When can I use deadly force in the defense of another person?</vt:lpstr>
      <vt:lpstr>What if I see a crime being committed? </vt:lpstr>
      <vt:lpstr>Summary</vt:lpstr>
      <vt:lpstr>The amount of force that you use to defend yourself must not be excessive under the circumstances. </vt:lpstr>
      <vt:lpstr>Concealed Carry Requirements</vt:lpstr>
      <vt:lpstr>Concealed Carry Devices</vt:lpstr>
      <vt:lpstr>Holsters Types</vt:lpstr>
      <vt:lpstr>Shoulder Holsters</vt:lpstr>
      <vt:lpstr>Strong-Side Hip Holsters</vt:lpstr>
      <vt:lpstr>Cross-draw Holsters</vt:lpstr>
      <vt:lpstr>Ankle Holsters</vt:lpstr>
      <vt:lpstr>Small-of–the-Back Holsters</vt:lpstr>
      <vt:lpstr>Pocket Carry</vt:lpstr>
      <vt:lpstr>Other Devices</vt:lpstr>
      <vt:lpstr>Holster Accessories</vt:lpstr>
      <vt:lpstr>Holster Purses</vt:lpstr>
      <vt:lpstr>Fanny Packs</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State of Florida &amp; The Concealed Weapon license   Frank L. Piper (904) 710 - 9592</dc:title>
  <dc:creator>flpiper</dc:creator>
  <cp:lastModifiedBy>Frank Piper</cp:lastModifiedBy>
  <cp:revision>19</cp:revision>
  <dcterms:created xsi:type="dcterms:W3CDTF">2009-10-24T23:46:41Z</dcterms:created>
  <dcterms:modified xsi:type="dcterms:W3CDTF">2018-11-02T21:16:39Z</dcterms:modified>
</cp:coreProperties>
</file>