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1"/>
  </p:notesMasterIdLst>
  <p:handoutMasterIdLst>
    <p:handoutMasterId r:id="rId132"/>
  </p:handoutMasterIdLst>
  <p:sldIdLst>
    <p:sldId id="256" r:id="rId2"/>
    <p:sldId id="397" r:id="rId3"/>
    <p:sldId id="257" r:id="rId4"/>
    <p:sldId id="258" r:id="rId5"/>
    <p:sldId id="259" r:id="rId6"/>
    <p:sldId id="329" r:id="rId7"/>
    <p:sldId id="260" r:id="rId8"/>
    <p:sldId id="261" r:id="rId9"/>
    <p:sldId id="262" r:id="rId10"/>
    <p:sldId id="263" r:id="rId11"/>
    <p:sldId id="339" r:id="rId12"/>
    <p:sldId id="275" r:id="rId13"/>
    <p:sldId id="276" r:id="rId14"/>
    <p:sldId id="277" r:id="rId15"/>
    <p:sldId id="278" r:id="rId16"/>
    <p:sldId id="279" r:id="rId17"/>
    <p:sldId id="281" r:id="rId18"/>
    <p:sldId id="282" r:id="rId19"/>
    <p:sldId id="345" r:id="rId20"/>
    <p:sldId id="346" r:id="rId21"/>
    <p:sldId id="338" r:id="rId22"/>
    <p:sldId id="264" r:id="rId23"/>
    <p:sldId id="334" r:id="rId24"/>
    <p:sldId id="265" r:id="rId25"/>
    <p:sldId id="267" r:id="rId26"/>
    <p:sldId id="268" r:id="rId27"/>
    <p:sldId id="270" r:id="rId28"/>
    <p:sldId id="348" r:id="rId29"/>
    <p:sldId id="271" r:id="rId30"/>
    <p:sldId id="272" r:id="rId31"/>
    <p:sldId id="266" r:id="rId32"/>
    <p:sldId id="273" r:id="rId33"/>
    <p:sldId id="274" r:id="rId34"/>
    <p:sldId id="340" r:id="rId35"/>
    <p:sldId id="283" r:id="rId36"/>
    <p:sldId id="284" r:id="rId37"/>
    <p:sldId id="285" r:id="rId38"/>
    <p:sldId id="286" r:id="rId39"/>
    <p:sldId id="287" r:id="rId40"/>
    <p:sldId id="288" r:id="rId41"/>
    <p:sldId id="289" r:id="rId42"/>
    <p:sldId id="290" r:id="rId43"/>
    <p:sldId id="341" r:id="rId44"/>
    <p:sldId id="291" r:id="rId45"/>
    <p:sldId id="292" r:id="rId46"/>
    <p:sldId id="352" r:id="rId47"/>
    <p:sldId id="293" r:id="rId48"/>
    <p:sldId id="294" r:id="rId49"/>
    <p:sldId id="295" r:id="rId50"/>
    <p:sldId id="342" r:id="rId51"/>
    <p:sldId id="296" r:id="rId52"/>
    <p:sldId id="297" r:id="rId53"/>
    <p:sldId id="353" r:id="rId54"/>
    <p:sldId id="354" r:id="rId55"/>
    <p:sldId id="355" r:id="rId56"/>
    <p:sldId id="298" r:id="rId57"/>
    <p:sldId id="300" r:id="rId58"/>
    <p:sldId id="301" r:id="rId59"/>
    <p:sldId id="356" r:id="rId60"/>
    <p:sldId id="302" r:id="rId61"/>
    <p:sldId id="303" r:id="rId62"/>
    <p:sldId id="343" r:id="rId63"/>
    <p:sldId id="357" r:id="rId64"/>
    <p:sldId id="306" r:id="rId65"/>
    <p:sldId id="307" r:id="rId66"/>
    <p:sldId id="308" r:id="rId67"/>
    <p:sldId id="350" r:id="rId68"/>
    <p:sldId id="309" r:id="rId69"/>
    <p:sldId id="328" r:id="rId70"/>
    <p:sldId id="358" r:id="rId71"/>
    <p:sldId id="311" r:id="rId72"/>
    <p:sldId id="312" r:id="rId73"/>
    <p:sldId id="331" r:id="rId74"/>
    <p:sldId id="332" r:id="rId75"/>
    <p:sldId id="313" r:id="rId76"/>
    <p:sldId id="314" r:id="rId77"/>
    <p:sldId id="359" r:id="rId78"/>
    <p:sldId id="315" r:id="rId79"/>
    <p:sldId id="316" r:id="rId80"/>
    <p:sldId id="360" r:id="rId81"/>
    <p:sldId id="361" r:id="rId82"/>
    <p:sldId id="318" r:id="rId83"/>
    <p:sldId id="319" r:id="rId84"/>
    <p:sldId id="320" r:id="rId85"/>
    <p:sldId id="321" r:id="rId86"/>
    <p:sldId id="322" r:id="rId87"/>
    <p:sldId id="323" r:id="rId88"/>
    <p:sldId id="324" r:id="rId89"/>
    <p:sldId id="325" r:id="rId90"/>
    <p:sldId id="326" r:id="rId91"/>
    <p:sldId id="327" r:id="rId92"/>
    <p:sldId id="351" r:id="rId93"/>
    <p:sldId id="336" r:id="rId94"/>
    <p:sldId id="337" r:id="rId95"/>
    <p:sldId id="362" r:id="rId96"/>
    <p:sldId id="363" r:id="rId97"/>
    <p:sldId id="364" r:id="rId98"/>
    <p:sldId id="365" r:id="rId99"/>
    <p:sldId id="366" r:id="rId100"/>
    <p:sldId id="367" r:id="rId101"/>
    <p:sldId id="368" r:id="rId102"/>
    <p:sldId id="369" r:id="rId103"/>
    <p:sldId id="370" r:id="rId104"/>
    <p:sldId id="371" r:id="rId105"/>
    <p:sldId id="372" r:id="rId106"/>
    <p:sldId id="373" r:id="rId107"/>
    <p:sldId id="374" r:id="rId108"/>
    <p:sldId id="375" r:id="rId109"/>
    <p:sldId id="376" r:id="rId110"/>
    <p:sldId id="377" r:id="rId111"/>
    <p:sldId id="378" r:id="rId112"/>
    <p:sldId id="379" r:id="rId113"/>
    <p:sldId id="380" r:id="rId114"/>
    <p:sldId id="381" r:id="rId115"/>
    <p:sldId id="382" r:id="rId116"/>
    <p:sldId id="383" r:id="rId117"/>
    <p:sldId id="384" r:id="rId118"/>
    <p:sldId id="385" r:id="rId119"/>
    <p:sldId id="386" r:id="rId120"/>
    <p:sldId id="387" r:id="rId121"/>
    <p:sldId id="388" r:id="rId122"/>
    <p:sldId id="389" r:id="rId123"/>
    <p:sldId id="390" r:id="rId124"/>
    <p:sldId id="391" r:id="rId125"/>
    <p:sldId id="392" r:id="rId126"/>
    <p:sldId id="393" r:id="rId127"/>
    <p:sldId id="394" r:id="rId128"/>
    <p:sldId id="395" r:id="rId129"/>
    <p:sldId id="396" r:id="rId130"/>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383A"/>
    <a:srgbClr val="E4591C"/>
    <a:srgbClr val="D10712"/>
    <a:srgbClr val="FFD20E"/>
    <a:srgbClr val="EA3006"/>
    <a:srgbClr val="FFCD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2" autoAdjust="0"/>
    <p:restoredTop sz="94625" autoAdjust="0"/>
  </p:normalViewPr>
  <p:slideViewPr>
    <p:cSldViewPr snapToGrid="0" snapToObjects="1">
      <p:cViewPr varScale="1">
        <p:scale>
          <a:sx n="138" d="100"/>
          <a:sy n="138" d="100"/>
        </p:scale>
        <p:origin x="114" y="30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notesMaster" Target="notesMasters/notesMaster1.xml"/><Relationship Id="rId136"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handoutMaster" Target="handoutMasters/handout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38FA8B-85F4-4A13-AF3D-BD40B511744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C7237FFB-74B9-4BF3-B95B-C8B504C98C89}" type="pres">
      <dgm:prSet presAssocID="{5F38FA8B-85F4-4A13-AF3D-BD40B5117448}" presName="linear" presStyleCnt="0">
        <dgm:presLayoutVars>
          <dgm:animLvl val="lvl"/>
          <dgm:resizeHandles val="exact"/>
        </dgm:presLayoutVars>
      </dgm:prSet>
      <dgm:spPr/>
    </dgm:pt>
  </dgm:ptLst>
  <dgm:cxnLst>
    <dgm:cxn modelId="{84B43D15-B2D6-40AF-82A2-CE14CFAC71D4}" type="presOf" srcId="{5F38FA8B-85F4-4A13-AF3D-BD40B5117448}" destId="{C7237FFB-74B9-4BF3-B95B-C8B504C98C89}"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38FA8B-85F4-4A13-AF3D-BD40B511744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C7237FFB-74B9-4BF3-B95B-C8B504C98C89}" type="pres">
      <dgm:prSet presAssocID="{5F38FA8B-85F4-4A13-AF3D-BD40B5117448}" presName="linear" presStyleCnt="0">
        <dgm:presLayoutVars>
          <dgm:animLvl val="lvl"/>
          <dgm:resizeHandles val="exact"/>
        </dgm:presLayoutVars>
      </dgm:prSet>
      <dgm:spPr/>
    </dgm:pt>
  </dgm:ptLst>
  <dgm:cxnLst>
    <dgm:cxn modelId="{84B43D15-B2D6-40AF-82A2-CE14CFAC71D4}" type="presOf" srcId="{5F38FA8B-85F4-4A13-AF3D-BD40B5117448}" destId="{C7237FFB-74B9-4BF3-B95B-C8B504C98C89}"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D94CD11-9AB1-4739-B5DB-5F55F6DDF89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7C326AB-D437-460A-B277-0561F44B2B15}" type="pres">
      <dgm:prSet presAssocID="{ED94CD11-9AB1-4739-B5DB-5F55F6DDF892}" presName="linear" presStyleCnt="0">
        <dgm:presLayoutVars>
          <dgm:animLvl val="lvl"/>
          <dgm:resizeHandles val="exact"/>
        </dgm:presLayoutVars>
      </dgm:prSet>
      <dgm:spPr/>
    </dgm:pt>
  </dgm:ptLst>
  <dgm:cxnLst>
    <dgm:cxn modelId="{D3629A1C-F551-433E-A32E-EE232E8E8108}" type="presOf" srcId="{ED94CD11-9AB1-4739-B5DB-5F55F6DDF892}" destId="{37C326AB-D437-460A-B277-0561F44B2B1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FE14BA4-3278-4E88-8302-B5F82C5A207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ED454CA-1F53-4C84-B86C-662ADB20E37B}" type="pres">
      <dgm:prSet presAssocID="{BFE14BA4-3278-4E88-8302-B5F82C5A2078}" presName="linear" presStyleCnt="0">
        <dgm:presLayoutVars>
          <dgm:animLvl val="lvl"/>
          <dgm:resizeHandles val="exact"/>
        </dgm:presLayoutVars>
      </dgm:prSet>
      <dgm:spPr/>
    </dgm:pt>
  </dgm:ptLst>
  <dgm:cxnLst>
    <dgm:cxn modelId="{5F7571A4-0ABB-413C-A9BC-38CB97B39000}" type="presOf" srcId="{BFE14BA4-3278-4E88-8302-B5F82C5A2078}" destId="{EED454CA-1F53-4C84-B86C-662ADB20E37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1D3A039C-564B-F848-AE39-69D9F15C34A9}" type="datetimeFigureOut">
              <a:rPr lang="en-US" smtClean="0"/>
              <a:t>5/3/2019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471ECFE2-991C-FB40-9996-55CDE77203C9}" type="slidenum">
              <a:rPr lang="en-US" smtClean="0"/>
              <a:t>‹#›</a:t>
            </a:fld>
            <a:endParaRPr lang="en-US"/>
          </a:p>
        </p:txBody>
      </p:sp>
    </p:spTree>
    <p:extLst>
      <p:ext uri="{BB962C8B-B14F-4D97-AF65-F5344CB8AC3E}">
        <p14:creationId xmlns:p14="http://schemas.microsoft.com/office/powerpoint/2010/main" val="31526316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C2419FA-A2E3-6942-94A8-77B9AF72DC0D}" type="datetimeFigureOut">
              <a:rPr lang="en-US" smtClean="0"/>
              <a:t>5/3/2019</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B23AF947-0FCC-2243-A2A3-3E998D2515DB}" type="slidenum">
              <a:rPr lang="en-US" smtClean="0"/>
              <a:t>‹#›</a:t>
            </a:fld>
            <a:endParaRPr lang="en-US"/>
          </a:p>
        </p:txBody>
      </p:sp>
    </p:spTree>
    <p:extLst>
      <p:ext uri="{BB962C8B-B14F-4D97-AF65-F5344CB8AC3E}">
        <p14:creationId xmlns:p14="http://schemas.microsoft.com/office/powerpoint/2010/main" val="395993976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3AF947-0FCC-2243-A2A3-3E998D2515DB}" type="slidenum">
              <a:rPr lang="en-US" smtClean="0"/>
              <a:t>26</a:t>
            </a:fld>
            <a:endParaRPr lang="en-US"/>
          </a:p>
        </p:txBody>
      </p:sp>
    </p:spTree>
    <p:extLst>
      <p:ext uri="{BB962C8B-B14F-4D97-AF65-F5344CB8AC3E}">
        <p14:creationId xmlns:p14="http://schemas.microsoft.com/office/powerpoint/2010/main" val="1516029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ECE2D7B-8680-BC40-BA7E-F82BADB3D516}" type="datetimeFigureOut">
              <a:rPr lang="en-US" smtClean="0"/>
              <a:t>5/3/2019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7C12B5-0101-B04A-95CC-0DD50AA65C23}" type="slidenum">
              <a:rPr lang="en-US" smtClean="0"/>
              <a:t>‹#›</a:t>
            </a:fld>
            <a:endParaRPr lang="en-US"/>
          </a:p>
        </p:txBody>
      </p:sp>
    </p:spTree>
    <p:extLst>
      <p:ext uri="{BB962C8B-B14F-4D97-AF65-F5344CB8AC3E}">
        <p14:creationId xmlns:p14="http://schemas.microsoft.com/office/powerpoint/2010/main" val="3774753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CE2D7B-8680-BC40-BA7E-F82BADB3D516}" type="datetimeFigureOut">
              <a:rPr lang="en-US" smtClean="0"/>
              <a:t>5/3/2019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7C12B5-0101-B04A-95CC-0DD50AA65C23}" type="slidenum">
              <a:rPr lang="en-US" smtClean="0"/>
              <a:t>‹#›</a:t>
            </a:fld>
            <a:endParaRPr lang="en-US"/>
          </a:p>
        </p:txBody>
      </p:sp>
    </p:spTree>
    <p:extLst>
      <p:ext uri="{BB962C8B-B14F-4D97-AF65-F5344CB8AC3E}">
        <p14:creationId xmlns:p14="http://schemas.microsoft.com/office/powerpoint/2010/main" val="37301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CE2D7B-8680-BC40-BA7E-F82BADB3D516}" type="datetimeFigureOut">
              <a:rPr lang="en-US" smtClean="0"/>
              <a:t>5/3/2019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7C12B5-0101-B04A-95CC-0DD50AA65C23}" type="slidenum">
              <a:rPr lang="en-US" smtClean="0"/>
              <a:t>‹#›</a:t>
            </a:fld>
            <a:endParaRPr lang="en-US"/>
          </a:p>
        </p:txBody>
      </p:sp>
    </p:spTree>
    <p:extLst>
      <p:ext uri="{BB962C8B-B14F-4D97-AF65-F5344CB8AC3E}">
        <p14:creationId xmlns:p14="http://schemas.microsoft.com/office/powerpoint/2010/main" val="8642959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a:t>Click to edit Master title style</a:t>
            </a:r>
          </a:p>
        </p:txBody>
      </p:sp>
      <p:sp>
        <p:nvSpPr>
          <p:cNvPr id="3" name="Content Placeholder 2"/>
          <p:cNvSpPr>
            <a:spLocks noGrp="1"/>
          </p:cNvSpPr>
          <p:nvPr>
            <p:ph sz="half" idx="1"/>
          </p:nvPr>
        </p:nvSpPr>
        <p:spPr>
          <a:xfrm>
            <a:off x="685800" y="1485900"/>
            <a:ext cx="77724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3086100"/>
            <a:ext cx="77724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4686300"/>
            <a:ext cx="1905000" cy="342900"/>
          </a:xfrm>
        </p:spPr>
        <p:txBody>
          <a:bodyPr/>
          <a:lstStyle>
            <a:lvl1pPr>
              <a:defRPr/>
            </a:lvl1pPr>
          </a:lstStyle>
          <a:p>
            <a:fld id="{CDB63B54-5F12-4D32-B37D-A01109010DA5}" type="datetime1">
              <a:rPr lang="en-US" altLang="en-US"/>
              <a:pPr/>
              <a:t>5/3/2019</a:t>
            </a:fld>
            <a:endParaRPr lang="en-US" altLang="en-US"/>
          </a:p>
        </p:txBody>
      </p:sp>
      <p:sp>
        <p:nvSpPr>
          <p:cNvPr id="6" name="Footer Placeholder 5"/>
          <p:cNvSpPr>
            <a:spLocks noGrp="1"/>
          </p:cNvSpPr>
          <p:nvPr>
            <p:ph type="ftr" sz="quarter" idx="11"/>
          </p:nvPr>
        </p:nvSpPr>
        <p:spPr>
          <a:xfrm>
            <a:off x="2667000" y="4686300"/>
            <a:ext cx="3886200" cy="342900"/>
          </a:xfrm>
        </p:spPr>
        <p:txBody>
          <a:bodyPr/>
          <a:lstStyle>
            <a:lvl1pPr>
              <a:defRPr/>
            </a:lvl1pPr>
          </a:lstStyle>
          <a:p>
            <a:r>
              <a:rPr lang="en-US" altLang="en-US"/>
              <a:t>Copyright 2007 -- National Rifle Association</a:t>
            </a:r>
          </a:p>
        </p:txBody>
      </p:sp>
      <p:sp>
        <p:nvSpPr>
          <p:cNvPr id="7" name="Slide Number Placeholder 6"/>
          <p:cNvSpPr>
            <a:spLocks noGrp="1"/>
          </p:cNvSpPr>
          <p:nvPr>
            <p:ph type="sldNum" sz="quarter" idx="12"/>
          </p:nvPr>
        </p:nvSpPr>
        <p:spPr>
          <a:xfrm>
            <a:off x="6553200" y="4686300"/>
            <a:ext cx="1905000" cy="342900"/>
          </a:xfrm>
        </p:spPr>
        <p:txBody>
          <a:bodyPr/>
          <a:lstStyle>
            <a:lvl1pPr>
              <a:defRPr/>
            </a:lvl1pPr>
          </a:lstStyle>
          <a:p>
            <a:fld id="{D4176948-BF13-4DD8-9645-BB497E063C3B}" type="slidenum">
              <a:rPr lang="en-US" altLang="en-US"/>
              <a:pPr/>
              <a:t>‹#›</a:t>
            </a:fld>
            <a:endParaRPr lang="en-US" altLang="en-US"/>
          </a:p>
        </p:txBody>
      </p:sp>
    </p:spTree>
    <p:extLst>
      <p:ext uri="{BB962C8B-B14F-4D97-AF65-F5344CB8AC3E}">
        <p14:creationId xmlns:p14="http://schemas.microsoft.com/office/powerpoint/2010/main" val="4049074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CE2D7B-8680-BC40-BA7E-F82BADB3D516}" type="datetimeFigureOut">
              <a:rPr lang="en-US" smtClean="0"/>
              <a:t>5/3/2019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7C12B5-0101-B04A-95CC-0DD50AA65C23}" type="slidenum">
              <a:rPr lang="en-US" smtClean="0"/>
              <a:t>‹#›</a:t>
            </a:fld>
            <a:endParaRPr lang="en-US"/>
          </a:p>
        </p:txBody>
      </p:sp>
    </p:spTree>
    <p:extLst>
      <p:ext uri="{BB962C8B-B14F-4D97-AF65-F5344CB8AC3E}">
        <p14:creationId xmlns:p14="http://schemas.microsoft.com/office/powerpoint/2010/main" val="1003428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CE2D7B-8680-BC40-BA7E-F82BADB3D516}" type="datetimeFigureOut">
              <a:rPr lang="en-US" smtClean="0"/>
              <a:t>5/3/2019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7C12B5-0101-B04A-95CC-0DD50AA65C23}" type="slidenum">
              <a:rPr lang="en-US" smtClean="0"/>
              <a:t>‹#›</a:t>
            </a:fld>
            <a:endParaRPr lang="en-US"/>
          </a:p>
        </p:txBody>
      </p:sp>
    </p:spTree>
    <p:extLst>
      <p:ext uri="{BB962C8B-B14F-4D97-AF65-F5344CB8AC3E}">
        <p14:creationId xmlns:p14="http://schemas.microsoft.com/office/powerpoint/2010/main" val="2370906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CE2D7B-8680-BC40-BA7E-F82BADB3D516}" type="datetimeFigureOut">
              <a:rPr lang="en-US" smtClean="0"/>
              <a:t>5/3/2019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7C12B5-0101-B04A-95CC-0DD50AA65C23}" type="slidenum">
              <a:rPr lang="en-US" smtClean="0"/>
              <a:t>‹#›</a:t>
            </a:fld>
            <a:endParaRPr lang="en-US"/>
          </a:p>
        </p:txBody>
      </p:sp>
    </p:spTree>
    <p:extLst>
      <p:ext uri="{BB962C8B-B14F-4D97-AF65-F5344CB8AC3E}">
        <p14:creationId xmlns:p14="http://schemas.microsoft.com/office/powerpoint/2010/main" val="2239547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CE2D7B-8680-BC40-BA7E-F82BADB3D516}" type="datetimeFigureOut">
              <a:rPr lang="en-US" smtClean="0"/>
              <a:t>5/3/2019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7C12B5-0101-B04A-95CC-0DD50AA65C23}" type="slidenum">
              <a:rPr lang="en-US" smtClean="0"/>
              <a:t>‹#›</a:t>
            </a:fld>
            <a:endParaRPr lang="en-US"/>
          </a:p>
        </p:txBody>
      </p:sp>
    </p:spTree>
    <p:extLst>
      <p:ext uri="{BB962C8B-B14F-4D97-AF65-F5344CB8AC3E}">
        <p14:creationId xmlns:p14="http://schemas.microsoft.com/office/powerpoint/2010/main" val="4057508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CE2D7B-8680-BC40-BA7E-F82BADB3D516}" type="datetimeFigureOut">
              <a:rPr lang="en-US" smtClean="0"/>
              <a:t>5/3/2019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7C12B5-0101-B04A-95CC-0DD50AA65C23}" type="slidenum">
              <a:rPr lang="en-US" smtClean="0"/>
              <a:t>‹#›</a:t>
            </a:fld>
            <a:endParaRPr lang="en-US"/>
          </a:p>
        </p:txBody>
      </p:sp>
    </p:spTree>
    <p:extLst>
      <p:ext uri="{BB962C8B-B14F-4D97-AF65-F5344CB8AC3E}">
        <p14:creationId xmlns:p14="http://schemas.microsoft.com/office/powerpoint/2010/main" val="3097147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CE2D7B-8680-BC40-BA7E-F82BADB3D516}" type="datetimeFigureOut">
              <a:rPr lang="en-US" smtClean="0"/>
              <a:t>5/3/2019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7C12B5-0101-B04A-95CC-0DD50AA65C23}" type="slidenum">
              <a:rPr lang="en-US" smtClean="0"/>
              <a:t>‹#›</a:t>
            </a:fld>
            <a:endParaRPr lang="en-US"/>
          </a:p>
        </p:txBody>
      </p:sp>
    </p:spTree>
    <p:extLst>
      <p:ext uri="{BB962C8B-B14F-4D97-AF65-F5344CB8AC3E}">
        <p14:creationId xmlns:p14="http://schemas.microsoft.com/office/powerpoint/2010/main" val="1436019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CE2D7B-8680-BC40-BA7E-F82BADB3D516}" type="datetimeFigureOut">
              <a:rPr lang="en-US" smtClean="0"/>
              <a:t>5/3/2019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7C12B5-0101-B04A-95CC-0DD50AA65C23}" type="slidenum">
              <a:rPr lang="en-US" smtClean="0"/>
              <a:t>‹#›</a:t>
            </a:fld>
            <a:endParaRPr lang="en-US"/>
          </a:p>
        </p:txBody>
      </p:sp>
    </p:spTree>
    <p:extLst>
      <p:ext uri="{BB962C8B-B14F-4D97-AF65-F5344CB8AC3E}">
        <p14:creationId xmlns:p14="http://schemas.microsoft.com/office/powerpoint/2010/main" val="842918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CE2D7B-8680-BC40-BA7E-F82BADB3D516}" type="datetimeFigureOut">
              <a:rPr lang="en-US" smtClean="0"/>
              <a:t>5/3/2019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7C12B5-0101-B04A-95CC-0DD50AA65C23}" type="slidenum">
              <a:rPr lang="en-US" smtClean="0"/>
              <a:t>‹#›</a:t>
            </a:fld>
            <a:endParaRPr lang="en-US"/>
          </a:p>
        </p:txBody>
      </p:sp>
    </p:spTree>
    <p:extLst>
      <p:ext uri="{BB962C8B-B14F-4D97-AF65-F5344CB8AC3E}">
        <p14:creationId xmlns:p14="http://schemas.microsoft.com/office/powerpoint/2010/main" val="3443815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ECE2D7B-8680-BC40-BA7E-F82BADB3D516}" type="datetimeFigureOut">
              <a:rPr lang="en-US" smtClean="0"/>
              <a:t>5/3/2019</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E7C12B5-0101-B04A-95CC-0DD50AA65C23}" type="slidenum">
              <a:rPr lang="en-US" smtClean="0"/>
              <a:t>‹#›</a:t>
            </a:fld>
            <a:endParaRPr lang="en-US"/>
          </a:p>
        </p:txBody>
      </p:sp>
    </p:spTree>
    <p:extLst>
      <p:ext uri="{BB962C8B-B14F-4D97-AF65-F5344CB8AC3E}">
        <p14:creationId xmlns:p14="http://schemas.microsoft.com/office/powerpoint/2010/main" val="841154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8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9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descr="14-NR-730-RTBAV_TitleCards_R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038" y="4763"/>
            <a:ext cx="9825038"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9000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nk01_RV.jpg"/>
          <p:cNvPicPr>
            <a:picLocks noChangeAspect="1"/>
          </p:cNvPicPr>
          <p:nvPr/>
        </p:nvPicPr>
        <p:blipFill>
          <a:blip r:embed="rId2"/>
          <a:stretch>
            <a:fillRect/>
          </a:stretch>
        </p:blipFill>
        <p:spPr>
          <a:xfrm>
            <a:off x="6994" y="-7001"/>
            <a:ext cx="9144270" cy="5150502"/>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Mental Preparedness</a:t>
            </a:r>
          </a:p>
        </p:txBody>
      </p:sp>
      <p:sp>
        <p:nvSpPr>
          <p:cNvPr id="5" name="Content Placeholder 4"/>
          <p:cNvSpPr>
            <a:spLocks noGrp="1"/>
          </p:cNvSpPr>
          <p:nvPr>
            <p:ph idx="1"/>
          </p:nvPr>
        </p:nvSpPr>
        <p:spPr>
          <a:xfrm>
            <a:off x="263268" y="1675386"/>
            <a:ext cx="5681985" cy="2727281"/>
          </a:xfrm>
        </p:spPr>
        <p:txBody>
          <a:bodyPr>
            <a:normAutofit/>
          </a:bodyPr>
          <a:lstStyle/>
          <a:p>
            <a:pPr marL="0" indent="0">
              <a:lnSpc>
                <a:spcPct val="130000"/>
              </a:lnSpc>
              <a:buNone/>
            </a:pPr>
            <a:r>
              <a:rPr lang="en-US" sz="1600" b="1" dirty="0">
                <a:latin typeface="Century Gothic"/>
                <a:cs typeface="Century Gothic"/>
              </a:rPr>
              <a:t>• Mental conditioning:</a:t>
            </a:r>
            <a:br>
              <a:rPr lang="en-US" sz="1600" b="1" dirty="0">
                <a:latin typeface="Century Gothic"/>
                <a:cs typeface="Century Gothic"/>
              </a:rPr>
            </a:br>
            <a:r>
              <a:rPr lang="en-US" sz="1600" dirty="0">
                <a:latin typeface="Baskerville"/>
                <a:cs typeface="Baskerville"/>
              </a:rPr>
              <a:t>	</a:t>
            </a:r>
            <a:r>
              <a:rPr lang="en-US" sz="1600" dirty="0">
                <a:latin typeface="Century Gothic"/>
                <a:cs typeface="Century Gothic"/>
              </a:rPr>
              <a:t>- Developing a “mental” plan of action to use in 	the event you are confronted with certain 	situations</a:t>
            </a:r>
          </a:p>
          <a:p>
            <a:pPr marL="0" indent="0">
              <a:lnSpc>
                <a:spcPct val="130000"/>
              </a:lnSpc>
              <a:buNone/>
            </a:pPr>
            <a:r>
              <a:rPr lang="en-US" sz="1600" dirty="0">
                <a:latin typeface="Century Gothic"/>
                <a:cs typeface="Century Gothic"/>
              </a:rPr>
              <a:t>        - No “one size fits all” approach</a:t>
            </a:r>
          </a:p>
          <a:p>
            <a:pPr marL="0" indent="0">
              <a:lnSpc>
                <a:spcPct val="130000"/>
              </a:lnSpc>
              <a:buNone/>
            </a:pPr>
            <a:r>
              <a:rPr lang="en-US" sz="1600" b="1" dirty="0">
                <a:latin typeface="Century Gothic"/>
                <a:cs typeface="Century Gothic"/>
              </a:rPr>
              <a:t>• Ramifications and outcomes:</a:t>
            </a:r>
            <a:br>
              <a:rPr lang="en-US" sz="1600" b="1" dirty="0">
                <a:latin typeface="Century Gothic"/>
                <a:cs typeface="Century Gothic"/>
              </a:rPr>
            </a:br>
            <a:r>
              <a:rPr lang="en-US" sz="1600" dirty="0">
                <a:latin typeface="Baskerville"/>
                <a:cs typeface="Baskerville"/>
              </a:rPr>
              <a:t>	</a:t>
            </a:r>
            <a:r>
              <a:rPr lang="en-US" sz="1600" dirty="0">
                <a:latin typeface="Century Gothic"/>
                <a:cs typeface="Century Gothic"/>
              </a:rPr>
              <a:t>- Consequences of your reactions could result in </a:t>
            </a:r>
            <a:br>
              <a:rPr lang="en-US" sz="1600" dirty="0">
                <a:latin typeface="Century Gothic"/>
                <a:cs typeface="Century Gothic"/>
              </a:rPr>
            </a:br>
            <a:r>
              <a:rPr lang="en-US" sz="1600" dirty="0">
                <a:latin typeface="Century Gothic"/>
                <a:cs typeface="Century Gothic"/>
              </a:rPr>
              <a:t>	  criminal prosecution or a civil lawsuit against you</a:t>
            </a:r>
          </a:p>
        </p:txBody>
      </p:sp>
      <p:pic>
        <p:nvPicPr>
          <p:cNvPr id="6" name="Picture 39" descr="08_MentalPreparedness_1203338"/>
          <p:cNvPicPr>
            <a:picLocks noChangeAspect="1" noChangeArrowheads="1"/>
          </p:cNvPicPr>
          <p:nvPr/>
        </p:nvPicPr>
        <p:blipFill>
          <a:blip r:embed="rId3" cstate="print"/>
          <a:srcRect/>
          <a:stretch>
            <a:fillRect/>
          </a:stretch>
        </p:blipFill>
        <p:spPr bwMode="auto">
          <a:xfrm>
            <a:off x="6122019" y="1531675"/>
            <a:ext cx="2074127" cy="2765503"/>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0359433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altLang="en-US"/>
              <a:t>Copyright 2007 -- National Rifle Association</a:t>
            </a:r>
          </a:p>
        </p:txBody>
      </p:sp>
      <p:sp>
        <p:nvSpPr>
          <p:cNvPr id="8194" name="Rectangle 2"/>
          <p:cNvSpPr>
            <a:spLocks noChangeArrowheads="1"/>
          </p:cNvSpPr>
          <p:nvPr/>
        </p:nvSpPr>
        <p:spPr bwMode="auto">
          <a:xfrm>
            <a:off x="4039791" y="2068116"/>
            <a:ext cx="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350"/>
          </a:p>
        </p:txBody>
      </p:sp>
      <p:pic>
        <p:nvPicPr>
          <p:cNvPr id="81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200" y="285750"/>
            <a:ext cx="1235869" cy="1007269"/>
          </a:xfrm>
          <a:prstGeom prst="rect">
            <a:avLst/>
          </a:prstGeom>
          <a:noFill/>
          <a:extLst>
            <a:ext uri="{909E8E84-426E-40DD-AFC4-6F175D3DCCD1}">
              <a14:hiddenFill xmlns:a14="http://schemas.microsoft.com/office/drawing/2010/main">
                <a:solidFill>
                  <a:srgbClr val="FFFFFF"/>
                </a:solidFill>
              </a14:hiddenFill>
            </a:ext>
          </a:extLst>
        </p:spPr>
      </p:pic>
      <p:sp>
        <p:nvSpPr>
          <p:cNvPr id="8196" name="Rectangle 4"/>
          <p:cNvSpPr>
            <a:spLocks noGrp="1" noChangeArrowheads="1"/>
          </p:cNvSpPr>
          <p:nvPr>
            <p:ph type="title"/>
          </p:nvPr>
        </p:nvSpPr>
        <p:spPr>
          <a:xfrm>
            <a:off x="1600200" y="1428750"/>
            <a:ext cx="5829300" cy="857250"/>
          </a:xfrm>
        </p:spPr>
        <p:txBody>
          <a:bodyPr/>
          <a:lstStyle/>
          <a:p>
            <a:r>
              <a:rPr lang="en-US" altLang="en-US" sz="2400" b="1"/>
              <a:t>INSTRUCTOR TRAINING</a:t>
            </a:r>
          </a:p>
        </p:txBody>
      </p:sp>
      <p:sp>
        <p:nvSpPr>
          <p:cNvPr id="8197" name="Rectangle 5"/>
          <p:cNvSpPr>
            <a:spLocks noGrp="1" noChangeArrowheads="1"/>
          </p:cNvSpPr>
          <p:nvPr>
            <p:ph type="body" idx="1"/>
          </p:nvPr>
        </p:nvSpPr>
        <p:spPr>
          <a:xfrm>
            <a:off x="1657350" y="2400300"/>
            <a:ext cx="5829300" cy="2171700"/>
          </a:xfrm>
        </p:spPr>
        <p:txBody>
          <a:bodyPr/>
          <a:lstStyle/>
          <a:p>
            <a:pPr algn="ctr">
              <a:buFontTx/>
              <a:buNone/>
            </a:pPr>
            <a:r>
              <a:rPr lang="en-US" altLang="en-US" sz="2100" b="1">
                <a:solidFill>
                  <a:srgbClr val="CC0000"/>
                </a:solidFill>
              </a:rPr>
              <a:t>REQUIRED IDW MATERIALS</a:t>
            </a:r>
          </a:p>
          <a:p>
            <a:pPr>
              <a:buFontTx/>
              <a:buNone/>
            </a:pPr>
            <a:endParaRPr lang="en-US" altLang="en-US" sz="2100" b="1">
              <a:solidFill>
                <a:srgbClr val="CC0000"/>
              </a:solidFill>
            </a:endParaRPr>
          </a:p>
          <a:p>
            <a:r>
              <a:rPr lang="en-US" altLang="en-US" sz="1800" b="1"/>
              <a:t>RTBAV Seminar Student Packet</a:t>
            </a:r>
          </a:p>
          <a:p>
            <a:r>
              <a:rPr lang="en-US" altLang="en-US" sz="1800" b="1"/>
              <a:t>IDW Kit</a:t>
            </a:r>
          </a:p>
        </p:txBody>
      </p:sp>
    </p:spTree>
    <p:extLst>
      <p:ext uri="{BB962C8B-B14F-4D97-AF65-F5344CB8AC3E}">
        <p14:creationId xmlns:p14="http://schemas.microsoft.com/office/powerpoint/2010/main" val="254484023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altLang="en-US"/>
              <a:t>Copyright 2007 -- National Rifle Association</a:t>
            </a:r>
          </a:p>
        </p:txBody>
      </p:sp>
      <p:sp>
        <p:nvSpPr>
          <p:cNvPr id="9218" name="Rectangle 2"/>
          <p:cNvSpPr>
            <a:spLocks noChangeArrowheads="1"/>
          </p:cNvSpPr>
          <p:nvPr/>
        </p:nvSpPr>
        <p:spPr bwMode="auto">
          <a:xfrm>
            <a:off x="4039791" y="2068116"/>
            <a:ext cx="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350"/>
          </a:p>
        </p:txBody>
      </p:sp>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200" y="285750"/>
            <a:ext cx="1235869" cy="1007269"/>
          </a:xfrm>
          <a:prstGeom prst="rect">
            <a:avLst/>
          </a:prstGeom>
          <a:noFill/>
          <a:extLst>
            <a:ext uri="{909E8E84-426E-40DD-AFC4-6F175D3DCCD1}">
              <a14:hiddenFill xmlns:a14="http://schemas.microsoft.com/office/drawing/2010/main">
                <a:solidFill>
                  <a:srgbClr val="FFFFFF"/>
                </a:solidFill>
              </a14:hiddenFill>
            </a:ext>
          </a:extLst>
        </p:spPr>
      </p:pic>
      <p:sp>
        <p:nvSpPr>
          <p:cNvPr id="9222" name="Rectangle 6"/>
          <p:cNvSpPr>
            <a:spLocks noGrp="1" noChangeArrowheads="1"/>
          </p:cNvSpPr>
          <p:nvPr>
            <p:ph type="title"/>
          </p:nvPr>
        </p:nvSpPr>
        <p:spPr>
          <a:xfrm>
            <a:off x="1657350" y="1428750"/>
            <a:ext cx="5829300" cy="1200150"/>
          </a:xfrm>
        </p:spPr>
        <p:txBody>
          <a:bodyPr/>
          <a:lstStyle/>
          <a:p>
            <a:r>
              <a:rPr lang="en-US" altLang="en-US" sz="2400" b="1"/>
              <a:t>INSTRUCTOR TRAINING</a:t>
            </a:r>
          </a:p>
        </p:txBody>
      </p:sp>
      <p:sp>
        <p:nvSpPr>
          <p:cNvPr id="9223" name="Rectangle 7"/>
          <p:cNvSpPr>
            <a:spLocks noGrp="1" noChangeArrowheads="1"/>
          </p:cNvSpPr>
          <p:nvPr>
            <p:ph type="body" idx="1"/>
          </p:nvPr>
        </p:nvSpPr>
        <p:spPr>
          <a:xfrm>
            <a:off x="1714500" y="2343150"/>
            <a:ext cx="5829300" cy="2228850"/>
          </a:xfrm>
        </p:spPr>
        <p:txBody>
          <a:bodyPr>
            <a:normAutofit lnSpcReduction="10000"/>
          </a:bodyPr>
          <a:lstStyle/>
          <a:p>
            <a:pPr algn="ctr">
              <a:lnSpc>
                <a:spcPct val="90000"/>
              </a:lnSpc>
              <a:buFontTx/>
              <a:buNone/>
            </a:pPr>
            <a:r>
              <a:rPr lang="en-US" altLang="en-US" sz="2100" b="1">
                <a:solidFill>
                  <a:srgbClr val="CC0000"/>
                </a:solidFill>
              </a:rPr>
              <a:t>SEMINAR STUDENT PACKET</a:t>
            </a:r>
          </a:p>
          <a:p>
            <a:pPr algn="ctr">
              <a:lnSpc>
                <a:spcPct val="90000"/>
              </a:lnSpc>
              <a:buFontTx/>
              <a:buNone/>
            </a:pPr>
            <a:endParaRPr lang="en-US" altLang="en-US" sz="2100" b="1">
              <a:solidFill>
                <a:srgbClr val="CC0000"/>
              </a:solidFill>
            </a:endParaRPr>
          </a:p>
          <a:p>
            <a:pPr>
              <a:lnSpc>
                <a:spcPct val="90000"/>
              </a:lnSpc>
            </a:pPr>
            <a:r>
              <a:rPr lang="en-US" altLang="en-US" sz="1800" b="1"/>
              <a:t>RTBAV Student Handbook</a:t>
            </a:r>
          </a:p>
          <a:p>
            <a:pPr>
              <a:lnSpc>
                <a:spcPct val="90000"/>
              </a:lnSpc>
            </a:pPr>
            <a:r>
              <a:rPr lang="en-US" altLang="en-US" sz="1800" b="1"/>
              <a:t>RTBAV Firearm Supplement</a:t>
            </a:r>
          </a:p>
          <a:p>
            <a:pPr>
              <a:lnSpc>
                <a:spcPct val="90000"/>
              </a:lnSpc>
            </a:pPr>
            <a:r>
              <a:rPr lang="en-US" altLang="en-US" sz="1800" b="1"/>
              <a:t>RTBAV Brochure</a:t>
            </a:r>
          </a:p>
          <a:p>
            <a:pPr>
              <a:lnSpc>
                <a:spcPct val="90000"/>
              </a:lnSpc>
            </a:pPr>
            <a:r>
              <a:rPr lang="en-US" altLang="en-US" sz="1800" b="1"/>
              <a:t>RTBAV Instructor Brochure</a:t>
            </a:r>
          </a:p>
          <a:p>
            <a:pPr>
              <a:lnSpc>
                <a:spcPct val="90000"/>
              </a:lnSpc>
            </a:pPr>
            <a:r>
              <a:rPr lang="en-US" altLang="en-US" sz="1800" b="1"/>
              <a:t>RTBAV Participation Certificate</a:t>
            </a:r>
            <a:endParaRPr lang="en-US" altLang="en-US" sz="1800"/>
          </a:p>
          <a:p>
            <a:pPr>
              <a:lnSpc>
                <a:spcPct val="90000"/>
              </a:lnSpc>
              <a:buFontTx/>
              <a:buNone/>
            </a:pPr>
            <a:endParaRPr lang="en-US" altLang="en-US" sz="2100"/>
          </a:p>
        </p:txBody>
      </p:sp>
    </p:spTree>
    <p:extLst>
      <p:ext uri="{BB962C8B-B14F-4D97-AF65-F5344CB8AC3E}">
        <p14:creationId xmlns:p14="http://schemas.microsoft.com/office/powerpoint/2010/main" val="152715432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altLang="en-US"/>
              <a:t>Copyright 2007 -- National Rifle Association</a:t>
            </a:r>
          </a:p>
        </p:txBody>
      </p:sp>
      <p:sp>
        <p:nvSpPr>
          <p:cNvPr id="13314" name="Rectangle 2"/>
          <p:cNvSpPr>
            <a:spLocks noChangeArrowheads="1"/>
          </p:cNvSpPr>
          <p:nvPr/>
        </p:nvSpPr>
        <p:spPr bwMode="auto">
          <a:xfrm>
            <a:off x="4039791" y="2068116"/>
            <a:ext cx="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350"/>
          </a:p>
        </p:txBody>
      </p:sp>
      <p:pic>
        <p:nvPicPr>
          <p:cNvPr id="1331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200" y="285750"/>
            <a:ext cx="1235869" cy="1007269"/>
          </a:xfrm>
          <a:prstGeom prst="rect">
            <a:avLst/>
          </a:prstGeom>
          <a:noFill/>
          <a:extLst>
            <a:ext uri="{909E8E84-426E-40DD-AFC4-6F175D3DCCD1}">
              <a14:hiddenFill xmlns:a14="http://schemas.microsoft.com/office/drawing/2010/main">
                <a:solidFill>
                  <a:srgbClr val="FFFFFF"/>
                </a:solidFill>
              </a14:hiddenFill>
            </a:ext>
          </a:extLst>
        </p:spPr>
      </p:pic>
      <p:sp>
        <p:nvSpPr>
          <p:cNvPr id="13316" name="Rectangle 4"/>
          <p:cNvSpPr>
            <a:spLocks noGrp="1" noChangeArrowheads="1"/>
          </p:cNvSpPr>
          <p:nvPr>
            <p:ph type="title"/>
          </p:nvPr>
        </p:nvSpPr>
        <p:spPr>
          <a:xfrm>
            <a:off x="1657350" y="1428750"/>
            <a:ext cx="5829300" cy="1200150"/>
          </a:xfrm>
        </p:spPr>
        <p:txBody>
          <a:bodyPr/>
          <a:lstStyle/>
          <a:p>
            <a:r>
              <a:rPr lang="en-US" altLang="en-US" sz="2400" b="1"/>
              <a:t>INSTRUCTOR TRAINING</a:t>
            </a:r>
          </a:p>
        </p:txBody>
      </p:sp>
      <p:sp>
        <p:nvSpPr>
          <p:cNvPr id="13317" name="Rectangle 5"/>
          <p:cNvSpPr>
            <a:spLocks noGrp="1" noChangeArrowheads="1"/>
          </p:cNvSpPr>
          <p:nvPr>
            <p:ph type="body" idx="1"/>
          </p:nvPr>
        </p:nvSpPr>
        <p:spPr>
          <a:xfrm>
            <a:off x="1714500" y="2343150"/>
            <a:ext cx="5829300" cy="2228850"/>
          </a:xfrm>
        </p:spPr>
        <p:txBody>
          <a:bodyPr/>
          <a:lstStyle/>
          <a:p>
            <a:pPr algn="ctr">
              <a:lnSpc>
                <a:spcPct val="90000"/>
              </a:lnSpc>
              <a:buFontTx/>
              <a:buNone/>
            </a:pPr>
            <a:r>
              <a:rPr lang="en-US" altLang="en-US" sz="2100" b="1">
                <a:solidFill>
                  <a:srgbClr val="CC0000"/>
                </a:solidFill>
              </a:rPr>
              <a:t>IDW KIT</a:t>
            </a:r>
          </a:p>
          <a:p>
            <a:pPr algn="ctr">
              <a:lnSpc>
                <a:spcPct val="90000"/>
              </a:lnSpc>
              <a:buFontTx/>
              <a:buNone/>
            </a:pPr>
            <a:endParaRPr lang="en-US" altLang="en-US" sz="1800" b="1">
              <a:solidFill>
                <a:srgbClr val="CC0000"/>
              </a:solidFill>
            </a:endParaRPr>
          </a:p>
          <a:p>
            <a:pPr>
              <a:lnSpc>
                <a:spcPct val="90000"/>
              </a:lnSpc>
            </a:pPr>
            <a:r>
              <a:rPr lang="en-US" altLang="en-US" sz="1800" b="1"/>
              <a:t>RTBAV Instructor’s Manual</a:t>
            </a:r>
          </a:p>
          <a:p>
            <a:pPr>
              <a:lnSpc>
                <a:spcPct val="90000"/>
              </a:lnSpc>
            </a:pPr>
            <a:r>
              <a:rPr lang="en-US" altLang="en-US" sz="1800" b="1"/>
              <a:t>RTBAV Instructor Promotion Kit</a:t>
            </a:r>
          </a:p>
          <a:p>
            <a:pPr>
              <a:lnSpc>
                <a:spcPct val="90000"/>
              </a:lnSpc>
            </a:pPr>
            <a:r>
              <a:rPr lang="en-US" altLang="en-US" sz="1800" b="1"/>
              <a:t>RTBAV Promotional DVD</a:t>
            </a:r>
          </a:p>
          <a:p>
            <a:pPr>
              <a:lnSpc>
                <a:spcPct val="90000"/>
              </a:lnSpc>
            </a:pPr>
            <a:r>
              <a:rPr lang="en-US" altLang="en-US" sz="1800" b="1"/>
              <a:t>RTBAV Directional Signs</a:t>
            </a:r>
          </a:p>
          <a:p>
            <a:pPr>
              <a:lnSpc>
                <a:spcPct val="90000"/>
              </a:lnSpc>
            </a:pPr>
            <a:r>
              <a:rPr lang="en-US" altLang="en-US" sz="1800" b="1"/>
              <a:t>RTBAV Lapel Pin</a:t>
            </a:r>
            <a:endParaRPr lang="en-US" altLang="en-US" sz="2100"/>
          </a:p>
        </p:txBody>
      </p:sp>
    </p:spTree>
    <p:extLst>
      <p:ext uri="{BB962C8B-B14F-4D97-AF65-F5344CB8AC3E}">
        <p14:creationId xmlns:p14="http://schemas.microsoft.com/office/powerpoint/2010/main" val="127909657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altLang="en-US"/>
              <a:t>Copyright 2007 -- National Rifle Association</a:t>
            </a:r>
          </a:p>
        </p:txBody>
      </p:sp>
      <p:sp>
        <p:nvSpPr>
          <p:cNvPr id="16386" name="Rectangle 2"/>
          <p:cNvSpPr>
            <a:spLocks noChangeArrowheads="1"/>
          </p:cNvSpPr>
          <p:nvPr/>
        </p:nvSpPr>
        <p:spPr bwMode="auto">
          <a:xfrm>
            <a:off x="4039791" y="2068116"/>
            <a:ext cx="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350"/>
          </a:p>
        </p:txBody>
      </p:sp>
      <p:pic>
        <p:nvPicPr>
          <p:cNvPr id="1638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200" y="285750"/>
            <a:ext cx="1235869" cy="1007269"/>
          </a:xfrm>
          <a:prstGeom prst="rect">
            <a:avLst/>
          </a:prstGeom>
          <a:noFill/>
          <a:extLst>
            <a:ext uri="{909E8E84-426E-40DD-AFC4-6F175D3DCCD1}">
              <a14:hiddenFill xmlns:a14="http://schemas.microsoft.com/office/drawing/2010/main">
                <a:solidFill>
                  <a:srgbClr val="FFFFFF"/>
                </a:solidFill>
              </a14:hiddenFill>
            </a:ext>
          </a:extLst>
        </p:spPr>
      </p:pic>
      <p:sp>
        <p:nvSpPr>
          <p:cNvPr id="16388" name="Rectangle 4"/>
          <p:cNvSpPr>
            <a:spLocks noGrp="1" noChangeArrowheads="1"/>
          </p:cNvSpPr>
          <p:nvPr>
            <p:ph type="title"/>
          </p:nvPr>
        </p:nvSpPr>
        <p:spPr>
          <a:xfrm>
            <a:off x="1657350" y="1428750"/>
            <a:ext cx="5829300" cy="514350"/>
          </a:xfrm>
        </p:spPr>
        <p:txBody>
          <a:bodyPr/>
          <a:lstStyle/>
          <a:p>
            <a:r>
              <a:rPr lang="en-US" altLang="en-US" sz="2400" b="1"/>
              <a:t>INSTRUCTOR TRAINING</a:t>
            </a:r>
          </a:p>
        </p:txBody>
      </p:sp>
      <p:sp>
        <p:nvSpPr>
          <p:cNvPr id="16389" name="Rectangle 5"/>
          <p:cNvSpPr>
            <a:spLocks noGrp="1" noChangeArrowheads="1"/>
          </p:cNvSpPr>
          <p:nvPr>
            <p:ph type="body" idx="1"/>
          </p:nvPr>
        </p:nvSpPr>
        <p:spPr>
          <a:xfrm>
            <a:off x="1714500" y="2057400"/>
            <a:ext cx="5829300" cy="2514600"/>
          </a:xfrm>
        </p:spPr>
        <p:txBody>
          <a:bodyPr>
            <a:normAutofit fontScale="85000" lnSpcReduction="20000"/>
          </a:bodyPr>
          <a:lstStyle/>
          <a:p>
            <a:pPr algn="ctr">
              <a:lnSpc>
                <a:spcPct val="90000"/>
              </a:lnSpc>
              <a:buFontTx/>
              <a:buNone/>
            </a:pPr>
            <a:r>
              <a:rPr lang="en-US" altLang="en-US" b="1">
                <a:solidFill>
                  <a:srgbClr val="CC0000"/>
                </a:solidFill>
              </a:rPr>
              <a:t>PURPOSE OF PRESENTATION ASSIGNMENTS</a:t>
            </a:r>
            <a:endParaRPr lang="en-US" altLang="en-US" sz="2700" b="1">
              <a:solidFill>
                <a:srgbClr val="CC0000"/>
              </a:solidFill>
            </a:endParaRPr>
          </a:p>
          <a:p>
            <a:pPr>
              <a:lnSpc>
                <a:spcPct val="90000"/>
              </a:lnSpc>
            </a:pPr>
            <a:r>
              <a:rPr lang="en-US" altLang="en-US" b="1"/>
              <a:t>Chance to speak in front of a group</a:t>
            </a:r>
          </a:p>
          <a:p>
            <a:pPr>
              <a:lnSpc>
                <a:spcPct val="90000"/>
              </a:lnSpc>
            </a:pPr>
            <a:r>
              <a:rPr lang="en-US" altLang="en-US" b="1"/>
              <a:t>Reinforces seminar information</a:t>
            </a:r>
          </a:p>
          <a:p>
            <a:pPr>
              <a:lnSpc>
                <a:spcPct val="90000"/>
              </a:lnSpc>
            </a:pPr>
            <a:r>
              <a:rPr lang="en-US" altLang="en-US" b="1"/>
              <a:t>Receive feedback from others</a:t>
            </a:r>
          </a:p>
          <a:p>
            <a:pPr>
              <a:lnSpc>
                <a:spcPct val="90000"/>
              </a:lnSpc>
            </a:pPr>
            <a:r>
              <a:rPr lang="en-US" altLang="en-US" b="1"/>
              <a:t>Presentations are </a:t>
            </a:r>
            <a:r>
              <a:rPr lang="en-US" altLang="en-US" b="1" i="1"/>
              <a:t>not</a:t>
            </a:r>
            <a:r>
              <a:rPr lang="en-US" altLang="en-US" b="1"/>
              <a:t> pass/fail projects</a:t>
            </a:r>
            <a:endParaRPr lang="en-US" altLang="en-US" sz="2700"/>
          </a:p>
        </p:txBody>
      </p:sp>
    </p:spTree>
    <p:extLst>
      <p:ext uri="{BB962C8B-B14F-4D97-AF65-F5344CB8AC3E}">
        <p14:creationId xmlns:p14="http://schemas.microsoft.com/office/powerpoint/2010/main" val="77992483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altLang="en-US"/>
              <a:t>Copyright 2007 -- National Rifle Association</a:t>
            </a:r>
          </a:p>
        </p:txBody>
      </p:sp>
      <p:sp>
        <p:nvSpPr>
          <p:cNvPr id="17410" name="Rectangle 2"/>
          <p:cNvSpPr>
            <a:spLocks noChangeArrowheads="1"/>
          </p:cNvSpPr>
          <p:nvPr/>
        </p:nvSpPr>
        <p:spPr bwMode="auto">
          <a:xfrm>
            <a:off x="4039791" y="2068116"/>
            <a:ext cx="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350"/>
          </a:p>
        </p:txBody>
      </p:sp>
      <p:pic>
        <p:nvPicPr>
          <p:cNvPr id="1741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200" y="285750"/>
            <a:ext cx="1235869" cy="1007269"/>
          </a:xfrm>
          <a:prstGeom prst="rect">
            <a:avLst/>
          </a:prstGeom>
          <a:noFill/>
          <a:extLst>
            <a:ext uri="{909E8E84-426E-40DD-AFC4-6F175D3DCCD1}">
              <a14:hiddenFill xmlns:a14="http://schemas.microsoft.com/office/drawing/2010/main">
                <a:solidFill>
                  <a:srgbClr val="FFFFFF"/>
                </a:solidFill>
              </a14:hiddenFill>
            </a:ext>
          </a:extLst>
        </p:spPr>
      </p:pic>
      <p:sp>
        <p:nvSpPr>
          <p:cNvPr id="17412" name="Rectangle 4"/>
          <p:cNvSpPr>
            <a:spLocks noGrp="1" noChangeArrowheads="1"/>
          </p:cNvSpPr>
          <p:nvPr>
            <p:ph type="title"/>
          </p:nvPr>
        </p:nvSpPr>
        <p:spPr>
          <a:xfrm>
            <a:off x="1657350" y="1428750"/>
            <a:ext cx="5829300" cy="800100"/>
          </a:xfrm>
        </p:spPr>
        <p:txBody>
          <a:bodyPr/>
          <a:lstStyle/>
          <a:p>
            <a:r>
              <a:rPr lang="en-US" altLang="en-US" sz="2400" b="1"/>
              <a:t>INSTRUCTOR TRAINING</a:t>
            </a:r>
          </a:p>
        </p:txBody>
      </p:sp>
      <p:sp>
        <p:nvSpPr>
          <p:cNvPr id="17413" name="Rectangle 5"/>
          <p:cNvSpPr>
            <a:spLocks noGrp="1" noChangeArrowheads="1"/>
          </p:cNvSpPr>
          <p:nvPr>
            <p:ph type="body" idx="1"/>
          </p:nvPr>
        </p:nvSpPr>
        <p:spPr>
          <a:xfrm>
            <a:off x="1714500" y="2343150"/>
            <a:ext cx="5829300" cy="2228850"/>
          </a:xfrm>
        </p:spPr>
        <p:txBody>
          <a:bodyPr>
            <a:normAutofit fontScale="92500" lnSpcReduction="10000"/>
          </a:bodyPr>
          <a:lstStyle/>
          <a:p>
            <a:pPr algn="ctr">
              <a:lnSpc>
                <a:spcPct val="90000"/>
              </a:lnSpc>
              <a:buFontTx/>
              <a:buNone/>
            </a:pPr>
            <a:r>
              <a:rPr lang="en-US" altLang="en-US" b="1">
                <a:solidFill>
                  <a:srgbClr val="CC0000"/>
                </a:solidFill>
              </a:rPr>
              <a:t>ASSIGN PRESENTATION TOPICS</a:t>
            </a:r>
          </a:p>
          <a:p>
            <a:pPr algn="ctr">
              <a:lnSpc>
                <a:spcPct val="90000"/>
              </a:lnSpc>
              <a:buFontTx/>
              <a:buNone/>
            </a:pPr>
            <a:endParaRPr lang="en-US" altLang="en-US" b="1">
              <a:solidFill>
                <a:srgbClr val="CC0000"/>
              </a:solidFill>
            </a:endParaRPr>
          </a:p>
          <a:p>
            <a:pPr>
              <a:lnSpc>
                <a:spcPct val="90000"/>
              </a:lnSpc>
            </a:pPr>
            <a:r>
              <a:rPr lang="en-US" altLang="en-US" sz="2100" b="1"/>
              <a:t>Time allowed</a:t>
            </a:r>
          </a:p>
          <a:p>
            <a:pPr>
              <a:lnSpc>
                <a:spcPct val="90000"/>
              </a:lnSpc>
            </a:pPr>
            <a:r>
              <a:rPr lang="en-US" altLang="en-US" sz="2100" b="1"/>
              <a:t>Visual aids encouraged</a:t>
            </a:r>
          </a:p>
          <a:p>
            <a:pPr>
              <a:lnSpc>
                <a:spcPct val="90000"/>
              </a:lnSpc>
            </a:pPr>
            <a:r>
              <a:rPr lang="en-US" altLang="en-US" sz="2100" b="1"/>
              <a:t>Supporting facts encouraged</a:t>
            </a:r>
          </a:p>
          <a:p>
            <a:pPr>
              <a:lnSpc>
                <a:spcPct val="90000"/>
              </a:lnSpc>
            </a:pPr>
            <a:r>
              <a:rPr lang="en-US" altLang="en-US" sz="2100" b="1"/>
              <a:t>Creativity encouraged</a:t>
            </a:r>
            <a:endParaRPr lang="en-US" altLang="en-US"/>
          </a:p>
        </p:txBody>
      </p:sp>
    </p:spTree>
    <p:extLst>
      <p:ext uri="{BB962C8B-B14F-4D97-AF65-F5344CB8AC3E}">
        <p14:creationId xmlns:p14="http://schemas.microsoft.com/office/powerpoint/2010/main" val="383124008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ltLang="en-US"/>
              <a:t>Copyright 2007 -- National Rifle Association</a:t>
            </a:r>
          </a:p>
        </p:txBody>
      </p:sp>
      <p:sp>
        <p:nvSpPr>
          <p:cNvPr id="184322" name="Rectangle 2"/>
          <p:cNvSpPr>
            <a:spLocks noGrp="1" noChangeArrowheads="1"/>
          </p:cNvSpPr>
          <p:nvPr>
            <p:ph type="title"/>
          </p:nvPr>
        </p:nvSpPr>
        <p:spPr>
          <a:xfrm>
            <a:off x="1314450" y="1371600"/>
            <a:ext cx="6515100" cy="857250"/>
          </a:xfrm>
        </p:spPr>
        <p:txBody>
          <a:bodyPr/>
          <a:lstStyle/>
          <a:p>
            <a:r>
              <a:rPr lang="en-US" altLang="en-US" sz="2400" b="1"/>
              <a:t>INSTRUCTOR TRAINING</a:t>
            </a:r>
            <a:br>
              <a:rPr lang="en-US" altLang="en-US" sz="2400" b="1"/>
            </a:br>
            <a:r>
              <a:rPr lang="en-US" altLang="en-US" sz="2100" b="1">
                <a:solidFill>
                  <a:srgbClr val="CC0000"/>
                </a:solidFill>
              </a:rPr>
              <a:t>PLANNING AND CONDUCTING YOUR SEMINAR</a:t>
            </a:r>
          </a:p>
        </p:txBody>
      </p:sp>
      <p:sp>
        <p:nvSpPr>
          <p:cNvPr id="184323" name="Rectangle 3"/>
          <p:cNvSpPr>
            <a:spLocks noGrp="1" noChangeArrowheads="1"/>
          </p:cNvSpPr>
          <p:nvPr>
            <p:ph type="body" sz="half" idx="1"/>
          </p:nvPr>
        </p:nvSpPr>
        <p:spPr>
          <a:xfrm>
            <a:off x="1657350" y="2400300"/>
            <a:ext cx="2857500" cy="2171700"/>
          </a:xfrm>
        </p:spPr>
        <p:txBody>
          <a:bodyPr>
            <a:normAutofit lnSpcReduction="10000"/>
          </a:bodyPr>
          <a:lstStyle/>
          <a:p>
            <a:r>
              <a:rPr lang="en-US" altLang="en-US" sz="1800" b="1"/>
              <a:t>Identify team instructors</a:t>
            </a:r>
          </a:p>
          <a:p>
            <a:r>
              <a:rPr lang="en-US" altLang="en-US" sz="1800" b="1"/>
              <a:t>Apply for grant funding</a:t>
            </a:r>
          </a:p>
          <a:p>
            <a:r>
              <a:rPr lang="en-US" altLang="en-US" sz="1800" b="1"/>
              <a:t>Establish seminar details</a:t>
            </a:r>
          </a:p>
          <a:p>
            <a:r>
              <a:rPr lang="en-US" altLang="en-US" sz="1800" b="1"/>
              <a:t>Register with NRA</a:t>
            </a:r>
          </a:p>
          <a:p>
            <a:r>
              <a:rPr lang="en-US" altLang="en-US" sz="1800" b="1"/>
              <a:t>Advertise and promote</a:t>
            </a:r>
          </a:p>
          <a:p>
            <a:r>
              <a:rPr lang="en-US" altLang="en-US" sz="1800" b="1"/>
              <a:t>Order student packets</a:t>
            </a:r>
          </a:p>
        </p:txBody>
      </p:sp>
      <p:sp>
        <p:nvSpPr>
          <p:cNvPr id="184324" name="Rectangle 4"/>
          <p:cNvSpPr>
            <a:spLocks noGrp="1" noChangeArrowheads="1"/>
          </p:cNvSpPr>
          <p:nvPr>
            <p:ph type="body" sz="half" idx="2"/>
          </p:nvPr>
        </p:nvSpPr>
        <p:spPr>
          <a:xfrm>
            <a:off x="4629150" y="2400300"/>
            <a:ext cx="2857500" cy="2171700"/>
          </a:xfrm>
        </p:spPr>
        <p:txBody>
          <a:bodyPr/>
          <a:lstStyle/>
          <a:p>
            <a:r>
              <a:rPr lang="en-US" altLang="en-US" sz="1800" b="1"/>
              <a:t>Compile instructor display kit</a:t>
            </a:r>
          </a:p>
          <a:p>
            <a:r>
              <a:rPr lang="en-US" altLang="en-US" sz="1800" b="1"/>
              <a:t>Prepare seminar room</a:t>
            </a:r>
          </a:p>
          <a:p>
            <a:r>
              <a:rPr lang="en-US" altLang="en-US" sz="1800" b="1"/>
              <a:t>Conduct seminar</a:t>
            </a:r>
          </a:p>
          <a:p>
            <a:r>
              <a:rPr lang="en-US" altLang="en-US" sz="1800" b="1"/>
              <a:t>Close seminar with NRA</a:t>
            </a:r>
          </a:p>
        </p:txBody>
      </p:sp>
      <p:pic>
        <p:nvPicPr>
          <p:cNvPr id="18432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29050" y="285750"/>
            <a:ext cx="1235869" cy="1007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06749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altLang="en-US"/>
              <a:t>Copyright 2007 -- National Rifle Association</a:t>
            </a:r>
          </a:p>
        </p:txBody>
      </p:sp>
      <p:sp>
        <p:nvSpPr>
          <p:cNvPr id="25602" name="Rectangle 2"/>
          <p:cNvSpPr>
            <a:spLocks noChangeArrowheads="1"/>
          </p:cNvSpPr>
          <p:nvPr/>
        </p:nvSpPr>
        <p:spPr bwMode="auto">
          <a:xfrm>
            <a:off x="4039791" y="2068116"/>
            <a:ext cx="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350"/>
          </a:p>
        </p:txBody>
      </p:sp>
      <p:pic>
        <p:nvPicPr>
          <p:cNvPr id="2560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200" y="171450"/>
            <a:ext cx="1200150" cy="978694"/>
          </a:xfrm>
          <a:prstGeom prst="rect">
            <a:avLst/>
          </a:prstGeom>
          <a:noFill/>
          <a:extLst>
            <a:ext uri="{909E8E84-426E-40DD-AFC4-6F175D3DCCD1}">
              <a14:hiddenFill xmlns:a14="http://schemas.microsoft.com/office/drawing/2010/main">
                <a:solidFill>
                  <a:srgbClr val="FFFFFF"/>
                </a:solidFill>
              </a14:hiddenFill>
            </a:ext>
          </a:extLst>
        </p:spPr>
      </p:pic>
      <p:sp>
        <p:nvSpPr>
          <p:cNvPr id="25604" name="Rectangle 4"/>
          <p:cNvSpPr>
            <a:spLocks noGrp="1" noChangeArrowheads="1"/>
          </p:cNvSpPr>
          <p:nvPr>
            <p:ph type="title"/>
          </p:nvPr>
        </p:nvSpPr>
        <p:spPr>
          <a:xfrm>
            <a:off x="1657350" y="1428750"/>
            <a:ext cx="5829300" cy="457200"/>
          </a:xfrm>
        </p:spPr>
        <p:txBody>
          <a:bodyPr/>
          <a:lstStyle/>
          <a:p>
            <a:r>
              <a:rPr lang="en-US" altLang="en-US" sz="2400" b="1"/>
              <a:t>INSTRUCTOR TRAINING</a:t>
            </a:r>
          </a:p>
        </p:txBody>
      </p:sp>
      <p:sp>
        <p:nvSpPr>
          <p:cNvPr id="25605" name="Rectangle 5"/>
          <p:cNvSpPr>
            <a:spLocks noGrp="1" noChangeArrowheads="1"/>
          </p:cNvSpPr>
          <p:nvPr>
            <p:ph type="body" idx="1"/>
          </p:nvPr>
        </p:nvSpPr>
        <p:spPr>
          <a:xfrm>
            <a:off x="1714500" y="1943100"/>
            <a:ext cx="5829300" cy="2628900"/>
          </a:xfrm>
        </p:spPr>
        <p:txBody>
          <a:bodyPr/>
          <a:lstStyle/>
          <a:p>
            <a:pPr algn="ctr">
              <a:buFontTx/>
              <a:buNone/>
            </a:pPr>
            <a:r>
              <a:rPr lang="en-US" altLang="en-US" sz="2100" b="1">
                <a:solidFill>
                  <a:srgbClr val="CC0000"/>
                </a:solidFill>
              </a:rPr>
              <a:t>IDENTIFY TEAM INSTRUCTORS</a:t>
            </a:r>
          </a:p>
          <a:p>
            <a:pPr algn="ctr">
              <a:buFontTx/>
              <a:buNone/>
            </a:pPr>
            <a:endParaRPr lang="en-US" altLang="en-US" sz="2100" b="1">
              <a:solidFill>
                <a:srgbClr val="CC0000"/>
              </a:solidFill>
            </a:endParaRPr>
          </a:p>
          <a:p>
            <a:r>
              <a:rPr lang="en-US" altLang="en-US" sz="1800" b="1"/>
              <a:t>Less strenuous</a:t>
            </a:r>
          </a:p>
          <a:p>
            <a:r>
              <a:rPr lang="en-US" altLang="en-US" sz="1800" b="1"/>
              <a:t>Provides audience with personality variety and diversification</a:t>
            </a:r>
          </a:p>
          <a:p>
            <a:r>
              <a:rPr lang="en-US" altLang="en-US" sz="1800" b="1"/>
              <a:t>May require additional rehearsal time</a:t>
            </a:r>
          </a:p>
          <a:p>
            <a:r>
              <a:rPr lang="en-US" altLang="en-US" sz="1800" b="1"/>
              <a:t>Recommended but not required</a:t>
            </a:r>
          </a:p>
        </p:txBody>
      </p:sp>
    </p:spTree>
    <p:extLst>
      <p:ext uri="{BB962C8B-B14F-4D97-AF65-F5344CB8AC3E}">
        <p14:creationId xmlns:p14="http://schemas.microsoft.com/office/powerpoint/2010/main" val="95211568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altLang="en-US"/>
              <a:t>Copyright 2007 -- National Rifle Association</a:t>
            </a:r>
          </a:p>
        </p:txBody>
      </p:sp>
      <p:sp>
        <p:nvSpPr>
          <p:cNvPr id="21506" name="Rectangle 2"/>
          <p:cNvSpPr>
            <a:spLocks noChangeArrowheads="1"/>
          </p:cNvSpPr>
          <p:nvPr/>
        </p:nvSpPr>
        <p:spPr bwMode="auto">
          <a:xfrm>
            <a:off x="4039791" y="2068116"/>
            <a:ext cx="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350"/>
          </a:p>
        </p:txBody>
      </p:sp>
      <p:pic>
        <p:nvPicPr>
          <p:cNvPr id="2150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200" y="171450"/>
            <a:ext cx="1200150" cy="978694"/>
          </a:xfrm>
          <a:prstGeom prst="rect">
            <a:avLst/>
          </a:prstGeom>
          <a:noFill/>
          <a:extLst>
            <a:ext uri="{909E8E84-426E-40DD-AFC4-6F175D3DCCD1}">
              <a14:hiddenFill xmlns:a14="http://schemas.microsoft.com/office/drawing/2010/main">
                <a:solidFill>
                  <a:srgbClr val="FFFFFF"/>
                </a:solidFill>
              </a14:hiddenFill>
            </a:ext>
          </a:extLst>
        </p:spPr>
      </p:pic>
      <p:sp>
        <p:nvSpPr>
          <p:cNvPr id="21508" name="Rectangle 4"/>
          <p:cNvSpPr>
            <a:spLocks noGrp="1" noChangeArrowheads="1"/>
          </p:cNvSpPr>
          <p:nvPr>
            <p:ph type="title"/>
          </p:nvPr>
        </p:nvSpPr>
        <p:spPr>
          <a:xfrm>
            <a:off x="1657350" y="1428750"/>
            <a:ext cx="5829300" cy="457200"/>
          </a:xfrm>
        </p:spPr>
        <p:txBody>
          <a:bodyPr/>
          <a:lstStyle/>
          <a:p>
            <a:r>
              <a:rPr lang="en-US" altLang="en-US" sz="2400" b="1"/>
              <a:t>INSTRUCTOR TRAINING</a:t>
            </a:r>
          </a:p>
        </p:txBody>
      </p:sp>
      <p:sp>
        <p:nvSpPr>
          <p:cNvPr id="21509" name="Rectangle 5"/>
          <p:cNvSpPr>
            <a:spLocks noGrp="1" noChangeArrowheads="1"/>
          </p:cNvSpPr>
          <p:nvPr>
            <p:ph type="body" idx="1"/>
          </p:nvPr>
        </p:nvSpPr>
        <p:spPr>
          <a:xfrm>
            <a:off x="1714500" y="1943100"/>
            <a:ext cx="5829300" cy="2628900"/>
          </a:xfrm>
        </p:spPr>
        <p:txBody>
          <a:bodyPr>
            <a:normAutofit lnSpcReduction="10000"/>
          </a:bodyPr>
          <a:lstStyle/>
          <a:p>
            <a:pPr algn="ctr">
              <a:lnSpc>
                <a:spcPct val="90000"/>
              </a:lnSpc>
              <a:buFontTx/>
              <a:buNone/>
            </a:pPr>
            <a:r>
              <a:rPr lang="en-US" altLang="en-US" sz="2100" b="1">
                <a:solidFill>
                  <a:srgbClr val="CC0000"/>
                </a:solidFill>
              </a:rPr>
              <a:t>APPLY FOR GRANT FUNDING</a:t>
            </a:r>
          </a:p>
          <a:p>
            <a:pPr algn="ctr">
              <a:lnSpc>
                <a:spcPct val="90000"/>
              </a:lnSpc>
              <a:buFontTx/>
              <a:buNone/>
            </a:pPr>
            <a:endParaRPr lang="en-US" altLang="en-US" sz="1500" b="1">
              <a:solidFill>
                <a:srgbClr val="CC0000"/>
              </a:solidFill>
            </a:endParaRPr>
          </a:p>
          <a:p>
            <a:pPr>
              <a:lnSpc>
                <a:spcPct val="90000"/>
              </a:lnSpc>
            </a:pPr>
            <a:r>
              <a:rPr lang="en-US" altLang="en-US" sz="1800" b="1" i="1"/>
              <a:t>State Friends of NRA</a:t>
            </a:r>
          </a:p>
          <a:p>
            <a:pPr>
              <a:lnSpc>
                <a:spcPct val="90000"/>
              </a:lnSpc>
            </a:pPr>
            <a:r>
              <a:rPr lang="en-US" altLang="en-US" sz="1800" b="1"/>
              <a:t>Apply every year</a:t>
            </a:r>
          </a:p>
          <a:p>
            <a:pPr>
              <a:lnSpc>
                <a:spcPct val="90000"/>
              </a:lnSpc>
            </a:pPr>
            <a:r>
              <a:rPr lang="en-US" altLang="en-US" sz="1800" b="1"/>
              <a:t>Instructors have received over ½ million in funding</a:t>
            </a:r>
          </a:p>
          <a:p>
            <a:pPr>
              <a:lnSpc>
                <a:spcPct val="90000"/>
              </a:lnSpc>
            </a:pPr>
            <a:r>
              <a:rPr lang="en-US" altLang="en-US" sz="1800" b="1"/>
              <a:t>Obtain application by calling (877) 487-3006 or visit www. </a:t>
            </a:r>
            <a:r>
              <a:rPr lang="en-US" altLang="en-US" sz="1800" b="1">
                <a:solidFill>
                  <a:schemeClr val="accent2"/>
                </a:solidFill>
              </a:rPr>
              <a:t>nrafoundation.org/grants/statefund.asp</a:t>
            </a:r>
          </a:p>
          <a:p>
            <a:pPr>
              <a:lnSpc>
                <a:spcPct val="90000"/>
              </a:lnSpc>
            </a:pPr>
            <a:r>
              <a:rPr lang="en-US" altLang="en-US" sz="1800" b="1"/>
              <a:t>Submit applications to your state NRA Field Representative</a:t>
            </a:r>
          </a:p>
        </p:txBody>
      </p:sp>
    </p:spTree>
    <p:extLst>
      <p:ext uri="{BB962C8B-B14F-4D97-AF65-F5344CB8AC3E}">
        <p14:creationId xmlns:p14="http://schemas.microsoft.com/office/powerpoint/2010/main" val="115632467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altLang="en-US"/>
              <a:t>Copyright 2007 -- National Rifle Association</a:t>
            </a:r>
          </a:p>
        </p:txBody>
      </p:sp>
      <p:sp>
        <p:nvSpPr>
          <p:cNvPr id="24578" name="Rectangle 2"/>
          <p:cNvSpPr>
            <a:spLocks noChangeArrowheads="1"/>
          </p:cNvSpPr>
          <p:nvPr/>
        </p:nvSpPr>
        <p:spPr bwMode="auto">
          <a:xfrm>
            <a:off x="4039791" y="2068116"/>
            <a:ext cx="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350"/>
          </a:p>
        </p:txBody>
      </p:sp>
      <p:pic>
        <p:nvPicPr>
          <p:cNvPr id="2457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200" y="171450"/>
            <a:ext cx="1200150" cy="978694"/>
          </a:xfrm>
          <a:prstGeom prst="rect">
            <a:avLst/>
          </a:prstGeom>
          <a:noFill/>
          <a:extLst>
            <a:ext uri="{909E8E84-426E-40DD-AFC4-6F175D3DCCD1}">
              <a14:hiddenFill xmlns:a14="http://schemas.microsoft.com/office/drawing/2010/main">
                <a:solidFill>
                  <a:srgbClr val="FFFFFF"/>
                </a:solidFill>
              </a14:hiddenFill>
            </a:ext>
          </a:extLst>
        </p:spPr>
      </p:pic>
      <p:sp>
        <p:nvSpPr>
          <p:cNvPr id="24580" name="Rectangle 4"/>
          <p:cNvSpPr>
            <a:spLocks noGrp="1" noChangeArrowheads="1"/>
          </p:cNvSpPr>
          <p:nvPr>
            <p:ph type="title"/>
          </p:nvPr>
        </p:nvSpPr>
        <p:spPr>
          <a:xfrm>
            <a:off x="1657350" y="1428750"/>
            <a:ext cx="5829300" cy="457200"/>
          </a:xfrm>
        </p:spPr>
        <p:txBody>
          <a:bodyPr/>
          <a:lstStyle/>
          <a:p>
            <a:r>
              <a:rPr lang="en-US" altLang="en-US" sz="2400" b="1"/>
              <a:t>INSTRUCTOR TRAINING</a:t>
            </a:r>
          </a:p>
        </p:txBody>
      </p:sp>
      <p:sp>
        <p:nvSpPr>
          <p:cNvPr id="24581" name="Rectangle 5"/>
          <p:cNvSpPr>
            <a:spLocks noGrp="1" noChangeArrowheads="1"/>
          </p:cNvSpPr>
          <p:nvPr>
            <p:ph type="body" sz="half" idx="1"/>
          </p:nvPr>
        </p:nvSpPr>
        <p:spPr>
          <a:xfrm>
            <a:off x="1714500" y="2228850"/>
            <a:ext cx="5829300" cy="2343150"/>
          </a:xfrm>
        </p:spPr>
        <p:txBody>
          <a:bodyPr/>
          <a:lstStyle/>
          <a:p>
            <a:pPr algn="ctr">
              <a:lnSpc>
                <a:spcPct val="90000"/>
              </a:lnSpc>
              <a:buFontTx/>
              <a:buNone/>
            </a:pPr>
            <a:r>
              <a:rPr lang="en-US" altLang="en-US" sz="2100" b="1">
                <a:solidFill>
                  <a:srgbClr val="CC0000"/>
                </a:solidFill>
              </a:rPr>
              <a:t>ESTABLISH SEMINAR DETAILS – PLAN EARLY!</a:t>
            </a:r>
          </a:p>
          <a:p>
            <a:pPr algn="ctr">
              <a:lnSpc>
                <a:spcPct val="90000"/>
              </a:lnSpc>
              <a:buFontTx/>
              <a:buNone/>
            </a:pPr>
            <a:endParaRPr lang="en-US" altLang="en-US" sz="1500" b="1">
              <a:solidFill>
                <a:srgbClr val="CC0000"/>
              </a:solidFill>
            </a:endParaRPr>
          </a:p>
          <a:p>
            <a:pPr>
              <a:lnSpc>
                <a:spcPct val="90000"/>
              </a:lnSpc>
            </a:pPr>
            <a:r>
              <a:rPr lang="en-US" altLang="en-US" sz="1800" b="1"/>
              <a:t>Date/time/location			</a:t>
            </a:r>
          </a:p>
          <a:p>
            <a:pPr>
              <a:lnSpc>
                <a:spcPct val="90000"/>
              </a:lnSpc>
            </a:pPr>
            <a:r>
              <a:rPr lang="en-US" altLang="en-US" sz="1800" b="1"/>
              <a:t>Maximum number of attendees</a:t>
            </a:r>
          </a:p>
          <a:p>
            <a:pPr>
              <a:lnSpc>
                <a:spcPct val="90000"/>
              </a:lnSpc>
            </a:pPr>
            <a:r>
              <a:rPr lang="en-US" altLang="en-US" sz="1800" b="1"/>
              <a:t>Contact information</a:t>
            </a:r>
          </a:p>
          <a:p>
            <a:pPr>
              <a:lnSpc>
                <a:spcPct val="90000"/>
              </a:lnSpc>
            </a:pPr>
            <a:r>
              <a:rPr lang="en-US" altLang="en-US" sz="1800" b="1"/>
              <a:t>Type of seminar (public or private)</a:t>
            </a:r>
          </a:p>
          <a:p>
            <a:pPr>
              <a:lnSpc>
                <a:spcPct val="90000"/>
              </a:lnSpc>
            </a:pPr>
            <a:r>
              <a:rPr lang="en-US" altLang="en-US" sz="1800" b="1"/>
              <a:t>Seminar fee</a:t>
            </a:r>
          </a:p>
        </p:txBody>
      </p:sp>
    </p:spTree>
    <p:extLst>
      <p:ext uri="{BB962C8B-B14F-4D97-AF65-F5344CB8AC3E}">
        <p14:creationId xmlns:p14="http://schemas.microsoft.com/office/powerpoint/2010/main" val="182814986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altLang="en-US"/>
              <a:t>Copyright 2007 -- National Rifle Association</a:t>
            </a:r>
          </a:p>
        </p:txBody>
      </p:sp>
      <p:sp>
        <p:nvSpPr>
          <p:cNvPr id="29698" name="Rectangle 2"/>
          <p:cNvSpPr>
            <a:spLocks noChangeArrowheads="1"/>
          </p:cNvSpPr>
          <p:nvPr/>
        </p:nvSpPr>
        <p:spPr bwMode="auto">
          <a:xfrm>
            <a:off x="4039791" y="2068116"/>
            <a:ext cx="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350"/>
          </a:p>
        </p:txBody>
      </p:sp>
      <p:pic>
        <p:nvPicPr>
          <p:cNvPr id="296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200" y="171450"/>
            <a:ext cx="1200150" cy="978694"/>
          </a:xfrm>
          <a:prstGeom prst="rect">
            <a:avLst/>
          </a:prstGeom>
          <a:noFill/>
          <a:extLst>
            <a:ext uri="{909E8E84-426E-40DD-AFC4-6F175D3DCCD1}">
              <a14:hiddenFill xmlns:a14="http://schemas.microsoft.com/office/drawing/2010/main">
                <a:solidFill>
                  <a:srgbClr val="FFFFFF"/>
                </a:solidFill>
              </a14:hiddenFill>
            </a:ext>
          </a:extLst>
        </p:spPr>
      </p:pic>
      <p:sp>
        <p:nvSpPr>
          <p:cNvPr id="29700" name="Rectangle 4"/>
          <p:cNvSpPr>
            <a:spLocks noGrp="1" noChangeArrowheads="1"/>
          </p:cNvSpPr>
          <p:nvPr>
            <p:ph type="title"/>
          </p:nvPr>
        </p:nvSpPr>
        <p:spPr>
          <a:xfrm>
            <a:off x="1657350" y="1428750"/>
            <a:ext cx="5829300" cy="457200"/>
          </a:xfrm>
        </p:spPr>
        <p:txBody>
          <a:bodyPr/>
          <a:lstStyle/>
          <a:p>
            <a:r>
              <a:rPr lang="en-US" altLang="en-US" sz="2400" b="1"/>
              <a:t>INSTRUCTOR TRAINING</a:t>
            </a:r>
          </a:p>
        </p:txBody>
      </p:sp>
      <p:sp>
        <p:nvSpPr>
          <p:cNvPr id="29701" name="Rectangle 5"/>
          <p:cNvSpPr>
            <a:spLocks noGrp="1" noChangeArrowheads="1"/>
          </p:cNvSpPr>
          <p:nvPr>
            <p:ph type="body" sz="half" idx="1"/>
          </p:nvPr>
        </p:nvSpPr>
        <p:spPr>
          <a:xfrm>
            <a:off x="1714500" y="2228850"/>
            <a:ext cx="5829300" cy="2343150"/>
          </a:xfrm>
        </p:spPr>
        <p:txBody>
          <a:bodyPr>
            <a:normAutofit lnSpcReduction="10000"/>
          </a:bodyPr>
          <a:lstStyle/>
          <a:p>
            <a:pPr algn="ctr">
              <a:buFontTx/>
              <a:buNone/>
            </a:pPr>
            <a:r>
              <a:rPr lang="en-US" altLang="en-US" b="1" i="1">
                <a:solidFill>
                  <a:srgbClr val="CC0000"/>
                </a:solidFill>
              </a:rPr>
              <a:t>A WORD ABOUT SEMINAR FEES…</a:t>
            </a:r>
          </a:p>
          <a:p>
            <a:pPr algn="ctr">
              <a:buFontTx/>
              <a:buNone/>
            </a:pPr>
            <a:endParaRPr lang="en-US" altLang="en-US" sz="1800" b="1">
              <a:solidFill>
                <a:srgbClr val="CC0000"/>
              </a:solidFill>
            </a:endParaRPr>
          </a:p>
          <a:p>
            <a:r>
              <a:rPr lang="en-US" altLang="en-US" sz="2100" b="1"/>
              <a:t>Seminar fees are determined by the instructor</a:t>
            </a:r>
          </a:p>
          <a:p>
            <a:r>
              <a:rPr lang="en-US" altLang="en-US" sz="2100" b="1"/>
              <a:t>Seminar fees should cover </a:t>
            </a:r>
            <a:r>
              <a:rPr lang="en-US" altLang="en-US" sz="2100" b="1" i="1" u="sng"/>
              <a:t>all</a:t>
            </a:r>
            <a:r>
              <a:rPr lang="en-US" altLang="en-US" sz="2100" b="1"/>
              <a:t> expenses</a:t>
            </a:r>
          </a:p>
          <a:p>
            <a:r>
              <a:rPr lang="en-US" altLang="en-US" sz="2100" b="1"/>
              <a:t>Seminars should always be (at minimum) break-even events</a:t>
            </a:r>
          </a:p>
        </p:txBody>
      </p:sp>
    </p:spTree>
    <p:extLst>
      <p:ext uri="{BB962C8B-B14F-4D97-AF65-F5344CB8AC3E}">
        <p14:creationId xmlns:p14="http://schemas.microsoft.com/office/powerpoint/2010/main" val="1258832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14-NR-730-RTBAV_TitleCards_PhysicalSecuri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8031679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altLang="en-US"/>
              <a:t>Copyright 2007 -- National Rifle Association</a:t>
            </a:r>
          </a:p>
        </p:txBody>
      </p:sp>
      <p:sp>
        <p:nvSpPr>
          <p:cNvPr id="30722" name="Rectangle 2"/>
          <p:cNvSpPr>
            <a:spLocks noChangeArrowheads="1"/>
          </p:cNvSpPr>
          <p:nvPr/>
        </p:nvSpPr>
        <p:spPr bwMode="auto">
          <a:xfrm>
            <a:off x="4039791" y="2068116"/>
            <a:ext cx="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350"/>
          </a:p>
        </p:txBody>
      </p:sp>
      <p:pic>
        <p:nvPicPr>
          <p:cNvPr id="307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200" y="171450"/>
            <a:ext cx="1200150" cy="978694"/>
          </a:xfrm>
          <a:prstGeom prst="rect">
            <a:avLst/>
          </a:prstGeom>
          <a:noFill/>
          <a:extLst>
            <a:ext uri="{909E8E84-426E-40DD-AFC4-6F175D3DCCD1}">
              <a14:hiddenFill xmlns:a14="http://schemas.microsoft.com/office/drawing/2010/main">
                <a:solidFill>
                  <a:srgbClr val="FFFFFF"/>
                </a:solidFill>
              </a14:hiddenFill>
            </a:ext>
          </a:extLst>
        </p:spPr>
      </p:pic>
      <p:sp>
        <p:nvSpPr>
          <p:cNvPr id="30724" name="Rectangle 4"/>
          <p:cNvSpPr>
            <a:spLocks noGrp="1" noChangeArrowheads="1"/>
          </p:cNvSpPr>
          <p:nvPr>
            <p:ph type="title"/>
          </p:nvPr>
        </p:nvSpPr>
        <p:spPr>
          <a:xfrm>
            <a:off x="1657350" y="1428750"/>
            <a:ext cx="5829300" cy="457200"/>
          </a:xfrm>
        </p:spPr>
        <p:txBody>
          <a:bodyPr/>
          <a:lstStyle/>
          <a:p>
            <a:r>
              <a:rPr lang="en-US" altLang="en-US" sz="2400" b="1"/>
              <a:t>INSTRUCTOR TRAINING</a:t>
            </a:r>
          </a:p>
        </p:txBody>
      </p:sp>
      <p:sp>
        <p:nvSpPr>
          <p:cNvPr id="30725" name="Rectangle 5"/>
          <p:cNvSpPr>
            <a:spLocks noGrp="1" noChangeArrowheads="1"/>
          </p:cNvSpPr>
          <p:nvPr>
            <p:ph type="body" sz="half" idx="1"/>
          </p:nvPr>
        </p:nvSpPr>
        <p:spPr>
          <a:xfrm>
            <a:off x="1714500" y="2228850"/>
            <a:ext cx="5829300" cy="2343150"/>
          </a:xfrm>
        </p:spPr>
        <p:txBody>
          <a:bodyPr/>
          <a:lstStyle/>
          <a:p>
            <a:pPr algn="ctr">
              <a:buFontTx/>
              <a:buNone/>
            </a:pPr>
            <a:r>
              <a:rPr lang="en-US" altLang="en-US" sz="2100" b="1">
                <a:solidFill>
                  <a:srgbClr val="CC0000"/>
                </a:solidFill>
              </a:rPr>
              <a:t>REGISTER YOUR SEMINAR WITH NRA</a:t>
            </a:r>
          </a:p>
          <a:p>
            <a:pPr algn="ctr">
              <a:buFontTx/>
              <a:buNone/>
            </a:pPr>
            <a:endParaRPr lang="en-US" altLang="en-US" sz="2100" b="1">
              <a:solidFill>
                <a:srgbClr val="CC0000"/>
              </a:solidFill>
            </a:endParaRPr>
          </a:p>
          <a:p>
            <a:r>
              <a:rPr lang="en-US" altLang="en-US" sz="2100" b="1"/>
              <a:t>All seminars </a:t>
            </a:r>
            <a:r>
              <a:rPr lang="en-US" altLang="en-US" sz="2100" b="1" i="1"/>
              <a:t>must</a:t>
            </a:r>
            <a:r>
              <a:rPr lang="en-US" altLang="en-US" sz="2100" b="1"/>
              <a:t> be registered with NRA</a:t>
            </a:r>
          </a:p>
          <a:p>
            <a:r>
              <a:rPr lang="en-US" altLang="en-US" sz="2100" b="1"/>
              <a:t>Register early via the NRA website, fax or mail</a:t>
            </a:r>
          </a:p>
          <a:p>
            <a:r>
              <a:rPr lang="en-US" altLang="en-US" sz="2100" b="1"/>
              <a:t>If seminar is cancelled, notify NRA immediately</a:t>
            </a:r>
            <a:endParaRPr lang="en-US" altLang="en-US" sz="1800" b="1"/>
          </a:p>
        </p:txBody>
      </p:sp>
    </p:spTree>
    <p:extLst>
      <p:ext uri="{BB962C8B-B14F-4D97-AF65-F5344CB8AC3E}">
        <p14:creationId xmlns:p14="http://schemas.microsoft.com/office/powerpoint/2010/main" val="341517149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altLang="en-US"/>
              <a:t>Copyright 2007 -- National Rifle Association</a:t>
            </a:r>
          </a:p>
        </p:txBody>
      </p:sp>
      <p:sp>
        <p:nvSpPr>
          <p:cNvPr id="31746" name="Rectangle 2"/>
          <p:cNvSpPr>
            <a:spLocks noChangeArrowheads="1"/>
          </p:cNvSpPr>
          <p:nvPr/>
        </p:nvSpPr>
        <p:spPr bwMode="auto">
          <a:xfrm>
            <a:off x="4039791" y="2068116"/>
            <a:ext cx="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350"/>
          </a:p>
        </p:txBody>
      </p:sp>
      <p:pic>
        <p:nvPicPr>
          <p:cNvPr id="317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200" y="171450"/>
            <a:ext cx="1200150" cy="978694"/>
          </a:xfrm>
          <a:prstGeom prst="rect">
            <a:avLst/>
          </a:prstGeom>
          <a:noFill/>
          <a:extLst>
            <a:ext uri="{909E8E84-426E-40DD-AFC4-6F175D3DCCD1}">
              <a14:hiddenFill xmlns:a14="http://schemas.microsoft.com/office/drawing/2010/main">
                <a:solidFill>
                  <a:srgbClr val="FFFFFF"/>
                </a:solidFill>
              </a14:hiddenFill>
            </a:ext>
          </a:extLst>
        </p:spPr>
      </p:pic>
      <p:sp>
        <p:nvSpPr>
          <p:cNvPr id="31748" name="Rectangle 4"/>
          <p:cNvSpPr>
            <a:spLocks noGrp="1" noChangeArrowheads="1"/>
          </p:cNvSpPr>
          <p:nvPr>
            <p:ph type="title"/>
          </p:nvPr>
        </p:nvSpPr>
        <p:spPr>
          <a:xfrm>
            <a:off x="1657350" y="1257300"/>
            <a:ext cx="5829300" cy="457200"/>
          </a:xfrm>
        </p:spPr>
        <p:txBody>
          <a:bodyPr/>
          <a:lstStyle/>
          <a:p>
            <a:r>
              <a:rPr lang="en-US" altLang="en-US" sz="2400" b="1"/>
              <a:t>INSTRUCTOR TRAINING</a:t>
            </a:r>
          </a:p>
        </p:txBody>
      </p:sp>
      <p:sp>
        <p:nvSpPr>
          <p:cNvPr id="31749" name="Rectangle 5"/>
          <p:cNvSpPr>
            <a:spLocks noGrp="1" noChangeArrowheads="1"/>
          </p:cNvSpPr>
          <p:nvPr>
            <p:ph type="body" sz="half" idx="1"/>
          </p:nvPr>
        </p:nvSpPr>
        <p:spPr>
          <a:xfrm>
            <a:off x="1714500" y="1828800"/>
            <a:ext cx="6057900" cy="2743200"/>
          </a:xfrm>
        </p:spPr>
        <p:txBody>
          <a:bodyPr/>
          <a:lstStyle/>
          <a:p>
            <a:pPr algn="ctr">
              <a:lnSpc>
                <a:spcPct val="90000"/>
              </a:lnSpc>
              <a:buFontTx/>
              <a:buNone/>
            </a:pPr>
            <a:r>
              <a:rPr lang="en-US" altLang="en-US" sz="2100" b="1">
                <a:solidFill>
                  <a:srgbClr val="CC0000"/>
                </a:solidFill>
              </a:rPr>
              <a:t>ADVERTISE AND PROMOTE YOUR SEMINAR</a:t>
            </a:r>
          </a:p>
          <a:p>
            <a:pPr algn="ctr">
              <a:lnSpc>
                <a:spcPct val="90000"/>
              </a:lnSpc>
              <a:buFontTx/>
              <a:buNone/>
            </a:pPr>
            <a:endParaRPr lang="en-US" altLang="en-US" sz="2100" b="1">
              <a:solidFill>
                <a:srgbClr val="CC0000"/>
              </a:solidFill>
            </a:endParaRPr>
          </a:p>
          <a:p>
            <a:pPr>
              <a:lnSpc>
                <a:spcPct val="90000"/>
              </a:lnSpc>
            </a:pPr>
            <a:r>
              <a:rPr lang="en-US" altLang="en-US" sz="1800" b="1"/>
              <a:t>Advertising and promotion are the key elements to a successful seminar  (If no one knows about the seminar, no one will come)</a:t>
            </a:r>
          </a:p>
          <a:p>
            <a:pPr>
              <a:lnSpc>
                <a:spcPct val="90000"/>
              </a:lnSpc>
            </a:pPr>
            <a:r>
              <a:rPr lang="en-US" altLang="en-US" sz="1800" b="1"/>
              <a:t>Utilize the Instructor Promotion Kit</a:t>
            </a:r>
          </a:p>
          <a:p>
            <a:pPr>
              <a:lnSpc>
                <a:spcPct val="90000"/>
              </a:lnSpc>
            </a:pPr>
            <a:r>
              <a:rPr lang="en-US" altLang="en-US" sz="1800" b="1"/>
              <a:t>Utilize fraternal items</a:t>
            </a:r>
          </a:p>
          <a:p>
            <a:pPr>
              <a:lnSpc>
                <a:spcPct val="90000"/>
              </a:lnSpc>
            </a:pPr>
            <a:r>
              <a:rPr lang="en-US" altLang="en-US" sz="1800" b="1"/>
              <a:t>Be creative</a:t>
            </a:r>
          </a:p>
          <a:p>
            <a:pPr>
              <a:lnSpc>
                <a:spcPct val="90000"/>
              </a:lnSpc>
            </a:pPr>
            <a:r>
              <a:rPr lang="en-US" altLang="en-US" sz="1800" b="1"/>
              <a:t>How would </a:t>
            </a:r>
            <a:r>
              <a:rPr lang="en-US" altLang="en-US" sz="1800" b="1" i="1"/>
              <a:t>YOU</a:t>
            </a:r>
            <a:r>
              <a:rPr lang="en-US" altLang="en-US" sz="1800" b="1"/>
              <a:t> promote a seminar?</a:t>
            </a:r>
          </a:p>
        </p:txBody>
      </p:sp>
    </p:spTree>
    <p:extLst>
      <p:ext uri="{BB962C8B-B14F-4D97-AF65-F5344CB8AC3E}">
        <p14:creationId xmlns:p14="http://schemas.microsoft.com/office/powerpoint/2010/main" val="136860724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altLang="en-US"/>
              <a:t>Copyright 2007 -- National Rifle Association</a:t>
            </a:r>
          </a:p>
        </p:txBody>
      </p:sp>
      <p:sp>
        <p:nvSpPr>
          <p:cNvPr id="34818" name="Rectangle 2"/>
          <p:cNvSpPr>
            <a:spLocks noChangeArrowheads="1"/>
          </p:cNvSpPr>
          <p:nvPr/>
        </p:nvSpPr>
        <p:spPr bwMode="auto">
          <a:xfrm>
            <a:off x="4039791" y="2068116"/>
            <a:ext cx="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350"/>
          </a:p>
        </p:txBody>
      </p:sp>
      <p:pic>
        <p:nvPicPr>
          <p:cNvPr id="348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200" y="171450"/>
            <a:ext cx="1200150" cy="978694"/>
          </a:xfrm>
          <a:prstGeom prst="rect">
            <a:avLst/>
          </a:prstGeom>
          <a:noFill/>
          <a:extLst>
            <a:ext uri="{909E8E84-426E-40DD-AFC4-6F175D3DCCD1}">
              <a14:hiddenFill xmlns:a14="http://schemas.microsoft.com/office/drawing/2010/main">
                <a:solidFill>
                  <a:srgbClr val="FFFFFF"/>
                </a:solidFill>
              </a14:hiddenFill>
            </a:ext>
          </a:extLst>
        </p:spPr>
      </p:pic>
      <p:sp>
        <p:nvSpPr>
          <p:cNvPr id="34820" name="Rectangle 4"/>
          <p:cNvSpPr>
            <a:spLocks noGrp="1" noChangeArrowheads="1"/>
          </p:cNvSpPr>
          <p:nvPr>
            <p:ph type="title"/>
          </p:nvPr>
        </p:nvSpPr>
        <p:spPr>
          <a:xfrm>
            <a:off x="1657350" y="1257300"/>
            <a:ext cx="5829300" cy="457200"/>
          </a:xfrm>
        </p:spPr>
        <p:txBody>
          <a:bodyPr/>
          <a:lstStyle/>
          <a:p>
            <a:r>
              <a:rPr lang="en-US" altLang="en-US" sz="2400" b="1"/>
              <a:t>INSTRUCTOR TRAINING</a:t>
            </a:r>
          </a:p>
        </p:txBody>
      </p:sp>
      <p:sp>
        <p:nvSpPr>
          <p:cNvPr id="34821" name="Rectangle 5"/>
          <p:cNvSpPr>
            <a:spLocks noGrp="1" noChangeArrowheads="1"/>
          </p:cNvSpPr>
          <p:nvPr>
            <p:ph type="body" sz="half" idx="1"/>
          </p:nvPr>
        </p:nvSpPr>
        <p:spPr>
          <a:xfrm>
            <a:off x="1714500" y="1828800"/>
            <a:ext cx="6057900" cy="2743200"/>
          </a:xfrm>
        </p:spPr>
        <p:txBody>
          <a:bodyPr/>
          <a:lstStyle/>
          <a:p>
            <a:pPr algn="ctr">
              <a:buFontTx/>
              <a:buNone/>
            </a:pPr>
            <a:r>
              <a:rPr lang="en-US" altLang="en-US" sz="2100" b="1">
                <a:solidFill>
                  <a:srgbClr val="CC0000"/>
                </a:solidFill>
              </a:rPr>
              <a:t>ORDER SEMINAR STUDENT PACKETS</a:t>
            </a:r>
          </a:p>
          <a:p>
            <a:pPr algn="ctr">
              <a:buFontTx/>
              <a:buNone/>
            </a:pPr>
            <a:endParaRPr lang="en-US" altLang="en-US" sz="1350" b="1">
              <a:solidFill>
                <a:srgbClr val="CC0000"/>
              </a:solidFill>
            </a:endParaRPr>
          </a:p>
          <a:p>
            <a:r>
              <a:rPr lang="en-US" altLang="en-US" sz="1800" b="1"/>
              <a:t>Can only be ordered by certified instructors</a:t>
            </a:r>
          </a:p>
          <a:p>
            <a:r>
              <a:rPr lang="en-US" altLang="en-US" sz="1800" b="1"/>
              <a:t>Every seminar attendee must receive a Student Packet</a:t>
            </a:r>
          </a:p>
          <a:p>
            <a:r>
              <a:rPr lang="en-US" altLang="en-US" sz="1800" b="1"/>
              <a:t>Order from the NRA Program Materials Center</a:t>
            </a:r>
          </a:p>
          <a:p>
            <a:r>
              <a:rPr lang="en-US" altLang="en-US" sz="1800" b="1"/>
              <a:t>Allow 3-4 weeks for delivery</a:t>
            </a:r>
          </a:p>
          <a:p>
            <a:r>
              <a:rPr lang="en-US" altLang="en-US" sz="1800" b="1"/>
              <a:t>Save packing slip (needed for returns &amp; discrepancies)</a:t>
            </a:r>
          </a:p>
          <a:p>
            <a:r>
              <a:rPr lang="en-US" altLang="en-US" sz="1800" b="1"/>
              <a:t>Verify orders upon receipt</a:t>
            </a:r>
            <a:endParaRPr lang="en-US" altLang="en-US" sz="2100" b="1"/>
          </a:p>
        </p:txBody>
      </p:sp>
    </p:spTree>
    <p:extLst>
      <p:ext uri="{BB962C8B-B14F-4D97-AF65-F5344CB8AC3E}">
        <p14:creationId xmlns:p14="http://schemas.microsoft.com/office/powerpoint/2010/main" val="35832958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5"/>
          <p:cNvSpPr>
            <a:spLocks noGrp="1"/>
          </p:cNvSpPr>
          <p:nvPr>
            <p:ph type="ftr" sz="quarter" idx="11"/>
          </p:nvPr>
        </p:nvSpPr>
        <p:spPr/>
        <p:txBody>
          <a:bodyPr/>
          <a:lstStyle/>
          <a:p>
            <a:r>
              <a:rPr lang="en-US" altLang="en-US"/>
              <a:t>Copyright 2007 -- National Rifle Association</a:t>
            </a:r>
          </a:p>
        </p:txBody>
      </p:sp>
      <p:sp>
        <p:nvSpPr>
          <p:cNvPr id="41986" name="Rectangle 2"/>
          <p:cNvSpPr>
            <a:spLocks noChangeArrowheads="1"/>
          </p:cNvSpPr>
          <p:nvPr/>
        </p:nvSpPr>
        <p:spPr bwMode="auto">
          <a:xfrm>
            <a:off x="4039791" y="2068116"/>
            <a:ext cx="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350"/>
          </a:p>
        </p:txBody>
      </p:sp>
      <p:pic>
        <p:nvPicPr>
          <p:cNvPr id="4198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200" y="171450"/>
            <a:ext cx="1200150" cy="978694"/>
          </a:xfrm>
          <a:prstGeom prst="rect">
            <a:avLst/>
          </a:prstGeom>
          <a:noFill/>
          <a:extLst>
            <a:ext uri="{909E8E84-426E-40DD-AFC4-6F175D3DCCD1}">
              <a14:hiddenFill xmlns:a14="http://schemas.microsoft.com/office/drawing/2010/main">
                <a:solidFill>
                  <a:srgbClr val="FFFFFF"/>
                </a:solidFill>
              </a14:hiddenFill>
            </a:ext>
          </a:extLst>
        </p:spPr>
      </p:pic>
      <p:sp>
        <p:nvSpPr>
          <p:cNvPr id="41988" name="Rectangle 4"/>
          <p:cNvSpPr>
            <a:spLocks noGrp="1" noChangeArrowheads="1"/>
          </p:cNvSpPr>
          <p:nvPr>
            <p:ph type="title"/>
          </p:nvPr>
        </p:nvSpPr>
        <p:spPr>
          <a:xfrm>
            <a:off x="1485900" y="1657350"/>
            <a:ext cx="6000750" cy="285750"/>
          </a:xfrm>
        </p:spPr>
        <p:txBody>
          <a:bodyPr>
            <a:normAutofit fontScale="90000"/>
          </a:bodyPr>
          <a:lstStyle/>
          <a:p>
            <a:r>
              <a:rPr lang="en-US" altLang="en-US" sz="2400" b="1"/>
              <a:t>INSTRUCTOR TRAINING</a:t>
            </a:r>
            <a:br>
              <a:rPr lang="en-US" altLang="en-US" sz="1800" b="1"/>
            </a:br>
            <a:br>
              <a:rPr lang="en-US" altLang="en-US" sz="1800" b="1"/>
            </a:br>
            <a:r>
              <a:rPr lang="en-US" altLang="en-US" sz="2400" b="1"/>
              <a:t> </a:t>
            </a:r>
            <a:r>
              <a:rPr lang="en-US" altLang="en-US" sz="2100" b="1">
                <a:solidFill>
                  <a:srgbClr val="CC0000"/>
                </a:solidFill>
              </a:rPr>
              <a:t>COMPILE INSTRUCTOR DISPLAY KIT</a:t>
            </a:r>
          </a:p>
        </p:txBody>
      </p:sp>
      <p:sp>
        <p:nvSpPr>
          <p:cNvPr id="41990" name="Rectangle 6"/>
          <p:cNvSpPr>
            <a:spLocks noGrp="1" noChangeArrowheads="1"/>
          </p:cNvSpPr>
          <p:nvPr>
            <p:ph type="body" sz="half" idx="1"/>
          </p:nvPr>
        </p:nvSpPr>
        <p:spPr>
          <a:xfrm>
            <a:off x="1657350" y="2343150"/>
            <a:ext cx="2857500" cy="2228850"/>
          </a:xfrm>
        </p:spPr>
        <p:txBody>
          <a:bodyPr/>
          <a:lstStyle/>
          <a:p>
            <a:endParaRPr lang="en-US" altLang="en-US" sz="1800" b="1"/>
          </a:p>
          <a:p>
            <a:r>
              <a:rPr lang="en-US" altLang="en-US" sz="1800" b="1"/>
              <a:t>RTBAV Directional signs</a:t>
            </a:r>
          </a:p>
          <a:p>
            <a:r>
              <a:rPr lang="en-US" altLang="en-US" sz="1800" b="1"/>
              <a:t>Wide-angle door viewer</a:t>
            </a:r>
          </a:p>
          <a:p>
            <a:r>
              <a:rPr lang="en-US" altLang="en-US" sz="1800" b="1"/>
              <a:t>Defensive spray (inert)</a:t>
            </a:r>
          </a:p>
          <a:p>
            <a:endParaRPr lang="en-US" altLang="en-US" sz="1800" b="1"/>
          </a:p>
        </p:txBody>
      </p:sp>
      <p:sp>
        <p:nvSpPr>
          <p:cNvPr id="41989" name="Rectangle 5"/>
          <p:cNvSpPr>
            <a:spLocks noGrp="1" noChangeArrowheads="1"/>
          </p:cNvSpPr>
          <p:nvPr>
            <p:ph type="body" sz="half" idx="2"/>
          </p:nvPr>
        </p:nvSpPr>
        <p:spPr>
          <a:xfrm>
            <a:off x="4629150" y="2343150"/>
            <a:ext cx="2857500" cy="1428750"/>
          </a:xfrm>
        </p:spPr>
        <p:txBody>
          <a:bodyPr/>
          <a:lstStyle/>
          <a:p>
            <a:pPr algn="ctr">
              <a:buFontTx/>
              <a:buNone/>
            </a:pPr>
            <a:endParaRPr lang="en-US" altLang="en-US" sz="1800" b="1"/>
          </a:p>
          <a:p>
            <a:r>
              <a:rPr lang="en-US" altLang="en-US" sz="1800" b="1"/>
              <a:t>Appliance timer</a:t>
            </a:r>
          </a:p>
          <a:p>
            <a:r>
              <a:rPr lang="en-US" altLang="en-US" sz="1800" b="1"/>
              <a:t>Photoelectric cell</a:t>
            </a:r>
          </a:p>
          <a:p>
            <a:r>
              <a:rPr lang="en-US" altLang="en-US" sz="1800" b="1"/>
              <a:t>Personal alarm</a:t>
            </a:r>
          </a:p>
        </p:txBody>
      </p:sp>
    </p:spTree>
    <p:extLst>
      <p:ext uri="{BB962C8B-B14F-4D97-AF65-F5344CB8AC3E}">
        <p14:creationId xmlns:p14="http://schemas.microsoft.com/office/powerpoint/2010/main" val="321455199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5"/>
          <p:cNvSpPr>
            <a:spLocks noGrp="1"/>
          </p:cNvSpPr>
          <p:nvPr>
            <p:ph type="ftr" sz="quarter" idx="11"/>
          </p:nvPr>
        </p:nvSpPr>
        <p:spPr/>
        <p:txBody>
          <a:bodyPr/>
          <a:lstStyle/>
          <a:p>
            <a:r>
              <a:rPr lang="en-US" altLang="en-US"/>
              <a:t>Copyright 2007 -- National Rifle Association</a:t>
            </a:r>
          </a:p>
        </p:txBody>
      </p:sp>
      <p:sp>
        <p:nvSpPr>
          <p:cNvPr id="44034" name="Rectangle 2"/>
          <p:cNvSpPr>
            <a:spLocks noChangeArrowheads="1"/>
          </p:cNvSpPr>
          <p:nvPr/>
        </p:nvSpPr>
        <p:spPr bwMode="auto">
          <a:xfrm>
            <a:off x="4039791" y="2068116"/>
            <a:ext cx="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350"/>
          </a:p>
        </p:txBody>
      </p:sp>
      <p:pic>
        <p:nvPicPr>
          <p:cNvPr id="4403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200" y="171450"/>
            <a:ext cx="1200150" cy="978694"/>
          </a:xfrm>
          <a:prstGeom prst="rect">
            <a:avLst/>
          </a:prstGeom>
          <a:noFill/>
          <a:extLst>
            <a:ext uri="{909E8E84-426E-40DD-AFC4-6F175D3DCCD1}">
              <a14:hiddenFill xmlns:a14="http://schemas.microsoft.com/office/drawing/2010/main">
                <a:solidFill>
                  <a:srgbClr val="FFFFFF"/>
                </a:solidFill>
              </a14:hiddenFill>
            </a:ext>
          </a:extLst>
        </p:spPr>
      </p:pic>
      <p:sp>
        <p:nvSpPr>
          <p:cNvPr id="44036" name="Rectangle 4"/>
          <p:cNvSpPr>
            <a:spLocks noGrp="1" noChangeArrowheads="1"/>
          </p:cNvSpPr>
          <p:nvPr>
            <p:ph type="title"/>
          </p:nvPr>
        </p:nvSpPr>
        <p:spPr>
          <a:xfrm>
            <a:off x="1485900" y="1657350"/>
            <a:ext cx="6000750" cy="285750"/>
          </a:xfrm>
        </p:spPr>
        <p:txBody>
          <a:bodyPr>
            <a:normAutofit fontScale="90000"/>
          </a:bodyPr>
          <a:lstStyle/>
          <a:p>
            <a:r>
              <a:rPr lang="en-US" altLang="en-US" sz="2400" b="1"/>
              <a:t>INSTRUCTOR TRAINING</a:t>
            </a:r>
            <a:br>
              <a:rPr lang="en-US" altLang="en-US" sz="1800" b="1"/>
            </a:br>
            <a:br>
              <a:rPr lang="en-US" altLang="en-US" sz="1800" b="1"/>
            </a:br>
            <a:r>
              <a:rPr lang="en-US" altLang="en-US" sz="2400" b="1"/>
              <a:t> </a:t>
            </a:r>
            <a:r>
              <a:rPr lang="en-US" altLang="en-US" sz="2100" b="1">
                <a:solidFill>
                  <a:srgbClr val="CC0000"/>
                </a:solidFill>
              </a:rPr>
              <a:t>CONSIDER OPTIONAL DISPLAY KIT ITEMS</a:t>
            </a:r>
          </a:p>
        </p:txBody>
      </p:sp>
      <p:sp>
        <p:nvSpPr>
          <p:cNvPr id="44037" name="Rectangle 5"/>
          <p:cNvSpPr>
            <a:spLocks noGrp="1" noChangeArrowheads="1"/>
          </p:cNvSpPr>
          <p:nvPr>
            <p:ph type="body" sz="half" idx="1"/>
          </p:nvPr>
        </p:nvSpPr>
        <p:spPr>
          <a:xfrm>
            <a:off x="1657350" y="2343150"/>
            <a:ext cx="2857500" cy="2228850"/>
          </a:xfrm>
        </p:spPr>
        <p:txBody>
          <a:bodyPr/>
          <a:lstStyle/>
          <a:p>
            <a:pPr>
              <a:lnSpc>
                <a:spcPct val="90000"/>
              </a:lnSpc>
            </a:pPr>
            <a:endParaRPr lang="en-US" altLang="en-US" sz="1800" b="1"/>
          </a:p>
          <a:p>
            <a:pPr>
              <a:lnSpc>
                <a:spcPct val="90000"/>
              </a:lnSpc>
            </a:pPr>
            <a:r>
              <a:rPr lang="en-US" altLang="en-US" sz="1800" b="1"/>
              <a:t>Detachable key ring</a:t>
            </a:r>
          </a:p>
          <a:p>
            <a:pPr>
              <a:lnSpc>
                <a:spcPct val="90000"/>
              </a:lnSpc>
            </a:pPr>
            <a:r>
              <a:rPr lang="en-US" altLang="en-US" sz="1800" b="1"/>
              <a:t>Kubaton</a:t>
            </a:r>
            <a:r>
              <a:rPr lang="en-US" altLang="en-US" sz="1800" b="1">
                <a:cs typeface="Times New Roman" panose="02020603050405020304" pitchFamily="18" charset="0"/>
              </a:rPr>
              <a:t>® key chain</a:t>
            </a:r>
          </a:p>
          <a:p>
            <a:pPr>
              <a:lnSpc>
                <a:spcPct val="90000"/>
              </a:lnSpc>
            </a:pPr>
            <a:r>
              <a:rPr lang="en-US" altLang="en-US" sz="1800" b="1">
                <a:cs typeface="Times New Roman" panose="02020603050405020304" pitchFamily="18" charset="0"/>
              </a:rPr>
              <a:t>Double deadbolt locks</a:t>
            </a:r>
          </a:p>
          <a:p>
            <a:pPr>
              <a:lnSpc>
                <a:spcPct val="90000"/>
              </a:lnSpc>
            </a:pPr>
            <a:r>
              <a:rPr lang="en-US" altLang="en-US" sz="1800" b="1">
                <a:cs typeface="Times New Roman" panose="02020603050405020304" pitchFamily="18" charset="0"/>
              </a:rPr>
              <a:t>Door Club</a:t>
            </a:r>
            <a:r>
              <a:rPr lang="en-US" altLang="en-US" sz="1800" b="1">
                <a:cs typeface="Times New Roman" panose="02020603050405020304" pitchFamily="18" charset="0"/>
                <a:sym typeface="Symbol" panose="05050102010706020507" pitchFamily="18" charset="2"/>
              </a:rPr>
              <a:t></a:t>
            </a:r>
          </a:p>
          <a:p>
            <a:pPr>
              <a:lnSpc>
                <a:spcPct val="90000"/>
              </a:lnSpc>
            </a:pPr>
            <a:r>
              <a:rPr lang="en-US" altLang="en-US" sz="1800" b="1">
                <a:cs typeface="Times New Roman" panose="02020603050405020304" pitchFamily="18" charset="0"/>
                <a:sym typeface="Symbol" panose="05050102010706020507" pitchFamily="18" charset="2"/>
              </a:rPr>
              <a:t>Stun Gun</a:t>
            </a:r>
          </a:p>
          <a:p>
            <a:pPr>
              <a:lnSpc>
                <a:spcPct val="90000"/>
              </a:lnSpc>
            </a:pPr>
            <a:r>
              <a:rPr lang="en-US" altLang="en-US" sz="1800" b="1">
                <a:cs typeface="Times New Roman" panose="02020603050405020304" pitchFamily="18" charset="0"/>
                <a:sym typeface="Symbol" panose="05050102010706020507" pitchFamily="18" charset="2"/>
              </a:rPr>
              <a:t>Hide away key devices</a:t>
            </a:r>
            <a:endParaRPr lang="en-US" altLang="en-US" sz="1800" b="1"/>
          </a:p>
          <a:p>
            <a:pPr>
              <a:lnSpc>
                <a:spcPct val="90000"/>
              </a:lnSpc>
            </a:pPr>
            <a:endParaRPr lang="en-US" altLang="en-US" sz="1800" b="1"/>
          </a:p>
        </p:txBody>
      </p:sp>
      <p:sp>
        <p:nvSpPr>
          <p:cNvPr id="44038" name="Rectangle 6"/>
          <p:cNvSpPr>
            <a:spLocks noGrp="1" noChangeArrowheads="1"/>
          </p:cNvSpPr>
          <p:nvPr>
            <p:ph type="body" sz="half" idx="2"/>
          </p:nvPr>
        </p:nvSpPr>
        <p:spPr>
          <a:xfrm>
            <a:off x="4629150" y="2343150"/>
            <a:ext cx="2857500" cy="1143000"/>
          </a:xfrm>
        </p:spPr>
        <p:txBody>
          <a:bodyPr>
            <a:normAutofit fontScale="62500" lnSpcReduction="20000"/>
          </a:bodyPr>
          <a:lstStyle/>
          <a:p>
            <a:pPr algn="ctr">
              <a:lnSpc>
                <a:spcPct val="90000"/>
              </a:lnSpc>
              <a:buFontTx/>
              <a:buNone/>
            </a:pPr>
            <a:endParaRPr lang="en-US" altLang="en-US" sz="1500" b="1"/>
          </a:p>
          <a:p>
            <a:pPr>
              <a:lnSpc>
                <a:spcPct val="90000"/>
              </a:lnSpc>
            </a:pPr>
            <a:r>
              <a:rPr lang="en-US" altLang="en-US" sz="1800" b="1"/>
              <a:t>Large dog dish &amp; bone</a:t>
            </a:r>
          </a:p>
          <a:p>
            <a:pPr>
              <a:lnSpc>
                <a:spcPct val="90000"/>
              </a:lnSpc>
            </a:pPr>
            <a:r>
              <a:rPr lang="en-US" altLang="en-US" sz="1800" b="1"/>
              <a:t>Signage</a:t>
            </a:r>
          </a:p>
          <a:p>
            <a:pPr>
              <a:lnSpc>
                <a:spcPct val="90000"/>
              </a:lnSpc>
            </a:pPr>
            <a:r>
              <a:rPr lang="en-US" altLang="en-US" sz="1800" b="1"/>
              <a:t>Caller ID display unit</a:t>
            </a:r>
          </a:p>
          <a:p>
            <a:pPr>
              <a:lnSpc>
                <a:spcPct val="90000"/>
              </a:lnSpc>
            </a:pPr>
            <a:r>
              <a:rPr lang="en-US" altLang="en-US" sz="1800" b="1"/>
              <a:t>Cell phone</a:t>
            </a:r>
          </a:p>
          <a:p>
            <a:pPr>
              <a:lnSpc>
                <a:spcPct val="90000"/>
              </a:lnSpc>
            </a:pPr>
            <a:r>
              <a:rPr lang="en-US" altLang="en-US" sz="1800" b="1"/>
              <a:t>Flashlight</a:t>
            </a:r>
          </a:p>
          <a:p>
            <a:pPr>
              <a:lnSpc>
                <a:spcPct val="90000"/>
              </a:lnSpc>
            </a:pPr>
            <a:r>
              <a:rPr lang="en-US" altLang="en-US" sz="1800" b="1"/>
              <a:t>Bag/purse/briefcase</a:t>
            </a:r>
          </a:p>
        </p:txBody>
      </p:sp>
    </p:spTree>
    <p:extLst>
      <p:ext uri="{BB962C8B-B14F-4D97-AF65-F5344CB8AC3E}">
        <p14:creationId xmlns:p14="http://schemas.microsoft.com/office/powerpoint/2010/main" val="394410652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5"/>
          <p:cNvSpPr>
            <a:spLocks noGrp="1"/>
          </p:cNvSpPr>
          <p:nvPr>
            <p:ph type="ftr" sz="quarter" idx="11"/>
          </p:nvPr>
        </p:nvSpPr>
        <p:spPr/>
        <p:txBody>
          <a:bodyPr/>
          <a:lstStyle/>
          <a:p>
            <a:r>
              <a:rPr lang="en-US" altLang="en-US"/>
              <a:t>Copyright 2007 -- National Rifle Association</a:t>
            </a:r>
          </a:p>
        </p:txBody>
      </p:sp>
      <p:sp>
        <p:nvSpPr>
          <p:cNvPr id="46083" name="Rectangle 3"/>
          <p:cNvSpPr>
            <a:spLocks noGrp="1" noChangeArrowheads="1"/>
          </p:cNvSpPr>
          <p:nvPr>
            <p:ph sz="half" idx="1"/>
          </p:nvPr>
        </p:nvSpPr>
        <p:spPr/>
        <p:txBody>
          <a:bodyPr/>
          <a:lstStyle/>
          <a:p>
            <a:pPr algn="ctr">
              <a:buFontTx/>
              <a:buNone/>
            </a:pPr>
            <a:r>
              <a:rPr lang="en-US" altLang="en-US" b="1"/>
              <a:t>INSTRUCTOR TRAINING</a:t>
            </a:r>
            <a:br>
              <a:rPr lang="en-US" altLang="en-US" sz="1050" b="1"/>
            </a:br>
            <a:br>
              <a:rPr lang="en-US" altLang="en-US" sz="1050" b="1"/>
            </a:br>
            <a:r>
              <a:rPr lang="en-US" altLang="en-US" sz="1350" b="1"/>
              <a:t> </a:t>
            </a:r>
            <a:r>
              <a:rPr lang="en-US" altLang="en-US" sz="2100" b="1" i="1">
                <a:solidFill>
                  <a:srgbClr val="CC0000"/>
                </a:solidFill>
              </a:rPr>
              <a:t>CAUTIONS…</a:t>
            </a:r>
          </a:p>
        </p:txBody>
      </p:sp>
      <p:sp>
        <p:nvSpPr>
          <p:cNvPr id="46084" name="Rectangle 4"/>
          <p:cNvSpPr>
            <a:spLocks noGrp="1" noChangeArrowheads="1"/>
          </p:cNvSpPr>
          <p:nvPr>
            <p:ph type="body" sz="half" idx="2"/>
          </p:nvPr>
        </p:nvSpPr>
        <p:spPr>
          <a:xfrm>
            <a:off x="1714500" y="2743200"/>
            <a:ext cx="5829300" cy="1600200"/>
          </a:xfrm>
        </p:spPr>
        <p:txBody>
          <a:bodyPr/>
          <a:lstStyle/>
          <a:p>
            <a:r>
              <a:rPr lang="en-US" altLang="en-US" sz="1800" b="1" i="1"/>
              <a:t>Never</a:t>
            </a:r>
            <a:r>
              <a:rPr lang="en-US" altLang="en-US" sz="1800" b="1"/>
              <a:t> display illegal units – use photographs</a:t>
            </a:r>
          </a:p>
          <a:p>
            <a:r>
              <a:rPr lang="en-US" altLang="en-US" sz="1800" b="1" i="1"/>
              <a:t>Never</a:t>
            </a:r>
            <a:r>
              <a:rPr lang="en-US" altLang="en-US" sz="1800" b="1"/>
              <a:t> demonstrate alarms without warning participants</a:t>
            </a:r>
          </a:p>
          <a:p>
            <a:r>
              <a:rPr lang="en-US" altLang="en-US" sz="1800" b="1" i="1"/>
              <a:t>Never </a:t>
            </a:r>
            <a:r>
              <a:rPr lang="en-US" altLang="en-US" sz="1800" b="1"/>
              <a:t>pass around or display “live” units</a:t>
            </a:r>
          </a:p>
        </p:txBody>
      </p:sp>
      <p:pic>
        <p:nvPicPr>
          <p:cNvPr id="46085" name="Picture 5"/>
          <p:cNvPicPr>
            <a:picLocks noGrp="1" noChangeAspect="1" noChangeArrowheads="1"/>
          </p:cNvPicPr>
          <p:nvPr>
            <p:ph type="title"/>
          </p:nvPr>
        </p:nvPicPr>
        <p:blipFill>
          <a:blip r:embed="rId2" cstate="print">
            <a:extLst>
              <a:ext uri="{28A0092B-C50C-407E-A947-70E740481C1C}">
                <a14:useLocalDpi xmlns:a14="http://schemas.microsoft.com/office/drawing/2010/main" val="0"/>
              </a:ext>
            </a:extLst>
          </a:blip>
          <a:srcRect/>
          <a:stretch>
            <a:fillRect/>
          </a:stretch>
        </p:blipFill>
        <p:spPr>
          <a:xfrm>
            <a:off x="4045744" y="457200"/>
            <a:ext cx="1051322" cy="857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8477677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5"/>
          <p:cNvSpPr>
            <a:spLocks noGrp="1"/>
          </p:cNvSpPr>
          <p:nvPr>
            <p:ph type="ftr" sz="quarter" idx="11"/>
          </p:nvPr>
        </p:nvSpPr>
        <p:spPr/>
        <p:txBody>
          <a:bodyPr/>
          <a:lstStyle/>
          <a:p>
            <a:r>
              <a:rPr lang="en-US" altLang="en-US"/>
              <a:t>Copyright 2007 -- National Rifle Association</a:t>
            </a:r>
          </a:p>
        </p:txBody>
      </p:sp>
      <p:sp>
        <p:nvSpPr>
          <p:cNvPr id="47106" name="Rectangle 2"/>
          <p:cNvSpPr>
            <a:spLocks noGrp="1" noChangeArrowheads="1"/>
          </p:cNvSpPr>
          <p:nvPr>
            <p:ph sz="half" idx="1"/>
          </p:nvPr>
        </p:nvSpPr>
        <p:spPr/>
        <p:txBody>
          <a:bodyPr/>
          <a:lstStyle/>
          <a:p>
            <a:pPr algn="ctr">
              <a:buFontTx/>
              <a:buNone/>
            </a:pPr>
            <a:r>
              <a:rPr lang="en-US" altLang="en-US" b="1"/>
              <a:t>INSTRUCTOR TRAINING</a:t>
            </a:r>
            <a:br>
              <a:rPr lang="en-US" altLang="en-US" sz="1050" b="1"/>
            </a:br>
            <a:br>
              <a:rPr lang="en-US" altLang="en-US" sz="1050" b="1"/>
            </a:br>
            <a:r>
              <a:rPr lang="en-US" altLang="en-US" sz="1350" b="1"/>
              <a:t> </a:t>
            </a:r>
            <a:r>
              <a:rPr lang="en-US" altLang="en-US" sz="2100" b="1">
                <a:solidFill>
                  <a:srgbClr val="CC0000"/>
                </a:solidFill>
              </a:rPr>
              <a:t>PREPARE SEMINAR ROOM</a:t>
            </a:r>
          </a:p>
        </p:txBody>
      </p:sp>
      <p:sp>
        <p:nvSpPr>
          <p:cNvPr id="47107" name="Rectangle 3"/>
          <p:cNvSpPr>
            <a:spLocks noGrp="1" noChangeArrowheads="1"/>
          </p:cNvSpPr>
          <p:nvPr>
            <p:ph type="body" sz="half" idx="2"/>
          </p:nvPr>
        </p:nvSpPr>
        <p:spPr/>
        <p:txBody>
          <a:bodyPr/>
          <a:lstStyle/>
          <a:p>
            <a:r>
              <a:rPr lang="en-US" altLang="en-US" sz="1800" b="1"/>
              <a:t>Use Seminar Room Preparation Checklist</a:t>
            </a:r>
          </a:p>
          <a:p>
            <a:r>
              <a:rPr lang="en-US" altLang="en-US" sz="1800" b="1"/>
              <a:t>Display Seminar/IDW Sign-In Sheet</a:t>
            </a:r>
          </a:p>
          <a:p>
            <a:r>
              <a:rPr lang="en-US" altLang="en-US" sz="1800" b="1"/>
              <a:t>Display Photographic Model Release (optional)</a:t>
            </a:r>
          </a:p>
        </p:txBody>
      </p:sp>
      <p:pic>
        <p:nvPicPr>
          <p:cNvPr id="47108" name="Picture 4"/>
          <p:cNvPicPr>
            <a:picLocks noGrp="1" noChangeAspect="1" noChangeArrowheads="1"/>
          </p:cNvPicPr>
          <p:nvPr>
            <p:ph type="title"/>
          </p:nvPr>
        </p:nvPicPr>
        <p:blipFill>
          <a:blip r:embed="rId2" cstate="print">
            <a:extLst>
              <a:ext uri="{28A0092B-C50C-407E-A947-70E740481C1C}">
                <a14:useLocalDpi xmlns:a14="http://schemas.microsoft.com/office/drawing/2010/main" val="0"/>
              </a:ext>
            </a:extLst>
          </a:blip>
          <a:srcRect/>
          <a:stretch>
            <a:fillRect/>
          </a:stretch>
        </p:blipFill>
        <p:spPr>
          <a:xfrm>
            <a:off x="4045744" y="457200"/>
            <a:ext cx="1051322" cy="857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8969421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5"/>
          <p:cNvSpPr>
            <a:spLocks noGrp="1"/>
          </p:cNvSpPr>
          <p:nvPr>
            <p:ph type="ftr" sz="quarter" idx="11"/>
          </p:nvPr>
        </p:nvSpPr>
        <p:spPr/>
        <p:txBody>
          <a:bodyPr/>
          <a:lstStyle/>
          <a:p>
            <a:r>
              <a:rPr lang="en-US" altLang="en-US"/>
              <a:t>Copyright 2007 -- National Rifle Association</a:t>
            </a:r>
          </a:p>
        </p:txBody>
      </p:sp>
      <p:sp>
        <p:nvSpPr>
          <p:cNvPr id="48130" name="Rectangle 2"/>
          <p:cNvSpPr>
            <a:spLocks noGrp="1" noChangeArrowheads="1"/>
          </p:cNvSpPr>
          <p:nvPr>
            <p:ph sz="half" idx="1"/>
          </p:nvPr>
        </p:nvSpPr>
        <p:spPr>
          <a:xfrm>
            <a:off x="1657350" y="1485900"/>
            <a:ext cx="5829300" cy="1028700"/>
          </a:xfrm>
        </p:spPr>
        <p:txBody>
          <a:bodyPr>
            <a:normAutofit lnSpcReduction="10000"/>
          </a:bodyPr>
          <a:lstStyle/>
          <a:p>
            <a:pPr algn="ctr">
              <a:buFontTx/>
              <a:buNone/>
            </a:pPr>
            <a:r>
              <a:rPr lang="en-US" altLang="en-US" b="1"/>
              <a:t>INSTRUCTOR TRAINING</a:t>
            </a:r>
            <a:br>
              <a:rPr lang="en-US" altLang="en-US" sz="1050" b="1"/>
            </a:br>
            <a:br>
              <a:rPr lang="en-US" altLang="en-US" sz="1050" b="1"/>
            </a:br>
            <a:r>
              <a:rPr lang="en-US" altLang="en-US" sz="1350" b="1"/>
              <a:t> </a:t>
            </a:r>
            <a:r>
              <a:rPr lang="en-US" altLang="en-US" sz="2100" b="1">
                <a:solidFill>
                  <a:srgbClr val="CC0000"/>
                </a:solidFill>
              </a:rPr>
              <a:t>CONDUCT THE SEMINAR</a:t>
            </a:r>
          </a:p>
        </p:txBody>
      </p:sp>
      <p:sp>
        <p:nvSpPr>
          <p:cNvPr id="48131" name="Rectangle 3"/>
          <p:cNvSpPr>
            <a:spLocks noGrp="1" noChangeArrowheads="1"/>
          </p:cNvSpPr>
          <p:nvPr>
            <p:ph type="body" sz="half" idx="2"/>
          </p:nvPr>
        </p:nvSpPr>
        <p:spPr>
          <a:xfrm>
            <a:off x="1657350" y="2628900"/>
            <a:ext cx="5829300" cy="1943100"/>
          </a:xfrm>
        </p:spPr>
        <p:txBody>
          <a:bodyPr/>
          <a:lstStyle/>
          <a:p>
            <a:pPr>
              <a:lnSpc>
                <a:spcPct val="90000"/>
              </a:lnSpc>
            </a:pPr>
            <a:r>
              <a:rPr lang="en-US" altLang="en-US" sz="1800" b="1"/>
              <a:t>Follow Instructor’s Manual</a:t>
            </a:r>
          </a:p>
          <a:p>
            <a:pPr>
              <a:lnSpc>
                <a:spcPct val="90000"/>
              </a:lnSpc>
            </a:pPr>
            <a:r>
              <a:rPr lang="en-US" altLang="en-US" sz="1800" b="1"/>
              <a:t>Provide information table(s)</a:t>
            </a:r>
          </a:p>
          <a:p>
            <a:pPr>
              <a:lnSpc>
                <a:spcPct val="90000"/>
              </a:lnSpc>
            </a:pPr>
            <a:r>
              <a:rPr lang="en-US" altLang="en-US" sz="1800" b="1"/>
              <a:t>Policy on guest speakers</a:t>
            </a:r>
          </a:p>
          <a:p>
            <a:pPr>
              <a:lnSpc>
                <a:spcPct val="90000"/>
              </a:lnSpc>
            </a:pPr>
            <a:r>
              <a:rPr lang="en-US" altLang="en-US" sz="1800" b="1"/>
              <a:t>Take pictures and videos</a:t>
            </a:r>
          </a:p>
          <a:p>
            <a:pPr>
              <a:lnSpc>
                <a:spcPct val="90000"/>
              </a:lnSpc>
            </a:pPr>
            <a:r>
              <a:rPr lang="en-US" altLang="en-US" sz="1800" b="1"/>
              <a:t>Distribute seminar Student Packets (required)</a:t>
            </a:r>
          </a:p>
          <a:p>
            <a:pPr>
              <a:lnSpc>
                <a:spcPct val="90000"/>
              </a:lnSpc>
            </a:pPr>
            <a:r>
              <a:rPr lang="en-US" altLang="en-US" sz="1800" b="1"/>
              <a:t>Have participants complete seminar evaluation form</a:t>
            </a:r>
          </a:p>
        </p:txBody>
      </p:sp>
      <p:pic>
        <p:nvPicPr>
          <p:cNvPr id="48132" name="Picture 4"/>
          <p:cNvPicPr>
            <a:picLocks noGrp="1" noChangeAspect="1" noChangeArrowheads="1"/>
          </p:cNvPicPr>
          <p:nvPr>
            <p:ph type="title"/>
          </p:nvPr>
        </p:nvPicPr>
        <p:blipFill>
          <a:blip r:embed="rId2" cstate="print">
            <a:extLst>
              <a:ext uri="{28A0092B-C50C-407E-A947-70E740481C1C}">
                <a14:useLocalDpi xmlns:a14="http://schemas.microsoft.com/office/drawing/2010/main" val="0"/>
              </a:ext>
            </a:extLst>
          </a:blip>
          <a:srcRect/>
          <a:stretch>
            <a:fillRect/>
          </a:stretch>
        </p:blipFill>
        <p:spPr>
          <a:xfrm>
            <a:off x="4045744" y="457200"/>
            <a:ext cx="1051322" cy="857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8194665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5"/>
          <p:cNvSpPr>
            <a:spLocks noGrp="1"/>
          </p:cNvSpPr>
          <p:nvPr>
            <p:ph type="ftr" sz="quarter" idx="11"/>
          </p:nvPr>
        </p:nvSpPr>
        <p:spPr/>
        <p:txBody>
          <a:bodyPr/>
          <a:lstStyle/>
          <a:p>
            <a:r>
              <a:rPr lang="en-US" altLang="en-US"/>
              <a:t>Copyright 2007 -- National Rifle Association</a:t>
            </a:r>
          </a:p>
        </p:txBody>
      </p:sp>
      <p:sp>
        <p:nvSpPr>
          <p:cNvPr id="50178" name="Rectangle 2"/>
          <p:cNvSpPr>
            <a:spLocks noGrp="1" noChangeArrowheads="1"/>
          </p:cNvSpPr>
          <p:nvPr>
            <p:ph sz="half" idx="1"/>
          </p:nvPr>
        </p:nvSpPr>
        <p:spPr>
          <a:xfrm>
            <a:off x="1657350" y="1485900"/>
            <a:ext cx="5829300" cy="1085850"/>
          </a:xfrm>
        </p:spPr>
        <p:txBody>
          <a:bodyPr/>
          <a:lstStyle/>
          <a:p>
            <a:pPr algn="ctr">
              <a:buFontTx/>
              <a:buNone/>
            </a:pPr>
            <a:r>
              <a:rPr lang="en-US" altLang="en-US" b="1"/>
              <a:t>INSTRUCTOR TRAINING</a:t>
            </a:r>
            <a:br>
              <a:rPr lang="en-US" altLang="en-US" sz="1050" b="1"/>
            </a:br>
            <a:br>
              <a:rPr lang="en-US" altLang="en-US" sz="1050" b="1"/>
            </a:br>
            <a:r>
              <a:rPr lang="en-US" altLang="en-US" sz="1350" b="1"/>
              <a:t> </a:t>
            </a:r>
            <a:r>
              <a:rPr lang="en-US" altLang="en-US" sz="2100" b="1" i="1">
                <a:solidFill>
                  <a:srgbClr val="CC0000"/>
                </a:solidFill>
              </a:rPr>
              <a:t>THE VALUE OF EVALUATIONS…</a:t>
            </a:r>
          </a:p>
        </p:txBody>
      </p:sp>
      <p:sp>
        <p:nvSpPr>
          <p:cNvPr id="50179" name="Rectangle 3"/>
          <p:cNvSpPr>
            <a:spLocks noGrp="1" noChangeArrowheads="1"/>
          </p:cNvSpPr>
          <p:nvPr>
            <p:ph type="body" sz="half" idx="2"/>
          </p:nvPr>
        </p:nvSpPr>
        <p:spPr>
          <a:xfrm>
            <a:off x="1657350" y="2686050"/>
            <a:ext cx="5829300" cy="1885950"/>
          </a:xfrm>
        </p:spPr>
        <p:txBody>
          <a:bodyPr/>
          <a:lstStyle/>
          <a:p>
            <a:r>
              <a:rPr lang="en-US" altLang="en-US" sz="1800" b="1"/>
              <a:t>Gives participants an opportunity for input</a:t>
            </a:r>
          </a:p>
          <a:p>
            <a:r>
              <a:rPr lang="en-US" altLang="en-US" sz="1800" b="1"/>
              <a:t>Provides instructors with feedback on their presentation skills (strengths/weaknesses)</a:t>
            </a:r>
          </a:p>
          <a:p>
            <a:r>
              <a:rPr lang="en-US" altLang="en-US" sz="1800" b="1"/>
              <a:t>Provides NRA with feedback for next generation program materials</a:t>
            </a:r>
          </a:p>
        </p:txBody>
      </p:sp>
      <p:pic>
        <p:nvPicPr>
          <p:cNvPr id="50180" name="Picture 4"/>
          <p:cNvPicPr>
            <a:picLocks noGrp="1" noChangeAspect="1" noChangeArrowheads="1"/>
          </p:cNvPicPr>
          <p:nvPr>
            <p:ph type="title"/>
          </p:nvPr>
        </p:nvPicPr>
        <p:blipFill>
          <a:blip r:embed="rId2" cstate="print">
            <a:extLst>
              <a:ext uri="{28A0092B-C50C-407E-A947-70E740481C1C}">
                <a14:useLocalDpi xmlns:a14="http://schemas.microsoft.com/office/drawing/2010/main" val="0"/>
              </a:ext>
            </a:extLst>
          </a:blip>
          <a:srcRect/>
          <a:stretch>
            <a:fillRect/>
          </a:stretch>
        </p:blipFill>
        <p:spPr>
          <a:xfrm>
            <a:off x="4045744" y="457200"/>
            <a:ext cx="1051322" cy="857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9716771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5"/>
          <p:cNvSpPr>
            <a:spLocks noGrp="1"/>
          </p:cNvSpPr>
          <p:nvPr>
            <p:ph type="ftr" sz="quarter" idx="11"/>
          </p:nvPr>
        </p:nvSpPr>
        <p:spPr/>
        <p:txBody>
          <a:bodyPr/>
          <a:lstStyle/>
          <a:p>
            <a:r>
              <a:rPr lang="en-US" altLang="en-US"/>
              <a:t>Copyright 2007 -- National Rifle Association</a:t>
            </a:r>
          </a:p>
        </p:txBody>
      </p:sp>
      <p:sp>
        <p:nvSpPr>
          <p:cNvPr id="51202" name="Rectangle 1026"/>
          <p:cNvSpPr>
            <a:spLocks noGrp="1" noChangeArrowheads="1"/>
          </p:cNvSpPr>
          <p:nvPr>
            <p:ph sz="half" idx="1"/>
          </p:nvPr>
        </p:nvSpPr>
        <p:spPr>
          <a:xfrm>
            <a:off x="1657350" y="1485900"/>
            <a:ext cx="5829300" cy="1028700"/>
          </a:xfrm>
        </p:spPr>
        <p:txBody>
          <a:bodyPr>
            <a:normAutofit lnSpcReduction="10000"/>
          </a:bodyPr>
          <a:lstStyle/>
          <a:p>
            <a:pPr algn="ctr">
              <a:buFontTx/>
              <a:buNone/>
            </a:pPr>
            <a:r>
              <a:rPr lang="en-US" altLang="en-US" b="1"/>
              <a:t>INSTRUCTOR TRAINING</a:t>
            </a:r>
            <a:br>
              <a:rPr lang="en-US" altLang="en-US" sz="1050" b="1"/>
            </a:br>
            <a:br>
              <a:rPr lang="en-US" altLang="en-US" sz="1050" b="1"/>
            </a:br>
            <a:r>
              <a:rPr lang="en-US" altLang="en-US" sz="1350" b="1"/>
              <a:t> </a:t>
            </a:r>
            <a:r>
              <a:rPr lang="en-US" altLang="en-US" sz="2100" b="1">
                <a:solidFill>
                  <a:srgbClr val="CC0000"/>
                </a:solidFill>
              </a:rPr>
              <a:t>CLOSE THE SEMINAR WITH NRA</a:t>
            </a:r>
          </a:p>
          <a:p>
            <a:pPr algn="ctr">
              <a:buFontTx/>
              <a:buNone/>
            </a:pPr>
            <a:endParaRPr lang="en-US" altLang="en-US" sz="2100" b="1">
              <a:solidFill>
                <a:srgbClr val="CC0000"/>
              </a:solidFill>
            </a:endParaRPr>
          </a:p>
        </p:txBody>
      </p:sp>
      <p:sp>
        <p:nvSpPr>
          <p:cNvPr id="51203" name="Rectangle 1027"/>
          <p:cNvSpPr>
            <a:spLocks noGrp="1" noChangeArrowheads="1"/>
          </p:cNvSpPr>
          <p:nvPr>
            <p:ph type="body" sz="half" idx="2"/>
          </p:nvPr>
        </p:nvSpPr>
        <p:spPr>
          <a:xfrm>
            <a:off x="1657350" y="2571750"/>
            <a:ext cx="5829300" cy="2000250"/>
          </a:xfrm>
        </p:spPr>
        <p:txBody>
          <a:bodyPr/>
          <a:lstStyle/>
          <a:p>
            <a:pPr algn="ctr">
              <a:buFontTx/>
              <a:buNone/>
            </a:pPr>
            <a:r>
              <a:rPr lang="en-US" altLang="en-US" sz="1800" b="1"/>
              <a:t>    </a:t>
            </a:r>
            <a:r>
              <a:rPr lang="en-US" altLang="en-US" sz="1800" b="1">
                <a:solidFill>
                  <a:schemeClr val="accent2"/>
                </a:solidFill>
              </a:rPr>
              <a:t>Closing documents must be submitted to NRA within 3 days of seminar completion</a:t>
            </a:r>
          </a:p>
          <a:p>
            <a:pPr>
              <a:buFontTx/>
              <a:buNone/>
            </a:pPr>
            <a:r>
              <a:rPr lang="en-US" altLang="en-US" sz="1800" b="1">
                <a:cs typeface="Times New Roman" panose="02020603050405020304" pitchFamily="18" charset="0"/>
              </a:rPr>
              <a:t>• Instructor’s Seminar Attendance Report</a:t>
            </a:r>
          </a:p>
          <a:p>
            <a:pPr>
              <a:buFontTx/>
              <a:buNone/>
            </a:pPr>
            <a:r>
              <a:rPr lang="en-US" altLang="en-US" sz="1800" b="1">
                <a:cs typeface="Times New Roman" panose="02020603050405020304" pitchFamily="18" charset="0"/>
              </a:rPr>
              <a:t>• Photographic Model Release (optional)</a:t>
            </a:r>
          </a:p>
          <a:p>
            <a:pPr>
              <a:buFontTx/>
              <a:buNone/>
            </a:pPr>
            <a:r>
              <a:rPr lang="en-US" altLang="en-US" sz="1800" b="1">
                <a:cs typeface="Times New Roman" panose="02020603050405020304" pitchFamily="18" charset="0"/>
              </a:rPr>
              <a:t>• Seminar/IDW Sign-In Sheet</a:t>
            </a:r>
          </a:p>
          <a:p>
            <a:pPr>
              <a:buFontTx/>
              <a:buNone/>
            </a:pPr>
            <a:r>
              <a:rPr lang="en-US" altLang="en-US" sz="1800" b="1">
                <a:cs typeface="Times New Roman" panose="02020603050405020304" pitchFamily="18" charset="0"/>
              </a:rPr>
              <a:t>• Seminar Participant Evaluations</a:t>
            </a:r>
            <a:endParaRPr lang="en-US" altLang="en-US" sz="1800" b="1"/>
          </a:p>
        </p:txBody>
      </p:sp>
      <p:pic>
        <p:nvPicPr>
          <p:cNvPr id="51204" name="Picture 1028"/>
          <p:cNvPicPr>
            <a:picLocks noGrp="1" noChangeAspect="1" noChangeArrowheads="1"/>
          </p:cNvPicPr>
          <p:nvPr>
            <p:ph type="title"/>
          </p:nvPr>
        </p:nvPicPr>
        <p:blipFill>
          <a:blip r:embed="rId2" cstate="print">
            <a:extLst>
              <a:ext uri="{28A0092B-C50C-407E-A947-70E740481C1C}">
                <a14:useLocalDpi xmlns:a14="http://schemas.microsoft.com/office/drawing/2010/main" val="0"/>
              </a:ext>
            </a:extLst>
          </a:blip>
          <a:srcRect/>
          <a:stretch>
            <a:fillRect/>
          </a:stretch>
        </p:blipFill>
        <p:spPr>
          <a:xfrm>
            <a:off x="4045744" y="457200"/>
            <a:ext cx="1051322" cy="857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10642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Physical Security</a:t>
            </a:r>
          </a:p>
        </p:txBody>
      </p:sp>
      <p:sp>
        <p:nvSpPr>
          <p:cNvPr id="5" name="Content Placeholder 4"/>
          <p:cNvSpPr>
            <a:spLocks noGrp="1"/>
          </p:cNvSpPr>
          <p:nvPr>
            <p:ph idx="1"/>
          </p:nvPr>
        </p:nvSpPr>
        <p:spPr>
          <a:xfrm>
            <a:off x="991893" y="1804852"/>
            <a:ext cx="1737776" cy="2474663"/>
          </a:xfrm>
        </p:spPr>
        <p:txBody>
          <a:bodyPr>
            <a:normAutofit/>
          </a:bodyPr>
          <a:lstStyle/>
          <a:p>
            <a:pPr marL="0" indent="0">
              <a:lnSpc>
                <a:spcPct val="210000"/>
              </a:lnSpc>
              <a:buNone/>
            </a:pPr>
            <a:r>
              <a:rPr lang="en-US" sz="1600" b="1" dirty="0">
                <a:latin typeface="Century Gothic"/>
                <a:cs typeface="Century Gothic"/>
              </a:rPr>
              <a:t>• </a:t>
            </a:r>
            <a:r>
              <a:rPr lang="en-US" sz="1600" b="1" u="sng" dirty="0">
                <a:latin typeface="Century Gothic"/>
                <a:cs typeface="Century Gothic"/>
              </a:rPr>
              <a:t>A</a:t>
            </a:r>
            <a:r>
              <a:rPr lang="en-US" sz="1600" b="1" dirty="0">
                <a:latin typeface="Century Gothic"/>
                <a:cs typeface="Century Gothic"/>
              </a:rPr>
              <a:t>wareness</a:t>
            </a:r>
          </a:p>
          <a:p>
            <a:pPr marL="0" indent="0">
              <a:lnSpc>
                <a:spcPct val="210000"/>
              </a:lnSpc>
              <a:buNone/>
            </a:pPr>
            <a:r>
              <a:rPr lang="en-US" sz="1600" b="1" dirty="0">
                <a:latin typeface="Century Gothic"/>
                <a:cs typeface="Century Gothic"/>
              </a:rPr>
              <a:t>• </a:t>
            </a:r>
            <a:r>
              <a:rPr lang="en-US" sz="1600" b="1" u="sng" dirty="0">
                <a:latin typeface="Century Gothic"/>
                <a:cs typeface="Century Gothic"/>
              </a:rPr>
              <a:t>I</a:t>
            </a:r>
            <a:r>
              <a:rPr lang="en-US" sz="1600" b="1" dirty="0">
                <a:latin typeface="Century Gothic"/>
                <a:cs typeface="Century Gothic"/>
              </a:rPr>
              <a:t>ntuition</a:t>
            </a:r>
          </a:p>
          <a:p>
            <a:pPr marL="0" indent="0">
              <a:lnSpc>
                <a:spcPct val="210000"/>
              </a:lnSpc>
              <a:buNone/>
            </a:pPr>
            <a:r>
              <a:rPr lang="en-US" sz="1600" b="1" dirty="0">
                <a:latin typeface="Century Gothic"/>
                <a:cs typeface="Century Gothic"/>
              </a:rPr>
              <a:t>• </a:t>
            </a:r>
            <a:r>
              <a:rPr lang="en-US" sz="1600" b="1" u="sng" dirty="0">
                <a:latin typeface="Century Gothic"/>
                <a:cs typeface="Century Gothic"/>
              </a:rPr>
              <a:t>M</a:t>
            </a:r>
            <a:r>
              <a:rPr lang="en-US" sz="1600" b="1" dirty="0">
                <a:latin typeface="Century Gothic"/>
                <a:cs typeface="Century Gothic"/>
              </a:rPr>
              <a:t>indset</a:t>
            </a:r>
          </a:p>
          <a:p>
            <a:pPr marL="0" indent="0">
              <a:lnSpc>
                <a:spcPct val="210000"/>
              </a:lnSpc>
              <a:buNone/>
            </a:pPr>
            <a:r>
              <a:rPr lang="en-US" sz="1600" b="1" dirty="0">
                <a:latin typeface="Century Gothic"/>
                <a:cs typeface="Century Gothic"/>
              </a:rPr>
              <a:t>• Boundaries</a:t>
            </a:r>
          </a:p>
        </p:txBody>
      </p:sp>
      <p:sp>
        <p:nvSpPr>
          <p:cNvPr id="7" name="Title 1"/>
          <p:cNvSpPr txBox="1">
            <a:spLocks/>
          </p:cNvSpPr>
          <p:nvPr/>
        </p:nvSpPr>
        <p:spPr>
          <a:xfrm>
            <a:off x="4548909" y="954424"/>
            <a:ext cx="3625274"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A.I.M. &amp; Boundaries</a:t>
            </a:r>
          </a:p>
        </p:txBody>
      </p:sp>
      <p:pic>
        <p:nvPicPr>
          <p:cNvPr id="6" name="Picture 5" descr="medfr05995.jpg"/>
          <p:cNvPicPr>
            <a:picLocks noChangeAspect="1"/>
          </p:cNvPicPr>
          <p:nvPr/>
        </p:nvPicPr>
        <p:blipFill rotWithShape="1">
          <a:blip r:embed="rId3" cstate="print">
            <a:extLst>
              <a:ext uri="{28A0092B-C50C-407E-A947-70E740481C1C}">
                <a14:useLocalDpi xmlns:a14="http://schemas.microsoft.com/office/drawing/2010/main" val="0"/>
              </a:ext>
            </a:extLst>
          </a:blip>
          <a:srcRect t="24742"/>
          <a:stretch/>
        </p:blipFill>
        <p:spPr>
          <a:xfrm>
            <a:off x="2916135" y="1785476"/>
            <a:ext cx="5258049" cy="2647979"/>
          </a:xfrm>
          <a:prstGeom prst="rect">
            <a:avLst/>
          </a:prstGeom>
          <a:effectLst>
            <a:outerShdw blurRad="50800" dist="38100" dir="2700000" algn="tl" rotWithShape="0">
              <a:srgbClr val="000000">
                <a:alpha val="20000"/>
              </a:srgbClr>
            </a:outerShdw>
          </a:effectLst>
        </p:spPr>
      </p:pic>
    </p:spTree>
    <p:extLst>
      <p:ext uri="{BB962C8B-B14F-4D97-AF65-F5344CB8AC3E}">
        <p14:creationId xmlns:p14="http://schemas.microsoft.com/office/powerpoint/2010/main" val="75605652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5"/>
          <p:cNvSpPr>
            <a:spLocks noGrp="1"/>
          </p:cNvSpPr>
          <p:nvPr>
            <p:ph type="ftr" sz="quarter" idx="11"/>
          </p:nvPr>
        </p:nvSpPr>
        <p:spPr/>
        <p:txBody>
          <a:bodyPr/>
          <a:lstStyle/>
          <a:p>
            <a:r>
              <a:rPr lang="en-US" altLang="en-US"/>
              <a:t>Copyright 2007 -- National Rifle Association</a:t>
            </a:r>
          </a:p>
        </p:txBody>
      </p:sp>
      <p:sp>
        <p:nvSpPr>
          <p:cNvPr id="52226" name="Rectangle 2"/>
          <p:cNvSpPr>
            <a:spLocks noGrp="1" noChangeArrowheads="1"/>
          </p:cNvSpPr>
          <p:nvPr>
            <p:ph sz="half" idx="1"/>
          </p:nvPr>
        </p:nvSpPr>
        <p:spPr>
          <a:xfrm>
            <a:off x="1657350" y="1485900"/>
            <a:ext cx="5829300" cy="1028700"/>
          </a:xfrm>
        </p:spPr>
        <p:txBody>
          <a:bodyPr>
            <a:normAutofit lnSpcReduction="10000"/>
          </a:bodyPr>
          <a:lstStyle/>
          <a:p>
            <a:pPr algn="ctr">
              <a:buFontTx/>
              <a:buNone/>
            </a:pPr>
            <a:r>
              <a:rPr lang="en-US" altLang="en-US" b="1"/>
              <a:t>INSTRUCTOR TRAINING</a:t>
            </a:r>
            <a:br>
              <a:rPr lang="en-US" altLang="en-US" sz="1050" b="1"/>
            </a:br>
            <a:br>
              <a:rPr lang="en-US" altLang="en-US" sz="1050" b="1"/>
            </a:br>
            <a:r>
              <a:rPr lang="en-US" altLang="en-US" sz="1350" b="1"/>
              <a:t> </a:t>
            </a:r>
            <a:r>
              <a:rPr lang="en-US" altLang="en-US" sz="2100" b="1">
                <a:solidFill>
                  <a:srgbClr val="CC0000"/>
                </a:solidFill>
              </a:rPr>
              <a:t>OFFICIAL DOCUMENTS</a:t>
            </a:r>
          </a:p>
        </p:txBody>
      </p:sp>
      <p:sp>
        <p:nvSpPr>
          <p:cNvPr id="52227" name="Rectangle 3"/>
          <p:cNvSpPr>
            <a:spLocks noGrp="1" noChangeArrowheads="1"/>
          </p:cNvSpPr>
          <p:nvPr>
            <p:ph type="body" sz="half" idx="2"/>
          </p:nvPr>
        </p:nvSpPr>
        <p:spPr>
          <a:xfrm>
            <a:off x="1657350" y="2571750"/>
            <a:ext cx="5829300" cy="2000250"/>
          </a:xfrm>
        </p:spPr>
        <p:txBody>
          <a:bodyPr/>
          <a:lstStyle/>
          <a:p>
            <a:pPr algn="ctr">
              <a:buFontTx/>
              <a:buNone/>
            </a:pPr>
            <a:r>
              <a:rPr lang="en-US" altLang="en-US" sz="2100" b="1"/>
              <a:t>    </a:t>
            </a:r>
            <a:endParaRPr lang="en-US" altLang="en-US" sz="2100" b="1">
              <a:solidFill>
                <a:schemeClr val="accent2"/>
              </a:solidFill>
            </a:endParaRPr>
          </a:p>
          <a:p>
            <a:pPr>
              <a:buFontTx/>
              <a:buNone/>
            </a:pPr>
            <a:r>
              <a:rPr lang="en-US" altLang="en-US" sz="2100" b="1">
                <a:cs typeface="Times New Roman" panose="02020603050405020304" pitchFamily="18" charset="0"/>
              </a:rPr>
              <a:t>• </a:t>
            </a:r>
            <a:r>
              <a:rPr lang="en-US" altLang="en-US" sz="1800" b="1">
                <a:cs typeface="Times New Roman" panose="02020603050405020304" pitchFamily="18" charset="0"/>
              </a:rPr>
              <a:t>Certified Instructor Guidelines</a:t>
            </a:r>
          </a:p>
          <a:p>
            <a:pPr>
              <a:buFontTx/>
              <a:buNone/>
            </a:pPr>
            <a:r>
              <a:rPr lang="en-US" altLang="en-US" sz="1800" b="1">
                <a:cs typeface="Times New Roman" panose="02020603050405020304" pitchFamily="18" charset="0"/>
              </a:rPr>
              <a:t>• Instructor Application</a:t>
            </a:r>
          </a:p>
          <a:p>
            <a:pPr>
              <a:buFontTx/>
              <a:buNone/>
            </a:pPr>
            <a:r>
              <a:rPr lang="en-US" altLang="en-US" sz="1800" b="1">
                <a:cs typeface="Times New Roman" panose="02020603050405020304" pitchFamily="18" charset="0"/>
              </a:rPr>
              <a:t>• Certified Instructor Agreement</a:t>
            </a:r>
          </a:p>
        </p:txBody>
      </p:sp>
      <p:pic>
        <p:nvPicPr>
          <p:cNvPr id="52228" name="Picture 4"/>
          <p:cNvPicPr>
            <a:picLocks noGrp="1" noChangeAspect="1" noChangeArrowheads="1"/>
          </p:cNvPicPr>
          <p:nvPr>
            <p:ph type="title"/>
          </p:nvPr>
        </p:nvPicPr>
        <p:blipFill>
          <a:blip r:embed="rId2" cstate="print">
            <a:extLst>
              <a:ext uri="{28A0092B-C50C-407E-A947-70E740481C1C}">
                <a14:useLocalDpi xmlns:a14="http://schemas.microsoft.com/office/drawing/2010/main" val="0"/>
              </a:ext>
            </a:extLst>
          </a:blip>
          <a:srcRect/>
          <a:stretch>
            <a:fillRect/>
          </a:stretch>
        </p:blipFill>
        <p:spPr>
          <a:xfrm>
            <a:off x="4045744" y="457200"/>
            <a:ext cx="1051322" cy="857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3773106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5"/>
          <p:cNvSpPr>
            <a:spLocks noGrp="1"/>
          </p:cNvSpPr>
          <p:nvPr>
            <p:ph type="ftr" sz="quarter" idx="11"/>
          </p:nvPr>
        </p:nvSpPr>
        <p:spPr/>
        <p:txBody>
          <a:bodyPr/>
          <a:lstStyle/>
          <a:p>
            <a:r>
              <a:rPr lang="en-US" altLang="en-US"/>
              <a:t>Copyright 2007 -- National Rifle Association</a:t>
            </a:r>
          </a:p>
        </p:txBody>
      </p:sp>
      <p:sp>
        <p:nvSpPr>
          <p:cNvPr id="56322" name="Rectangle 2"/>
          <p:cNvSpPr>
            <a:spLocks noChangeArrowheads="1"/>
          </p:cNvSpPr>
          <p:nvPr/>
        </p:nvSpPr>
        <p:spPr bwMode="auto">
          <a:xfrm>
            <a:off x="4039791" y="2068116"/>
            <a:ext cx="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350"/>
          </a:p>
        </p:txBody>
      </p:sp>
      <p:pic>
        <p:nvPicPr>
          <p:cNvPr id="563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200" y="171450"/>
            <a:ext cx="1200150" cy="978694"/>
          </a:xfrm>
          <a:prstGeom prst="rect">
            <a:avLst/>
          </a:prstGeom>
          <a:noFill/>
          <a:extLst>
            <a:ext uri="{909E8E84-426E-40DD-AFC4-6F175D3DCCD1}">
              <a14:hiddenFill xmlns:a14="http://schemas.microsoft.com/office/drawing/2010/main">
                <a:solidFill>
                  <a:srgbClr val="FFFFFF"/>
                </a:solidFill>
              </a14:hiddenFill>
            </a:ext>
          </a:extLst>
        </p:spPr>
      </p:pic>
      <p:sp>
        <p:nvSpPr>
          <p:cNvPr id="56324" name="Rectangle 4"/>
          <p:cNvSpPr>
            <a:spLocks noGrp="1" noChangeArrowheads="1"/>
          </p:cNvSpPr>
          <p:nvPr>
            <p:ph type="title"/>
          </p:nvPr>
        </p:nvSpPr>
        <p:spPr>
          <a:xfrm>
            <a:off x="1485900" y="1657350"/>
            <a:ext cx="6000750" cy="285750"/>
          </a:xfrm>
        </p:spPr>
        <p:txBody>
          <a:bodyPr>
            <a:normAutofit fontScale="90000"/>
          </a:bodyPr>
          <a:lstStyle/>
          <a:p>
            <a:r>
              <a:rPr lang="en-US" altLang="en-US" sz="2400" b="1"/>
              <a:t>INSTRUCTOR TRAINING</a:t>
            </a:r>
            <a:br>
              <a:rPr lang="en-US" altLang="en-US" sz="1800" b="1"/>
            </a:br>
            <a:br>
              <a:rPr lang="en-US" altLang="en-US" sz="1800" b="1"/>
            </a:br>
            <a:r>
              <a:rPr lang="en-US" altLang="en-US" sz="2400" b="1"/>
              <a:t> </a:t>
            </a:r>
            <a:r>
              <a:rPr lang="en-US" altLang="en-US" sz="2100" b="1">
                <a:solidFill>
                  <a:srgbClr val="CC0000"/>
                </a:solidFill>
              </a:rPr>
              <a:t>CERTIFIED INSTRUCTOR GUIDELINES</a:t>
            </a:r>
          </a:p>
        </p:txBody>
      </p:sp>
      <p:sp>
        <p:nvSpPr>
          <p:cNvPr id="56325" name="Rectangle 5"/>
          <p:cNvSpPr>
            <a:spLocks noGrp="1" noChangeArrowheads="1"/>
          </p:cNvSpPr>
          <p:nvPr>
            <p:ph type="body" sz="half" idx="1"/>
          </p:nvPr>
        </p:nvSpPr>
        <p:spPr>
          <a:xfrm>
            <a:off x="1657350" y="2400300"/>
            <a:ext cx="2857500" cy="2000250"/>
          </a:xfrm>
        </p:spPr>
        <p:txBody>
          <a:bodyPr>
            <a:normAutofit lnSpcReduction="10000"/>
          </a:bodyPr>
          <a:lstStyle/>
          <a:p>
            <a:endParaRPr lang="en-US" altLang="en-US" sz="2100" b="1"/>
          </a:p>
          <a:p>
            <a:r>
              <a:rPr lang="en-US" altLang="en-US" sz="1800" b="1"/>
              <a:t>Introduction</a:t>
            </a:r>
          </a:p>
          <a:p>
            <a:r>
              <a:rPr lang="en-US" altLang="en-US" sz="1800" b="1"/>
              <a:t>Program Goals &amp; Philosophy</a:t>
            </a:r>
          </a:p>
          <a:p>
            <a:r>
              <a:rPr lang="en-US" altLang="en-US" sz="1800" b="1"/>
              <a:t>Instructor Certification</a:t>
            </a:r>
          </a:p>
          <a:p>
            <a:r>
              <a:rPr lang="en-US" altLang="en-US" sz="1800" b="1"/>
              <a:t>Seminar Specifics</a:t>
            </a:r>
            <a:endParaRPr lang="en-US" altLang="en-US" sz="2100" b="1"/>
          </a:p>
        </p:txBody>
      </p:sp>
      <p:sp>
        <p:nvSpPr>
          <p:cNvPr id="56326" name="Rectangle 6"/>
          <p:cNvSpPr>
            <a:spLocks noGrp="1" noChangeArrowheads="1"/>
          </p:cNvSpPr>
          <p:nvPr>
            <p:ph type="body" sz="half" idx="2"/>
          </p:nvPr>
        </p:nvSpPr>
        <p:spPr>
          <a:xfrm>
            <a:off x="4686300" y="2514600"/>
            <a:ext cx="2857500" cy="1143000"/>
          </a:xfrm>
        </p:spPr>
        <p:txBody>
          <a:bodyPr>
            <a:normAutofit fontScale="92500"/>
          </a:bodyPr>
          <a:lstStyle/>
          <a:p>
            <a:pPr algn="ctr">
              <a:lnSpc>
                <a:spcPct val="90000"/>
              </a:lnSpc>
              <a:buFontTx/>
              <a:buNone/>
            </a:pPr>
            <a:endParaRPr lang="en-US" altLang="en-US" sz="1500" b="1"/>
          </a:p>
          <a:p>
            <a:pPr>
              <a:lnSpc>
                <a:spcPct val="90000"/>
              </a:lnSpc>
            </a:pPr>
            <a:r>
              <a:rPr lang="en-US" altLang="en-US" sz="1800" b="1">
                <a:cs typeface="Times New Roman" panose="02020603050405020304" pitchFamily="18" charset="0"/>
              </a:rPr>
              <a:t>Instructor Responsibilities</a:t>
            </a:r>
          </a:p>
          <a:p>
            <a:pPr>
              <a:lnSpc>
                <a:spcPct val="90000"/>
              </a:lnSpc>
            </a:pPr>
            <a:r>
              <a:rPr lang="en-US" altLang="en-US" sz="1800" b="1">
                <a:cs typeface="Times New Roman" panose="02020603050405020304" pitchFamily="18" charset="0"/>
              </a:rPr>
              <a:t>Use of NRA Names &amp; Trademarks</a:t>
            </a:r>
            <a:endParaRPr lang="en-US" altLang="en-US" sz="1500" b="1"/>
          </a:p>
        </p:txBody>
      </p:sp>
    </p:spTree>
    <p:extLst>
      <p:ext uri="{BB962C8B-B14F-4D97-AF65-F5344CB8AC3E}">
        <p14:creationId xmlns:p14="http://schemas.microsoft.com/office/powerpoint/2010/main" val="120274097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ltLang="en-US"/>
              <a:t>Copyright 2007 -- National Rifle Association</a:t>
            </a:r>
          </a:p>
        </p:txBody>
      </p:sp>
      <p:sp>
        <p:nvSpPr>
          <p:cNvPr id="57346" name="Rectangle 2"/>
          <p:cNvSpPr>
            <a:spLocks noChangeArrowheads="1"/>
          </p:cNvSpPr>
          <p:nvPr/>
        </p:nvSpPr>
        <p:spPr bwMode="auto">
          <a:xfrm>
            <a:off x="4039791" y="2068116"/>
            <a:ext cx="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350"/>
          </a:p>
        </p:txBody>
      </p:sp>
      <p:pic>
        <p:nvPicPr>
          <p:cNvPr id="573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200" y="171450"/>
            <a:ext cx="1200150" cy="978694"/>
          </a:xfrm>
          <a:prstGeom prst="rect">
            <a:avLst/>
          </a:prstGeom>
          <a:noFill/>
          <a:extLst>
            <a:ext uri="{909E8E84-426E-40DD-AFC4-6F175D3DCCD1}">
              <a14:hiddenFill xmlns:a14="http://schemas.microsoft.com/office/drawing/2010/main">
                <a:solidFill>
                  <a:srgbClr val="FFFFFF"/>
                </a:solidFill>
              </a14:hiddenFill>
            </a:ext>
          </a:extLst>
        </p:spPr>
      </p:pic>
      <p:sp>
        <p:nvSpPr>
          <p:cNvPr id="57348" name="Rectangle 4"/>
          <p:cNvSpPr>
            <a:spLocks noGrp="1" noChangeArrowheads="1"/>
          </p:cNvSpPr>
          <p:nvPr>
            <p:ph type="title"/>
          </p:nvPr>
        </p:nvSpPr>
        <p:spPr>
          <a:xfrm>
            <a:off x="1485900" y="1657350"/>
            <a:ext cx="6000750" cy="285750"/>
          </a:xfrm>
        </p:spPr>
        <p:txBody>
          <a:bodyPr>
            <a:normAutofit fontScale="90000"/>
          </a:bodyPr>
          <a:lstStyle/>
          <a:p>
            <a:r>
              <a:rPr lang="en-US" altLang="en-US" sz="2400" b="1"/>
              <a:t>INSTRUCTOR TRAINING</a:t>
            </a:r>
            <a:br>
              <a:rPr lang="en-US" altLang="en-US" sz="1800" b="1"/>
            </a:br>
            <a:br>
              <a:rPr lang="en-US" altLang="en-US" sz="1800" b="1"/>
            </a:br>
            <a:r>
              <a:rPr lang="en-US" altLang="en-US" sz="2400" b="1"/>
              <a:t> </a:t>
            </a:r>
            <a:r>
              <a:rPr lang="en-US" altLang="en-US" sz="2100" b="1">
                <a:solidFill>
                  <a:srgbClr val="CC0000"/>
                </a:solidFill>
              </a:rPr>
              <a:t>INSTRUCTOR APPLICATION</a:t>
            </a:r>
          </a:p>
        </p:txBody>
      </p:sp>
      <p:sp>
        <p:nvSpPr>
          <p:cNvPr id="57349" name="Rectangle 5"/>
          <p:cNvSpPr>
            <a:spLocks noGrp="1" noChangeArrowheads="1"/>
          </p:cNvSpPr>
          <p:nvPr>
            <p:ph type="body" sz="half" idx="1"/>
          </p:nvPr>
        </p:nvSpPr>
        <p:spPr>
          <a:xfrm>
            <a:off x="1657350" y="2514600"/>
            <a:ext cx="5829300" cy="1828800"/>
          </a:xfrm>
        </p:spPr>
        <p:txBody>
          <a:bodyPr/>
          <a:lstStyle/>
          <a:p>
            <a:endParaRPr lang="en-US" altLang="en-US" sz="2100" b="1"/>
          </a:p>
          <a:p>
            <a:r>
              <a:rPr lang="en-US" altLang="en-US" sz="1800" b="1"/>
              <a:t>Contains instructor’s contact information</a:t>
            </a:r>
          </a:p>
          <a:p>
            <a:r>
              <a:rPr lang="en-US" altLang="en-US" sz="1800" b="1"/>
              <a:t>Contains instructor’s experience history</a:t>
            </a:r>
          </a:p>
          <a:p>
            <a:r>
              <a:rPr lang="en-US" altLang="en-US" sz="1800" b="1"/>
              <a:t>Contains the information instructor’s want NRA to use for referrals</a:t>
            </a:r>
            <a:endParaRPr lang="en-US" altLang="en-US" sz="2100" b="1"/>
          </a:p>
        </p:txBody>
      </p:sp>
    </p:spTree>
    <p:extLst>
      <p:ext uri="{BB962C8B-B14F-4D97-AF65-F5344CB8AC3E}">
        <p14:creationId xmlns:p14="http://schemas.microsoft.com/office/powerpoint/2010/main" val="44576027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5"/>
          <p:cNvSpPr>
            <a:spLocks noGrp="1"/>
          </p:cNvSpPr>
          <p:nvPr>
            <p:ph type="ftr" sz="quarter" idx="11"/>
          </p:nvPr>
        </p:nvSpPr>
        <p:spPr/>
        <p:txBody>
          <a:bodyPr/>
          <a:lstStyle/>
          <a:p>
            <a:r>
              <a:rPr lang="en-US" altLang="en-US"/>
              <a:t>Copyright 2007 -- National Rifle Association</a:t>
            </a:r>
          </a:p>
        </p:txBody>
      </p:sp>
      <p:sp>
        <p:nvSpPr>
          <p:cNvPr id="63490" name="Rectangle 2"/>
          <p:cNvSpPr>
            <a:spLocks noGrp="1" noChangeArrowheads="1"/>
          </p:cNvSpPr>
          <p:nvPr>
            <p:ph sz="half" idx="1"/>
          </p:nvPr>
        </p:nvSpPr>
        <p:spPr>
          <a:xfrm>
            <a:off x="1657350" y="1771650"/>
            <a:ext cx="5829300" cy="1200150"/>
          </a:xfrm>
        </p:spPr>
        <p:txBody>
          <a:bodyPr/>
          <a:lstStyle/>
          <a:p>
            <a:pPr algn="ctr">
              <a:buFontTx/>
              <a:buNone/>
            </a:pPr>
            <a:r>
              <a:rPr lang="en-US" altLang="en-US" b="1"/>
              <a:t>INSTRUCTOR TRAINING</a:t>
            </a:r>
            <a:br>
              <a:rPr lang="en-US" altLang="en-US" sz="1050" b="1"/>
            </a:br>
            <a:br>
              <a:rPr lang="en-US" altLang="en-US" sz="1050" b="1"/>
            </a:br>
            <a:r>
              <a:rPr lang="en-US" altLang="en-US" sz="1350" b="1"/>
              <a:t> </a:t>
            </a:r>
            <a:r>
              <a:rPr lang="en-US" altLang="en-US" sz="2100" b="1">
                <a:solidFill>
                  <a:srgbClr val="CC0000"/>
                </a:solidFill>
              </a:rPr>
              <a:t>HOMEWORK ASSIGNMENTS</a:t>
            </a:r>
          </a:p>
        </p:txBody>
      </p:sp>
      <p:sp>
        <p:nvSpPr>
          <p:cNvPr id="63491" name="Rectangle 3"/>
          <p:cNvSpPr>
            <a:spLocks noGrp="1" noChangeArrowheads="1"/>
          </p:cNvSpPr>
          <p:nvPr>
            <p:ph type="body" sz="half" idx="2"/>
          </p:nvPr>
        </p:nvSpPr>
        <p:spPr/>
        <p:txBody>
          <a:bodyPr/>
          <a:lstStyle/>
          <a:p>
            <a:r>
              <a:rPr lang="en-US" altLang="en-US" sz="1800" b="1" dirty="0"/>
              <a:t>Complete Instructor Application</a:t>
            </a:r>
          </a:p>
          <a:p>
            <a:r>
              <a:rPr lang="en-US" altLang="en-US" sz="1800" b="1" dirty="0"/>
              <a:t>Complete Instructor Agreement</a:t>
            </a:r>
          </a:p>
          <a:p>
            <a:r>
              <a:rPr lang="en-US" altLang="en-US" sz="1800" b="1" dirty="0"/>
              <a:t>Prepare for oral presentation</a:t>
            </a:r>
          </a:p>
          <a:p>
            <a:r>
              <a:rPr lang="en-US" altLang="en-US" sz="1800" b="1" dirty="0"/>
              <a:t>Bring Application to next session</a:t>
            </a:r>
            <a:endParaRPr lang="en-US" altLang="en-US" sz="2100" dirty="0"/>
          </a:p>
        </p:txBody>
      </p:sp>
      <p:pic>
        <p:nvPicPr>
          <p:cNvPr id="63492" name="Picture 4"/>
          <p:cNvPicPr>
            <a:picLocks noGrp="1" noChangeAspect="1" noChangeArrowheads="1"/>
          </p:cNvPicPr>
          <p:nvPr>
            <p:ph type="title"/>
          </p:nvPr>
        </p:nvPicPr>
        <p:blipFill>
          <a:blip r:embed="rId2" cstate="print">
            <a:extLst>
              <a:ext uri="{28A0092B-C50C-407E-A947-70E740481C1C}">
                <a14:useLocalDpi xmlns:a14="http://schemas.microsoft.com/office/drawing/2010/main" val="0"/>
              </a:ext>
            </a:extLst>
          </a:blip>
          <a:srcRect/>
          <a:stretch>
            <a:fillRect/>
          </a:stretch>
        </p:blipFill>
        <p:spPr>
          <a:xfrm>
            <a:off x="4045744" y="457200"/>
            <a:ext cx="1051322" cy="857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1213372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5"/>
          <p:cNvSpPr>
            <a:spLocks noGrp="1"/>
          </p:cNvSpPr>
          <p:nvPr>
            <p:ph type="ftr" sz="quarter" idx="11"/>
          </p:nvPr>
        </p:nvSpPr>
        <p:spPr/>
        <p:txBody>
          <a:bodyPr/>
          <a:lstStyle/>
          <a:p>
            <a:r>
              <a:rPr lang="en-US" altLang="en-US"/>
              <a:t>Copyright 2007 -- National Rifle Association</a:t>
            </a:r>
          </a:p>
        </p:txBody>
      </p:sp>
      <p:sp>
        <p:nvSpPr>
          <p:cNvPr id="65538" name="Rectangle 2"/>
          <p:cNvSpPr>
            <a:spLocks noGrp="1" noChangeArrowheads="1"/>
          </p:cNvSpPr>
          <p:nvPr>
            <p:ph sz="half" idx="1"/>
          </p:nvPr>
        </p:nvSpPr>
        <p:spPr>
          <a:xfrm>
            <a:off x="1657350" y="1771650"/>
            <a:ext cx="5829300" cy="1600200"/>
          </a:xfrm>
        </p:spPr>
        <p:txBody>
          <a:bodyPr/>
          <a:lstStyle/>
          <a:p>
            <a:pPr algn="ctr">
              <a:buFontTx/>
              <a:buNone/>
            </a:pPr>
            <a:r>
              <a:rPr lang="en-US" altLang="en-US" b="1"/>
              <a:t>INSTRUCTOR TRAINING</a:t>
            </a:r>
          </a:p>
          <a:p>
            <a:pPr algn="ctr">
              <a:buFontTx/>
              <a:buNone/>
            </a:pPr>
            <a:br>
              <a:rPr lang="en-US" altLang="en-US" sz="1050" b="1"/>
            </a:br>
            <a:br>
              <a:rPr lang="en-US" altLang="en-US" sz="1050" b="1"/>
            </a:br>
            <a:r>
              <a:rPr lang="en-US" altLang="en-US" sz="1350" b="1"/>
              <a:t> </a:t>
            </a:r>
            <a:r>
              <a:rPr lang="en-US" altLang="en-US" sz="2100" b="1">
                <a:solidFill>
                  <a:srgbClr val="CC0000"/>
                </a:solidFill>
              </a:rPr>
              <a:t>ORAL PRESENTATIONS</a:t>
            </a:r>
          </a:p>
        </p:txBody>
      </p:sp>
      <p:pic>
        <p:nvPicPr>
          <p:cNvPr id="65540" name="Picture 4"/>
          <p:cNvPicPr>
            <a:picLocks noGrp="1" noChangeAspect="1" noChangeArrowheads="1"/>
          </p:cNvPicPr>
          <p:nvPr>
            <p:ph type="title"/>
          </p:nvPr>
        </p:nvPicPr>
        <p:blipFill>
          <a:blip r:embed="rId2" cstate="print">
            <a:extLst>
              <a:ext uri="{28A0092B-C50C-407E-A947-70E740481C1C}">
                <a14:useLocalDpi xmlns:a14="http://schemas.microsoft.com/office/drawing/2010/main" val="0"/>
              </a:ext>
            </a:extLst>
          </a:blip>
          <a:srcRect/>
          <a:stretch>
            <a:fillRect/>
          </a:stretch>
        </p:blipFill>
        <p:spPr>
          <a:xfrm>
            <a:off x="4045744" y="457200"/>
            <a:ext cx="1051322" cy="857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1041940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5"/>
          <p:cNvSpPr>
            <a:spLocks noGrp="1"/>
          </p:cNvSpPr>
          <p:nvPr>
            <p:ph type="ftr" sz="quarter" idx="11"/>
          </p:nvPr>
        </p:nvSpPr>
        <p:spPr/>
        <p:txBody>
          <a:bodyPr/>
          <a:lstStyle/>
          <a:p>
            <a:r>
              <a:rPr lang="en-US" altLang="en-US"/>
              <a:t>Copyright 2007 -- National Rifle Association</a:t>
            </a:r>
          </a:p>
        </p:txBody>
      </p:sp>
      <p:sp>
        <p:nvSpPr>
          <p:cNvPr id="66562" name="Rectangle 2"/>
          <p:cNvSpPr>
            <a:spLocks noGrp="1" noChangeArrowheads="1"/>
          </p:cNvSpPr>
          <p:nvPr>
            <p:ph sz="half" idx="1"/>
          </p:nvPr>
        </p:nvSpPr>
        <p:spPr>
          <a:xfrm>
            <a:off x="1657350" y="1771650"/>
            <a:ext cx="5829300" cy="1200150"/>
          </a:xfrm>
        </p:spPr>
        <p:txBody>
          <a:bodyPr/>
          <a:lstStyle/>
          <a:p>
            <a:pPr algn="ctr">
              <a:buFontTx/>
              <a:buNone/>
            </a:pPr>
            <a:r>
              <a:rPr lang="en-US" altLang="en-US" b="1"/>
              <a:t>INSTRUCTOR TRAINING</a:t>
            </a:r>
            <a:br>
              <a:rPr lang="en-US" altLang="en-US" sz="1050" b="1"/>
            </a:br>
            <a:br>
              <a:rPr lang="en-US" altLang="en-US" sz="1050" b="1"/>
            </a:br>
            <a:r>
              <a:rPr lang="en-US" altLang="en-US" sz="1350" b="1"/>
              <a:t> </a:t>
            </a:r>
            <a:r>
              <a:rPr lang="en-US" altLang="en-US" sz="2100" b="1">
                <a:solidFill>
                  <a:srgbClr val="CC0000"/>
                </a:solidFill>
              </a:rPr>
              <a:t>INSTRUCTOR CANDIDATE QUIZ </a:t>
            </a:r>
          </a:p>
        </p:txBody>
      </p:sp>
      <p:sp>
        <p:nvSpPr>
          <p:cNvPr id="66563" name="Rectangle 3"/>
          <p:cNvSpPr>
            <a:spLocks noGrp="1" noChangeArrowheads="1"/>
          </p:cNvSpPr>
          <p:nvPr>
            <p:ph type="body" sz="half" idx="2"/>
          </p:nvPr>
        </p:nvSpPr>
        <p:spPr/>
        <p:txBody>
          <a:bodyPr/>
          <a:lstStyle/>
          <a:p>
            <a:r>
              <a:rPr lang="en-US" altLang="en-US" sz="1800" b="1"/>
              <a:t>Is not a pass/fail test</a:t>
            </a:r>
          </a:p>
          <a:p>
            <a:r>
              <a:rPr lang="en-US" altLang="en-US" sz="1800" b="1"/>
              <a:t>Is a learning/reinforcement exercise</a:t>
            </a:r>
          </a:p>
        </p:txBody>
      </p:sp>
      <p:pic>
        <p:nvPicPr>
          <p:cNvPr id="66564" name="Picture 4"/>
          <p:cNvPicPr>
            <a:picLocks noGrp="1" noChangeAspect="1" noChangeArrowheads="1"/>
          </p:cNvPicPr>
          <p:nvPr>
            <p:ph type="title"/>
          </p:nvPr>
        </p:nvPicPr>
        <p:blipFill>
          <a:blip r:embed="rId2" cstate="print">
            <a:extLst>
              <a:ext uri="{28A0092B-C50C-407E-A947-70E740481C1C}">
                <a14:useLocalDpi xmlns:a14="http://schemas.microsoft.com/office/drawing/2010/main" val="0"/>
              </a:ext>
            </a:extLst>
          </a:blip>
          <a:srcRect/>
          <a:stretch>
            <a:fillRect/>
          </a:stretch>
        </p:blipFill>
        <p:spPr>
          <a:xfrm>
            <a:off x="4045744" y="457200"/>
            <a:ext cx="1051322" cy="857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109468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5"/>
          <p:cNvSpPr>
            <a:spLocks noGrp="1"/>
          </p:cNvSpPr>
          <p:nvPr>
            <p:ph type="ftr" sz="quarter" idx="11"/>
          </p:nvPr>
        </p:nvSpPr>
        <p:spPr/>
        <p:txBody>
          <a:bodyPr/>
          <a:lstStyle/>
          <a:p>
            <a:r>
              <a:rPr lang="en-US" altLang="en-US"/>
              <a:t>Copyright 2007 -- National Rifle Association</a:t>
            </a:r>
          </a:p>
        </p:txBody>
      </p:sp>
      <p:sp>
        <p:nvSpPr>
          <p:cNvPr id="67586" name="Rectangle 2"/>
          <p:cNvSpPr>
            <a:spLocks noGrp="1" noChangeArrowheads="1"/>
          </p:cNvSpPr>
          <p:nvPr>
            <p:ph sz="half" idx="1"/>
          </p:nvPr>
        </p:nvSpPr>
        <p:spPr>
          <a:xfrm>
            <a:off x="1657350" y="1771650"/>
            <a:ext cx="5829300" cy="1200150"/>
          </a:xfrm>
        </p:spPr>
        <p:txBody>
          <a:bodyPr/>
          <a:lstStyle/>
          <a:p>
            <a:pPr algn="ctr">
              <a:buFontTx/>
              <a:buNone/>
            </a:pPr>
            <a:r>
              <a:rPr lang="en-US" altLang="en-US" b="1"/>
              <a:t>INSTRUCTOR TRAINING</a:t>
            </a:r>
            <a:br>
              <a:rPr lang="en-US" altLang="en-US" sz="1050" b="1"/>
            </a:br>
            <a:br>
              <a:rPr lang="en-US" altLang="en-US" sz="1050" b="1"/>
            </a:br>
            <a:r>
              <a:rPr lang="en-US" altLang="en-US" sz="1350" b="1"/>
              <a:t> </a:t>
            </a:r>
            <a:r>
              <a:rPr lang="en-US" altLang="en-US" sz="2100" b="1">
                <a:solidFill>
                  <a:srgbClr val="CC0000"/>
                </a:solidFill>
              </a:rPr>
              <a:t>IDW EVALUATION </a:t>
            </a:r>
          </a:p>
        </p:txBody>
      </p:sp>
      <p:sp>
        <p:nvSpPr>
          <p:cNvPr id="67587" name="Rectangle 3"/>
          <p:cNvSpPr>
            <a:spLocks noGrp="1" noChangeArrowheads="1"/>
          </p:cNvSpPr>
          <p:nvPr>
            <p:ph type="body" sz="half" idx="2"/>
          </p:nvPr>
        </p:nvSpPr>
        <p:spPr>
          <a:xfrm>
            <a:off x="1657350" y="2800350"/>
            <a:ext cx="5829300" cy="1771650"/>
          </a:xfrm>
        </p:spPr>
        <p:txBody>
          <a:bodyPr/>
          <a:lstStyle/>
          <a:p>
            <a:pPr>
              <a:lnSpc>
                <a:spcPct val="90000"/>
              </a:lnSpc>
            </a:pPr>
            <a:r>
              <a:rPr lang="en-US" altLang="en-US" sz="1800" b="1"/>
              <a:t>Provides the instructor candidate with an opportunity for input</a:t>
            </a:r>
          </a:p>
          <a:p>
            <a:pPr>
              <a:lnSpc>
                <a:spcPct val="90000"/>
              </a:lnSpc>
            </a:pPr>
            <a:r>
              <a:rPr lang="en-US" altLang="en-US" sz="1800" b="1"/>
              <a:t>Provides the RC and the NRA with an indication of how the IDW was received</a:t>
            </a:r>
          </a:p>
          <a:p>
            <a:pPr>
              <a:lnSpc>
                <a:spcPct val="90000"/>
              </a:lnSpc>
            </a:pPr>
            <a:r>
              <a:rPr lang="en-US" altLang="en-US" sz="1800" b="1"/>
              <a:t>Provides the NRA with recommendations that may influence program changes and enhancements</a:t>
            </a:r>
          </a:p>
        </p:txBody>
      </p:sp>
      <p:pic>
        <p:nvPicPr>
          <p:cNvPr id="67588" name="Picture 4"/>
          <p:cNvPicPr>
            <a:picLocks noGrp="1" noChangeAspect="1" noChangeArrowheads="1"/>
          </p:cNvPicPr>
          <p:nvPr>
            <p:ph type="title"/>
          </p:nvPr>
        </p:nvPicPr>
        <p:blipFill>
          <a:blip r:embed="rId2" cstate="print">
            <a:extLst>
              <a:ext uri="{28A0092B-C50C-407E-A947-70E740481C1C}">
                <a14:useLocalDpi xmlns:a14="http://schemas.microsoft.com/office/drawing/2010/main" val="0"/>
              </a:ext>
            </a:extLst>
          </a:blip>
          <a:srcRect/>
          <a:stretch>
            <a:fillRect/>
          </a:stretch>
        </p:blipFill>
        <p:spPr>
          <a:xfrm>
            <a:off x="4045744" y="457200"/>
            <a:ext cx="1051322" cy="857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1153204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5"/>
          <p:cNvSpPr>
            <a:spLocks noGrp="1"/>
          </p:cNvSpPr>
          <p:nvPr>
            <p:ph type="ftr" sz="quarter" idx="11"/>
          </p:nvPr>
        </p:nvSpPr>
        <p:spPr/>
        <p:txBody>
          <a:bodyPr/>
          <a:lstStyle/>
          <a:p>
            <a:r>
              <a:rPr lang="en-US" altLang="en-US"/>
              <a:t>Copyright 2007 -- National Rifle Association</a:t>
            </a:r>
          </a:p>
        </p:txBody>
      </p:sp>
      <p:sp>
        <p:nvSpPr>
          <p:cNvPr id="69634" name="Rectangle 2"/>
          <p:cNvSpPr>
            <a:spLocks noGrp="1" noChangeArrowheads="1"/>
          </p:cNvSpPr>
          <p:nvPr>
            <p:ph sz="half" idx="1"/>
          </p:nvPr>
        </p:nvSpPr>
        <p:spPr>
          <a:xfrm>
            <a:off x="1657350" y="1257300"/>
            <a:ext cx="5829300" cy="1028700"/>
          </a:xfrm>
        </p:spPr>
        <p:txBody>
          <a:bodyPr>
            <a:normAutofit lnSpcReduction="10000"/>
          </a:bodyPr>
          <a:lstStyle/>
          <a:p>
            <a:pPr algn="ctr">
              <a:buFontTx/>
              <a:buNone/>
            </a:pPr>
            <a:r>
              <a:rPr lang="en-US" altLang="en-US" b="1"/>
              <a:t>INSTRUCTOR TRAINING</a:t>
            </a:r>
            <a:br>
              <a:rPr lang="en-US" altLang="en-US" sz="1050" b="1"/>
            </a:br>
            <a:br>
              <a:rPr lang="en-US" altLang="en-US" sz="1050" b="1"/>
            </a:br>
            <a:r>
              <a:rPr lang="en-US" altLang="en-US" sz="1350" b="1"/>
              <a:t> </a:t>
            </a:r>
            <a:r>
              <a:rPr lang="en-US" altLang="en-US" sz="2100" b="1" i="1">
                <a:solidFill>
                  <a:srgbClr val="CC0000"/>
                </a:solidFill>
              </a:rPr>
              <a:t>HAND IN…</a:t>
            </a:r>
            <a:r>
              <a:rPr lang="en-US" altLang="en-US" sz="1800" b="1" i="1">
                <a:solidFill>
                  <a:schemeClr val="accent2"/>
                </a:solidFill>
              </a:rPr>
              <a:t>    </a:t>
            </a:r>
          </a:p>
        </p:txBody>
      </p:sp>
      <p:sp>
        <p:nvSpPr>
          <p:cNvPr id="69635" name="Rectangle 3"/>
          <p:cNvSpPr>
            <a:spLocks noGrp="1" noChangeArrowheads="1"/>
          </p:cNvSpPr>
          <p:nvPr>
            <p:ph type="body" sz="half" idx="2"/>
          </p:nvPr>
        </p:nvSpPr>
        <p:spPr>
          <a:xfrm>
            <a:off x="1657350" y="2628900"/>
            <a:ext cx="5829300" cy="1943100"/>
          </a:xfrm>
        </p:spPr>
        <p:txBody>
          <a:bodyPr/>
          <a:lstStyle/>
          <a:p>
            <a:pPr>
              <a:lnSpc>
                <a:spcPct val="90000"/>
              </a:lnSpc>
            </a:pPr>
            <a:r>
              <a:rPr lang="en-US" altLang="en-US" sz="1800" b="1" dirty="0"/>
              <a:t>Seminar Participant Evaluation Form</a:t>
            </a:r>
          </a:p>
          <a:p>
            <a:pPr>
              <a:lnSpc>
                <a:spcPct val="90000"/>
              </a:lnSpc>
            </a:pPr>
            <a:r>
              <a:rPr lang="en-US" altLang="en-US" sz="1800" b="1" dirty="0"/>
              <a:t>Instructor Application</a:t>
            </a:r>
          </a:p>
          <a:p>
            <a:pPr>
              <a:lnSpc>
                <a:spcPct val="90000"/>
              </a:lnSpc>
            </a:pPr>
            <a:r>
              <a:rPr lang="en-US" altLang="en-US" sz="1800" b="1" dirty="0"/>
              <a:t>Instructor Candidate Quiz</a:t>
            </a:r>
          </a:p>
          <a:p>
            <a:pPr>
              <a:lnSpc>
                <a:spcPct val="90000"/>
              </a:lnSpc>
            </a:pPr>
            <a:r>
              <a:rPr lang="en-US" altLang="en-US" sz="1800" b="1" dirty="0"/>
              <a:t>Instructor Fee</a:t>
            </a:r>
          </a:p>
          <a:p>
            <a:pPr>
              <a:lnSpc>
                <a:spcPct val="90000"/>
              </a:lnSpc>
            </a:pPr>
            <a:r>
              <a:rPr lang="en-US" altLang="en-US" sz="1800" b="1" dirty="0"/>
              <a:t>IDW Participant Evaluation</a:t>
            </a:r>
          </a:p>
        </p:txBody>
      </p:sp>
      <p:pic>
        <p:nvPicPr>
          <p:cNvPr id="69636" name="Picture 4"/>
          <p:cNvPicPr>
            <a:picLocks noGrp="1" noChangeAspect="1" noChangeArrowheads="1"/>
          </p:cNvPicPr>
          <p:nvPr>
            <p:ph type="title"/>
          </p:nvPr>
        </p:nvPicPr>
        <p:blipFill>
          <a:blip r:embed="rId2" cstate="print">
            <a:extLst>
              <a:ext uri="{28A0092B-C50C-407E-A947-70E740481C1C}">
                <a14:useLocalDpi xmlns:a14="http://schemas.microsoft.com/office/drawing/2010/main" val="0"/>
              </a:ext>
            </a:extLst>
          </a:blip>
          <a:srcRect/>
          <a:stretch>
            <a:fillRect/>
          </a:stretch>
        </p:blipFill>
        <p:spPr>
          <a:xfrm>
            <a:off x="4057651" y="171450"/>
            <a:ext cx="1051322" cy="857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0980954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5"/>
          <p:cNvSpPr>
            <a:spLocks noGrp="1"/>
          </p:cNvSpPr>
          <p:nvPr>
            <p:ph type="ftr" sz="quarter" idx="11"/>
          </p:nvPr>
        </p:nvSpPr>
        <p:spPr/>
        <p:txBody>
          <a:bodyPr/>
          <a:lstStyle/>
          <a:p>
            <a:r>
              <a:rPr lang="en-US" altLang="en-US"/>
              <a:t>Copyright 2007 -- National Rifle Association</a:t>
            </a:r>
          </a:p>
        </p:txBody>
      </p:sp>
      <p:sp>
        <p:nvSpPr>
          <p:cNvPr id="70658" name="Rectangle 2"/>
          <p:cNvSpPr>
            <a:spLocks noGrp="1" noChangeArrowheads="1"/>
          </p:cNvSpPr>
          <p:nvPr>
            <p:ph sz="half" idx="1"/>
          </p:nvPr>
        </p:nvSpPr>
        <p:spPr>
          <a:xfrm>
            <a:off x="1657350" y="1257300"/>
            <a:ext cx="5829300" cy="1028700"/>
          </a:xfrm>
        </p:spPr>
        <p:txBody>
          <a:bodyPr>
            <a:normAutofit lnSpcReduction="10000"/>
          </a:bodyPr>
          <a:lstStyle/>
          <a:p>
            <a:pPr algn="ctr">
              <a:buFontTx/>
              <a:buNone/>
            </a:pPr>
            <a:r>
              <a:rPr lang="en-US" altLang="en-US" b="1"/>
              <a:t>INSTRUCTOR TRAINING</a:t>
            </a:r>
            <a:br>
              <a:rPr lang="en-US" altLang="en-US" sz="1050" b="1"/>
            </a:br>
            <a:br>
              <a:rPr lang="en-US" altLang="en-US" sz="1050" b="1"/>
            </a:br>
            <a:r>
              <a:rPr lang="en-US" altLang="en-US" sz="1350" b="1"/>
              <a:t> </a:t>
            </a:r>
            <a:r>
              <a:rPr lang="en-US" altLang="en-US" sz="2100" b="1">
                <a:solidFill>
                  <a:srgbClr val="CC0000"/>
                </a:solidFill>
              </a:rPr>
              <a:t>CONCLUSION OF IDW</a:t>
            </a:r>
            <a:endParaRPr lang="en-US" altLang="en-US" sz="1800" b="1" i="1">
              <a:solidFill>
                <a:schemeClr val="accent2"/>
              </a:solidFill>
            </a:endParaRPr>
          </a:p>
        </p:txBody>
      </p:sp>
      <p:sp>
        <p:nvSpPr>
          <p:cNvPr id="70659" name="Rectangle 3"/>
          <p:cNvSpPr>
            <a:spLocks noGrp="1" noChangeArrowheads="1"/>
          </p:cNvSpPr>
          <p:nvPr>
            <p:ph type="body" sz="half" idx="2"/>
          </p:nvPr>
        </p:nvSpPr>
        <p:spPr>
          <a:xfrm>
            <a:off x="1657350" y="2628900"/>
            <a:ext cx="5829300" cy="1943100"/>
          </a:xfrm>
        </p:spPr>
        <p:txBody>
          <a:bodyPr/>
          <a:lstStyle/>
          <a:p>
            <a:pPr algn="ctr">
              <a:buFontTx/>
              <a:buNone/>
            </a:pPr>
            <a:r>
              <a:rPr lang="en-US" altLang="en-US" sz="1800" b="1"/>
              <a:t>Do you have your RC’s contact information?</a:t>
            </a:r>
          </a:p>
          <a:p>
            <a:pPr algn="ctr"/>
            <a:endParaRPr lang="en-US" altLang="en-US" sz="1800" b="1"/>
          </a:p>
          <a:p>
            <a:pPr algn="ctr">
              <a:buFontTx/>
              <a:buNone/>
            </a:pPr>
            <a:r>
              <a:rPr lang="en-US" altLang="en-US" sz="1800" b="1" i="1"/>
              <a:t>Thank you for your dedication and interest in the Refuse To Be A Victim</a:t>
            </a:r>
            <a:r>
              <a:rPr lang="en-US" altLang="en-US" sz="1800" b="1" i="1">
                <a:cs typeface="Times New Roman" panose="02020603050405020304" pitchFamily="18" charset="0"/>
              </a:rPr>
              <a:t>® Program.  </a:t>
            </a:r>
            <a:r>
              <a:rPr lang="en-US" altLang="en-US" sz="1800" b="1" i="1"/>
              <a:t>We hope you are excited about planning and conducting your first seminar! </a:t>
            </a:r>
            <a:endParaRPr lang="en-US" altLang="en-US" sz="1800" b="1"/>
          </a:p>
        </p:txBody>
      </p:sp>
      <p:pic>
        <p:nvPicPr>
          <p:cNvPr id="70660" name="Picture 4"/>
          <p:cNvPicPr>
            <a:picLocks noGrp="1" noChangeAspect="1" noChangeArrowheads="1"/>
          </p:cNvPicPr>
          <p:nvPr>
            <p:ph type="title"/>
          </p:nvPr>
        </p:nvPicPr>
        <p:blipFill>
          <a:blip r:embed="rId2" cstate="print">
            <a:extLst>
              <a:ext uri="{28A0092B-C50C-407E-A947-70E740481C1C}">
                <a14:useLocalDpi xmlns:a14="http://schemas.microsoft.com/office/drawing/2010/main" val="0"/>
              </a:ext>
            </a:extLst>
          </a:blip>
          <a:srcRect/>
          <a:stretch>
            <a:fillRect/>
          </a:stretch>
        </p:blipFill>
        <p:spPr>
          <a:xfrm>
            <a:off x="4057651" y="171450"/>
            <a:ext cx="1051322" cy="857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892856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ltLang="en-US"/>
              <a:t>Copyright 2007 -- National Rifle Association</a:t>
            </a:r>
          </a:p>
        </p:txBody>
      </p:sp>
      <p:pic>
        <p:nvPicPr>
          <p:cNvPr id="1853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8950" y="971550"/>
            <a:ext cx="2950369"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569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Physical Security</a:t>
            </a:r>
          </a:p>
        </p:txBody>
      </p:sp>
      <p:sp>
        <p:nvSpPr>
          <p:cNvPr id="5" name="Content Placeholder 4"/>
          <p:cNvSpPr>
            <a:spLocks noGrp="1"/>
          </p:cNvSpPr>
          <p:nvPr>
            <p:ph idx="1"/>
          </p:nvPr>
        </p:nvSpPr>
        <p:spPr>
          <a:xfrm>
            <a:off x="766693" y="1820329"/>
            <a:ext cx="3314653" cy="2394831"/>
          </a:xfrm>
        </p:spPr>
        <p:txBody>
          <a:bodyPr>
            <a:normAutofit/>
          </a:bodyPr>
          <a:lstStyle/>
          <a:p>
            <a:pPr>
              <a:lnSpc>
                <a:spcPct val="210000"/>
              </a:lnSpc>
            </a:pPr>
            <a:r>
              <a:rPr lang="en-US" sz="1600" b="1" dirty="0">
                <a:latin typeface="Century Gothic"/>
                <a:cs typeface="Century Gothic"/>
              </a:rPr>
              <a:t>Stay alert</a:t>
            </a:r>
          </a:p>
          <a:p>
            <a:pPr>
              <a:lnSpc>
                <a:spcPct val="210000"/>
              </a:lnSpc>
            </a:pPr>
            <a:r>
              <a:rPr lang="en-US" sz="1600" b="1" dirty="0">
                <a:latin typeface="Century Gothic"/>
                <a:cs typeface="Century Gothic"/>
              </a:rPr>
              <a:t>Don’t go into vestibules</a:t>
            </a:r>
          </a:p>
          <a:p>
            <a:pPr>
              <a:lnSpc>
                <a:spcPct val="210000"/>
              </a:lnSpc>
            </a:pPr>
            <a:r>
              <a:rPr lang="en-US" sz="1600" b="1" dirty="0">
                <a:latin typeface="Century Gothic"/>
                <a:cs typeface="Century Gothic"/>
              </a:rPr>
              <a:t>Plan ahead</a:t>
            </a:r>
          </a:p>
        </p:txBody>
      </p:sp>
      <p:sp>
        <p:nvSpPr>
          <p:cNvPr id="7" name="Title 1"/>
          <p:cNvSpPr txBox="1">
            <a:spLocks/>
          </p:cNvSpPr>
          <p:nvPr/>
        </p:nvSpPr>
        <p:spPr>
          <a:xfrm>
            <a:off x="4548909" y="946727"/>
            <a:ext cx="3625274"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Automated Teller Machines</a:t>
            </a:r>
          </a:p>
        </p:txBody>
      </p:sp>
      <p:pic>
        <p:nvPicPr>
          <p:cNvPr id="4" name="Picture 3" descr="188008923.jpg"/>
          <p:cNvPicPr>
            <a:picLocks noChangeAspect="1"/>
          </p:cNvPicPr>
          <p:nvPr/>
        </p:nvPicPr>
        <p:blipFill rotWithShape="1">
          <a:blip r:embed="rId3" cstate="print">
            <a:extLst>
              <a:ext uri="{28A0092B-C50C-407E-A947-70E740481C1C}">
                <a14:useLocalDpi xmlns:a14="http://schemas.microsoft.com/office/drawing/2010/main" val="0"/>
              </a:ext>
            </a:extLst>
          </a:blip>
          <a:srcRect b="9687"/>
          <a:stretch/>
        </p:blipFill>
        <p:spPr>
          <a:xfrm>
            <a:off x="3737404" y="1754689"/>
            <a:ext cx="4436779" cy="2671070"/>
          </a:xfrm>
          <a:prstGeom prst="rect">
            <a:avLst/>
          </a:prstGeom>
          <a:effectLst>
            <a:outerShdw blurRad="50800" dist="38100" dir="2700000" algn="tl" rotWithShape="0">
              <a:srgbClr val="000000">
                <a:alpha val="20000"/>
              </a:srgbClr>
            </a:outerShdw>
          </a:effectLst>
        </p:spPr>
      </p:pic>
    </p:spTree>
    <p:extLst>
      <p:ext uri="{BB962C8B-B14F-4D97-AF65-F5344CB8AC3E}">
        <p14:creationId xmlns:p14="http://schemas.microsoft.com/office/powerpoint/2010/main" val="1143168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Physical Security</a:t>
            </a:r>
          </a:p>
        </p:txBody>
      </p:sp>
      <p:sp>
        <p:nvSpPr>
          <p:cNvPr id="5" name="Content Placeholder 4"/>
          <p:cNvSpPr>
            <a:spLocks noGrp="1"/>
          </p:cNvSpPr>
          <p:nvPr>
            <p:ph idx="1"/>
          </p:nvPr>
        </p:nvSpPr>
        <p:spPr>
          <a:xfrm>
            <a:off x="872792" y="1791142"/>
            <a:ext cx="3068056" cy="1859251"/>
          </a:xfrm>
        </p:spPr>
        <p:txBody>
          <a:bodyPr>
            <a:normAutofit/>
          </a:bodyPr>
          <a:lstStyle/>
          <a:p>
            <a:pPr marL="0" indent="0">
              <a:lnSpc>
                <a:spcPct val="210000"/>
              </a:lnSpc>
              <a:buNone/>
            </a:pPr>
            <a:r>
              <a:rPr lang="en-US" sz="1600" b="1" dirty="0">
                <a:latin typeface="Century Gothic"/>
                <a:cs typeface="Century Gothic"/>
              </a:rPr>
              <a:t>• Oncoming traffic</a:t>
            </a:r>
          </a:p>
          <a:p>
            <a:pPr marL="0" indent="0">
              <a:lnSpc>
                <a:spcPct val="210000"/>
              </a:lnSpc>
              <a:buNone/>
            </a:pPr>
            <a:r>
              <a:rPr lang="en-US" sz="1600" b="1" dirty="0">
                <a:latin typeface="Century Gothic"/>
                <a:cs typeface="Century Gothic"/>
              </a:rPr>
              <a:t>• Wide curves for corners</a:t>
            </a:r>
          </a:p>
          <a:p>
            <a:pPr marL="0" indent="0">
              <a:lnSpc>
                <a:spcPct val="210000"/>
              </a:lnSpc>
              <a:buNone/>
            </a:pPr>
            <a:r>
              <a:rPr lang="en-US" sz="1600" b="1" dirty="0">
                <a:latin typeface="Century Gothic"/>
                <a:cs typeface="Century Gothic"/>
              </a:rPr>
              <a:t>• Ask friends to wait for you</a:t>
            </a:r>
          </a:p>
        </p:txBody>
      </p:sp>
      <p:sp>
        <p:nvSpPr>
          <p:cNvPr id="7" name="Title 1"/>
          <p:cNvSpPr txBox="1">
            <a:spLocks/>
          </p:cNvSpPr>
          <p:nvPr/>
        </p:nvSpPr>
        <p:spPr>
          <a:xfrm>
            <a:off x="4548909" y="946727"/>
            <a:ext cx="3625274"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Walking</a:t>
            </a:r>
          </a:p>
        </p:txBody>
      </p:sp>
      <p:pic>
        <p:nvPicPr>
          <p:cNvPr id="6" name="Picture 5" descr="8756276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0848" y="1695606"/>
            <a:ext cx="4233335" cy="2822515"/>
          </a:xfrm>
          <a:prstGeom prst="rect">
            <a:avLst/>
          </a:prstGeom>
          <a:effectLst>
            <a:outerShdw blurRad="50800" dist="38100" dir="2700000" algn="tl" rotWithShape="0">
              <a:srgbClr val="000000">
                <a:alpha val="20000"/>
              </a:srgbClr>
            </a:outerShdw>
          </a:effectLst>
        </p:spPr>
      </p:pic>
    </p:spTree>
    <p:extLst>
      <p:ext uri="{BB962C8B-B14F-4D97-AF65-F5344CB8AC3E}">
        <p14:creationId xmlns:p14="http://schemas.microsoft.com/office/powerpoint/2010/main" val="3058094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Physical Security</a:t>
            </a:r>
          </a:p>
        </p:txBody>
      </p:sp>
      <p:sp>
        <p:nvSpPr>
          <p:cNvPr id="5" name="Content Placeholder 4"/>
          <p:cNvSpPr>
            <a:spLocks noGrp="1"/>
          </p:cNvSpPr>
          <p:nvPr>
            <p:ph idx="1"/>
          </p:nvPr>
        </p:nvSpPr>
        <p:spPr>
          <a:xfrm>
            <a:off x="546410" y="1423718"/>
            <a:ext cx="3694662" cy="2994342"/>
          </a:xfrm>
        </p:spPr>
        <p:txBody>
          <a:bodyPr>
            <a:normAutofit/>
          </a:bodyPr>
          <a:lstStyle/>
          <a:p>
            <a:pPr>
              <a:lnSpc>
                <a:spcPct val="210000"/>
              </a:lnSpc>
            </a:pPr>
            <a:r>
              <a:rPr lang="en-US" sz="1600" b="1" dirty="0">
                <a:latin typeface="Century Gothic"/>
                <a:cs typeface="Century Gothic"/>
              </a:rPr>
              <a:t>Stand back while waiting</a:t>
            </a:r>
          </a:p>
          <a:p>
            <a:pPr>
              <a:lnSpc>
                <a:spcPct val="210000"/>
              </a:lnSpc>
            </a:pPr>
            <a:r>
              <a:rPr lang="en-US" sz="1600" b="1" dirty="0">
                <a:latin typeface="Century Gothic"/>
                <a:cs typeface="Century Gothic"/>
              </a:rPr>
              <a:t>Don’t get on if you feel uncomfortable</a:t>
            </a:r>
          </a:p>
          <a:p>
            <a:pPr>
              <a:lnSpc>
                <a:spcPct val="210000"/>
              </a:lnSpc>
            </a:pPr>
            <a:r>
              <a:rPr lang="en-US" sz="1600" b="1" dirty="0">
                <a:latin typeface="Century Gothic"/>
                <a:cs typeface="Century Gothic"/>
              </a:rPr>
              <a:t>Stand near control panel</a:t>
            </a:r>
          </a:p>
        </p:txBody>
      </p:sp>
      <p:sp>
        <p:nvSpPr>
          <p:cNvPr id="7" name="Title 1"/>
          <p:cNvSpPr txBox="1">
            <a:spLocks/>
          </p:cNvSpPr>
          <p:nvPr/>
        </p:nvSpPr>
        <p:spPr>
          <a:xfrm>
            <a:off x="4548909" y="946727"/>
            <a:ext cx="3625274"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Elevators</a:t>
            </a:r>
          </a:p>
        </p:txBody>
      </p:sp>
      <p:pic>
        <p:nvPicPr>
          <p:cNvPr id="4" name="Picture 3" descr="Slide_24.jpg"/>
          <p:cNvPicPr>
            <a:picLocks noChangeAspect="1"/>
          </p:cNvPicPr>
          <p:nvPr/>
        </p:nvPicPr>
        <p:blipFill rotWithShape="1">
          <a:blip r:embed="rId3" cstate="print">
            <a:extLst>
              <a:ext uri="{28A0092B-C50C-407E-A947-70E740481C1C}">
                <a14:useLocalDpi xmlns:a14="http://schemas.microsoft.com/office/drawing/2010/main" val="0"/>
              </a:ext>
            </a:extLst>
          </a:blip>
          <a:srcRect t="13922" b="36008"/>
          <a:stretch/>
        </p:blipFill>
        <p:spPr>
          <a:xfrm>
            <a:off x="4502727" y="1691392"/>
            <a:ext cx="3671457" cy="2757457"/>
          </a:xfrm>
          <a:prstGeom prst="rect">
            <a:avLst/>
          </a:prstGeom>
          <a:effectLst>
            <a:outerShdw blurRad="50800" dist="38100" dir="2700000" algn="tl" rotWithShape="0">
              <a:srgbClr val="000000">
                <a:alpha val="20000"/>
              </a:srgbClr>
            </a:outerShdw>
          </a:effectLst>
        </p:spPr>
      </p:pic>
    </p:spTree>
    <p:extLst>
      <p:ext uri="{BB962C8B-B14F-4D97-AF65-F5344CB8AC3E}">
        <p14:creationId xmlns:p14="http://schemas.microsoft.com/office/powerpoint/2010/main" val="3734079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Physical Security</a:t>
            </a:r>
          </a:p>
        </p:txBody>
      </p:sp>
      <p:sp>
        <p:nvSpPr>
          <p:cNvPr id="5" name="Content Placeholder 4"/>
          <p:cNvSpPr>
            <a:spLocks noGrp="1"/>
          </p:cNvSpPr>
          <p:nvPr>
            <p:ph idx="1"/>
          </p:nvPr>
        </p:nvSpPr>
        <p:spPr>
          <a:xfrm>
            <a:off x="557560" y="2047595"/>
            <a:ext cx="3142653" cy="1654609"/>
          </a:xfrm>
        </p:spPr>
        <p:txBody>
          <a:bodyPr>
            <a:normAutofit/>
          </a:bodyPr>
          <a:lstStyle/>
          <a:p>
            <a:pPr marL="0" indent="0">
              <a:lnSpc>
                <a:spcPct val="210000"/>
              </a:lnSpc>
              <a:buNone/>
            </a:pPr>
            <a:r>
              <a:rPr lang="en-US" sz="1600" b="1" dirty="0">
                <a:latin typeface="Century Gothic"/>
                <a:cs typeface="Century Gothic"/>
              </a:rPr>
              <a:t>• Wait in well-lit areas</a:t>
            </a:r>
          </a:p>
          <a:p>
            <a:pPr marL="0" indent="0">
              <a:lnSpc>
                <a:spcPct val="210000"/>
              </a:lnSpc>
              <a:buNone/>
            </a:pPr>
            <a:r>
              <a:rPr lang="en-US" sz="1600" b="1" dirty="0">
                <a:latin typeface="Century Gothic"/>
                <a:cs typeface="Century Gothic"/>
              </a:rPr>
              <a:t>• Watch your belongings</a:t>
            </a:r>
          </a:p>
        </p:txBody>
      </p:sp>
      <p:sp>
        <p:nvSpPr>
          <p:cNvPr id="7" name="Title 1"/>
          <p:cNvSpPr txBox="1">
            <a:spLocks/>
          </p:cNvSpPr>
          <p:nvPr/>
        </p:nvSpPr>
        <p:spPr>
          <a:xfrm>
            <a:off x="4548909" y="946727"/>
            <a:ext cx="3625274"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Buses &amp; Subways</a:t>
            </a:r>
          </a:p>
        </p:txBody>
      </p:sp>
      <p:pic>
        <p:nvPicPr>
          <p:cNvPr id="4" name="Picture 3" descr="Slide_2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9906" y="1616142"/>
            <a:ext cx="4314277" cy="2925071"/>
          </a:xfrm>
          <a:prstGeom prst="rect">
            <a:avLst/>
          </a:prstGeom>
          <a:effectLst>
            <a:outerShdw blurRad="50800" dist="38100" dir="2700000" algn="tl" rotWithShape="0">
              <a:srgbClr val="000000">
                <a:alpha val="20000"/>
              </a:srgbClr>
            </a:outerShdw>
          </a:effectLst>
        </p:spPr>
      </p:pic>
    </p:spTree>
    <p:extLst>
      <p:ext uri="{BB962C8B-B14F-4D97-AF65-F5344CB8AC3E}">
        <p14:creationId xmlns:p14="http://schemas.microsoft.com/office/powerpoint/2010/main" val="1703341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Physical Security</a:t>
            </a:r>
          </a:p>
        </p:txBody>
      </p:sp>
      <p:sp>
        <p:nvSpPr>
          <p:cNvPr id="5" name="Content Placeholder 4"/>
          <p:cNvSpPr>
            <a:spLocks noGrp="1"/>
          </p:cNvSpPr>
          <p:nvPr>
            <p:ph idx="1"/>
          </p:nvPr>
        </p:nvSpPr>
        <p:spPr>
          <a:xfrm>
            <a:off x="860636" y="1576908"/>
            <a:ext cx="3688273" cy="2722129"/>
          </a:xfrm>
        </p:spPr>
        <p:txBody>
          <a:bodyPr>
            <a:normAutofit fontScale="92500"/>
          </a:bodyPr>
          <a:lstStyle/>
          <a:p>
            <a:pPr marL="0" indent="0">
              <a:lnSpc>
                <a:spcPct val="210000"/>
              </a:lnSpc>
              <a:buNone/>
            </a:pPr>
            <a:r>
              <a:rPr lang="en-US" sz="1600" b="1" dirty="0">
                <a:latin typeface="Century Gothic"/>
                <a:cs typeface="Century Gothic"/>
              </a:rPr>
              <a:t>• Carry only necessary items</a:t>
            </a:r>
          </a:p>
          <a:p>
            <a:pPr marL="0" indent="0">
              <a:lnSpc>
                <a:spcPct val="210000"/>
              </a:lnSpc>
              <a:buNone/>
            </a:pPr>
            <a:r>
              <a:rPr lang="en-US" sz="1600" b="1" dirty="0">
                <a:latin typeface="Century Gothic"/>
                <a:cs typeface="Century Gothic"/>
              </a:rPr>
              <a:t>• Fanny pack or money belt</a:t>
            </a:r>
          </a:p>
          <a:p>
            <a:pPr marL="0" indent="0">
              <a:lnSpc>
                <a:spcPct val="210000"/>
              </a:lnSpc>
              <a:buNone/>
            </a:pPr>
            <a:r>
              <a:rPr lang="en-US" sz="1600" b="1" dirty="0">
                <a:latin typeface="Century Gothic"/>
                <a:cs typeface="Century Gothic"/>
              </a:rPr>
              <a:t>• Mugger money or chump change</a:t>
            </a:r>
          </a:p>
          <a:p>
            <a:pPr marL="0" indent="0">
              <a:lnSpc>
                <a:spcPct val="210000"/>
              </a:lnSpc>
              <a:buNone/>
            </a:pPr>
            <a:r>
              <a:rPr lang="en-US" sz="1600" b="1" dirty="0">
                <a:latin typeface="Century Gothic"/>
                <a:cs typeface="Century Gothic"/>
              </a:rPr>
              <a:t>• Decoy wallet</a:t>
            </a:r>
          </a:p>
          <a:p>
            <a:pPr marL="0" indent="0">
              <a:lnSpc>
                <a:spcPct val="210000"/>
              </a:lnSpc>
              <a:buNone/>
            </a:pPr>
            <a:r>
              <a:rPr lang="en-US" sz="1600" b="1" dirty="0">
                <a:latin typeface="Century Gothic"/>
                <a:cs typeface="Century Gothic"/>
              </a:rPr>
              <a:t>• Dump it!</a:t>
            </a:r>
          </a:p>
        </p:txBody>
      </p:sp>
      <p:sp>
        <p:nvSpPr>
          <p:cNvPr id="7" name="Title 1"/>
          <p:cNvSpPr txBox="1">
            <a:spLocks/>
          </p:cNvSpPr>
          <p:nvPr/>
        </p:nvSpPr>
        <p:spPr>
          <a:xfrm>
            <a:off x="4548909" y="946727"/>
            <a:ext cx="3625274"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Briefcases, Purses &amp; Wallets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4102" y="1576908"/>
            <a:ext cx="2104793" cy="3157190"/>
          </a:xfrm>
          <a:prstGeom prst="rect">
            <a:avLst/>
          </a:prstGeom>
        </p:spPr>
      </p:pic>
    </p:spTree>
    <p:extLst>
      <p:ext uri="{BB962C8B-B14F-4D97-AF65-F5344CB8AC3E}">
        <p14:creationId xmlns:p14="http://schemas.microsoft.com/office/powerpoint/2010/main" val="3744706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Physical Security</a:t>
            </a:r>
          </a:p>
        </p:txBody>
      </p:sp>
      <p:sp>
        <p:nvSpPr>
          <p:cNvPr id="5" name="Content Placeholder 4"/>
          <p:cNvSpPr>
            <a:spLocks noGrp="1"/>
          </p:cNvSpPr>
          <p:nvPr>
            <p:ph idx="1"/>
          </p:nvPr>
        </p:nvSpPr>
        <p:spPr>
          <a:xfrm>
            <a:off x="390292" y="1518067"/>
            <a:ext cx="6322741" cy="4031117"/>
          </a:xfrm>
        </p:spPr>
        <p:txBody>
          <a:bodyPr>
            <a:normAutofit/>
          </a:bodyPr>
          <a:lstStyle/>
          <a:p>
            <a:pPr>
              <a:lnSpc>
                <a:spcPct val="210000"/>
              </a:lnSpc>
            </a:pPr>
            <a:r>
              <a:rPr lang="en-US" sz="1800" b="1" dirty="0">
                <a:latin typeface="Century Gothic"/>
                <a:cs typeface="Century Gothic"/>
              </a:rPr>
              <a:t>Laundry rooms/laundromats</a:t>
            </a:r>
          </a:p>
          <a:p>
            <a:pPr lvl="1">
              <a:lnSpc>
                <a:spcPct val="210000"/>
              </a:lnSpc>
            </a:pPr>
            <a:r>
              <a:rPr lang="en-US" sz="1400" b="1" dirty="0">
                <a:latin typeface="Century Gothic"/>
                <a:cs typeface="Century Gothic"/>
              </a:rPr>
              <a:t>Don’t go alone</a:t>
            </a:r>
          </a:p>
          <a:p>
            <a:pPr lvl="1">
              <a:lnSpc>
                <a:spcPct val="210000"/>
              </a:lnSpc>
            </a:pPr>
            <a:r>
              <a:rPr lang="en-US" sz="1400" b="1" dirty="0">
                <a:latin typeface="Century Gothic"/>
                <a:cs typeface="Century Gothic"/>
              </a:rPr>
              <a:t>Don’t go early/late</a:t>
            </a:r>
          </a:p>
          <a:p>
            <a:pPr lvl="1">
              <a:lnSpc>
                <a:spcPct val="210000"/>
              </a:lnSpc>
            </a:pPr>
            <a:r>
              <a:rPr lang="en-US" sz="1400" b="1" dirty="0">
                <a:latin typeface="Century Gothic"/>
                <a:cs typeface="Century Gothic"/>
              </a:rPr>
              <a:t>Always bring cell phone</a:t>
            </a:r>
          </a:p>
          <a:p>
            <a:pPr>
              <a:lnSpc>
                <a:spcPct val="210000"/>
              </a:lnSpc>
            </a:pPr>
            <a:r>
              <a:rPr lang="en-US" sz="1800" b="1" dirty="0">
                <a:latin typeface="Century Gothic"/>
                <a:cs typeface="Century Gothic"/>
              </a:rPr>
              <a:t>Public restrooms</a:t>
            </a:r>
          </a:p>
        </p:txBody>
      </p:sp>
      <p:sp>
        <p:nvSpPr>
          <p:cNvPr id="7" name="Title 1"/>
          <p:cNvSpPr txBox="1">
            <a:spLocks/>
          </p:cNvSpPr>
          <p:nvPr/>
        </p:nvSpPr>
        <p:spPr>
          <a:xfrm>
            <a:off x="4548909" y="946727"/>
            <a:ext cx="3625274"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Public Safety</a:t>
            </a:r>
          </a:p>
        </p:txBody>
      </p:sp>
      <p:pic>
        <p:nvPicPr>
          <p:cNvPr id="9" name="Picture 10" descr="28_Laundry_4143234"/>
          <p:cNvPicPr>
            <a:picLocks noChangeAspect="1" noChangeArrowheads="1"/>
          </p:cNvPicPr>
          <p:nvPr/>
        </p:nvPicPr>
        <p:blipFill>
          <a:blip r:embed="rId3" cstate="print"/>
          <a:srcRect/>
          <a:stretch>
            <a:fillRect/>
          </a:stretch>
        </p:blipFill>
        <p:spPr bwMode="auto">
          <a:xfrm>
            <a:off x="4821326" y="1935318"/>
            <a:ext cx="3352857" cy="223523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135516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Physical Security</a:t>
            </a:r>
          </a:p>
        </p:txBody>
      </p:sp>
      <p:sp>
        <p:nvSpPr>
          <p:cNvPr id="7" name="Title 1"/>
          <p:cNvSpPr txBox="1">
            <a:spLocks/>
          </p:cNvSpPr>
          <p:nvPr/>
        </p:nvSpPr>
        <p:spPr>
          <a:xfrm>
            <a:off x="4471940" y="946727"/>
            <a:ext cx="3756122"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Personal Alarms</a:t>
            </a:r>
          </a:p>
        </p:txBody>
      </p:sp>
      <p:sp>
        <p:nvSpPr>
          <p:cNvPr id="8" name="Content Placeholder 4"/>
          <p:cNvSpPr>
            <a:spLocks noGrp="1"/>
          </p:cNvSpPr>
          <p:nvPr>
            <p:ph idx="1"/>
          </p:nvPr>
        </p:nvSpPr>
        <p:spPr>
          <a:xfrm>
            <a:off x="732752" y="1645763"/>
            <a:ext cx="3462096" cy="3321092"/>
          </a:xfrm>
        </p:spPr>
        <p:txBody>
          <a:bodyPr>
            <a:noAutofit/>
          </a:bodyPr>
          <a:lstStyle/>
          <a:p>
            <a:pPr marL="0" indent="0">
              <a:lnSpc>
                <a:spcPct val="150000"/>
              </a:lnSpc>
              <a:buNone/>
            </a:pPr>
            <a:r>
              <a:rPr lang="en-US" sz="1600" b="1" dirty="0">
                <a:latin typeface="Century Gothic"/>
                <a:cs typeface="Century Gothic"/>
              </a:rPr>
              <a:t>• </a:t>
            </a:r>
            <a:r>
              <a:rPr lang="en-US" sz="1600" b="1" dirty="0">
                <a:solidFill>
                  <a:srgbClr val="000000"/>
                </a:solidFill>
                <a:latin typeface="Century Gothic"/>
                <a:cs typeface="Century Gothic"/>
              </a:rPr>
              <a:t>Pros</a:t>
            </a:r>
          </a:p>
          <a:p>
            <a:pPr marL="457200" lvl="1" indent="0">
              <a:lnSpc>
                <a:spcPct val="150000"/>
              </a:lnSpc>
              <a:buNone/>
            </a:pPr>
            <a:r>
              <a:rPr lang="en-US" sz="1600" dirty="0">
                <a:solidFill>
                  <a:srgbClr val="000000"/>
                </a:solidFill>
                <a:latin typeface="Century Gothic"/>
                <a:cs typeface="Century Gothic"/>
              </a:rPr>
              <a:t>- Battery powered</a:t>
            </a:r>
          </a:p>
          <a:p>
            <a:pPr marL="457200" lvl="1" indent="0">
              <a:lnSpc>
                <a:spcPct val="150000"/>
              </a:lnSpc>
              <a:buNone/>
            </a:pPr>
            <a:r>
              <a:rPr lang="en-US" sz="1600" dirty="0">
                <a:solidFill>
                  <a:srgbClr val="000000"/>
                </a:solidFill>
                <a:latin typeface="Century Gothic"/>
                <a:cs typeface="Century Gothic"/>
              </a:rPr>
              <a:t>- Loud noise</a:t>
            </a:r>
          </a:p>
          <a:p>
            <a:pPr marL="457200" lvl="1" indent="0">
              <a:lnSpc>
                <a:spcPct val="150000"/>
              </a:lnSpc>
              <a:buNone/>
            </a:pPr>
            <a:r>
              <a:rPr lang="en-US" sz="1600" dirty="0">
                <a:solidFill>
                  <a:srgbClr val="000000"/>
                </a:solidFill>
                <a:latin typeface="Century Gothic"/>
                <a:cs typeface="Century Gothic"/>
              </a:rPr>
              <a:t>- Activated by button or pin</a:t>
            </a:r>
          </a:p>
          <a:p>
            <a:pPr marL="0" indent="0">
              <a:lnSpc>
                <a:spcPct val="150000"/>
              </a:lnSpc>
              <a:buNone/>
            </a:pPr>
            <a:r>
              <a:rPr lang="en-US" sz="1600" b="1" dirty="0">
                <a:latin typeface="Century Gothic"/>
                <a:cs typeface="Century Gothic"/>
              </a:rPr>
              <a:t>• </a:t>
            </a:r>
            <a:r>
              <a:rPr lang="en-US" sz="1600" b="1" dirty="0">
                <a:solidFill>
                  <a:srgbClr val="000000"/>
                </a:solidFill>
                <a:latin typeface="Century Gothic"/>
                <a:cs typeface="Century Gothic"/>
              </a:rPr>
              <a:t>Cons</a:t>
            </a:r>
          </a:p>
          <a:p>
            <a:pPr lvl="1">
              <a:lnSpc>
                <a:spcPct val="150000"/>
              </a:lnSpc>
            </a:pPr>
            <a:r>
              <a:rPr lang="en-US" sz="1600" dirty="0">
                <a:solidFill>
                  <a:srgbClr val="000000"/>
                </a:solidFill>
                <a:latin typeface="Century Gothic"/>
                <a:cs typeface="Century Gothic"/>
              </a:rPr>
              <a:t>Must be in close contact</a:t>
            </a:r>
          </a:p>
          <a:p>
            <a:pPr lvl="1">
              <a:lnSpc>
                <a:spcPct val="150000"/>
              </a:lnSpc>
            </a:pPr>
            <a:r>
              <a:rPr lang="en-US" sz="1600" dirty="0">
                <a:solidFill>
                  <a:srgbClr val="000000"/>
                </a:solidFill>
                <a:latin typeface="Century Gothic"/>
                <a:cs typeface="Century Gothic"/>
              </a:rPr>
              <a:t>May not draw attention</a:t>
            </a:r>
          </a:p>
          <a:p>
            <a:pPr lvl="1">
              <a:lnSpc>
                <a:spcPct val="150000"/>
              </a:lnSpc>
            </a:pPr>
            <a:endParaRPr lang="en-US" sz="1200" b="1" dirty="0">
              <a:solidFill>
                <a:srgbClr val="000000"/>
              </a:solidFill>
              <a:latin typeface="Century Gothic"/>
              <a:cs typeface="Century Gothic"/>
            </a:endParaRPr>
          </a:p>
        </p:txBody>
      </p:sp>
      <p:pic>
        <p:nvPicPr>
          <p:cNvPr id="4" name="Picture 3" descr="shutterstock_11453618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4848" y="1768143"/>
            <a:ext cx="3979334" cy="2652889"/>
          </a:xfrm>
          <a:prstGeom prst="rect">
            <a:avLst/>
          </a:prstGeom>
          <a:effectLst>
            <a:outerShdw blurRad="50800" dist="38100" dir="2700000" algn="tl" rotWithShape="0">
              <a:srgbClr val="000000">
                <a:alpha val="20000"/>
              </a:srgbClr>
            </a:outerShdw>
          </a:effectLst>
        </p:spPr>
      </p:pic>
    </p:spTree>
    <p:extLst>
      <p:ext uri="{BB962C8B-B14F-4D97-AF65-F5344CB8AC3E}">
        <p14:creationId xmlns:p14="http://schemas.microsoft.com/office/powerpoint/2010/main" val="1690699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effectLst/>
      </p:bgPr>
    </p:bg>
    <p:spTree>
      <p:nvGrpSpPr>
        <p:cNvPr id="1" name=""/>
        <p:cNvGrpSpPr/>
        <p:nvPr/>
      </p:nvGrpSpPr>
      <p:grpSpPr>
        <a:xfrm>
          <a:off x="0" y="0"/>
          <a:ext cx="0" cy="0"/>
          <a:chOff x="0" y="0"/>
          <a:chExt cx="0" cy="0"/>
        </a:xfrm>
      </p:grpSpPr>
      <p:pic>
        <p:nvPicPr>
          <p:cNvPr id="8" name="Picture 7" descr="blank01_RV.jpg"/>
          <p:cNvPicPr>
            <a:picLocks noChangeAspect="1"/>
          </p:cNvPicPr>
          <p:nvPr/>
        </p:nvPicPr>
        <p:blipFill>
          <a:blip r:embed="rId2"/>
          <a:stretch>
            <a:fillRect/>
          </a:stretch>
        </p:blipFill>
        <p:spPr>
          <a:xfrm>
            <a:off x="0" y="-7001"/>
            <a:ext cx="9144270" cy="5150502"/>
          </a:xfrm>
          <a:prstGeom prst="rect">
            <a:avLst/>
          </a:prstGeom>
        </p:spPr>
      </p:pic>
      <p:graphicFrame>
        <p:nvGraphicFramePr>
          <p:cNvPr id="7" name="Diagram 6"/>
          <p:cNvGraphicFramePr/>
          <p:nvPr>
            <p:extLst/>
          </p:nvPr>
        </p:nvGraphicFramePr>
        <p:xfrm>
          <a:off x="5417126" y="318226"/>
          <a:ext cx="3092643" cy="857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4"/>
          <p:cNvSpPr>
            <a:spLocks noGrp="1"/>
          </p:cNvSpPr>
          <p:nvPr>
            <p:ph idx="1"/>
          </p:nvPr>
        </p:nvSpPr>
        <p:spPr>
          <a:xfrm>
            <a:off x="681952" y="1404256"/>
            <a:ext cx="5288587" cy="3085884"/>
          </a:xfrm>
        </p:spPr>
        <p:txBody>
          <a:bodyPr>
            <a:noAutofit/>
          </a:bodyPr>
          <a:lstStyle/>
          <a:p>
            <a:pPr marL="0" indent="0">
              <a:lnSpc>
                <a:spcPct val="90000"/>
              </a:lnSpc>
              <a:buNone/>
            </a:pPr>
            <a:r>
              <a:rPr lang="en-US" sz="1600" b="1" dirty="0">
                <a:latin typeface="Century Gothic"/>
                <a:cs typeface="Century Gothic"/>
              </a:rPr>
              <a:t>Frank L. Piper, President</a:t>
            </a:r>
          </a:p>
          <a:p>
            <a:pPr lvl="1">
              <a:lnSpc>
                <a:spcPct val="90000"/>
              </a:lnSpc>
            </a:pPr>
            <a:r>
              <a:rPr lang="en-US" sz="1200" b="1" dirty="0">
                <a:latin typeface="Century Gothic"/>
                <a:cs typeface="Century Gothic"/>
              </a:rPr>
              <a:t>Critical Awareness &amp; Protection Education, LLC</a:t>
            </a:r>
          </a:p>
          <a:p>
            <a:pPr>
              <a:lnSpc>
                <a:spcPct val="90000"/>
              </a:lnSpc>
            </a:pPr>
            <a:endParaRPr lang="en-US" sz="800" b="1" dirty="0">
              <a:latin typeface="Century Gothic"/>
              <a:cs typeface="Century Gothic"/>
            </a:endParaRPr>
          </a:p>
          <a:p>
            <a:pPr marL="0" indent="0">
              <a:lnSpc>
                <a:spcPct val="90000"/>
              </a:lnSpc>
              <a:buNone/>
            </a:pPr>
            <a:r>
              <a:rPr lang="en-US" sz="1600" b="1" dirty="0">
                <a:latin typeface="Century Gothic"/>
                <a:cs typeface="Century Gothic"/>
              </a:rPr>
              <a:t>• NRA Law Enforcement Firearm Instructor</a:t>
            </a:r>
          </a:p>
          <a:p>
            <a:pPr>
              <a:lnSpc>
                <a:spcPct val="90000"/>
              </a:lnSpc>
            </a:pPr>
            <a:endParaRPr lang="en-US" sz="1600" b="1" dirty="0">
              <a:latin typeface="Century Gothic"/>
              <a:cs typeface="Century Gothic"/>
            </a:endParaRPr>
          </a:p>
          <a:p>
            <a:pPr marL="0" indent="0">
              <a:lnSpc>
                <a:spcPct val="90000"/>
              </a:lnSpc>
              <a:buNone/>
            </a:pPr>
            <a:r>
              <a:rPr lang="en-US" sz="1600" b="1" dirty="0">
                <a:latin typeface="Century Gothic"/>
                <a:cs typeface="Century Gothic"/>
              </a:rPr>
              <a:t>• Protective Service Expert, (35 years)</a:t>
            </a:r>
          </a:p>
          <a:p>
            <a:pPr>
              <a:lnSpc>
                <a:spcPct val="90000"/>
              </a:lnSpc>
            </a:pPr>
            <a:endParaRPr lang="en-US" sz="1600" b="1" dirty="0">
              <a:latin typeface="Century Gothic"/>
              <a:cs typeface="Century Gothic"/>
            </a:endParaRPr>
          </a:p>
          <a:p>
            <a:pPr marL="0" indent="0">
              <a:lnSpc>
                <a:spcPct val="90000"/>
              </a:lnSpc>
              <a:buNone/>
            </a:pPr>
            <a:r>
              <a:rPr lang="en-US" sz="1600" b="1" dirty="0">
                <a:latin typeface="Century Gothic"/>
                <a:cs typeface="Century Gothic"/>
              </a:rPr>
              <a:t>• Teaching Security &amp; Firearms Since 1987</a:t>
            </a:r>
          </a:p>
          <a:p>
            <a:pPr>
              <a:lnSpc>
                <a:spcPct val="90000"/>
              </a:lnSpc>
            </a:pPr>
            <a:endParaRPr lang="en-US" sz="1600" b="1" dirty="0">
              <a:latin typeface="Century Gothic"/>
              <a:cs typeface="Century Gothic"/>
            </a:endParaRPr>
          </a:p>
          <a:p>
            <a:pPr marL="0" indent="0">
              <a:lnSpc>
                <a:spcPct val="90000"/>
              </a:lnSpc>
              <a:buNone/>
            </a:pPr>
            <a:r>
              <a:rPr lang="en-US" sz="1600" b="1" dirty="0">
                <a:latin typeface="Century Gothic"/>
                <a:cs typeface="Century Gothic"/>
              </a:rPr>
              <a:t>• Teaching RTBAV since 1995</a:t>
            </a:r>
          </a:p>
          <a:p>
            <a:pPr>
              <a:lnSpc>
                <a:spcPct val="90000"/>
              </a:lnSpc>
            </a:pPr>
            <a:endParaRPr lang="en-US" sz="1600" b="1" dirty="0">
              <a:latin typeface="Century Gothic"/>
              <a:cs typeface="Century Gothic"/>
            </a:endParaRPr>
          </a:p>
          <a:p>
            <a:pPr marL="0" indent="0">
              <a:lnSpc>
                <a:spcPct val="90000"/>
              </a:lnSpc>
              <a:buNone/>
            </a:pPr>
            <a:r>
              <a:rPr lang="en-US" sz="1600" b="1">
                <a:latin typeface="Century Gothic"/>
                <a:cs typeface="Century Gothic"/>
              </a:rPr>
              <a:t>• True “SHEEPDOG”</a:t>
            </a:r>
            <a:endParaRPr lang="en-US" sz="1600" b="1" dirty="0">
              <a:latin typeface="Century Gothic"/>
              <a:cs typeface="Century Gothic"/>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91111" y="1731027"/>
            <a:ext cx="2615999" cy="2680470"/>
          </a:xfrm>
          <a:prstGeom prst="rect">
            <a:avLst/>
          </a:prstGeom>
          <a:effectLst>
            <a:glow rad="228600">
              <a:schemeClr val="accent2">
                <a:satMod val="175000"/>
                <a:alpha val="40000"/>
              </a:schemeClr>
            </a:glow>
            <a:outerShdw blurRad="50800" dist="38100" dir="2700000" algn="tl" rotWithShape="0">
              <a:srgbClr val="000000">
                <a:alpha val="43000"/>
              </a:srgbClr>
            </a:outerShdw>
          </a:effectLst>
        </p:spPr>
      </p:pic>
      <p:sp>
        <p:nvSpPr>
          <p:cNvPr id="9" name="Title 1"/>
          <p:cNvSpPr>
            <a:spLocks noGrp="1"/>
          </p:cNvSpPr>
          <p:nvPr>
            <p:ph type="title"/>
          </p:nvPr>
        </p:nvSpPr>
        <p:spPr>
          <a:xfrm>
            <a:off x="1028315" y="318226"/>
            <a:ext cx="7481455" cy="857250"/>
          </a:xfrm>
        </p:spPr>
        <p:txBody>
          <a:bodyPr>
            <a:normAutofit/>
          </a:bodyPr>
          <a:lstStyle/>
          <a:p>
            <a:pPr algn="r"/>
            <a:r>
              <a:rPr lang="en-US" sz="2400" b="1" dirty="0">
                <a:solidFill>
                  <a:schemeClr val="bg1"/>
                </a:solidFill>
                <a:latin typeface="Century Gothic"/>
                <a:cs typeface="Century Gothic"/>
              </a:rPr>
              <a:t>Brought to you by…….</a:t>
            </a:r>
          </a:p>
        </p:txBody>
      </p:sp>
    </p:spTree>
    <p:extLst>
      <p:ext uri="{BB962C8B-B14F-4D97-AF65-F5344CB8AC3E}">
        <p14:creationId xmlns:p14="http://schemas.microsoft.com/office/powerpoint/2010/main" val="5617485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Personal Security</a:t>
            </a:r>
          </a:p>
        </p:txBody>
      </p:sp>
      <p:sp>
        <p:nvSpPr>
          <p:cNvPr id="7" name="Title 1"/>
          <p:cNvSpPr txBox="1">
            <a:spLocks/>
          </p:cNvSpPr>
          <p:nvPr/>
        </p:nvSpPr>
        <p:spPr>
          <a:xfrm>
            <a:off x="4471940" y="946727"/>
            <a:ext cx="3756122"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Self-Defense Physical Training</a:t>
            </a:r>
          </a:p>
        </p:txBody>
      </p:sp>
      <p:sp>
        <p:nvSpPr>
          <p:cNvPr id="8" name="Content Placeholder 4"/>
          <p:cNvSpPr>
            <a:spLocks noGrp="1"/>
          </p:cNvSpPr>
          <p:nvPr>
            <p:ph idx="1"/>
          </p:nvPr>
        </p:nvSpPr>
        <p:spPr>
          <a:xfrm>
            <a:off x="1060680" y="1977022"/>
            <a:ext cx="1684021" cy="1490563"/>
          </a:xfrm>
        </p:spPr>
        <p:txBody>
          <a:bodyPr>
            <a:noAutofit/>
          </a:bodyPr>
          <a:lstStyle/>
          <a:p>
            <a:pPr marL="0" indent="0">
              <a:lnSpc>
                <a:spcPct val="90000"/>
              </a:lnSpc>
              <a:buNone/>
            </a:pPr>
            <a:r>
              <a:rPr lang="en-US" sz="1600" b="1" dirty="0">
                <a:latin typeface="Century Gothic"/>
                <a:cs typeface="Century Gothic"/>
              </a:rPr>
              <a:t>• </a:t>
            </a:r>
            <a:r>
              <a:rPr lang="en-US" sz="1600" b="1" dirty="0">
                <a:solidFill>
                  <a:srgbClr val="000000"/>
                </a:solidFill>
                <a:latin typeface="Century Gothic"/>
                <a:cs typeface="Century Gothic"/>
              </a:rPr>
              <a:t>Locate</a:t>
            </a:r>
          </a:p>
          <a:p>
            <a:pPr>
              <a:lnSpc>
                <a:spcPct val="90000"/>
              </a:lnSpc>
            </a:pPr>
            <a:endParaRPr lang="en-US" sz="1600" b="1" dirty="0">
              <a:solidFill>
                <a:srgbClr val="000000"/>
              </a:solidFill>
              <a:latin typeface="Century Gothic"/>
              <a:cs typeface="Century Gothic"/>
            </a:endParaRPr>
          </a:p>
          <a:p>
            <a:pPr marL="0" indent="0">
              <a:lnSpc>
                <a:spcPct val="90000"/>
              </a:lnSpc>
              <a:buNone/>
            </a:pPr>
            <a:r>
              <a:rPr lang="en-US" sz="1600" b="1" dirty="0">
                <a:latin typeface="Century Gothic"/>
                <a:cs typeface="Century Gothic"/>
              </a:rPr>
              <a:t>• </a:t>
            </a:r>
            <a:r>
              <a:rPr lang="en-US" sz="1600" b="1" dirty="0">
                <a:solidFill>
                  <a:srgbClr val="000000"/>
                </a:solidFill>
                <a:latin typeface="Century Gothic"/>
                <a:cs typeface="Century Gothic"/>
              </a:rPr>
              <a:t>Investigate</a:t>
            </a:r>
          </a:p>
          <a:p>
            <a:pPr>
              <a:lnSpc>
                <a:spcPct val="90000"/>
              </a:lnSpc>
            </a:pPr>
            <a:endParaRPr lang="en-US" sz="1600" b="1" dirty="0">
              <a:solidFill>
                <a:srgbClr val="000000"/>
              </a:solidFill>
              <a:latin typeface="Century Gothic"/>
              <a:cs typeface="Century Gothic"/>
            </a:endParaRPr>
          </a:p>
          <a:p>
            <a:pPr marL="0" indent="0">
              <a:lnSpc>
                <a:spcPct val="90000"/>
              </a:lnSpc>
              <a:buNone/>
            </a:pPr>
            <a:r>
              <a:rPr lang="en-US" sz="1600" b="1" dirty="0">
                <a:latin typeface="Century Gothic"/>
                <a:cs typeface="Century Gothic"/>
              </a:rPr>
              <a:t>• </a:t>
            </a:r>
            <a:r>
              <a:rPr lang="en-US" sz="1600" b="1" dirty="0">
                <a:solidFill>
                  <a:srgbClr val="000000"/>
                </a:solidFill>
                <a:latin typeface="Century Gothic"/>
                <a:cs typeface="Century Gothic"/>
              </a:rPr>
              <a:t>Commit</a:t>
            </a:r>
          </a:p>
        </p:txBody>
      </p:sp>
      <p:pic>
        <p:nvPicPr>
          <p:cNvPr id="4" name="Picture 3" descr="78362824.jpg"/>
          <p:cNvPicPr>
            <a:picLocks noChangeAspect="1"/>
          </p:cNvPicPr>
          <p:nvPr/>
        </p:nvPicPr>
        <p:blipFill rotWithShape="1">
          <a:blip r:embed="rId3" cstate="print">
            <a:extLst>
              <a:ext uri="{28A0092B-C50C-407E-A947-70E740481C1C}">
                <a14:useLocalDpi xmlns:a14="http://schemas.microsoft.com/office/drawing/2010/main" val="0"/>
              </a:ext>
            </a:extLst>
          </a:blip>
          <a:srcRect t="20544"/>
          <a:stretch/>
        </p:blipFill>
        <p:spPr>
          <a:xfrm>
            <a:off x="3486728" y="1763574"/>
            <a:ext cx="4681958" cy="2480290"/>
          </a:xfrm>
          <a:prstGeom prst="rect">
            <a:avLst/>
          </a:prstGeom>
          <a:effectLst>
            <a:outerShdw blurRad="50800" dist="38100" dir="2700000" algn="tl" rotWithShape="0">
              <a:srgbClr val="000000">
                <a:alpha val="20000"/>
              </a:srgbClr>
            </a:outerShdw>
          </a:effectLst>
        </p:spPr>
      </p:pic>
    </p:spTree>
    <p:extLst>
      <p:ext uri="{BB962C8B-B14F-4D97-AF65-F5344CB8AC3E}">
        <p14:creationId xmlns:p14="http://schemas.microsoft.com/office/powerpoint/2010/main" val="32064535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14-NR-730-RTBAV_TitleCards_HomeSecuri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366186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lank01_RV.jpg"/>
          <p:cNvPicPr>
            <a:picLocks noChangeAspect="1"/>
          </p:cNvPicPr>
          <p:nvPr/>
        </p:nvPicPr>
        <p:blipFill>
          <a:blip r:embed="rId2"/>
          <a:stretch>
            <a:fillRect/>
          </a:stretch>
        </p:blipFill>
        <p:spPr>
          <a:xfrm>
            <a:off x="0" y="-7001"/>
            <a:ext cx="9144270" cy="5150502"/>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Home Security</a:t>
            </a:r>
          </a:p>
        </p:txBody>
      </p:sp>
      <p:sp>
        <p:nvSpPr>
          <p:cNvPr id="5" name="Content Placeholder 4"/>
          <p:cNvSpPr>
            <a:spLocks noGrp="1"/>
          </p:cNvSpPr>
          <p:nvPr>
            <p:ph idx="1"/>
          </p:nvPr>
        </p:nvSpPr>
        <p:spPr>
          <a:xfrm>
            <a:off x="814338" y="1566080"/>
            <a:ext cx="4507345" cy="2895846"/>
          </a:xfrm>
        </p:spPr>
        <p:txBody>
          <a:bodyPr>
            <a:normAutofit lnSpcReduction="10000"/>
          </a:bodyPr>
          <a:lstStyle/>
          <a:p>
            <a:pPr marL="0" indent="0">
              <a:buNone/>
            </a:pPr>
            <a:r>
              <a:rPr lang="en-US" sz="1600" b="1" dirty="0">
                <a:latin typeface="Century Gothic"/>
                <a:cs typeface="Century Gothic"/>
              </a:rPr>
              <a:t>• Is your home a safe place?</a:t>
            </a:r>
          </a:p>
          <a:p>
            <a:pPr marL="0" indent="0">
              <a:lnSpc>
                <a:spcPct val="130000"/>
              </a:lnSpc>
              <a:buNone/>
            </a:pPr>
            <a:r>
              <a:rPr lang="en-US" sz="1600" b="1" dirty="0">
                <a:latin typeface="Century Gothic"/>
                <a:cs typeface="Century Gothic"/>
              </a:rPr>
              <a:t>• FACTS:</a:t>
            </a:r>
            <a:br>
              <a:rPr lang="en-US" sz="1600" b="1" dirty="0">
                <a:latin typeface="Century Gothic"/>
                <a:cs typeface="Century Gothic"/>
              </a:rPr>
            </a:br>
            <a:r>
              <a:rPr lang="en-US" sz="1600" dirty="0">
                <a:latin typeface="Baskerville"/>
                <a:cs typeface="Baskerville"/>
              </a:rPr>
              <a:t>	</a:t>
            </a:r>
            <a:r>
              <a:rPr lang="en-US" sz="1600" dirty="0">
                <a:latin typeface="Century Gothic"/>
                <a:cs typeface="Century Gothic"/>
              </a:rPr>
              <a:t>- Majority of sexual assaults take place </a:t>
            </a:r>
            <a:br>
              <a:rPr lang="en-US" sz="1600" dirty="0">
                <a:latin typeface="Century Gothic"/>
                <a:cs typeface="Century Gothic"/>
              </a:rPr>
            </a:br>
            <a:r>
              <a:rPr lang="en-US" sz="1600" dirty="0">
                <a:latin typeface="Century Gothic"/>
                <a:cs typeface="Century Gothic"/>
              </a:rPr>
              <a:t>           in victims’ homes</a:t>
            </a:r>
          </a:p>
          <a:p>
            <a:pPr marL="0" indent="0">
              <a:lnSpc>
                <a:spcPct val="130000"/>
              </a:lnSpc>
              <a:buNone/>
            </a:pPr>
            <a:r>
              <a:rPr lang="en-US" sz="1600" dirty="0">
                <a:latin typeface="Century Gothic"/>
                <a:cs typeface="Century Gothic"/>
              </a:rPr>
              <a:t>	- According to a U.S. Department of      	  Justice study, if you are home when </a:t>
            </a:r>
            <a:br>
              <a:rPr lang="en-US" sz="1600" dirty="0">
                <a:latin typeface="Century Gothic"/>
                <a:cs typeface="Century Gothic"/>
              </a:rPr>
            </a:br>
            <a:r>
              <a:rPr lang="en-US" sz="1600" dirty="0">
                <a:latin typeface="Century Gothic"/>
                <a:cs typeface="Century Gothic"/>
              </a:rPr>
              <a:t>	  a criminal gains entry, there is a </a:t>
            </a:r>
            <a:br>
              <a:rPr lang="en-US" sz="1600" dirty="0">
                <a:latin typeface="Century Gothic"/>
                <a:cs typeface="Century Gothic"/>
              </a:rPr>
            </a:br>
            <a:r>
              <a:rPr lang="en-US" sz="1600" dirty="0">
                <a:latin typeface="Century Gothic"/>
                <a:cs typeface="Century Gothic"/>
              </a:rPr>
              <a:t>	  </a:t>
            </a:r>
            <a:r>
              <a:rPr lang="en-US" sz="1600" b="1" dirty="0">
                <a:latin typeface="Century Gothic"/>
                <a:cs typeface="Century Gothic"/>
              </a:rPr>
              <a:t>one in three </a:t>
            </a:r>
            <a:r>
              <a:rPr lang="en-US" sz="1600" dirty="0">
                <a:latin typeface="Century Gothic"/>
                <a:cs typeface="Century Gothic"/>
              </a:rPr>
              <a:t>chance of becoming a 	  victim of violence.</a:t>
            </a:r>
          </a:p>
        </p:txBody>
      </p:sp>
      <p:pic>
        <p:nvPicPr>
          <p:cNvPr id="3" name="Picture 2" descr="200171288-00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7879" y="1408545"/>
            <a:ext cx="3071092" cy="3118974"/>
          </a:xfrm>
          <a:prstGeom prst="rect">
            <a:avLst/>
          </a:prstGeom>
          <a:effectLst>
            <a:outerShdw blurRad="50800" dist="38100" dir="2700000" algn="tl" rotWithShape="0">
              <a:srgbClr val="000000">
                <a:alpha val="20000"/>
              </a:srgbClr>
            </a:outerShdw>
          </a:effectLst>
        </p:spPr>
      </p:pic>
    </p:spTree>
    <p:extLst>
      <p:ext uri="{BB962C8B-B14F-4D97-AF65-F5344CB8AC3E}">
        <p14:creationId xmlns:p14="http://schemas.microsoft.com/office/powerpoint/2010/main" val="4221869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Home Security</a:t>
            </a:r>
          </a:p>
        </p:txBody>
      </p:sp>
      <p:pic>
        <p:nvPicPr>
          <p:cNvPr id="10" name="Picture 28" descr="10_GarageDoor_5283685"/>
          <p:cNvPicPr>
            <a:picLocks noChangeAspect="1" noChangeArrowheads="1"/>
          </p:cNvPicPr>
          <p:nvPr/>
        </p:nvPicPr>
        <p:blipFill>
          <a:blip r:embed="rId3" cstate="print"/>
          <a:srcRect/>
          <a:stretch>
            <a:fillRect/>
          </a:stretch>
        </p:blipFill>
        <p:spPr bwMode="auto">
          <a:xfrm>
            <a:off x="4982143" y="1450445"/>
            <a:ext cx="1888661" cy="1176904"/>
          </a:xfrm>
          <a:prstGeom prst="rect">
            <a:avLst/>
          </a:prstGeom>
          <a:noFill/>
          <a:ln w="9525">
            <a:solidFill>
              <a:schemeClr val="tx1"/>
            </a:solidFill>
            <a:miter lim="800000"/>
            <a:headEnd/>
            <a:tailEnd/>
          </a:ln>
        </p:spPr>
      </p:pic>
      <p:sp>
        <p:nvSpPr>
          <p:cNvPr id="5" name="Content Placeholder 4"/>
          <p:cNvSpPr>
            <a:spLocks noGrp="1"/>
          </p:cNvSpPr>
          <p:nvPr>
            <p:ph idx="1"/>
          </p:nvPr>
        </p:nvSpPr>
        <p:spPr>
          <a:xfrm>
            <a:off x="509833" y="1513265"/>
            <a:ext cx="3725079" cy="2570080"/>
          </a:xfrm>
        </p:spPr>
        <p:txBody>
          <a:bodyPr>
            <a:noAutofit/>
          </a:bodyPr>
          <a:lstStyle/>
          <a:p>
            <a:pPr marL="457200" lvl="1" indent="0" defTabSz="914400">
              <a:lnSpc>
                <a:spcPct val="150000"/>
              </a:lnSpc>
              <a:buClr>
                <a:schemeClr val="bg1"/>
              </a:buClr>
              <a:buNone/>
              <a:defRPr/>
            </a:pPr>
            <a:r>
              <a:rPr lang="en-US" sz="1600" b="1" dirty="0">
                <a:latin typeface="Century Gothic"/>
                <a:cs typeface="Century Gothic"/>
              </a:rPr>
              <a:t>• </a:t>
            </a:r>
            <a:r>
              <a:rPr lang="en-US" sz="1600" b="1" dirty="0">
                <a:solidFill>
                  <a:srgbClr val="000000"/>
                </a:solidFill>
                <a:latin typeface="Century Gothic"/>
                <a:cs typeface="Century Gothic"/>
              </a:rPr>
              <a:t>Garage doors</a:t>
            </a:r>
          </a:p>
          <a:p>
            <a:pPr marL="457200" lvl="1" indent="0" defTabSz="914400">
              <a:lnSpc>
                <a:spcPct val="150000"/>
              </a:lnSpc>
              <a:buClr>
                <a:schemeClr val="bg1"/>
              </a:buClr>
              <a:buNone/>
              <a:defRPr/>
            </a:pPr>
            <a:r>
              <a:rPr lang="en-US" sz="1600" b="1" dirty="0">
                <a:latin typeface="Century Gothic"/>
                <a:cs typeface="Century Gothic"/>
              </a:rPr>
              <a:t>• </a:t>
            </a:r>
            <a:r>
              <a:rPr lang="en-US" sz="1600" b="1" dirty="0">
                <a:solidFill>
                  <a:srgbClr val="000000"/>
                </a:solidFill>
                <a:latin typeface="Century Gothic"/>
                <a:cs typeface="Century Gothic"/>
              </a:rPr>
              <a:t>Front, side, rear entry doors</a:t>
            </a:r>
          </a:p>
          <a:p>
            <a:pPr marL="457200" lvl="1" indent="0" defTabSz="914400">
              <a:lnSpc>
                <a:spcPct val="150000"/>
              </a:lnSpc>
              <a:buClr>
                <a:schemeClr val="bg1"/>
              </a:buClr>
              <a:buNone/>
              <a:defRPr/>
            </a:pPr>
            <a:r>
              <a:rPr lang="en-US" sz="1600" b="1" dirty="0">
                <a:latin typeface="Century Gothic"/>
                <a:cs typeface="Century Gothic"/>
              </a:rPr>
              <a:t>•</a:t>
            </a:r>
            <a:r>
              <a:rPr lang="en-US" sz="1600" b="1" dirty="0">
                <a:solidFill>
                  <a:srgbClr val="000000"/>
                </a:solidFill>
                <a:latin typeface="Century Gothic"/>
                <a:cs typeface="Century Gothic"/>
              </a:rPr>
              <a:t> Door frames</a:t>
            </a:r>
          </a:p>
          <a:p>
            <a:pPr marL="457200" lvl="1" indent="0" defTabSz="914400">
              <a:lnSpc>
                <a:spcPct val="150000"/>
              </a:lnSpc>
              <a:buClr>
                <a:schemeClr val="bg1"/>
              </a:buClr>
              <a:buNone/>
              <a:defRPr/>
            </a:pPr>
            <a:r>
              <a:rPr lang="en-US" sz="1600" b="1" dirty="0">
                <a:latin typeface="Century Gothic"/>
                <a:cs typeface="Century Gothic"/>
              </a:rPr>
              <a:t>• </a:t>
            </a:r>
            <a:r>
              <a:rPr lang="en-US" sz="1600" b="1" dirty="0">
                <a:solidFill>
                  <a:srgbClr val="000000"/>
                </a:solidFill>
                <a:latin typeface="Century Gothic"/>
                <a:cs typeface="Century Gothic"/>
              </a:rPr>
              <a:t>Sliding glass doors</a:t>
            </a:r>
          </a:p>
          <a:p>
            <a:pPr marL="457200" lvl="1" indent="0" defTabSz="914400">
              <a:lnSpc>
                <a:spcPct val="150000"/>
              </a:lnSpc>
              <a:buClr>
                <a:schemeClr val="bg1"/>
              </a:buClr>
              <a:buNone/>
              <a:defRPr/>
            </a:pPr>
            <a:r>
              <a:rPr lang="en-US" sz="1600" b="1" dirty="0">
                <a:latin typeface="Century Gothic"/>
                <a:cs typeface="Century Gothic"/>
              </a:rPr>
              <a:t>• </a:t>
            </a:r>
            <a:r>
              <a:rPr lang="en-US" sz="1600" b="1" dirty="0">
                <a:solidFill>
                  <a:srgbClr val="000000"/>
                </a:solidFill>
                <a:latin typeface="Century Gothic"/>
                <a:cs typeface="Century Gothic"/>
              </a:rPr>
              <a:t>Pet doors</a:t>
            </a:r>
          </a:p>
          <a:p>
            <a:pPr marL="457200" lvl="1" indent="0" defTabSz="914400">
              <a:lnSpc>
                <a:spcPct val="150000"/>
              </a:lnSpc>
              <a:buClr>
                <a:schemeClr val="bg1"/>
              </a:buClr>
              <a:buNone/>
              <a:defRPr/>
            </a:pPr>
            <a:r>
              <a:rPr lang="en-US" sz="1600" b="1" dirty="0">
                <a:latin typeface="Century Gothic"/>
                <a:cs typeface="Century Gothic"/>
              </a:rPr>
              <a:t>• </a:t>
            </a:r>
            <a:r>
              <a:rPr lang="en-US" sz="1600" b="1" dirty="0">
                <a:solidFill>
                  <a:srgbClr val="000000"/>
                </a:solidFill>
                <a:latin typeface="Century Gothic"/>
                <a:cs typeface="Century Gothic"/>
              </a:rPr>
              <a:t>Door viewers</a:t>
            </a:r>
          </a:p>
          <a:p>
            <a:pPr marL="457200" lvl="1" indent="0" defTabSz="914400">
              <a:lnSpc>
                <a:spcPct val="150000"/>
              </a:lnSpc>
              <a:buClr>
                <a:schemeClr val="tx1"/>
              </a:buClr>
              <a:buNone/>
              <a:defRPr/>
            </a:pPr>
            <a:endParaRPr lang="en-US" sz="1600" b="1" dirty="0">
              <a:solidFill>
                <a:srgbClr val="000000"/>
              </a:solidFill>
              <a:latin typeface="Century Gothic"/>
              <a:cs typeface="Century Gothic"/>
            </a:endParaRPr>
          </a:p>
        </p:txBody>
      </p:sp>
      <p:sp>
        <p:nvSpPr>
          <p:cNvPr id="7" name="Title 1"/>
          <p:cNvSpPr txBox="1">
            <a:spLocks/>
          </p:cNvSpPr>
          <p:nvPr/>
        </p:nvSpPr>
        <p:spPr>
          <a:xfrm>
            <a:off x="4479636" y="985212"/>
            <a:ext cx="3694547" cy="35406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Doors</a:t>
            </a:r>
          </a:p>
        </p:txBody>
      </p:sp>
      <p:pic>
        <p:nvPicPr>
          <p:cNvPr id="11" name="Picture 30" descr="10_DogDoor_177685"/>
          <p:cNvPicPr>
            <a:picLocks noChangeAspect="1" noChangeArrowheads="1"/>
          </p:cNvPicPr>
          <p:nvPr/>
        </p:nvPicPr>
        <p:blipFill>
          <a:blip r:embed="rId4" cstate="print"/>
          <a:srcRect/>
          <a:stretch>
            <a:fillRect/>
          </a:stretch>
        </p:blipFill>
        <p:spPr bwMode="auto">
          <a:xfrm>
            <a:off x="4479636" y="2738521"/>
            <a:ext cx="1292924" cy="1723899"/>
          </a:xfrm>
          <a:prstGeom prst="rect">
            <a:avLst/>
          </a:prstGeom>
          <a:noFill/>
          <a:ln w="9525">
            <a:solidFill>
              <a:schemeClr val="tx1"/>
            </a:solidFill>
            <a:miter lim="800000"/>
            <a:headEnd/>
            <a:tailEnd/>
          </a:ln>
        </p:spPr>
      </p:pic>
      <p:pic>
        <p:nvPicPr>
          <p:cNvPr id="12" name="Picture 31" descr="10_Door3"/>
          <p:cNvPicPr>
            <a:picLocks noChangeAspect="1" noChangeArrowheads="1"/>
          </p:cNvPicPr>
          <p:nvPr/>
        </p:nvPicPr>
        <p:blipFill>
          <a:blip r:embed="rId5" cstate="print"/>
          <a:srcRect/>
          <a:stretch>
            <a:fillRect/>
          </a:stretch>
        </p:blipFill>
        <p:spPr bwMode="auto">
          <a:xfrm>
            <a:off x="6017284" y="2763051"/>
            <a:ext cx="1226527" cy="17145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0452902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Home Security</a:t>
            </a:r>
          </a:p>
        </p:txBody>
      </p:sp>
      <p:sp>
        <p:nvSpPr>
          <p:cNvPr id="5" name="Content Placeholder 4"/>
          <p:cNvSpPr>
            <a:spLocks noGrp="1"/>
          </p:cNvSpPr>
          <p:nvPr>
            <p:ph idx="1"/>
          </p:nvPr>
        </p:nvSpPr>
        <p:spPr>
          <a:xfrm>
            <a:off x="720429" y="1600749"/>
            <a:ext cx="3682230" cy="2547918"/>
          </a:xfrm>
        </p:spPr>
        <p:txBody>
          <a:bodyPr>
            <a:noAutofit/>
          </a:bodyPr>
          <a:lstStyle/>
          <a:p>
            <a:pPr marL="0" indent="0">
              <a:lnSpc>
                <a:spcPct val="140000"/>
              </a:lnSpc>
              <a:buNone/>
            </a:pPr>
            <a:r>
              <a:rPr lang="en-US" sz="1400" b="1" dirty="0">
                <a:latin typeface="Century Gothic"/>
                <a:cs typeface="Century Gothic"/>
              </a:rPr>
              <a:t>• Types of locks:</a:t>
            </a:r>
            <a:br>
              <a:rPr lang="en-US" sz="1400" b="1" dirty="0">
                <a:latin typeface="Century Gothic"/>
                <a:cs typeface="Century Gothic"/>
              </a:rPr>
            </a:br>
            <a:r>
              <a:rPr lang="en-US" sz="1400" dirty="0">
                <a:latin typeface="Baskerville SemiBold"/>
                <a:cs typeface="Baskerville SemiBold"/>
              </a:rPr>
              <a:t>	</a:t>
            </a:r>
            <a:r>
              <a:rPr lang="en-US" sz="1400" dirty="0">
                <a:latin typeface="Century Gothic"/>
                <a:cs typeface="Century Gothic"/>
              </a:rPr>
              <a:t>- Chain locks vs. “bar” type locks</a:t>
            </a:r>
          </a:p>
          <a:p>
            <a:pPr marL="0" indent="0">
              <a:lnSpc>
                <a:spcPct val="140000"/>
              </a:lnSpc>
              <a:buNone/>
            </a:pPr>
            <a:r>
              <a:rPr lang="en-US" sz="1400" dirty="0">
                <a:latin typeface="Century Gothic"/>
                <a:cs typeface="Century Gothic"/>
              </a:rPr>
              <a:t> 	- Single-cylinder deadbolt locks</a:t>
            </a:r>
          </a:p>
          <a:p>
            <a:pPr marL="0" indent="0">
              <a:lnSpc>
                <a:spcPct val="140000"/>
              </a:lnSpc>
              <a:buNone/>
            </a:pPr>
            <a:r>
              <a:rPr lang="en-US" sz="1400" dirty="0">
                <a:latin typeface="Century Gothic"/>
                <a:cs typeface="Century Gothic"/>
              </a:rPr>
              <a:t> 	- Double-cylinder deadbolt locks</a:t>
            </a:r>
          </a:p>
          <a:p>
            <a:pPr marL="0" indent="0">
              <a:lnSpc>
                <a:spcPct val="140000"/>
              </a:lnSpc>
              <a:buNone/>
            </a:pPr>
            <a:r>
              <a:rPr lang="en-US" sz="1400" dirty="0">
                <a:latin typeface="Century Gothic"/>
                <a:cs typeface="Century Gothic"/>
              </a:rPr>
              <a:t> 	- Keyless locks</a:t>
            </a:r>
          </a:p>
          <a:p>
            <a:pPr marL="0" indent="0">
              <a:lnSpc>
                <a:spcPct val="140000"/>
              </a:lnSpc>
              <a:buNone/>
            </a:pPr>
            <a:r>
              <a:rPr lang="en-US" sz="1400" b="1" dirty="0">
                <a:latin typeface="Century Gothic"/>
                <a:cs typeface="Century Gothic"/>
              </a:rPr>
              <a:t>• Re-key new house/apartment</a:t>
            </a:r>
          </a:p>
          <a:p>
            <a:pPr marL="0" indent="0">
              <a:lnSpc>
                <a:spcPct val="140000"/>
              </a:lnSpc>
              <a:buNone/>
            </a:pPr>
            <a:r>
              <a:rPr lang="en-US" sz="1400" b="1" dirty="0">
                <a:latin typeface="Century Gothic"/>
                <a:cs typeface="Century Gothic"/>
              </a:rPr>
              <a:t>• Key storage</a:t>
            </a:r>
          </a:p>
        </p:txBody>
      </p:sp>
      <p:sp>
        <p:nvSpPr>
          <p:cNvPr id="7" name="Title 1"/>
          <p:cNvSpPr txBox="1">
            <a:spLocks/>
          </p:cNvSpPr>
          <p:nvPr/>
        </p:nvSpPr>
        <p:spPr>
          <a:xfrm>
            <a:off x="4525818" y="954424"/>
            <a:ext cx="3648365" cy="40024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Locks</a:t>
            </a:r>
          </a:p>
        </p:txBody>
      </p:sp>
      <p:pic>
        <p:nvPicPr>
          <p:cNvPr id="8" name="Picture 23" descr="11_LatchLock_1094958"/>
          <p:cNvPicPr>
            <a:picLocks noChangeAspect="1" noChangeArrowheads="1"/>
          </p:cNvPicPr>
          <p:nvPr/>
        </p:nvPicPr>
        <p:blipFill>
          <a:blip r:embed="rId3" cstate="print"/>
          <a:srcRect/>
          <a:stretch>
            <a:fillRect/>
          </a:stretch>
        </p:blipFill>
        <p:spPr bwMode="auto">
          <a:xfrm>
            <a:off x="4807431" y="1600749"/>
            <a:ext cx="2076143" cy="1557108"/>
          </a:xfrm>
          <a:prstGeom prst="rect">
            <a:avLst/>
          </a:prstGeom>
          <a:noFill/>
          <a:ln w="9525">
            <a:solidFill>
              <a:schemeClr val="tx1"/>
            </a:solidFill>
            <a:miter lim="800000"/>
            <a:headEnd/>
            <a:tailEnd/>
          </a:ln>
        </p:spPr>
      </p:pic>
      <p:pic>
        <p:nvPicPr>
          <p:cNvPr id="10" name="Picture 22" descr="11_BoltLock_304941"/>
          <p:cNvPicPr>
            <a:picLocks noChangeAspect="1" noChangeArrowheads="1"/>
          </p:cNvPicPr>
          <p:nvPr/>
        </p:nvPicPr>
        <p:blipFill>
          <a:blip r:embed="rId4" cstate="print"/>
          <a:srcRect/>
          <a:stretch>
            <a:fillRect/>
          </a:stretch>
        </p:blipFill>
        <p:spPr bwMode="auto">
          <a:xfrm>
            <a:off x="6754114" y="2124141"/>
            <a:ext cx="1420069" cy="2188487"/>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7334556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Home Security</a:t>
            </a:r>
          </a:p>
        </p:txBody>
      </p:sp>
      <p:sp>
        <p:nvSpPr>
          <p:cNvPr id="5" name="Content Placeholder 4"/>
          <p:cNvSpPr>
            <a:spLocks noGrp="1"/>
          </p:cNvSpPr>
          <p:nvPr>
            <p:ph idx="1"/>
          </p:nvPr>
        </p:nvSpPr>
        <p:spPr>
          <a:xfrm>
            <a:off x="661940" y="1662324"/>
            <a:ext cx="4507345" cy="2547918"/>
          </a:xfrm>
        </p:spPr>
        <p:txBody>
          <a:bodyPr>
            <a:noAutofit/>
          </a:bodyPr>
          <a:lstStyle/>
          <a:p>
            <a:pPr marL="0" indent="0">
              <a:lnSpc>
                <a:spcPct val="140000"/>
              </a:lnSpc>
              <a:buNone/>
            </a:pPr>
            <a:r>
              <a:rPr lang="en-US" sz="1600" b="1" dirty="0">
                <a:latin typeface="Century Gothic"/>
                <a:cs typeface="Century Gothic"/>
              </a:rPr>
              <a:t>• Types of windows:</a:t>
            </a:r>
            <a:br>
              <a:rPr lang="en-US" sz="1600" b="1" dirty="0">
                <a:latin typeface="Century Gothic"/>
                <a:cs typeface="Century Gothic"/>
              </a:rPr>
            </a:br>
            <a:r>
              <a:rPr lang="en-US" sz="1600" dirty="0">
                <a:latin typeface="Baskerville"/>
                <a:cs typeface="Baskerville"/>
              </a:rPr>
              <a:t>	</a:t>
            </a:r>
            <a:r>
              <a:rPr lang="en-US" sz="1600" dirty="0">
                <a:latin typeface="Century Gothic"/>
                <a:cs typeface="Century Gothic"/>
              </a:rPr>
              <a:t>- Double sash</a:t>
            </a:r>
            <a:br>
              <a:rPr lang="en-US" sz="1600" dirty="0">
                <a:latin typeface="Century Gothic"/>
                <a:cs typeface="Century Gothic"/>
              </a:rPr>
            </a:br>
            <a:r>
              <a:rPr lang="en-US" sz="1600" dirty="0">
                <a:latin typeface="Century Gothic"/>
                <a:cs typeface="Century Gothic"/>
              </a:rPr>
              <a:t>	- Casement</a:t>
            </a:r>
          </a:p>
          <a:p>
            <a:pPr marL="0" indent="0">
              <a:lnSpc>
                <a:spcPct val="140000"/>
              </a:lnSpc>
              <a:buNone/>
            </a:pPr>
            <a:r>
              <a:rPr lang="en-US" sz="1600" b="1" dirty="0">
                <a:latin typeface="Century Gothic"/>
                <a:cs typeface="Century Gothic"/>
              </a:rPr>
              <a:t>• Window coverings:</a:t>
            </a:r>
            <a:br>
              <a:rPr lang="en-US" sz="1600" b="1" dirty="0">
                <a:latin typeface="Century Gothic"/>
                <a:cs typeface="Century Gothic"/>
              </a:rPr>
            </a:br>
            <a:r>
              <a:rPr lang="en-US" sz="1600" dirty="0">
                <a:latin typeface="Century Gothic"/>
                <a:cs typeface="Century Gothic"/>
              </a:rPr>
              <a:t>	- Examine your home from outside</a:t>
            </a:r>
          </a:p>
          <a:p>
            <a:pPr marL="0" indent="0">
              <a:lnSpc>
                <a:spcPct val="140000"/>
              </a:lnSpc>
              <a:buNone/>
            </a:pPr>
            <a:r>
              <a:rPr lang="en-US" sz="1600" b="1" dirty="0">
                <a:latin typeface="Century Gothic"/>
                <a:cs typeface="Century Gothic"/>
              </a:rPr>
              <a:t>• Window locks:</a:t>
            </a:r>
            <a:br>
              <a:rPr lang="en-US" sz="1600" b="1" dirty="0">
                <a:latin typeface="Century Gothic"/>
                <a:cs typeface="Century Gothic"/>
              </a:rPr>
            </a:br>
            <a:r>
              <a:rPr lang="en-US" sz="1600" dirty="0">
                <a:latin typeface="Century Gothic"/>
                <a:cs typeface="Century Gothic"/>
              </a:rPr>
              <a:t>	- Install good quality, metal locks</a:t>
            </a:r>
          </a:p>
        </p:txBody>
      </p:sp>
      <p:sp>
        <p:nvSpPr>
          <p:cNvPr id="7" name="Title 1"/>
          <p:cNvSpPr txBox="1">
            <a:spLocks/>
          </p:cNvSpPr>
          <p:nvPr/>
        </p:nvSpPr>
        <p:spPr>
          <a:xfrm>
            <a:off x="4548909" y="946727"/>
            <a:ext cx="3625274"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Windows</a:t>
            </a:r>
          </a:p>
        </p:txBody>
      </p:sp>
      <p:pic>
        <p:nvPicPr>
          <p:cNvPr id="8" name="Picture 7" descr="Slide_13_0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8243" y="1607574"/>
            <a:ext cx="2389654" cy="1592481"/>
          </a:xfrm>
          <a:prstGeom prst="rect">
            <a:avLst/>
          </a:prstGeom>
          <a:effectLst>
            <a:outerShdw blurRad="50800" dist="38100" dir="2700000" algn="tl" rotWithShape="0">
              <a:srgbClr val="000000">
                <a:alpha val="20000"/>
              </a:srgbClr>
            </a:outerShdw>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8879" y="2874509"/>
            <a:ext cx="2139487" cy="1426324"/>
          </a:xfrm>
          <a:prstGeom prst="rect">
            <a:avLst/>
          </a:prstGeom>
        </p:spPr>
      </p:pic>
    </p:spTree>
    <p:extLst>
      <p:ext uri="{BB962C8B-B14F-4D97-AF65-F5344CB8AC3E}">
        <p14:creationId xmlns:p14="http://schemas.microsoft.com/office/powerpoint/2010/main" val="182418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lank01_RV.jpg"/>
          <p:cNvPicPr>
            <a:picLocks noChangeAspect="1"/>
          </p:cNvPicPr>
          <p:nvPr/>
        </p:nvPicPr>
        <p:blipFill>
          <a:blip r:embed="rId3"/>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Home Security</a:t>
            </a:r>
          </a:p>
        </p:txBody>
      </p:sp>
      <p:sp>
        <p:nvSpPr>
          <p:cNvPr id="5" name="Content Placeholder 4"/>
          <p:cNvSpPr>
            <a:spLocks noGrp="1"/>
          </p:cNvSpPr>
          <p:nvPr>
            <p:ph idx="1"/>
          </p:nvPr>
        </p:nvSpPr>
        <p:spPr>
          <a:xfrm>
            <a:off x="816226" y="1335093"/>
            <a:ext cx="4313335" cy="3379190"/>
          </a:xfrm>
        </p:spPr>
        <p:txBody>
          <a:bodyPr>
            <a:noAutofit/>
          </a:bodyPr>
          <a:lstStyle/>
          <a:p>
            <a:pPr marL="0" indent="0">
              <a:lnSpc>
                <a:spcPct val="140000"/>
              </a:lnSpc>
              <a:buNone/>
            </a:pPr>
            <a:r>
              <a:rPr lang="en-US" sz="1600" b="1" dirty="0">
                <a:latin typeface="Century Gothic"/>
                <a:cs typeface="Century Gothic"/>
              </a:rPr>
              <a:t>• Interior lighting:</a:t>
            </a:r>
            <a:br>
              <a:rPr lang="en-US" sz="1600" b="1" dirty="0">
                <a:latin typeface="Century Gothic"/>
                <a:cs typeface="Century Gothic"/>
              </a:rPr>
            </a:br>
            <a:r>
              <a:rPr lang="en-US" sz="1600" dirty="0">
                <a:latin typeface="Century Gothic"/>
                <a:cs typeface="Century Gothic"/>
              </a:rPr>
              <a:t>	- Create the illusion of being home</a:t>
            </a:r>
            <a:br>
              <a:rPr lang="en-US" sz="1600" dirty="0">
                <a:latin typeface="Century Gothic"/>
                <a:cs typeface="Century Gothic"/>
              </a:rPr>
            </a:br>
            <a:r>
              <a:rPr lang="en-US" sz="1600" dirty="0">
                <a:latin typeface="Century Gothic"/>
                <a:cs typeface="Century Gothic"/>
              </a:rPr>
              <a:t>	- Types of timers:</a:t>
            </a:r>
            <a:br>
              <a:rPr lang="en-US" sz="1600" dirty="0">
                <a:latin typeface="Century Gothic"/>
                <a:cs typeface="Century Gothic"/>
              </a:rPr>
            </a:br>
            <a:r>
              <a:rPr lang="en-US" sz="1600" dirty="0">
                <a:latin typeface="Century Gothic"/>
                <a:cs typeface="Century Gothic"/>
              </a:rPr>
              <a:t>		• Photoelectric cells</a:t>
            </a:r>
            <a:br>
              <a:rPr lang="en-US" sz="1600" dirty="0">
                <a:latin typeface="Century Gothic"/>
                <a:cs typeface="Century Gothic"/>
              </a:rPr>
            </a:br>
            <a:r>
              <a:rPr lang="en-US" sz="1600" dirty="0">
                <a:latin typeface="Century Gothic"/>
                <a:cs typeface="Century Gothic"/>
              </a:rPr>
              <a:t>		• Motion sensors</a:t>
            </a:r>
            <a:br>
              <a:rPr lang="en-US" sz="1600" dirty="0">
                <a:latin typeface="Century Gothic"/>
                <a:cs typeface="Century Gothic"/>
              </a:rPr>
            </a:br>
            <a:r>
              <a:rPr lang="en-US" sz="1600" dirty="0">
                <a:latin typeface="Century Gothic"/>
                <a:cs typeface="Century Gothic"/>
              </a:rPr>
              <a:t>		• Night lights</a:t>
            </a:r>
          </a:p>
          <a:p>
            <a:pPr marL="0" indent="0">
              <a:lnSpc>
                <a:spcPct val="140000"/>
              </a:lnSpc>
              <a:buNone/>
            </a:pPr>
            <a:r>
              <a:rPr lang="en-US" sz="1600" b="1" dirty="0">
                <a:latin typeface="Century Gothic"/>
                <a:cs typeface="Century Gothic"/>
              </a:rPr>
              <a:t>• Exterior lighting:</a:t>
            </a:r>
            <a:br>
              <a:rPr lang="en-US" sz="1600" b="1" dirty="0">
                <a:latin typeface="Century Gothic"/>
                <a:cs typeface="Century Gothic"/>
              </a:rPr>
            </a:br>
            <a:r>
              <a:rPr lang="en-US" sz="1600" dirty="0">
                <a:latin typeface="Century Gothic"/>
                <a:cs typeface="Century Gothic"/>
              </a:rPr>
              <a:t>	- 360° lighting</a:t>
            </a:r>
            <a:br>
              <a:rPr lang="en-US" sz="1600" dirty="0">
                <a:latin typeface="Century Gothic"/>
                <a:cs typeface="Century Gothic"/>
              </a:rPr>
            </a:br>
            <a:r>
              <a:rPr lang="en-US" sz="1600" dirty="0">
                <a:latin typeface="Century Gothic"/>
                <a:cs typeface="Century Gothic"/>
              </a:rPr>
              <a:t>	- Pathway lighting</a:t>
            </a:r>
          </a:p>
        </p:txBody>
      </p:sp>
      <p:sp>
        <p:nvSpPr>
          <p:cNvPr id="7" name="Title 1"/>
          <p:cNvSpPr txBox="1">
            <a:spLocks/>
          </p:cNvSpPr>
          <p:nvPr/>
        </p:nvSpPr>
        <p:spPr>
          <a:xfrm>
            <a:off x="4548909" y="946727"/>
            <a:ext cx="3625274"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Lighting</a:t>
            </a:r>
          </a:p>
        </p:txBody>
      </p:sp>
      <p:pic>
        <p:nvPicPr>
          <p:cNvPr id="8" name="Picture 7" descr="14_Exterior_Lighting_820024"/>
          <p:cNvPicPr>
            <a:picLocks noChangeAspect="1" noChangeArrowheads="1"/>
          </p:cNvPicPr>
          <p:nvPr/>
        </p:nvPicPr>
        <p:blipFill>
          <a:blip r:embed="rId4" cstate="print"/>
          <a:srcRect/>
          <a:stretch>
            <a:fillRect/>
          </a:stretch>
        </p:blipFill>
        <p:spPr bwMode="auto">
          <a:xfrm>
            <a:off x="4975472" y="2172639"/>
            <a:ext cx="3352800" cy="2160587"/>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0725372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Home Security</a:t>
            </a:r>
          </a:p>
        </p:txBody>
      </p:sp>
      <p:sp>
        <p:nvSpPr>
          <p:cNvPr id="5" name="Content Placeholder 4"/>
          <p:cNvSpPr>
            <a:spLocks noGrp="1"/>
          </p:cNvSpPr>
          <p:nvPr>
            <p:ph idx="1"/>
          </p:nvPr>
        </p:nvSpPr>
        <p:spPr>
          <a:xfrm>
            <a:off x="880533" y="1508164"/>
            <a:ext cx="3351838" cy="2948160"/>
          </a:xfrm>
        </p:spPr>
        <p:txBody>
          <a:bodyPr>
            <a:noAutofit/>
          </a:bodyPr>
          <a:lstStyle/>
          <a:p>
            <a:pPr marL="0" indent="0">
              <a:lnSpc>
                <a:spcPct val="140000"/>
              </a:lnSpc>
              <a:buNone/>
            </a:pPr>
            <a:r>
              <a:rPr lang="en-US" sz="1600" b="1" dirty="0">
                <a:latin typeface="Century Gothic"/>
                <a:cs typeface="Century Gothic"/>
              </a:rPr>
              <a:t>• Alarms:</a:t>
            </a:r>
            <a:br>
              <a:rPr lang="en-US" sz="1600" b="1" dirty="0">
                <a:latin typeface="Century Gothic"/>
                <a:cs typeface="Century Gothic"/>
              </a:rPr>
            </a:br>
            <a:r>
              <a:rPr lang="en-US" sz="1600" dirty="0">
                <a:latin typeface="Century Gothic"/>
                <a:cs typeface="Century Gothic"/>
              </a:rPr>
              <a:t> 	- Silent</a:t>
            </a:r>
            <a:br>
              <a:rPr lang="en-US" sz="1600" dirty="0">
                <a:latin typeface="Century Gothic"/>
                <a:cs typeface="Century Gothic"/>
              </a:rPr>
            </a:br>
            <a:r>
              <a:rPr lang="en-US" sz="1600" dirty="0">
                <a:latin typeface="Century Gothic"/>
                <a:cs typeface="Century Gothic"/>
              </a:rPr>
              <a:t> 	- Perimeter</a:t>
            </a:r>
            <a:br>
              <a:rPr lang="en-US" sz="1600" dirty="0">
                <a:latin typeface="Century Gothic"/>
                <a:cs typeface="Century Gothic"/>
              </a:rPr>
            </a:br>
            <a:r>
              <a:rPr lang="en-US" sz="1600" dirty="0">
                <a:latin typeface="Century Gothic"/>
                <a:cs typeface="Century Gothic"/>
              </a:rPr>
              <a:t> 	- Motion detection</a:t>
            </a:r>
            <a:br>
              <a:rPr lang="en-US" sz="1600" dirty="0">
                <a:latin typeface="Century Gothic"/>
                <a:cs typeface="Century Gothic"/>
              </a:rPr>
            </a:br>
            <a:r>
              <a:rPr lang="en-US" sz="1600" dirty="0">
                <a:latin typeface="Century Gothic"/>
                <a:cs typeface="Century Gothic"/>
              </a:rPr>
              <a:t> 	- Alarm signs</a:t>
            </a:r>
          </a:p>
          <a:p>
            <a:pPr marL="0" indent="0">
              <a:lnSpc>
                <a:spcPct val="140000"/>
              </a:lnSpc>
              <a:buNone/>
            </a:pPr>
            <a:r>
              <a:rPr lang="en-US" sz="1600" b="1" dirty="0">
                <a:latin typeface="Century Gothic"/>
                <a:cs typeface="Century Gothic"/>
              </a:rPr>
              <a:t>• Alarm monitoring:</a:t>
            </a:r>
            <a:br>
              <a:rPr lang="en-US" sz="1600" b="1" dirty="0">
                <a:latin typeface="Century Gothic"/>
                <a:cs typeface="Century Gothic"/>
              </a:rPr>
            </a:br>
            <a:r>
              <a:rPr lang="en-US" sz="1600" dirty="0">
                <a:latin typeface="Century Gothic"/>
                <a:cs typeface="Century Gothic"/>
              </a:rPr>
              <a:t>	- Evaluate companies</a:t>
            </a:r>
            <a:br>
              <a:rPr lang="en-US" sz="1600" dirty="0">
                <a:latin typeface="Century Gothic"/>
                <a:cs typeface="Century Gothic"/>
              </a:rPr>
            </a:br>
            <a:r>
              <a:rPr lang="en-US" sz="1600" dirty="0">
                <a:latin typeface="Century Gothic"/>
                <a:cs typeface="Century Gothic"/>
              </a:rPr>
              <a:t>	- Reset codes periodically</a:t>
            </a:r>
          </a:p>
        </p:txBody>
      </p:sp>
      <p:sp>
        <p:nvSpPr>
          <p:cNvPr id="7" name="Title 1"/>
          <p:cNvSpPr txBox="1">
            <a:spLocks/>
          </p:cNvSpPr>
          <p:nvPr/>
        </p:nvSpPr>
        <p:spPr>
          <a:xfrm>
            <a:off x="4548909" y="954424"/>
            <a:ext cx="3625274"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Alarms</a:t>
            </a:r>
          </a:p>
        </p:txBody>
      </p:sp>
      <p:pic>
        <p:nvPicPr>
          <p:cNvPr id="3" name="Picture 2" descr="48799759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2371" y="1785696"/>
            <a:ext cx="3844638" cy="2563091"/>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575854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Home Security</a:t>
            </a:r>
          </a:p>
        </p:txBody>
      </p:sp>
      <p:sp>
        <p:nvSpPr>
          <p:cNvPr id="5" name="Content Placeholder 4"/>
          <p:cNvSpPr>
            <a:spLocks noGrp="1"/>
          </p:cNvSpPr>
          <p:nvPr>
            <p:ph idx="1"/>
          </p:nvPr>
        </p:nvSpPr>
        <p:spPr>
          <a:xfrm>
            <a:off x="267629" y="1925183"/>
            <a:ext cx="4137103" cy="2680272"/>
          </a:xfrm>
        </p:spPr>
        <p:txBody>
          <a:bodyPr>
            <a:normAutofit/>
          </a:bodyPr>
          <a:lstStyle/>
          <a:p>
            <a:pPr>
              <a:lnSpc>
                <a:spcPct val="210000"/>
              </a:lnSpc>
            </a:pPr>
            <a:r>
              <a:rPr lang="en-US" sz="1600" b="1" dirty="0">
                <a:latin typeface="Century Gothic"/>
                <a:cs typeface="Century Gothic"/>
              </a:rPr>
              <a:t>Simple vs. complex system?</a:t>
            </a:r>
          </a:p>
          <a:p>
            <a:pPr>
              <a:lnSpc>
                <a:spcPct val="210000"/>
              </a:lnSpc>
            </a:pPr>
            <a:r>
              <a:rPr lang="en-US" sz="1600" b="1" dirty="0">
                <a:latin typeface="Century Gothic"/>
                <a:cs typeface="Century Gothic"/>
              </a:rPr>
              <a:t>Maintenance</a:t>
            </a:r>
          </a:p>
          <a:p>
            <a:pPr>
              <a:lnSpc>
                <a:spcPct val="210000"/>
              </a:lnSpc>
            </a:pPr>
            <a:r>
              <a:rPr lang="en-US" sz="1600" b="1" dirty="0">
                <a:latin typeface="Century Gothic"/>
                <a:cs typeface="Century Gothic"/>
              </a:rPr>
              <a:t>Fake camera</a:t>
            </a:r>
          </a:p>
          <a:p>
            <a:pPr marL="0" indent="0">
              <a:lnSpc>
                <a:spcPct val="210000"/>
              </a:lnSpc>
              <a:buNone/>
            </a:pPr>
            <a:endParaRPr lang="en-US" sz="1600" dirty="0">
              <a:latin typeface="Century Gothic"/>
              <a:cs typeface="Century Gothic"/>
            </a:endParaRPr>
          </a:p>
        </p:txBody>
      </p:sp>
      <p:sp>
        <p:nvSpPr>
          <p:cNvPr id="7" name="Title 1"/>
          <p:cNvSpPr txBox="1">
            <a:spLocks/>
          </p:cNvSpPr>
          <p:nvPr/>
        </p:nvSpPr>
        <p:spPr>
          <a:xfrm>
            <a:off x="4548909" y="954424"/>
            <a:ext cx="3625274"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Security Cameras</a:t>
            </a:r>
          </a:p>
        </p:txBody>
      </p:sp>
      <p:pic>
        <p:nvPicPr>
          <p:cNvPr id="3" name="Picture 2"/>
          <p:cNvPicPr>
            <a:picLocks noChangeAspect="1"/>
          </p:cNvPicPr>
          <p:nvPr/>
        </p:nvPicPr>
        <p:blipFill>
          <a:blip r:embed="rId3"/>
          <a:stretch>
            <a:fillRect/>
          </a:stretch>
        </p:blipFill>
        <p:spPr>
          <a:xfrm>
            <a:off x="4548909" y="1925182"/>
            <a:ext cx="4112776" cy="2184400"/>
          </a:xfrm>
          <a:prstGeom prst="rect">
            <a:avLst/>
          </a:prstGeom>
        </p:spPr>
      </p:pic>
    </p:spTree>
    <p:extLst>
      <p:ext uri="{BB962C8B-B14F-4D97-AF65-F5344CB8AC3E}">
        <p14:creationId xmlns:p14="http://schemas.microsoft.com/office/powerpoint/2010/main" val="39249692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Home Security</a:t>
            </a:r>
          </a:p>
        </p:txBody>
      </p:sp>
      <p:sp>
        <p:nvSpPr>
          <p:cNvPr id="5" name="Content Placeholder 4"/>
          <p:cNvSpPr>
            <a:spLocks noGrp="1"/>
          </p:cNvSpPr>
          <p:nvPr>
            <p:ph idx="1"/>
          </p:nvPr>
        </p:nvSpPr>
        <p:spPr>
          <a:xfrm>
            <a:off x="900546" y="1504140"/>
            <a:ext cx="3386667" cy="3067859"/>
          </a:xfrm>
        </p:spPr>
        <p:txBody>
          <a:bodyPr>
            <a:noAutofit/>
          </a:bodyPr>
          <a:lstStyle/>
          <a:p>
            <a:pPr marL="0" indent="0">
              <a:lnSpc>
                <a:spcPct val="140000"/>
              </a:lnSpc>
              <a:buNone/>
            </a:pPr>
            <a:r>
              <a:rPr lang="en-US" sz="1600" b="1" dirty="0">
                <a:latin typeface="Century Gothic"/>
                <a:cs typeface="Century Gothic"/>
              </a:rPr>
              <a:t>• Alternative to alarm system</a:t>
            </a:r>
          </a:p>
          <a:p>
            <a:pPr marL="0" indent="0">
              <a:lnSpc>
                <a:spcPct val="140000"/>
              </a:lnSpc>
              <a:buNone/>
            </a:pPr>
            <a:r>
              <a:rPr lang="en-US" sz="1600" b="1" dirty="0">
                <a:latin typeface="Century Gothic"/>
                <a:cs typeface="Century Gothic"/>
              </a:rPr>
              <a:t>• Positives:</a:t>
            </a:r>
            <a:br>
              <a:rPr lang="en-US" sz="1600" b="1" dirty="0">
                <a:latin typeface="Century Gothic"/>
                <a:cs typeface="Century Gothic"/>
              </a:rPr>
            </a:br>
            <a:r>
              <a:rPr lang="en-US" sz="1600" b="1" dirty="0">
                <a:latin typeface="Century Gothic"/>
                <a:cs typeface="Century Gothic"/>
              </a:rPr>
              <a:t>	</a:t>
            </a:r>
            <a:r>
              <a:rPr lang="en-US" sz="1600" dirty="0">
                <a:latin typeface="Century Gothic"/>
                <a:cs typeface="Century Gothic"/>
              </a:rPr>
              <a:t>- Acute hearing and smell</a:t>
            </a:r>
          </a:p>
          <a:p>
            <a:pPr marL="0" indent="0">
              <a:lnSpc>
                <a:spcPct val="140000"/>
              </a:lnSpc>
              <a:buNone/>
            </a:pPr>
            <a:r>
              <a:rPr lang="en-US" sz="1600" b="1" dirty="0">
                <a:latin typeface="Century Gothic"/>
                <a:cs typeface="Century Gothic"/>
              </a:rPr>
              <a:t>• Negatives:</a:t>
            </a:r>
            <a:br>
              <a:rPr lang="en-US" sz="1600" b="1" dirty="0">
                <a:latin typeface="Century Gothic"/>
                <a:cs typeface="Century Gothic"/>
              </a:rPr>
            </a:br>
            <a:r>
              <a:rPr lang="en-US" sz="1600" b="1" dirty="0">
                <a:latin typeface="Century Gothic"/>
                <a:cs typeface="Century Gothic"/>
              </a:rPr>
              <a:t>	</a:t>
            </a:r>
            <a:r>
              <a:rPr lang="en-US" sz="1600" dirty="0">
                <a:latin typeface="Century Gothic"/>
                <a:cs typeface="Century Gothic"/>
              </a:rPr>
              <a:t>- Care and training</a:t>
            </a:r>
            <a:br>
              <a:rPr lang="en-US" sz="1600" dirty="0">
                <a:latin typeface="Century Gothic"/>
                <a:cs typeface="Century Gothic"/>
              </a:rPr>
            </a:br>
            <a:r>
              <a:rPr lang="en-US" sz="1600" dirty="0">
                <a:latin typeface="Century Gothic"/>
                <a:cs typeface="Century Gothic"/>
              </a:rPr>
              <a:t>	- Liability and insurance</a:t>
            </a:r>
          </a:p>
          <a:p>
            <a:pPr marL="0" indent="0">
              <a:lnSpc>
                <a:spcPct val="140000"/>
              </a:lnSpc>
              <a:buNone/>
            </a:pPr>
            <a:r>
              <a:rPr lang="en-US" sz="1600" b="1" dirty="0">
                <a:latin typeface="Century Gothic"/>
                <a:cs typeface="Century Gothic"/>
              </a:rPr>
              <a:t>• What size is best?</a:t>
            </a:r>
          </a:p>
          <a:p>
            <a:pPr marL="0" indent="0">
              <a:lnSpc>
                <a:spcPct val="140000"/>
              </a:lnSpc>
              <a:buNone/>
            </a:pPr>
            <a:r>
              <a:rPr lang="en-US" sz="1600" b="1" dirty="0">
                <a:latin typeface="Century Gothic"/>
                <a:cs typeface="Century Gothic"/>
              </a:rPr>
              <a:t>• Fool the criminal techniques</a:t>
            </a:r>
          </a:p>
        </p:txBody>
      </p:sp>
      <p:sp>
        <p:nvSpPr>
          <p:cNvPr id="7" name="Title 1"/>
          <p:cNvSpPr txBox="1">
            <a:spLocks/>
          </p:cNvSpPr>
          <p:nvPr/>
        </p:nvSpPr>
        <p:spPr>
          <a:xfrm>
            <a:off x="4548909" y="939030"/>
            <a:ext cx="3625274"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Dogs</a:t>
            </a:r>
          </a:p>
        </p:txBody>
      </p:sp>
      <p:pic>
        <p:nvPicPr>
          <p:cNvPr id="4" name="Picture 3" descr="Slide_17.jpg"/>
          <p:cNvPicPr>
            <a:picLocks noChangeAspect="1"/>
          </p:cNvPicPr>
          <p:nvPr/>
        </p:nvPicPr>
        <p:blipFill rotWithShape="1">
          <a:blip r:embed="rId3" cstate="print">
            <a:extLst>
              <a:ext uri="{28A0092B-C50C-407E-A947-70E740481C1C}">
                <a14:useLocalDpi xmlns:a14="http://schemas.microsoft.com/office/drawing/2010/main" val="0"/>
              </a:ext>
            </a:extLst>
          </a:blip>
          <a:srcRect r="4536"/>
          <a:stretch/>
        </p:blipFill>
        <p:spPr>
          <a:xfrm>
            <a:off x="4287213" y="1727714"/>
            <a:ext cx="3886970" cy="2715168"/>
          </a:xfrm>
          <a:prstGeom prst="rect">
            <a:avLst/>
          </a:prstGeom>
          <a:effectLst>
            <a:outerShdw blurRad="50800" dist="38100" dir="2700000" algn="tl" rotWithShape="0">
              <a:srgbClr val="000000">
                <a:alpha val="20000"/>
              </a:srgbClr>
            </a:outerShdw>
          </a:effectLst>
        </p:spPr>
      </p:pic>
    </p:spTree>
    <p:extLst>
      <p:ext uri="{BB962C8B-B14F-4D97-AF65-F5344CB8AC3E}">
        <p14:creationId xmlns:p14="http://schemas.microsoft.com/office/powerpoint/2010/main" val="3861241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effectLst/>
      </p:bgPr>
    </p:bg>
    <p:spTree>
      <p:nvGrpSpPr>
        <p:cNvPr id="1" name=""/>
        <p:cNvGrpSpPr/>
        <p:nvPr/>
      </p:nvGrpSpPr>
      <p:grpSpPr>
        <a:xfrm>
          <a:off x="0" y="0"/>
          <a:ext cx="0" cy="0"/>
          <a:chOff x="0" y="0"/>
          <a:chExt cx="0" cy="0"/>
        </a:xfrm>
      </p:grpSpPr>
      <p:pic>
        <p:nvPicPr>
          <p:cNvPr id="8" name="Picture 7" descr="blank01_RV.jpg"/>
          <p:cNvPicPr>
            <a:picLocks noChangeAspect="1"/>
          </p:cNvPicPr>
          <p:nvPr/>
        </p:nvPicPr>
        <p:blipFill>
          <a:blip r:embed="rId2"/>
          <a:stretch>
            <a:fillRect/>
          </a:stretch>
        </p:blipFill>
        <p:spPr>
          <a:xfrm>
            <a:off x="0" y="-7001"/>
            <a:ext cx="9144270" cy="5150502"/>
          </a:xfrm>
          <a:prstGeom prst="rect">
            <a:avLst/>
          </a:prstGeom>
        </p:spPr>
      </p:pic>
      <p:graphicFrame>
        <p:nvGraphicFramePr>
          <p:cNvPr id="7" name="Diagram 6"/>
          <p:cNvGraphicFramePr/>
          <p:nvPr>
            <p:extLst>
              <p:ext uri="{D42A27DB-BD31-4B8C-83A1-F6EECF244321}">
                <p14:modId xmlns:p14="http://schemas.microsoft.com/office/powerpoint/2010/main" val="3288688854"/>
              </p:ext>
            </p:extLst>
          </p:nvPr>
        </p:nvGraphicFramePr>
        <p:xfrm>
          <a:off x="5417126" y="318226"/>
          <a:ext cx="3092643" cy="857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4"/>
          <p:cNvSpPr>
            <a:spLocks noGrp="1"/>
          </p:cNvSpPr>
          <p:nvPr>
            <p:ph idx="1"/>
          </p:nvPr>
        </p:nvSpPr>
        <p:spPr>
          <a:xfrm>
            <a:off x="681952" y="1404256"/>
            <a:ext cx="5288587" cy="3085884"/>
          </a:xfrm>
        </p:spPr>
        <p:txBody>
          <a:bodyPr>
            <a:noAutofit/>
          </a:bodyPr>
          <a:lstStyle/>
          <a:p>
            <a:pPr marL="0" indent="0">
              <a:lnSpc>
                <a:spcPct val="90000"/>
              </a:lnSpc>
              <a:buNone/>
            </a:pPr>
            <a:r>
              <a:rPr lang="en-US" sz="1600" b="1" dirty="0">
                <a:latin typeface="Century Gothic"/>
                <a:cs typeface="Century Gothic"/>
              </a:rPr>
              <a:t>• Seminar will be interrupted periodically for breaks</a:t>
            </a:r>
          </a:p>
          <a:p>
            <a:pPr>
              <a:lnSpc>
                <a:spcPct val="90000"/>
              </a:lnSpc>
            </a:pPr>
            <a:endParaRPr lang="en-US" sz="1600" b="1" dirty="0">
              <a:latin typeface="Century Gothic"/>
              <a:cs typeface="Century Gothic"/>
            </a:endParaRPr>
          </a:p>
          <a:p>
            <a:pPr marL="0" indent="0">
              <a:lnSpc>
                <a:spcPct val="90000"/>
              </a:lnSpc>
              <a:buNone/>
            </a:pPr>
            <a:r>
              <a:rPr lang="en-US" sz="1600" b="1" dirty="0">
                <a:latin typeface="Century Gothic"/>
                <a:cs typeface="Century Gothic"/>
              </a:rPr>
              <a:t>• Feel free to ask questions or express comments</a:t>
            </a:r>
          </a:p>
          <a:p>
            <a:pPr>
              <a:lnSpc>
                <a:spcPct val="90000"/>
              </a:lnSpc>
            </a:pPr>
            <a:endParaRPr lang="en-US" sz="1600" b="1" dirty="0">
              <a:latin typeface="Century Gothic"/>
              <a:cs typeface="Century Gothic"/>
            </a:endParaRPr>
          </a:p>
          <a:p>
            <a:pPr marL="0" indent="0">
              <a:lnSpc>
                <a:spcPct val="90000"/>
              </a:lnSpc>
              <a:buNone/>
            </a:pPr>
            <a:r>
              <a:rPr lang="en-US" sz="1600" b="1" dirty="0">
                <a:latin typeface="Century Gothic"/>
                <a:cs typeface="Century Gothic"/>
              </a:rPr>
              <a:t>• Defer complicated questions to breaks</a:t>
            </a:r>
          </a:p>
          <a:p>
            <a:pPr>
              <a:lnSpc>
                <a:spcPct val="90000"/>
              </a:lnSpc>
            </a:pPr>
            <a:endParaRPr lang="en-US" sz="1600" b="1" dirty="0">
              <a:latin typeface="Century Gothic"/>
              <a:cs typeface="Century Gothic"/>
            </a:endParaRPr>
          </a:p>
          <a:p>
            <a:pPr marL="0" indent="0">
              <a:lnSpc>
                <a:spcPct val="90000"/>
              </a:lnSpc>
              <a:buNone/>
            </a:pPr>
            <a:r>
              <a:rPr lang="en-US" sz="1600" b="1" dirty="0">
                <a:latin typeface="Century Gothic"/>
                <a:cs typeface="Century Gothic"/>
              </a:rPr>
              <a:t>• Please raise your hand and wait to be recognized</a:t>
            </a:r>
          </a:p>
          <a:p>
            <a:pPr>
              <a:lnSpc>
                <a:spcPct val="90000"/>
              </a:lnSpc>
            </a:pPr>
            <a:endParaRPr lang="en-US" sz="1600" b="1" dirty="0">
              <a:latin typeface="Century Gothic"/>
              <a:cs typeface="Century Gothic"/>
            </a:endParaRPr>
          </a:p>
          <a:p>
            <a:pPr marL="0" indent="0">
              <a:lnSpc>
                <a:spcPct val="90000"/>
              </a:lnSpc>
              <a:buNone/>
            </a:pPr>
            <a:r>
              <a:rPr lang="en-US" sz="1600" b="1" dirty="0">
                <a:latin typeface="Century Gothic"/>
                <a:cs typeface="Century Gothic"/>
              </a:rPr>
              <a:t>• Be respectful of others speaking</a:t>
            </a:r>
          </a:p>
          <a:p>
            <a:pPr>
              <a:lnSpc>
                <a:spcPct val="90000"/>
              </a:lnSpc>
            </a:pPr>
            <a:endParaRPr lang="en-US" sz="1600" b="1" dirty="0">
              <a:latin typeface="Century Gothic"/>
              <a:cs typeface="Century Gothic"/>
            </a:endParaRPr>
          </a:p>
          <a:p>
            <a:pPr marL="0" indent="0">
              <a:lnSpc>
                <a:spcPct val="90000"/>
              </a:lnSpc>
              <a:buNone/>
            </a:pPr>
            <a:r>
              <a:rPr lang="en-US" sz="1600" b="1" dirty="0">
                <a:latin typeface="Century Gothic"/>
                <a:cs typeface="Century Gothic"/>
              </a:rPr>
              <a:t>• Visit the display and information tables</a:t>
            </a:r>
          </a:p>
        </p:txBody>
      </p:sp>
      <p:pic>
        <p:nvPicPr>
          <p:cNvPr id="4" name="Picture 3" descr="146783594.jpg"/>
          <p:cNvPicPr>
            <a:picLocks noChangeAspect="1"/>
          </p:cNvPicPr>
          <p:nvPr/>
        </p:nvPicPr>
        <p:blipFill rotWithShape="1">
          <a:blip r:embed="rId8" cstate="print">
            <a:extLst>
              <a:ext uri="{28A0092B-C50C-407E-A947-70E740481C1C}">
                <a14:useLocalDpi xmlns:a14="http://schemas.microsoft.com/office/drawing/2010/main" val="0"/>
              </a:ext>
            </a:extLst>
          </a:blip>
          <a:srcRect l="1" r="31799"/>
          <a:stretch/>
        </p:blipFill>
        <p:spPr>
          <a:xfrm>
            <a:off x="6122939" y="1731027"/>
            <a:ext cx="2752344" cy="2680470"/>
          </a:xfrm>
          <a:prstGeom prst="rect">
            <a:avLst/>
          </a:prstGeom>
          <a:effectLst>
            <a:outerShdw blurRad="50800" dist="38100" dir="2700000" algn="tl" rotWithShape="0">
              <a:srgbClr val="000000">
                <a:alpha val="43000"/>
              </a:srgbClr>
            </a:outerShdw>
          </a:effectLst>
        </p:spPr>
      </p:pic>
      <p:sp>
        <p:nvSpPr>
          <p:cNvPr id="9" name="Title 1"/>
          <p:cNvSpPr>
            <a:spLocks noGrp="1"/>
          </p:cNvSpPr>
          <p:nvPr>
            <p:ph type="title"/>
          </p:nvPr>
        </p:nvSpPr>
        <p:spPr>
          <a:xfrm>
            <a:off x="1028315" y="318226"/>
            <a:ext cx="7481455" cy="857250"/>
          </a:xfrm>
        </p:spPr>
        <p:txBody>
          <a:bodyPr>
            <a:normAutofit/>
          </a:bodyPr>
          <a:lstStyle/>
          <a:p>
            <a:pPr algn="r"/>
            <a:r>
              <a:rPr lang="en-US" sz="2400" b="1" dirty="0">
                <a:solidFill>
                  <a:schemeClr val="bg1"/>
                </a:solidFill>
                <a:latin typeface="Century Gothic"/>
                <a:cs typeface="Century Gothic"/>
              </a:rPr>
              <a:t>Getting Started</a:t>
            </a:r>
          </a:p>
        </p:txBody>
      </p:sp>
    </p:spTree>
    <p:extLst>
      <p:ext uri="{BB962C8B-B14F-4D97-AF65-F5344CB8AC3E}">
        <p14:creationId xmlns:p14="http://schemas.microsoft.com/office/powerpoint/2010/main" val="1562750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Home Security</a:t>
            </a:r>
          </a:p>
        </p:txBody>
      </p:sp>
      <p:sp>
        <p:nvSpPr>
          <p:cNvPr id="5" name="Content Placeholder 4"/>
          <p:cNvSpPr>
            <a:spLocks noGrp="1"/>
          </p:cNvSpPr>
          <p:nvPr>
            <p:ph idx="1"/>
          </p:nvPr>
        </p:nvSpPr>
        <p:spPr>
          <a:xfrm>
            <a:off x="916713" y="1362366"/>
            <a:ext cx="3604490" cy="3278908"/>
          </a:xfrm>
        </p:spPr>
        <p:txBody>
          <a:bodyPr>
            <a:normAutofit/>
          </a:bodyPr>
          <a:lstStyle/>
          <a:p>
            <a:pPr marL="0" indent="0">
              <a:lnSpc>
                <a:spcPct val="210000"/>
              </a:lnSpc>
              <a:buNone/>
            </a:pPr>
            <a:r>
              <a:rPr lang="en-US" sz="1600" b="1" dirty="0">
                <a:latin typeface="Century Gothic"/>
                <a:cs typeface="Century Gothic"/>
              </a:rPr>
              <a:t>• Separate your keys</a:t>
            </a:r>
          </a:p>
          <a:p>
            <a:pPr marL="0" indent="0">
              <a:lnSpc>
                <a:spcPct val="210000"/>
              </a:lnSpc>
              <a:buNone/>
            </a:pPr>
            <a:r>
              <a:rPr lang="en-US" sz="1600" b="1" dirty="0">
                <a:latin typeface="Century Gothic"/>
                <a:cs typeface="Century Gothic"/>
              </a:rPr>
              <a:t>• Two-piece key rings</a:t>
            </a:r>
          </a:p>
          <a:p>
            <a:pPr marL="0" indent="0">
              <a:lnSpc>
                <a:spcPct val="210000"/>
              </a:lnSpc>
              <a:buNone/>
            </a:pPr>
            <a:r>
              <a:rPr lang="en-US" sz="1600" b="1" dirty="0">
                <a:latin typeface="Century Gothic"/>
                <a:cs typeface="Century Gothic"/>
              </a:rPr>
              <a:t>• What to do with spare keys:</a:t>
            </a:r>
            <a:br>
              <a:rPr lang="en-US" sz="1600" b="1" dirty="0">
                <a:latin typeface="Century Gothic"/>
                <a:cs typeface="Century Gothic"/>
              </a:rPr>
            </a:br>
            <a:r>
              <a:rPr lang="en-US" sz="1600" b="1" dirty="0">
                <a:latin typeface="Century Gothic"/>
                <a:cs typeface="Century Gothic"/>
              </a:rPr>
              <a:t>	</a:t>
            </a:r>
            <a:r>
              <a:rPr lang="en-US" sz="1600" dirty="0">
                <a:latin typeface="Century Gothic"/>
                <a:cs typeface="Century Gothic"/>
              </a:rPr>
              <a:t>- Don’t hide in car</a:t>
            </a:r>
            <a:br>
              <a:rPr lang="en-US" sz="1600" dirty="0">
                <a:latin typeface="Century Gothic"/>
                <a:cs typeface="Century Gothic"/>
              </a:rPr>
            </a:br>
            <a:r>
              <a:rPr lang="en-US" sz="1600" dirty="0">
                <a:latin typeface="Century Gothic"/>
                <a:cs typeface="Century Gothic"/>
              </a:rPr>
              <a:t>	- Don’t label</a:t>
            </a:r>
          </a:p>
          <a:p>
            <a:pPr marL="0" indent="0">
              <a:lnSpc>
                <a:spcPct val="210000"/>
              </a:lnSpc>
              <a:buNone/>
            </a:pPr>
            <a:r>
              <a:rPr lang="en-US" sz="1600" b="1" dirty="0">
                <a:latin typeface="Century Gothic"/>
                <a:cs typeface="Century Gothic"/>
              </a:rPr>
              <a:t>• Children and keys</a:t>
            </a:r>
          </a:p>
        </p:txBody>
      </p:sp>
      <p:sp>
        <p:nvSpPr>
          <p:cNvPr id="7" name="Title 1"/>
          <p:cNvSpPr txBox="1">
            <a:spLocks/>
          </p:cNvSpPr>
          <p:nvPr/>
        </p:nvSpPr>
        <p:spPr>
          <a:xfrm>
            <a:off x="4548909" y="946727"/>
            <a:ext cx="3625274"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Keys</a:t>
            </a:r>
          </a:p>
        </p:txBody>
      </p:sp>
      <p:pic>
        <p:nvPicPr>
          <p:cNvPr id="3" name="Picture 2" descr="7562743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4367" y="1703242"/>
            <a:ext cx="3599816" cy="2691728"/>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62342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Home Security</a:t>
            </a:r>
          </a:p>
        </p:txBody>
      </p:sp>
      <p:sp>
        <p:nvSpPr>
          <p:cNvPr id="5" name="Content Placeholder 4"/>
          <p:cNvSpPr>
            <a:spLocks noGrp="1"/>
          </p:cNvSpPr>
          <p:nvPr>
            <p:ph idx="1"/>
          </p:nvPr>
        </p:nvSpPr>
        <p:spPr>
          <a:xfrm>
            <a:off x="1180715" y="1454505"/>
            <a:ext cx="4906817" cy="3109797"/>
          </a:xfrm>
        </p:spPr>
        <p:txBody>
          <a:bodyPr>
            <a:noAutofit/>
          </a:bodyPr>
          <a:lstStyle/>
          <a:p>
            <a:pPr marL="0" indent="0">
              <a:lnSpc>
                <a:spcPct val="140000"/>
              </a:lnSpc>
              <a:buNone/>
            </a:pPr>
            <a:r>
              <a:rPr lang="en-US" sz="1600" b="1" dirty="0">
                <a:latin typeface="Century Gothic"/>
                <a:cs typeface="Century Gothic"/>
              </a:rPr>
              <a:t>• Determine the best location</a:t>
            </a:r>
          </a:p>
          <a:p>
            <a:pPr marL="0" indent="0">
              <a:lnSpc>
                <a:spcPct val="140000"/>
              </a:lnSpc>
              <a:buNone/>
            </a:pPr>
            <a:r>
              <a:rPr lang="en-US" sz="1600" b="1" dirty="0">
                <a:latin typeface="Century Gothic"/>
                <a:cs typeface="Century Gothic"/>
              </a:rPr>
              <a:t>• Safe room necessities:</a:t>
            </a:r>
            <a:br>
              <a:rPr lang="en-US" sz="1600" b="1" dirty="0">
                <a:latin typeface="Century Gothic"/>
                <a:cs typeface="Century Gothic"/>
              </a:rPr>
            </a:br>
            <a:r>
              <a:rPr lang="en-US" sz="1600" dirty="0">
                <a:latin typeface="Century Gothic"/>
                <a:cs typeface="Century Gothic"/>
              </a:rPr>
              <a:t>	- Cell phone</a:t>
            </a:r>
            <a:br>
              <a:rPr lang="en-US" sz="1600" dirty="0">
                <a:latin typeface="Century Gothic"/>
                <a:cs typeface="Century Gothic"/>
              </a:rPr>
            </a:br>
            <a:r>
              <a:rPr lang="en-US" sz="1600" dirty="0">
                <a:latin typeface="Century Gothic"/>
                <a:cs typeface="Century Gothic"/>
              </a:rPr>
              <a:t>	- Flashlight/extra batteries</a:t>
            </a:r>
            <a:br>
              <a:rPr lang="en-US" sz="1600" dirty="0">
                <a:latin typeface="Century Gothic"/>
                <a:cs typeface="Century Gothic"/>
              </a:rPr>
            </a:br>
            <a:r>
              <a:rPr lang="en-US" sz="1600" dirty="0">
                <a:latin typeface="Century Gothic"/>
                <a:cs typeface="Century Gothic"/>
              </a:rPr>
              <a:t>	- Home/car keys</a:t>
            </a:r>
            <a:br>
              <a:rPr lang="en-US" sz="1600" dirty="0">
                <a:latin typeface="Century Gothic"/>
                <a:cs typeface="Century Gothic"/>
              </a:rPr>
            </a:br>
            <a:r>
              <a:rPr lang="en-US" sz="1600" dirty="0">
                <a:latin typeface="Century Gothic"/>
                <a:cs typeface="Century Gothic"/>
              </a:rPr>
              <a:t>	- Protective devices</a:t>
            </a:r>
            <a:br>
              <a:rPr lang="en-US" sz="1600" dirty="0">
                <a:latin typeface="Century Gothic"/>
                <a:cs typeface="Century Gothic"/>
              </a:rPr>
            </a:br>
            <a:r>
              <a:rPr lang="en-US" sz="1600" dirty="0">
                <a:latin typeface="Century Gothic"/>
                <a:cs typeface="Century Gothic"/>
              </a:rPr>
              <a:t>	- Ladder</a:t>
            </a:r>
          </a:p>
          <a:p>
            <a:pPr marL="0" indent="0">
              <a:lnSpc>
                <a:spcPct val="140000"/>
              </a:lnSpc>
              <a:buNone/>
            </a:pPr>
            <a:r>
              <a:rPr lang="en-US" sz="1600" b="1" dirty="0">
                <a:latin typeface="Century Gothic"/>
                <a:cs typeface="Century Gothic"/>
              </a:rPr>
              <a:t>• Discuss plan with all occupants and practice!</a:t>
            </a:r>
          </a:p>
        </p:txBody>
      </p:sp>
      <p:sp>
        <p:nvSpPr>
          <p:cNvPr id="7" name="Title 1"/>
          <p:cNvSpPr txBox="1">
            <a:spLocks/>
          </p:cNvSpPr>
          <p:nvPr/>
        </p:nvSpPr>
        <p:spPr>
          <a:xfrm>
            <a:off x="4548909" y="946727"/>
            <a:ext cx="3625274"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Defense Plan &amp; Safe Room</a:t>
            </a:r>
          </a:p>
        </p:txBody>
      </p:sp>
      <p:pic>
        <p:nvPicPr>
          <p:cNvPr id="4" name="Picture 3" descr="47620687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2848" y="1662324"/>
            <a:ext cx="3471335" cy="2314223"/>
          </a:xfrm>
          <a:prstGeom prst="rect">
            <a:avLst/>
          </a:prstGeom>
          <a:effectLst>
            <a:outerShdw blurRad="50800" dist="38100" dir="2700000" algn="tl" rotWithShape="0">
              <a:srgbClr val="000000">
                <a:alpha val="20000"/>
              </a:srgbClr>
            </a:outerShdw>
          </a:effectLst>
        </p:spPr>
      </p:pic>
    </p:spTree>
    <p:extLst>
      <p:ext uri="{BB962C8B-B14F-4D97-AF65-F5344CB8AC3E}">
        <p14:creationId xmlns:p14="http://schemas.microsoft.com/office/powerpoint/2010/main" val="30717649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Home Security</a:t>
            </a:r>
          </a:p>
        </p:txBody>
      </p:sp>
      <p:sp>
        <p:nvSpPr>
          <p:cNvPr id="5" name="Content Placeholder 4"/>
          <p:cNvSpPr>
            <a:spLocks noGrp="1"/>
          </p:cNvSpPr>
          <p:nvPr>
            <p:ph idx="1"/>
          </p:nvPr>
        </p:nvSpPr>
        <p:spPr>
          <a:xfrm>
            <a:off x="1149928" y="1593052"/>
            <a:ext cx="4507345" cy="2994342"/>
          </a:xfrm>
        </p:spPr>
        <p:txBody>
          <a:bodyPr>
            <a:noAutofit/>
          </a:bodyPr>
          <a:lstStyle/>
          <a:p>
            <a:pPr marL="0" indent="0">
              <a:lnSpc>
                <a:spcPct val="80000"/>
              </a:lnSpc>
              <a:buNone/>
            </a:pPr>
            <a:r>
              <a:rPr lang="en-US" sz="1600" b="1" dirty="0">
                <a:latin typeface="Century Gothic"/>
                <a:cs typeface="Century Gothic"/>
              </a:rPr>
              <a:t>• Wide angle door viewers</a:t>
            </a:r>
          </a:p>
          <a:p>
            <a:pPr marL="0" indent="0">
              <a:lnSpc>
                <a:spcPct val="80000"/>
              </a:lnSpc>
              <a:buNone/>
            </a:pPr>
            <a:endParaRPr lang="en-US" sz="1600" b="1" dirty="0">
              <a:latin typeface="Century Gothic"/>
              <a:cs typeface="Century Gothic"/>
            </a:endParaRPr>
          </a:p>
          <a:p>
            <a:pPr marL="0" indent="0">
              <a:lnSpc>
                <a:spcPct val="80000"/>
              </a:lnSpc>
              <a:buNone/>
            </a:pPr>
            <a:r>
              <a:rPr lang="en-US" sz="1600" b="1" dirty="0">
                <a:latin typeface="Century Gothic"/>
                <a:cs typeface="Century Gothic"/>
              </a:rPr>
              <a:t>• Confirm identification</a:t>
            </a:r>
          </a:p>
          <a:p>
            <a:pPr marL="0" indent="0">
              <a:lnSpc>
                <a:spcPct val="80000"/>
              </a:lnSpc>
              <a:buNone/>
            </a:pPr>
            <a:endParaRPr lang="en-US" sz="1600" b="1" dirty="0">
              <a:latin typeface="Century Gothic"/>
              <a:cs typeface="Century Gothic"/>
            </a:endParaRPr>
          </a:p>
          <a:p>
            <a:pPr marL="0" indent="0">
              <a:lnSpc>
                <a:spcPct val="80000"/>
              </a:lnSpc>
              <a:buNone/>
            </a:pPr>
            <a:r>
              <a:rPr lang="en-US" sz="1600" b="1" dirty="0">
                <a:latin typeface="Century Gothic"/>
                <a:cs typeface="Century Gothic"/>
              </a:rPr>
              <a:t>• Packages</a:t>
            </a:r>
          </a:p>
          <a:p>
            <a:pPr marL="0" indent="0">
              <a:lnSpc>
                <a:spcPct val="80000"/>
              </a:lnSpc>
              <a:buNone/>
            </a:pPr>
            <a:endParaRPr lang="en-US" sz="1600" b="1" dirty="0">
              <a:latin typeface="Century Gothic"/>
              <a:cs typeface="Century Gothic"/>
            </a:endParaRPr>
          </a:p>
          <a:p>
            <a:pPr marL="0" indent="0">
              <a:lnSpc>
                <a:spcPct val="80000"/>
              </a:lnSpc>
              <a:buNone/>
            </a:pPr>
            <a:r>
              <a:rPr lang="en-US" sz="1600" b="1" dirty="0">
                <a:latin typeface="Century Gothic"/>
                <a:cs typeface="Century Gothic"/>
              </a:rPr>
              <a:t>• Never tell visitors you are alone</a:t>
            </a:r>
          </a:p>
          <a:p>
            <a:pPr marL="0" indent="0">
              <a:lnSpc>
                <a:spcPct val="80000"/>
              </a:lnSpc>
              <a:buNone/>
            </a:pPr>
            <a:endParaRPr lang="en-US" sz="1600" b="1" dirty="0">
              <a:latin typeface="Century Gothic"/>
              <a:cs typeface="Century Gothic"/>
            </a:endParaRPr>
          </a:p>
          <a:p>
            <a:pPr marL="0" indent="0">
              <a:lnSpc>
                <a:spcPct val="80000"/>
              </a:lnSpc>
              <a:buNone/>
            </a:pPr>
            <a:r>
              <a:rPr lang="en-US" sz="1600" b="1" dirty="0">
                <a:latin typeface="Century Gothic"/>
                <a:cs typeface="Century Gothic"/>
              </a:rPr>
              <a:t>• Offer to make call while visitor </a:t>
            </a:r>
            <a:br>
              <a:rPr lang="en-US" sz="1600" b="1" dirty="0">
                <a:latin typeface="Century Gothic"/>
                <a:cs typeface="Century Gothic"/>
              </a:rPr>
            </a:br>
            <a:r>
              <a:rPr lang="en-US" sz="1600" b="1" dirty="0">
                <a:latin typeface="Century Gothic"/>
                <a:cs typeface="Century Gothic"/>
              </a:rPr>
              <a:t>   waits outside</a:t>
            </a:r>
          </a:p>
          <a:p>
            <a:pPr marL="0" indent="0">
              <a:lnSpc>
                <a:spcPct val="80000"/>
              </a:lnSpc>
              <a:buNone/>
            </a:pPr>
            <a:endParaRPr lang="en-US" sz="1600" b="1" dirty="0">
              <a:latin typeface="Century Gothic"/>
              <a:cs typeface="Century Gothic"/>
            </a:endParaRPr>
          </a:p>
          <a:p>
            <a:pPr marL="0" indent="0">
              <a:lnSpc>
                <a:spcPct val="80000"/>
              </a:lnSpc>
              <a:buNone/>
            </a:pPr>
            <a:r>
              <a:rPr lang="en-US" sz="1600" b="1" dirty="0">
                <a:latin typeface="Century Gothic"/>
                <a:cs typeface="Century Gothic"/>
              </a:rPr>
              <a:t>• Don’t broadcast your plans in public</a:t>
            </a:r>
          </a:p>
        </p:txBody>
      </p:sp>
      <p:sp>
        <p:nvSpPr>
          <p:cNvPr id="7" name="Title 1"/>
          <p:cNvSpPr txBox="1">
            <a:spLocks/>
          </p:cNvSpPr>
          <p:nvPr/>
        </p:nvSpPr>
        <p:spPr>
          <a:xfrm>
            <a:off x="4548909" y="946727"/>
            <a:ext cx="3625274"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Visitors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8667" y="1883137"/>
            <a:ext cx="3173813" cy="2115875"/>
          </a:xfrm>
          <a:prstGeom prst="rect">
            <a:avLst/>
          </a:prstGeom>
        </p:spPr>
      </p:pic>
    </p:spTree>
    <p:extLst>
      <p:ext uri="{BB962C8B-B14F-4D97-AF65-F5344CB8AC3E}">
        <p14:creationId xmlns:p14="http://schemas.microsoft.com/office/powerpoint/2010/main" val="2746416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Home Security</a:t>
            </a:r>
          </a:p>
        </p:txBody>
      </p:sp>
      <p:sp>
        <p:nvSpPr>
          <p:cNvPr id="5" name="Content Placeholder 4"/>
          <p:cNvSpPr>
            <a:spLocks noGrp="1"/>
          </p:cNvSpPr>
          <p:nvPr>
            <p:ph idx="1"/>
          </p:nvPr>
        </p:nvSpPr>
        <p:spPr>
          <a:xfrm>
            <a:off x="969819" y="1720268"/>
            <a:ext cx="3255048" cy="1269894"/>
          </a:xfrm>
        </p:spPr>
        <p:txBody>
          <a:bodyPr>
            <a:normAutofit/>
          </a:bodyPr>
          <a:lstStyle/>
          <a:p>
            <a:pPr marL="0" indent="0">
              <a:lnSpc>
                <a:spcPct val="210000"/>
              </a:lnSpc>
              <a:buNone/>
            </a:pPr>
            <a:r>
              <a:rPr lang="en-US" sz="1600" b="1" dirty="0">
                <a:latin typeface="Century Gothic"/>
                <a:cs typeface="Century Gothic"/>
              </a:rPr>
              <a:t>• Personal mailbox service</a:t>
            </a:r>
          </a:p>
          <a:p>
            <a:pPr marL="0" indent="0">
              <a:lnSpc>
                <a:spcPct val="210000"/>
              </a:lnSpc>
              <a:buNone/>
            </a:pPr>
            <a:r>
              <a:rPr lang="en-US" sz="1600" b="1" dirty="0">
                <a:latin typeface="Century Gothic"/>
                <a:cs typeface="Century Gothic"/>
              </a:rPr>
              <a:t>• Post office box</a:t>
            </a:r>
          </a:p>
        </p:txBody>
      </p:sp>
      <p:sp>
        <p:nvSpPr>
          <p:cNvPr id="7" name="Title 1"/>
          <p:cNvSpPr txBox="1">
            <a:spLocks/>
          </p:cNvSpPr>
          <p:nvPr/>
        </p:nvSpPr>
        <p:spPr>
          <a:xfrm>
            <a:off x="4548909" y="946727"/>
            <a:ext cx="3625274"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Mailbox Services</a:t>
            </a:r>
          </a:p>
        </p:txBody>
      </p:sp>
      <p:pic>
        <p:nvPicPr>
          <p:cNvPr id="6" name="Picture 5" descr="shutterstock_1769149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2293" y="1701031"/>
            <a:ext cx="4041890" cy="2795924"/>
          </a:xfrm>
          <a:prstGeom prst="rect">
            <a:avLst/>
          </a:prstGeom>
          <a:effectLst>
            <a:outerShdw blurRad="50800" dist="38100" dir="2700000" algn="tl" rotWithShape="0">
              <a:srgbClr val="000000">
                <a:alpha val="20000"/>
              </a:srgbClr>
            </a:outerShdw>
          </a:effectLst>
        </p:spPr>
      </p:pic>
    </p:spTree>
    <p:extLst>
      <p:ext uri="{BB962C8B-B14F-4D97-AF65-F5344CB8AC3E}">
        <p14:creationId xmlns:p14="http://schemas.microsoft.com/office/powerpoint/2010/main" val="37833846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14-NR-730-RTBAV_TitleCards_AutoSecuri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3292824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ank01_RV.jpg"/>
          <p:cNvPicPr>
            <a:picLocks noChangeAspect="1"/>
          </p:cNvPicPr>
          <p:nvPr/>
        </p:nvPicPr>
        <p:blipFill>
          <a:blip r:embed="rId2"/>
          <a:stretch>
            <a:fillRect/>
          </a:stretch>
        </p:blipFill>
        <p:spPr>
          <a:xfrm>
            <a:off x="0" y="-7001"/>
            <a:ext cx="9144270" cy="5150502"/>
          </a:xfrm>
          <a:prstGeom prst="rect">
            <a:avLst/>
          </a:prstGeom>
        </p:spPr>
      </p:pic>
      <p:pic>
        <p:nvPicPr>
          <p:cNvPr id="9" name="Picture 8" descr="blank01_RV.jpg"/>
          <p:cNvPicPr>
            <a:picLocks noChangeAspect="1"/>
          </p:cNvPicPr>
          <p:nvPr/>
        </p:nvPicPr>
        <p:blipFill>
          <a:blip r:embed="rId3"/>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Automobile Security</a:t>
            </a:r>
          </a:p>
        </p:txBody>
      </p:sp>
      <p:sp>
        <p:nvSpPr>
          <p:cNvPr id="5" name="Content Placeholder 4"/>
          <p:cNvSpPr>
            <a:spLocks noGrp="1"/>
          </p:cNvSpPr>
          <p:nvPr>
            <p:ph idx="1"/>
          </p:nvPr>
        </p:nvSpPr>
        <p:spPr>
          <a:xfrm>
            <a:off x="770467" y="1662546"/>
            <a:ext cx="4417291" cy="3325312"/>
          </a:xfrm>
        </p:spPr>
        <p:txBody>
          <a:bodyPr>
            <a:normAutofit/>
          </a:bodyPr>
          <a:lstStyle/>
          <a:p>
            <a:pPr marL="0" indent="0">
              <a:lnSpc>
                <a:spcPct val="140000"/>
              </a:lnSpc>
              <a:buNone/>
            </a:pPr>
            <a:r>
              <a:rPr lang="en-US" sz="1600" b="1" dirty="0">
                <a:latin typeface="Century Gothic"/>
                <a:cs typeface="Century Gothic"/>
              </a:rPr>
              <a:t>• Be alert!</a:t>
            </a:r>
          </a:p>
          <a:p>
            <a:pPr marL="0" indent="0">
              <a:lnSpc>
                <a:spcPct val="140000"/>
              </a:lnSpc>
              <a:buNone/>
            </a:pPr>
            <a:r>
              <a:rPr lang="en-US" sz="1600" b="1" dirty="0">
                <a:latin typeface="Century Gothic"/>
                <a:cs typeface="Century Gothic"/>
              </a:rPr>
              <a:t>• Park in well-lit areas</a:t>
            </a:r>
          </a:p>
          <a:p>
            <a:pPr marL="0" indent="0">
              <a:lnSpc>
                <a:spcPct val="140000"/>
              </a:lnSpc>
              <a:buNone/>
            </a:pPr>
            <a:r>
              <a:rPr lang="en-US" sz="1600" b="1" dirty="0">
                <a:latin typeface="Century Gothic"/>
                <a:cs typeface="Century Gothic"/>
              </a:rPr>
              <a:t>• Keep one hand free</a:t>
            </a:r>
          </a:p>
          <a:p>
            <a:pPr marL="0" indent="0">
              <a:lnSpc>
                <a:spcPct val="140000"/>
              </a:lnSpc>
              <a:buNone/>
            </a:pPr>
            <a:r>
              <a:rPr lang="en-US" sz="1600" b="1" dirty="0">
                <a:latin typeface="Century Gothic"/>
                <a:cs typeface="Century Gothic"/>
              </a:rPr>
              <a:t>• Keys in hand</a:t>
            </a:r>
          </a:p>
          <a:p>
            <a:pPr marL="0" indent="0">
              <a:lnSpc>
                <a:spcPct val="140000"/>
              </a:lnSpc>
              <a:buNone/>
            </a:pPr>
            <a:r>
              <a:rPr lang="en-US" sz="1600" b="1" dirty="0">
                <a:latin typeface="Century Gothic"/>
                <a:cs typeface="Century Gothic"/>
              </a:rPr>
              <a:t>• Look inside</a:t>
            </a:r>
          </a:p>
          <a:p>
            <a:pPr marL="0" indent="0">
              <a:lnSpc>
                <a:spcPct val="140000"/>
              </a:lnSpc>
              <a:buNone/>
            </a:pPr>
            <a:r>
              <a:rPr lang="en-US" sz="1600" b="1" dirty="0">
                <a:latin typeface="Century Gothic"/>
                <a:cs typeface="Century Gothic"/>
              </a:rPr>
              <a:t>• Lock your doors first</a:t>
            </a:r>
          </a:p>
          <a:p>
            <a:pPr marL="0" indent="0">
              <a:lnSpc>
                <a:spcPct val="140000"/>
              </a:lnSpc>
              <a:buNone/>
            </a:pPr>
            <a:r>
              <a:rPr lang="en-US" sz="1600" b="1" dirty="0">
                <a:latin typeface="Century Gothic"/>
                <a:cs typeface="Century Gothic"/>
              </a:rPr>
              <a:t>• Passenger side window</a:t>
            </a:r>
          </a:p>
        </p:txBody>
      </p:sp>
      <p:sp>
        <p:nvSpPr>
          <p:cNvPr id="7" name="Title 1"/>
          <p:cNvSpPr txBox="1">
            <a:spLocks/>
          </p:cNvSpPr>
          <p:nvPr/>
        </p:nvSpPr>
        <p:spPr>
          <a:xfrm>
            <a:off x="4471940" y="946727"/>
            <a:ext cx="3756122" cy="415638"/>
          </a:xfrm>
          <a:prstGeom prst="rect">
            <a:avLst/>
          </a:prstGeom>
        </p:spPr>
        <p:txBody>
          <a:bodyPr vert="horz" lIns="91440" tIns="45720" rIns="91440" bIns="45720" rtlCol="0" anchor="ctr">
            <a:normAutofit fontScale="85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Approaching, Entering &amp; Exiting Your Car</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1940" y="1894248"/>
            <a:ext cx="3562582" cy="2375054"/>
          </a:xfrm>
          <a:prstGeom prst="rect">
            <a:avLst/>
          </a:prstGeom>
        </p:spPr>
      </p:pic>
    </p:spTree>
    <p:extLst>
      <p:ext uri="{BB962C8B-B14F-4D97-AF65-F5344CB8AC3E}">
        <p14:creationId xmlns:p14="http://schemas.microsoft.com/office/powerpoint/2010/main" val="40402128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Automobile Security</a:t>
            </a:r>
          </a:p>
        </p:txBody>
      </p:sp>
      <p:sp>
        <p:nvSpPr>
          <p:cNvPr id="5" name="Content Placeholder 4"/>
          <p:cNvSpPr>
            <a:spLocks noGrp="1"/>
          </p:cNvSpPr>
          <p:nvPr>
            <p:ph idx="1"/>
          </p:nvPr>
        </p:nvSpPr>
        <p:spPr>
          <a:xfrm>
            <a:off x="703459" y="1801484"/>
            <a:ext cx="2798706" cy="1877052"/>
          </a:xfrm>
        </p:spPr>
        <p:txBody>
          <a:bodyPr>
            <a:normAutofit/>
          </a:bodyPr>
          <a:lstStyle/>
          <a:p>
            <a:pPr marL="0" indent="0">
              <a:lnSpc>
                <a:spcPct val="210000"/>
              </a:lnSpc>
              <a:buNone/>
            </a:pPr>
            <a:r>
              <a:rPr lang="en-US" sz="1600" b="1" dirty="0">
                <a:latin typeface="Century Gothic"/>
                <a:cs typeface="Century Gothic"/>
              </a:rPr>
              <a:t>• Keep gas tank half full</a:t>
            </a:r>
          </a:p>
          <a:p>
            <a:pPr marL="0" indent="0">
              <a:lnSpc>
                <a:spcPct val="210000"/>
              </a:lnSpc>
              <a:buNone/>
            </a:pPr>
            <a:r>
              <a:rPr lang="en-US" sz="1600" b="1" dirty="0">
                <a:latin typeface="Century Gothic"/>
                <a:cs typeface="Century Gothic"/>
              </a:rPr>
              <a:t>• Map/navigation system</a:t>
            </a:r>
          </a:p>
          <a:p>
            <a:pPr marL="0" indent="0">
              <a:lnSpc>
                <a:spcPct val="210000"/>
              </a:lnSpc>
              <a:buNone/>
            </a:pPr>
            <a:r>
              <a:rPr lang="en-US" sz="1600" b="1" dirty="0">
                <a:latin typeface="Century Gothic"/>
                <a:cs typeface="Century Gothic"/>
              </a:rPr>
              <a:t>• Cell phone</a:t>
            </a:r>
          </a:p>
        </p:txBody>
      </p:sp>
      <p:sp>
        <p:nvSpPr>
          <p:cNvPr id="7" name="Title 1"/>
          <p:cNvSpPr txBox="1">
            <a:spLocks/>
          </p:cNvSpPr>
          <p:nvPr/>
        </p:nvSpPr>
        <p:spPr>
          <a:xfrm>
            <a:off x="4471940" y="946727"/>
            <a:ext cx="3756122"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Dealing with Breakdowns</a:t>
            </a:r>
          </a:p>
        </p:txBody>
      </p:sp>
      <p:pic>
        <p:nvPicPr>
          <p:cNvPr id="8" name="Picture 7" descr="Slide_3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1282" y="1801484"/>
            <a:ext cx="3488671" cy="2513994"/>
          </a:xfrm>
          <a:prstGeom prst="rect">
            <a:avLst/>
          </a:prstGeom>
          <a:effectLst>
            <a:outerShdw blurRad="50800" dist="38100" dir="2700000" algn="tl" rotWithShape="0">
              <a:srgbClr val="000000">
                <a:alpha val="20000"/>
              </a:srgbClr>
            </a:outerShdw>
          </a:effectLst>
        </p:spPr>
      </p:pic>
    </p:spTree>
    <p:extLst>
      <p:ext uri="{BB962C8B-B14F-4D97-AF65-F5344CB8AC3E}">
        <p14:creationId xmlns:p14="http://schemas.microsoft.com/office/powerpoint/2010/main" val="11771739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lank01_RV.jpg"/>
          <p:cNvPicPr>
            <a:picLocks noChangeAspect="1"/>
          </p:cNvPicPr>
          <p:nvPr/>
        </p:nvPicPr>
        <p:blipFill>
          <a:blip r:embed="rId2"/>
          <a:stretch>
            <a:fillRect/>
          </a:stretch>
        </p:blipFill>
        <p:spPr>
          <a:xfrm>
            <a:off x="0" y="6546"/>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Automobile Security</a:t>
            </a:r>
          </a:p>
        </p:txBody>
      </p:sp>
      <p:sp>
        <p:nvSpPr>
          <p:cNvPr id="5" name="Content Placeholder 4"/>
          <p:cNvSpPr>
            <a:spLocks noGrp="1"/>
          </p:cNvSpPr>
          <p:nvPr>
            <p:ph idx="1"/>
          </p:nvPr>
        </p:nvSpPr>
        <p:spPr>
          <a:xfrm>
            <a:off x="709662" y="1967322"/>
            <a:ext cx="3364148" cy="3023011"/>
          </a:xfrm>
        </p:spPr>
        <p:txBody>
          <a:bodyPr>
            <a:normAutofit/>
          </a:bodyPr>
          <a:lstStyle/>
          <a:p>
            <a:pPr marL="0" indent="0">
              <a:lnSpc>
                <a:spcPct val="150000"/>
              </a:lnSpc>
              <a:buNone/>
            </a:pPr>
            <a:r>
              <a:rPr lang="en-US" sz="1600" b="1" dirty="0">
                <a:latin typeface="Century Gothic"/>
                <a:cs typeface="Century Gothic"/>
              </a:rPr>
              <a:t>• Doors locked</a:t>
            </a:r>
          </a:p>
          <a:p>
            <a:pPr marL="0" indent="0">
              <a:lnSpc>
                <a:spcPct val="150000"/>
              </a:lnSpc>
              <a:buNone/>
            </a:pPr>
            <a:r>
              <a:rPr lang="en-US" sz="1600" b="1" dirty="0">
                <a:latin typeface="Century Gothic"/>
                <a:cs typeface="Century Gothic"/>
              </a:rPr>
              <a:t>• Windows rolled up</a:t>
            </a:r>
          </a:p>
          <a:p>
            <a:pPr marL="0" indent="0">
              <a:lnSpc>
                <a:spcPct val="150000"/>
              </a:lnSpc>
              <a:buNone/>
            </a:pPr>
            <a:r>
              <a:rPr lang="en-US" sz="1600" b="1" dirty="0">
                <a:latin typeface="Century Gothic"/>
                <a:cs typeface="Century Gothic"/>
              </a:rPr>
              <a:t>• Tell someone where you are</a:t>
            </a:r>
          </a:p>
        </p:txBody>
      </p:sp>
      <p:sp>
        <p:nvSpPr>
          <p:cNvPr id="7" name="Title 1"/>
          <p:cNvSpPr txBox="1">
            <a:spLocks/>
          </p:cNvSpPr>
          <p:nvPr/>
        </p:nvSpPr>
        <p:spPr>
          <a:xfrm>
            <a:off x="4471940" y="946727"/>
            <a:ext cx="3756122"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Getting Help</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2373" y="1614036"/>
            <a:ext cx="4364985" cy="2909990"/>
          </a:xfrm>
          <a:prstGeom prst="rect">
            <a:avLst/>
          </a:prstGeom>
        </p:spPr>
      </p:pic>
    </p:spTree>
    <p:extLst>
      <p:ext uri="{BB962C8B-B14F-4D97-AF65-F5344CB8AC3E}">
        <p14:creationId xmlns:p14="http://schemas.microsoft.com/office/powerpoint/2010/main" val="26645303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Automobile Security</a:t>
            </a:r>
          </a:p>
        </p:txBody>
      </p:sp>
      <p:sp>
        <p:nvSpPr>
          <p:cNvPr id="7" name="Title 1"/>
          <p:cNvSpPr txBox="1">
            <a:spLocks/>
          </p:cNvSpPr>
          <p:nvPr/>
        </p:nvSpPr>
        <p:spPr>
          <a:xfrm>
            <a:off x="4471940" y="946727"/>
            <a:ext cx="3756122"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Breakdown Ploys</a:t>
            </a:r>
          </a:p>
        </p:txBody>
      </p:sp>
      <p:sp>
        <p:nvSpPr>
          <p:cNvPr id="8" name="Content Placeholder 4"/>
          <p:cNvSpPr>
            <a:spLocks noGrp="1"/>
          </p:cNvSpPr>
          <p:nvPr>
            <p:ph idx="1"/>
          </p:nvPr>
        </p:nvSpPr>
        <p:spPr>
          <a:xfrm>
            <a:off x="573764" y="1880820"/>
            <a:ext cx="3735432" cy="2610743"/>
          </a:xfrm>
        </p:spPr>
        <p:txBody>
          <a:bodyPr>
            <a:normAutofit lnSpcReduction="10000"/>
          </a:bodyPr>
          <a:lstStyle/>
          <a:p>
            <a:pPr marL="0" indent="0">
              <a:lnSpc>
                <a:spcPct val="150000"/>
              </a:lnSpc>
              <a:buNone/>
            </a:pPr>
            <a:r>
              <a:rPr lang="en-US" sz="1600" b="1" dirty="0">
                <a:latin typeface="Century Gothic"/>
                <a:cs typeface="Century Gothic"/>
              </a:rPr>
              <a:t>• Something is wrong with your car</a:t>
            </a:r>
          </a:p>
          <a:p>
            <a:pPr marL="0" indent="0">
              <a:lnSpc>
                <a:spcPct val="150000"/>
              </a:lnSpc>
              <a:buNone/>
            </a:pPr>
            <a:r>
              <a:rPr lang="en-US" sz="1600" b="1" dirty="0">
                <a:latin typeface="Century Gothic"/>
                <a:cs typeface="Century Gothic"/>
              </a:rPr>
              <a:t>• Someone needs help</a:t>
            </a:r>
          </a:p>
          <a:p>
            <a:pPr marL="0" indent="0">
              <a:lnSpc>
                <a:spcPct val="150000"/>
              </a:lnSpc>
              <a:buNone/>
            </a:pPr>
            <a:r>
              <a:rPr lang="en-US" sz="1600" b="1" dirty="0">
                <a:latin typeface="Century Gothic"/>
                <a:cs typeface="Century Gothic"/>
              </a:rPr>
              <a:t>• Stealing gas:</a:t>
            </a:r>
            <a:br>
              <a:rPr lang="en-US" sz="1600" b="1" dirty="0">
                <a:latin typeface="Century Gothic"/>
                <a:cs typeface="Century Gothic"/>
              </a:rPr>
            </a:br>
            <a:r>
              <a:rPr lang="en-US" sz="1600" dirty="0">
                <a:latin typeface="Baskerville SemiBold"/>
                <a:cs typeface="Baskerville SemiBold"/>
              </a:rPr>
              <a:t>	</a:t>
            </a:r>
            <a:r>
              <a:rPr lang="en-US" sz="1600" dirty="0">
                <a:latin typeface="Century Gothic"/>
                <a:cs typeface="Century Gothic"/>
              </a:rPr>
              <a:t>- Use a locking gas cap or </a:t>
            </a:r>
            <a:br>
              <a:rPr lang="en-US" sz="1600" dirty="0">
                <a:latin typeface="Century Gothic"/>
                <a:cs typeface="Century Gothic"/>
              </a:rPr>
            </a:br>
            <a:r>
              <a:rPr lang="en-US" sz="1600" dirty="0">
                <a:latin typeface="Century Gothic"/>
                <a:cs typeface="Century Gothic"/>
              </a:rPr>
              <a:t>	  lockable hinges gas tank cover</a:t>
            </a:r>
          </a:p>
          <a:p>
            <a:pPr marL="0" indent="0">
              <a:lnSpc>
                <a:spcPct val="150000"/>
              </a:lnSpc>
              <a:buNone/>
            </a:pPr>
            <a:r>
              <a:rPr lang="en-US" sz="1600" b="1" dirty="0">
                <a:latin typeface="Century Gothic"/>
                <a:cs typeface="Century Gothic"/>
              </a:rPr>
              <a:t>•Staged accident</a:t>
            </a:r>
            <a:endParaRPr lang="en-US" sz="1600" dirty="0">
              <a:latin typeface="Century Gothic"/>
              <a:cs typeface="Century Gothic"/>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1967" y="1889612"/>
            <a:ext cx="3354509" cy="2236339"/>
          </a:xfrm>
          <a:prstGeom prst="rect">
            <a:avLst/>
          </a:prstGeom>
        </p:spPr>
      </p:pic>
    </p:spTree>
    <p:extLst>
      <p:ext uri="{BB962C8B-B14F-4D97-AF65-F5344CB8AC3E}">
        <p14:creationId xmlns:p14="http://schemas.microsoft.com/office/powerpoint/2010/main" val="37286229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Automobile Security</a:t>
            </a:r>
          </a:p>
        </p:txBody>
      </p:sp>
      <p:sp>
        <p:nvSpPr>
          <p:cNvPr id="7" name="Title 1"/>
          <p:cNvSpPr txBox="1">
            <a:spLocks/>
          </p:cNvSpPr>
          <p:nvPr/>
        </p:nvSpPr>
        <p:spPr>
          <a:xfrm>
            <a:off x="4471940" y="946727"/>
            <a:ext cx="3756122"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Accidents &amp; Police Cars</a:t>
            </a:r>
          </a:p>
        </p:txBody>
      </p:sp>
      <p:sp>
        <p:nvSpPr>
          <p:cNvPr id="8" name="Content Placeholder 4"/>
          <p:cNvSpPr>
            <a:spLocks noGrp="1"/>
          </p:cNvSpPr>
          <p:nvPr>
            <p:ph idx="1"/>
          </p:nvPr>
        </p:nvSpPr>
        <p:spPr>
          <a:xfrm>
            <a:off x="546929" y="2075034"/>
            <a:ext cx="3087134" cy="1818864"/>
          </a:xfrm>
        </p:spPr>
        <p:txBody>
          <a:bodyPr>
            <a:normAutofit/>
          </a:bodyPr>
          <a:lstStyle/>
          <a:p>
            <a:pPr marL="0" indent="0">
              <a:lnSpc>
                <a:spcPct val="210000"/>
              </a:lnSpc>
              <a:buNone/>
            </a:pPr>
            <a:r>
              <a:rPr lang="en-US" sz="1600" b="1" dirty="0">
                <a:latin typeface="Century Gothic"/>
                <a:cs typeface="Century Gothic"/>
              </a:rPr>
              <a:t>• Stay in your car</a:t>
            </a:r>
          </a:p>
          <a:p>
            <a:pPr marL="0" indent="0">
              <a:lnSpc>
                <a:spcPct val="210000"/>
              </a:lnSpc>
              <a:buNone/>
            </a:pPr>
            <a:r>
              <a:rPr lang="en-US" sz="1600" b="1" dirty="0">
                <a:latin typeface="Century Gothic"/>
                <a:cs typeface="Century Gothic"/>
              </a:rPr>
              <a:t>• Partially lower your window</a:t>
            </a:r>
          </a:p>
          <a:p>
            <a:pPr marL="0" indent="0">
              <a:lnSpc>
                <a:spcPct val="210000"/>
              </a:lnSpc>
              <a:buNone/>
            </a:pPr>
            <a:r>
              <a:rPr lang="en-US" sz="1600" b="1" dirty="0">
                <a:latin typeface="Century Gothic"/>
                <a:cs typeface="Century Gothic"/>
              </a:rPr>
              <a:t>• Request another officer</a:t>
            </a:r>
          </a:p>
        </p:txBody>
      </p:sp>
      <p:pic>
        <p:nvPicPr>
          <p:cNvPr id="10" name="Picture 23" descr="33_PoliceInMirror_841751"/>
          <p:cNvPicPr>
            <a:picLocks noChangeAspect="1" noChangeArrowheads="1"/>
          </p:cNvPicPr>
          <p:nvPr/>
        </p:nvPicPr>
        <p:blipFill>
          <a:blip r:embed="rId3" cstate="print"/>
          <a:srcRect/>
          <a:stretch>
            <a:fillRect/>
          </a:stretch>
        </p:blipFill>
        <p:spPr bwMode="auto">
          <a:xfrm>
            <a:off x="5682384" y="2694854"/>
            <a:ext cx="3108325" cy="1985962"/>
          </a:xfrm>
          <a:prstGeom prst="rect">
            <a:avLst/>
          </a:prstGeom>
          <a:noFill/>
          <a:ln w="9525">
            <a:solidFill>
              <a:schemeClr val="tx1"/>
            </a:solidFill>
            <a:miter lim="800000"/>
            <a:headEnd/>
            <a:tailEnd/>
          </a:ln>
        </p:spPr>
      </p:pic>
      <p:pic>
        <p:nvPicPr>
          <p:cNvPr id="4" name="Picture 3" descr="Slide_33_0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2278" y="1685659"/>
            <a:ext cx="2260758" cy="1507381"/>
          </a:xfrm>
          <a:prstGeom prst="rect">
            <a:avLst/>
          </a:prstGeom>
          <a:effectLst>
            <a:outerShdw blurRad="50800" dist="38100" dir="2700000" algn="tl" rotWithShape="0">
              <a:srgbClr val="000000">
                <a:alpha val="20000"/>
              </a:srgbClr>
            </a:outerShdw>
          </a:effectLst>
        </p:spPr>
      </p:pic>
    </p:spTree>
    <p:extLst>
      <p:ext uri="{BB962C8B-B14F-4D97-AF65-F5344CB8AC3E}">
        <p14:creationId xmlns:p14="http://schemas.microsoft.com/office/powerpoint/2010/main" val="3549062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nk01_RV.jpg"/>
          <p:cNvPicPr>
            <a:picLocks noChangeAspect="1"/>
          </p:cNvPicPr>
          <p:nvPr/>
        </p:nvPicPr>
        <p:blipFill>
          <a:blip r:embed="rId2"/>
          <a:stretch>
            <a:fillRect/>
          </a:stretch>
        </p:blipFill>
        <p:spPr>
          <a:xfrm>
            <a:off x="0" y="0"/>
            <a:ext cx="9144270" cy="5150502"/>
          </a:xfrm>
          <a:prstGeom prst="rect">
            <a:avLst/>
          </a:prstGeom>
        </p:spPr>
      </p:pic>
      <p:graphicFrame>
        <p:nvGraphicFramePr>
          <p:cNvPr id="3" name="Diagram 2"/>
          <p:cNvGraphicFramePr/>
          <p:nvPr>
            <p:extLst>
              <p:ext uri="{D42A27DB-BD31-4B8C-83A1-F6EECF244321}">
                <p14:modId xmlns:p14="http://schemas.microsoft.com/office/powerpoint/2010/main" val="1854513836"/>
              </p:ext>
            </p:extLst>
          </p:nvPr>
        </p:nvGraphicFramePr>
        <p:xfrm>
          <a:off x="977516" y="273413"/>
          <a:ext cx="7481455" cy="857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4"/>
          <p:cNvSpPr>
            <a:spLocks noGrp="1"/>
          </p:cNvSpPr>
          <p:nvPr>
            <p:ph idx="1"/>
          </p:nvPr>
        </p:nvSpPr>
        <p:spPr>
          <a:xfrm>
            <a:off x="1188412" y="1992153"/>
            <a:ext cx="7024255" cy="2318470"/>
          </a:xfrm>
        </p:spPr>
        <p:txBody>
          <a:bodyPr>
            <a:normAutofit/>
          </a:bodyPr>
          <a:lstStyle/>
          <a:p>
            <a:pPr marL="0" indent="0">
              <a:lnSpc>
                <a:spcPct val="150000"/>
              </a:lnSpc>
              <a:buNone/>
            </a:pPr>
            <a:r>
              <a:rPr lang="en-US" sz="1600" b="1" dirty="0">
                <a:latin typeface="Century Gothic"/>
                <a:cs typeface="Century Gothic"/>
              </a:rPr>
              <a:t>A nationally recognized crime prevention and personal safety program designed to provide men and women with information that assists in the development of their own personal safety strategies</a:t>
            </a:r>
          </a:p>
        </p:txBody>
      </p:sp>
      <p:sp>
        <p:nvSpPr>
          <p:cNvPr id="6" name="Title 1"/>
          <p:cNvSpPr>
            <a:spLocks noGrp="1"/>
          </p:cNvSpPr>
          <p:nvPr>
            <p:ph type="title"/>
          </p:nvPr>
        </p:nvSpPr>
        <p:spPr>
          <a:xfrm>
            <a:off x="977516" y="295024"/>
            <a:ext cx="7481455" cy="857250"/>
          </a:xfrm>
        </p:spPr>
        <p:txBody>
          <a:bodyPr>
            <a:normAutofit/>
          </a:bodyPr>
          <a:lstStyle/>
          <a:p>
            <a:pPr algn="r"/>
            <a:r>
              <a:rPr lang="en-US" sz="2400" b="1" dirty="0">
                <a:solidFill>
                  <a:schemeClr val="bg1"/>
                </a:solidFill>
                <a:latin typeface="Century Gothic"/>
                <a:cs typeface="Century Gothic"/>
              </a:rPr>
              <a:t>What is Refuse To Be A Victim</a:t>
            </a:r>
            <a:r>
              <a:rPr lang="en-US" sz="800" b="1" dirty="0">
                <a:solidFill>
                  <a:schemeClr val="bg1"/>
                </a:solidFill>
                <a:latin typeface="Century Gothic"/>
                <a:cs typeface="Century Gothic"/>
              </a:rPr>
              <a:t>®</a:t>
            </a:r>
            <a:r>
              <a:rPr lang="en-US" sz="2400" b="1" dirty="0">
                <a:solidFill>
                  <a:schemeClr val="bg1"/>
                </a:solidFill>
                <a:latin typeface="Century Gothic"/>
                <a:cs typeface="Century Gothic"/>
              </a:rPr>
              <a:t>?</a:t>
            </a:r>
          </a:p>
        </p:txBody>
      </p:sp>
    </p:spTree>
    <p:extLst>
      <p:ext uri="{BB962C8B-B14F-4D97-AF65-F5344CB8AC3E}">
        <p14:creationId xmlns:p14="http://schemas.microsoft.com/office/powerpoint/2010/main" val="3366649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Automobile Security</a:t>
            </a:r>
          </a:p>
        </p:txBody>
      </p:sp>
      <p:sp>
        <p:nvSpPr>
          <p:cNvPr id="7" name="Title 1"/>
          <p:cNvSpPr txBox="1">
            <a:spLocks/>
          </p:cNvSpPr>
          <p:nvPr/>
        </p:nvSpPr>
        <p:spPr>
          <a:xfrm>
            <a:off x="4471940" y="946727"/>
            <a:ext cx="3756122"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Hitchhikers &amp; Road Rage</a:t>
            </a:r>
          </a:p>
        </p:txBody>
      </p:sp>
      <p:sp>
        <p:nvSpPr>
          <p:cNvPr id="8" name="Content Placeholder 4"/>
          <p:cNvSpPr>
            <a:spLocks noGrp="1"/>
          </p:cNvSpPr>
          <p:nvPr>
            <p:ph idx="1"/>
          </p:nvPr>
        </p:nvSpPr>
        <p:spPr>
          <a:xfrm>
            <a:off x="844033" y="1744833"/>
            <a:ext cx="3087134" cy="2498356"/>
          </a:xfrm>
        </p:spPr>
        <p:txBody>
          <a:bodyPr>
            <a:normAutofit/>
          </a:bodyPr>
          <a:lstStyle/>
          <a:p>
            <a:pPr marL="0" indent="0">
              <a:lnSpc>
                <a:spcPct val="150000"/>
              </a:lnSpc>
              <a:buNone/>
            </a:pPr>
            <a:r>
              <a:rPr lang="en-US" sz="1600" b="1" dirty="0">
                <a:latin typeface="Century Gothic"/>
                <a:cs typeface="Century Gothic"/>
              </a:rPr>
              <a:t>• Hitchhikers:</a:t>
            </a:r>
            <a:br>
              <a:rPr lang="en-US" sz="1600" b="1" dirty="0">
                <a:latin typeface="Century Gothic"/>
                <a:cs typeface="Century Gothic"/>
              </a:rPr>
            </a:br>
            <a:r>
              <a:rPr lang="en-US" sz="1600" dirty="0">
                <a:latin typeface="Century Gothic"/>
                <a:cs typeface="Century Gothic"/>
              </a:rPr>
              <a:t>	- Never pick up!</a:t>
            </a:r>
          </a:p>
          <a:p>
            <a:pPr marL="0" indent="0">
              <a:lnSpc>
                <a:spcPct val="150000"/>
              </a:lnSpc>
              <a:buNone/>
            </a:pPr>
            <a:r>
              <a:rPr lang="en-US" sz="1600" dirty="0">
                <a:latin typeface="Century Gothic"/>
                <a:cs typeface="Century Gothic"/>
              </a:rPr>
              <a:t> 	- Casual acquaintances</a:t>
            </a:r>
          </a:p>
          <a:p>
            <a:pPr marL="0" indent="0">
              <a:lnSpc>
                <a:spcPct val="150000"/>
              </a:lnSpc>
              <a:buNone/>
            </a:pPr>
            <a:r>
              <a:rPr lang="en-US" sz="1600" b="1" dirty="0">
                <a:latin typeface="Century Gothic"/>
                <a:cs typeface="Century Gothic"/>
              </a:rPr>
              <a:t>• Road rage:</a:t>
            </a:r>
            <a:br>
              <a:rPr lang="en-US" sz="1600" b="1" dirty="0">
                <a:latin typeface="Century Gothic"/>
                <a:cs typeface="Century Gothic"/>
              </a:rPr>
            </a:br>
            <a:r>
              <a:rPr lang="en-US" sz="1600" dirty="0">
                <a:latin typeface="Century Gothic"/>
                <a:cs typeface="Century Gothic"/>
              </a:rPr>
              <a:t>	- Give the right of way</a:t>
            </a:r>
          </a:p>
          <a:p>
            <a:pPr marL="0" indent="0">
              <a:lnSpc>
                <a:spcPct val="150000"/>
              </a:lnSpc>
              <a:buNone/>
            </a:pPr>
            <a:r>
              <a:rPr lang="en-US" sz="1600" dirty="0">
                <a:latin typeface="Century Gothic"/>
                <a:cs typeface="Century Gothic"/>
              </a:rPr>
              <a:t>	- Don't react</a:t>
            </a:r>
          </a:p>
          <a:p>
            <a:pPr marL="0" indent="0">
              <a:lnSpc>
                <a:spcPct val="150000"/>
              </a:lnSpc>
              <a:buNone/>
            </a:pPr>
            <a:endParaRPr lang="en-US" sz="1600" dirty="0">
              <a:latin typeface="Century Gothic"/>
              <a:cs typeface="Century Gothic"/>
            </a:endParaRPr>
          </a:p>
          <a:p>
            <a:pPr marL="0" indent="0">
              <a:lnSpc>
                <a:spcPct val="150000"/>
              </a:lnSpc>
              <a:buNone/>
            </a:pPr>
            <a:endParaRPr lang="en-US" sz="1600" dirty="0">
              <a:latin typeface="Century Gothic"/>
              <a:cs typeface="Century Gothic"/>
            </a:endParaRPr>
          </a:p>
        </p:txBody>
      </p:sp>
      <p:pic>
        <p:nvPicPr>
          <p:cNvPr id="6" name="Picture 5" descr="Slide_3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909" y="1701755"/>
            <a:ext cx="4133273" cy="2756575"/>
          </a:xfrm>
          <a:prstGeom prst="rect">
            <a:avLst/>
          </a:prstGeom>
          <a:effectLst>
            <a:outerShdw blurRad="50800" dist="38100" dir="2700000" algn="tl" rotWithShape="0">
              <a:srgbClr val="000000">
                <a:alpha val="20000"/>
              </a:srgbClr>
            </a:outerShdw>
          </a:effectLst>
        </p:spPr>
      </p:pic>
    </p:spTree>
    <p:extLst>
      <p:ext uri="{BB962C8B-B14F-4D97-AF65-F5344CB8AC3E}">
        <p14:creationId xmlns:p14="http://schemas.microsoft.com/office/powerpoint/2010/main" val="30014825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Automobile Security</a:t>
            </a:r>
          </a:p>
        </p:txBody>
      </p:sp>
      <p:sp>
        <p:nvSpPr>
          <p:cNvPr id="7" name="Title 1"/>
          <p:cNvSpPr txBox="1">
            <a:spLocks/>
          </p:cNvSpPr>
          <p:nvPr/>
        </p:nvSpPr>
        <p:spPr>
          <a:xfrm>
            <a:off x="4471940" y="946727"/>
            <a:ext cx="3756122"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Vehicle Theft Prevention Devices</a:t>
            </a:r>
          </a:p>
        </p:txBody>
      </p:sp>
      <p:sp>
        <p:nvSpPr>
          <p:cNvPr id="8" name="Content Placeholder 4"/>
          <p:cNvSpPr>
            <a:spLocks noGrp="1"/>
          </p:cNvSpPr>
          <p:nvPr>
            <p:ph idx="1"/>
          </p:nvPr>
        </p:nvSpPr>
        <p:spPr>
          <a:xfrm>
            <a:off x="890215" y="1721939"/>
            <a:ext cx="3087134" cy="2208542"/>
          </a:xfrm>
        </p:spPr>
        <p:txBody>
          <a:bodyPr>
            <a:normAutofit lnSpcReduction="10000"/>
          </a:bodyPr>
          <a:lstStyle/>
          <a:p>
            <a:pPr marL="0" indent="0">
              <a:lnSpc>
                <a:spcPct val="210000"/>
              </a:lnSpc>
              <a:buNone/>
            </a:pPr>
            <a:r>
              <a:rPr lang="en-US" sz="1600" b="1" dirty="0">
                <a:latin typeface="Century Gothic"/>
                <a:cs typeface="Century Gothic"/>
              </a:rPr>
              <a:t>• Steering wheel locks</a:t>
            </a:r>
          </a:p>
          <a:p>
            <a:pPr marL="0" indent="0">
              <a:lnSpc>
                <a:spcPct val="210000"/>
              </a:lnSpc>
              <a:buNone/>
            </a:pPr>
            <a:r>
              <a:rPr lang="en-US" sz="1600" b="1" dirty="0">
                <a:latin typeface="Century Gothic"/>
                <a:cs typeface="Century Gothic"/>
              </a:rPr>
              <a:t>• Car alarms</a:t>
            </a:r>
          </a:p>
          <a:p>
            <a:pPr marL="0" indent="0">
              <a:lnSpc>
                <a:spcPct val="210000"/>
              </a:lnSpc>
              <a:buNone/>
            </a:pPr>
            <a:r>
              <a:rPr lang="en-US" sz="1600" b="1" dirty="0">
                <a:latin typeface="Century Gothic"/>
                <a:cs typeface="Century Gothic"/>
              </a:rPr>
              <a:t>• Kill switches</a:t>
            </a:r>
          </a:p>
          <a:p>
            <a:pPr marL="0" indent="0">
              <a:lnSpc>
                <a:spcPct val="210000"/>
              </a:lnSpc>
              <a:buNone/>
            </a:pPr>
            <a:r>
              <a:rPr lang="en-US" sz="1600" b="1" dirty="0">
                <a:latin typeface="Century Gothic"/>
                <a:cs typeface="Century Gothic"/>
              </a:rPr>
              <a:t>• Vehicle tracking devices</a:t>
            </a:r>
          </a:p>
          <a:p>
            <a:pPr marL="0" indent="0">
              <a:lnSpc>
                <a:spcPct val="210000"/>
              </a:lnSpc>
              <a:buNone/>
            </a:pPr>
            <a:endParaRPr lang="en-US" sz="1600" b="1" dirty="0">
              <a:latin typeface="Century Gothic"/>
              <a:cs typeface="Century Gothic"/>
            </a:endParaRPr>
          </a:p>
        </p:txBody>
      </p:sp>
      <p:pic>
        <p:nvPicPr>
          <p:cNvPr id="9" name="Picture 7" descr="35_Carlock_6056739"/>
          <p:cNvPicPr>
            <a:picLocks noChangeAspect="1" noChangeArrowheads="1"/>
          </p:cNvPicPr>
          <p:nvPr/>
        </p:nvPicPr>
        <p:blipFill>
          <a:blip r:embed="rId3" cstate="print"/>
          <a:srcRect/>
          <a:stretch>
            <a:fillRect/>
          </a:stretch>
        </p:blipFill>
        <p:spPr bwMode="auto">
          <a:xfrm>
            <a:off x="5607258" y="1638099"/>
            <a:ext cx="1716298" cy="2574447"/>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4181522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Automobile Security</a:t>
            </a:r>
          </a:p>
        </p:txBody>
      </p:sp>
      <p:sp>
        <p:nvSpPr>
          <p:cNvPr id="7" name="Title 1"/>
          <p:cNvSpPr txBox="1">
            <a:spLocks/>
          </p:cNvSpPr>
          <p:nvPr/>
        </p:nvSpPr>
        <p:spPr>
          <a:xfrm>
            <a:off x="4471940" y="946727"/>
            <a:ext cx="3756122"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Carjacking</a:t>
            </a:r>
          </a:p>
        </p:txBody>
      </p:sp>
      <p:sp>
        <p:nvSpPr>
          <p:cNvPr id="8" name="Content Placeholder 4"/>
          <p:cNvSpPr>
            <a:spLocks noGrp="1"/>
          </p:cNvSpPr>
          <p:nvPr>
            <p:ph idx="1"/>
          </p:nvPr>
        </p:nvSpPr>
        <p:spPr>
          <a:xfrm>
            <a:off x="896410" y="1854349"/>
            <a:ext cx="3040590" cy="2182333"/>
          </a:xfrm>
        </p:spPr>
        <p:txBody>
          <a:bodyPr>
            <a:normAutofit/>
          </a:bodyPr>
          <a:lstStyle/>
          <a:p>
            <a:pPr marL="0" indent="0">
              <a:lnSpc>
                <a:spcPct val="160000"/>
              </a:lnSpc>
              <a:buNone/>
            </a:pPr>
            <a:r>
              <a:rPr lang="en-US" sz="1600" b="1" dirty="0">
                <a:latin typeface="Century Gothic"/>
                <a:cs typeface="Century Gothic"/>
              </a:rPr>
              <a:t>• Self-service gas pumps</a:t>
            </a:r>
          </a:p>
          <a:p>
            <a:pPr marL="0" indent="0">
              <a:lnSpc>
                <a:spcPct val="160000"/>
              </a:lnSpc>
              <a:buNone/>
            </a:pPr>
            <a:r>
              <a:rPr lang="en-US" sz="1600" b="1" dirty="0">
                <a:latin typeface="Century Gothic"/>
                <a:cs typeface="Century Gothic"/>
              </a:rPr>
              <a:t>• Stop lights</a:t>
            </a:r>
            <a:br>
              <a:rPr lang="en-US" sz="1600" b="1" dirty="0">
                <a:latin typeface="Century Gothic"/>
                <a:cs typeface="Century Gothic"/>
              </a:rPr>
            </a:br>
            <a:r>
              <a:rPr lang="en-US" sz="1600" b="1" dirty="0">
                <a:latin typeface="Century Gothic"/>
                <a:cs typeface="Century Gothic"/>
              </a:rPr>
              <a:t>	</a:t>
            </a:r>
            <a:r>
              <a:rPr lang="en-US" sz="1600" dirty="0">
                <a:latin typeface="Century Gothic"/>
                <a:cs typeface="Century Gothic"/>
              </a:rPr>
              <a:t>- Drive away</a:t>
            </a:r>
          </a:p>
          <a:p>
            <a:pPr marL="0" indent="0">
              <a:lnSpc>
                <a:spcPct val="160000"/>
              </a:lnSpc>
              <a:buNone/>
            </a:pPr>
            <a:endParaRPr lang="en-US" sz="1600" b="1" dirty="0">
              <a:latin typeface="Century Gothic"/>
              <a:cs typeface="Century Gothic"/>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1940" y="1854349"/>
            <a:ext cx="3403578" cy="2269052"/>
          </a:xfrm>
          <a:prstGeom prst="rect">
            <a:avLst/>
          </a:prstGeom>
        </p:spPr>
      </p:pic>
    </p:spTree>
    <p:extLst>
      <p:ext uri="{BB962C8B-B14F-4D97-AF65-F5344CB8AC3E}">
        <p14:creationId xmlns:p14="http://schemas.microsoft.com/office/powerpoint/2010/main" val="30807200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14-NR-730-RTBAV_TitleCards_TravelSecuri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8818570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Travel Security</a:t>
            </a:r>
          </a:p>
        </p:txBody>
      </p:sp>
      <p:sp>
        <p:nvSpPr>
          <p:cNvPr id="7" name="Title 1"/>
          <p:cNvSpPr txBox="1">
            <a:spLocks/>
          </p:cNvSpPr>
          <p:nvPr/>
        </p:nvSpPr>
        <p:spPr>
          <a:xfrm>
            <a:off x="4471940" y="946727"/>
            <a:ext cx="3756122"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Airport Security</a:t>
            </a:r>
          </a:p>
        </p:txBody>
      </p:sp>
      <p:sp>
        <p:nvSpPr>
          <p:cNvPr id="8" name="Content Placeholder 4"/>
          <p:cNvSpPr>
            <a:spLocks noGrp="1"/>
          </p:cNvSpPr>
          <p:nvPr>
            <p:ph idx="1"/>
          </p:nvPr>
        </p:nvSpPr>
        <p:spPr>
          <a:xfrm>
            <a:off x="950287" y="1570141"/>
            <a:ext cx="2896883" cy="2904685"/>
          </a:xfrm>
        </p:spPr>
        <p:txBody>
          <a:bodyPr>
            <a:normAutofit lnSpcReduction="10000"/>
          </a:bodyPr>
          <a:lstStyle/>
          <a:p>
            <a:pPr marL="0" indent="0">
              <a:buNone/>
            </a:pPr>
            <a:r>
              <a:rPr lang="en-US" sz="1600" b="1" dirty="0">
                <a:latin typeface="Century Gothic"/>
                <a:cs typeface="Century Gothic"/>
              </a:rPr>
              <a:t>• Luggage tags</a:t>
            </a:r>
          </a:p>
          <a:p>
            <a:endParaRPr lang="en-US" sz="1600" b="1" dirty="0">
              <a:latin typeface="Century Gothic"/>
              <a:cs typeface="Century Gothic"/>
            </a:endParaRPr>
          </a:p>
          <a:p>
            <a:pPr marL="0" indent="0">
              <a:buNone/>
            </a:pPr>
            <a:r>
              <a:rPr lang="en-US" sz="1600" b="1" dirty="0">
                <a:latin typeface="Century Gothic"/>
                <a:cs typeface="Century Gothic"/>
              </a:rPr>
              <a:t>• Packing your luggage</a:t>
            </a:r>
          </a:p>
          <a:p>
            <a:endParaRPr lang="en-US" sz="1600" b="1" dirty="0">
              <a:latin typeface="Century Gothic"/>
              <a:cs typeface="Century Gothic"/>
            </a:endParaRPr>
          </a:p>
          <a:p>
            <a:pPr marL="0" indent="0">
              <a:buNone/>
            </a:pPr>
            <a:r>
              <a:rPr lang="en-US" sz="1600" b="1" dirty="0">
                <a:latin typeface="Century Gothic"/>
                <a:cs typeface="Century Gothic"/>
              </a:rPr>
              <a:t>• Ticket counters &amp; </a:t>
            </a:r>
            <a:br>
              <a:rPr lang="en-US" sz="1600" b="1" dirty="0">
                <a:latin typeface="Century Gothic"/>
                <a:cs typeface="Century Gothic"/>
              </a:rPr>
            </a:br>
            <a:r>
              <a:rPr lang="en-US" sz="1600" b="1" dirty="0">
                <a:latin typeface="Century Gothic"/>
                <a:cs typeface="Century Gothic"/>
              </a:rPr>
              <a:t>   security checkpoints</a:t>
            </a:r>
          </a:p>
          <a:p>
            <a:pPr marL="0" indent="0">
              <a:buNone/>
            </a:pPr>
            <a:endParaRPr lang="en-US" sz="1600" b="1" dirty="0">
              <a:latin typeface="Century Gothic"/>
              <a:cs typeface="Century Gothic"/>
            </a:endParaRPr>
          </a:p>
          <a:p>
            <a:pPr marL="0" indent="0">
              <a:buNone/>
            </a:pPr>
            <a:r>
              <a:rPr lang="en-US" sz="1600" b="1" dirty="0">
                <a:latin typeface="Century Gothic"/>
                <a:cs typeface="Century Gothic"/>
              </a:rPr>
              <a:t>• Checking luggage</a:t>
            </a:r>
          </a:p>
          <a:p>
            <a:endParaRPr lang="en-US" sz="1600" b="1" dirty="0">
              <a:latin typeface="Century Gothic"/>
              <a:cs typeface="Century Gothic"/>
            </a:endParaRPr>
          </a:p>
          <a:p>
            <a:pPr marL="0" indent="0">
              <a:buNone/>
            </a:pPr>
            <a:r>
              <a:rPr lang="en-US" sz="1600" b="1" dirty="0">
                <a:latin typeface="Century Gothic"/>
                <a:cs typeface="Century Gothic"/>
              </a:rPr>
              <a:t>• Waiting areas</a:t>
            </a:r>
          </a:p>
          <a:p>
            <a:pPr>
              <a:buNone/>
            </a:pPr>
            <a:endParaRPr lang="en-US" sz="1600" b="1" dirty="0">
              <a:latin typeface="Century Gothic"/>
              <a:cs typeface="Century Gothic"/>
            </a:endParaRPr>
          </a:p>
        </p:txBody>
      </p:sp>
      <p:pic>
        <p:nvPicPr>
          <p:cNvPr id="4" name="Picture 3" descr="Slide_3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0121" y="1685636"/>
            <a:ext cx="4182006" cy="2788255"/>
          </a:xfrm>
          <a:prstGeom prst="rect">
            <a:avLst/>
          </a:prstGeom>
          <a:effectLst>
            <a:outerShdw blurRad="50800" dist="38100" dir="2700000" algn="tl" rotWithShape="0">
              <a:srgbClr val="000000">
                <a:alpha val="20000"/>
              </a:srgbClr>
            </a:outerShdw>
          </a:effectLst>
        </p:spPr>
      </p:pic>
    </p:spTree>
    <p:extLst>
      <p:ext uri="{BB962C8B-B14F-4D97-AF65-F5344CB8AC3E}">
        <p14:creationId xmlns:p14="http://schemas.microsoft.com/office/powerpoint/2010/main" val="10755109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Travel Security</a:t>
            </a:r>
          </a:p>
        </p:txBody>
      </p:sp>
      <p:sp>
        <p:nvSpPr>
          <p:cNvPr id="7" name="Title 1"/>
          <p:cNvSpPr txBox="1">
            <a:spLocks/>
          </p:cNvSpPr>
          <p:nvPr/>
        </p:nvSpPr>
        <p:spPr>
          <a:xfrm>
            <a:off x="4471940" y="946727"/>
            <a:ext cx="3756122"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Car Rentals</a:t>
            </a:r>
          </a:p>
        </p:txBody>
      </p:sp>
      <p:sp>
        <p:nvSpPr>
          <p:cNvPr id="8" name="Content Placeholder 4"/>
          <p:cNvSpPr>
            <a:spLocks noGrp="1"/>
          </p:cNvSpPr>
          <p:nvPr>
            <p:ph idx="1"/>
          </p:nvPr>
        </p:nvSpPr>
        <p:spPr>
          <a:xfrm>
            <a:off x="489015" y="1837337"/>
            <a:ext cx="3480819" cy="2601685"/>
          </a:xfrm>
        </p:spPr>
        <p:txBody>
          <a:bodyPr>
            <a:normAutofit/>
          </a:bodyPr>
          <a:lstStyle/>
          <a:p>
            <a:r>
              <a:rPr lang="en-US" sz="1600" b="1" dirty="0">
                <a:latin typeface="Century Gothic"/>
                <a:cs typeface="Century Gothic"/>
              </a:rPr>
              <a:t>Don’t look like a tourist</a:t>
            </a:r>
          </a:p>
          <a:p>
            <a:endParaRPr lang="en-US" sz="1600" b="1" dirty="0">
              <a:latin typeface="Century Gothic"/>
              <a:cs typeface="Century Gothic"/>
            </a:endParaRPr>
          </a:p>
          <a:p>
            <a:r>
              <a:rPr lang="en-US" sz="1600" b="1" dirty="0">
                <a:latin typeface="Century Gothic"/>
                <a:cs typeface="Century Gothic"/>
              </a:rPr>
              <a:t>Have directions ahead of time</a:t>
            </a:r>
          </a:p>
          <a:p>
            <a:endParaRPr lang="en-US" sz="1600" b="1" dirty="0">
              <a:latin typeface="Century Gothic"/>
              <a:cs typeface="Century Gothic"/>
            </a:endParaRPr>
          </a:p>
          <a:p>
            <a:r>
              <a:rPr lang="en-US" sz="1600" b="1" dirty="0">
                <a:latin typeface="Century Gothic"/>
                <a:cs typeface="Century Gothic"/>
              </a:rPr>
              <a:t>Don’t leave travel documents               in car when returning it</a:t>
            </a:r>
          </a:p>
        </p:txBody>
      </p:sp>
      <p:pic>
        <p:nvPicPr>
          <p:cNvPr id="9" name="Picture 9" descr="38_RentalCarSign_630571"/>
          <p:cNvPicPr>
            <a:picLocks noChangeAspect="1" noChangeArrowheads="1"/>
          </p:cNvPicPr>
          <p:nvPr/>
        </p:nvPicPr>
        <p:blipFill>
          <a:blip r:embed="rId3" cstate="print"/>
          <a:srcRect/>
          <a:stretch>
            <a:fillRect/>
          </a:stretch>
        </p:blipFill>
        <p:spPr bwMode="auto">
          <a:xfrm>
            <a:off x="4572135" y="1746294"/>
            <a:ext cx="3752850" cy="24384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40183421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Travel Security</a:t>
            </a:r>
          </a:p>
        </p:txBody>
      </p:sp>
      <p:sp>
        <p:nvSpPr>
          <p:cNvPr id="7" name="Title 1"/>
          <p:cNvSpPr txBox="1">
            <a:spLocks/>
          </p:cNvSpPr>
          <p:nvPr/>
        </p:nvSpPr>
        <p:spPr>
          <a:xfrm>
            <a:off x="4471940" y="946727"/>
            <a:ext cx="3756122" cy="415638"/>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Taxis, Private Hire Vehicles, and</a:t>
            </a:r>
          </a:p>
          <a:p>
            <a:pPr algn="r"/>
            <a:r>
              <a:rPr lang="en-US" sz="1600" b="1" dirty="0">
                <a:latin typeface="Century Gothic"/>
                <a:cs typeface="Century Gothic"/>
              </a:rPr>
              <a:t>Public Transportation</a:t>
            </a:r>
          </a:p>
        </p:txBody>
      </p:sp>
      <p:sp>
        <p:nvSpPr>
          <p:cNvPr id="8" name="Content Placeholder 4"/>
          <p:cNvSpPr>
            <a:spLocks noGrp="1"/>
          </p:cNvSpPr>
          <p:nvPr>
            <p:ph idx="1"/>
          </p:nvPr>
        </p:nvSpPr>
        <p:spPr>
          <a:xfrm>
            <a:off x="156117" y="1837337"/>
            <a:ext cx="4047893" cy="3180007"/>
          </a:xfrm>
        </p:spPr>
        <p:txBody>
          <a:bodyPr>
            <a:normAutofit/>
          </a:bodyPr>
          <a:lstStyle/>
          <a:p>
            <a:pPr>
              <a:lnSpc>
                <a:spcPct val="150000"/>
              </a:lnSpc>
            </a:pPr>
            <a:r>
              <a:rPr lang="en-US" sz="1600" b="1" dirty="0">
                <a:latin typeface="Century Gothic"/>
                <a:cs typeface="Century Gothic"/>
              </a:rPr>
              <a:t>Check for displayed credentials</a:t>
            </a:r>
          </a:p>
          <a:p>
            <a:pPr>
              <a:lnSpc>
                <a:spcPct val="150000"/>
              </a:lnSpc>
            </a:pPr>
            <a:r>
              <a:rPr lang="en-US" sz="1600" b="1" dirty="0">
                <a:latin typeface="Century Gothic"/>
                <a:cs typeface="Century Gothic"/>
              </a:rPr>
              <a:t>Take picture of license plate</a:t>
            </a:r>
          </a:p>
          <a:p>
            <a:pPr>
              <a:lnSpc>
                <a:spcPct val="150000"/>
              </a:lnSpc>
            </a:pPr>
            <a:r>
              <a:rPr lang="en-US" sz="1600" b="1" dirty="0">
                <a:latin typeface="Century Gothic"/>
                <a:cs typeface="Century Gothic"/>
              </a:rPr>
              <a:t>Don’t sacrifice safety for convenience</a:t>
            </a:r>
          </a:p>
          <a:p>
            <a:pPr>
              <a:lnSpc>
                <a:spcPct val="150000"/>
              </a:lnSpc>
            </a:pPr>
            <a:r>
              <a:rPr lang="en-US" sz="1600" b="1" dirty="0">
                <a:latin typeface="Century Gothic"/>
                <a:cs typeface="Century Gothic"/>
              </a:rPr>
              <a:t>Public transportation</a:t>
            </a:r>
          </a:p>
          <a:p>
            <a:pPr lvl="1">
              <a:lnSpc>
                <a:spcPct val="150000"/>
              </a:lnSpc>
            </a:pPr>
            <a:r>
              <a:rPr lang="en-US" sz="1600" b="1" dirty="0">
                <a:latin typeface="Century Gothic"/>
                <a:cs typeface="Century Gothic"/>
              </a:rPr>
              <a:t>Avoid isolated stops</a:t>
            </a:r>
          </a:p>
          <a:p>
            <a:pPr lvl="1">
              <a:lnSpc>
                <a:spcPct val="150000"/>
              </a:lnSpc>
            </a:pPr>
            <a:r>
              <a:rPr lang="en-US" sz="1600" b="1" dirty="0">
                <a:latin typeface="Century Gothic"/>
                <a:cs typeface="Century Gothic"/>
              </a:rPr>
              <a:t>Sit near driver</a:t>
            </a:r>
          </a:p>
        </p:txBody>
      </p:sp>
      <p:pic>
        <p:nvPicPr>
          <p:cNvPr id="4" name="Picture 3" descr="7675070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2485" y="1716423"/>
            <a:ext cx="4080312" cy="2715161"/>
          </a:xfrm>
          <a:prstGeom prst="rect">
            <a:avLst/>
          </a:prstGeom>
          <a:effectLst>
            <a:outerShdw blurRad="50800" dist="38100" dir="2700000" algn="tl" rotWithShape="0">
              <a:srgbClr val="000000">
                <a:alpha val="20000"/>
              </a:srgbClr>
            </a:outerShdw>
          </a:effectLst>
        </p:spPr>
      </p:pic>
    </p:spTree>
    <p:extLst>
      <p:ext uri="{BB962C8B-B14F-4D97-AF65-F5344CB8AC3E}">
        <p14:creationId xmlns:p14="http://schemas.microsoft.com/office/powerpoint/2010/main" val="41722102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Travel Security</a:t>
            </a:r>
          </a:p>
        </p:txBody>
      </p:sp>
      <p:sp>
        <p:nvSpPr>
          <p:cNvPr id="7" name="Title 1"/>
          <p:cNvSpPr txBox="1">
            <a:spLocks/>
          </p:cNvSpPr>
          <p:nvPr/>
        </p:nvSpPr>
        <p:spPr>
          <a:xfrm>
            <a:off x="4471940" y="946727"/>
            <a:ext cx="3756122"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Accommodations</a:t>
            </a:r>
          </a:p>
        </p:txBody>
      </p:sp>
      <p:sp>
        <p:nvSpPr>
          <p:cNvPr id="8" name="Content Placeholder 4"/>
          <p:cNvSpPr>
            <a:spLocks noGrp="1"/>
          </p:cNvSpPr>
          <p:nvPr>
            <p:ph idx="1"/>
          </p:nvPr>
        </p:nvSpPr>
        <p:spPr>
          <a:xfrm>
            <a:off x="880137" y="1411076"/>
            <a:ext cx="2865978" cy="3514668"/>
          </a:xfrm>
        </p:spPr>
        <p:txBody>
          <a:bodyPr>
            <a:noAutofit/>
          </a:bodyPr>
          <a:lstStyle/>
          <a:p>
            <a:pPr marL="0" indent="0">
              <a:lnSpc>
                <a:spcPct val="130000"/>
              </a:lnSpc>
              <a:buNone/>
            </a:pPr>
            <a:r>
              <a:rPr lang="en-US" sz="1600" b="1" dirty="0">
                <a:latin typeface="Century Gothic"/>
                <a:cs typeface="Century Gothic"/>
              </a:rPr>
              <a:t>• </a:t>
            </a:r>
            <a:r>
              <a:rPr lang="en-US" sz="1600" b="1" dirty="0">
                <a:solidFill>
                  <a:srgbClr val="000000"/>
                </a:solidFill>
                <a:latin typeface="Century Gothic"/>
                <a:cs typeface="Century Gothic"/>
              </a:rPr>
              <a:t>Security</a:t>
            </a:r>
          </a:p>
          <a:p>
            <a:pPr marL="457200" lvl="1" indent="0">
              <a:lnSpc>
                <a:spcPct val="130000"/>
              </a:lnSpc>
              <a:buNone/>
            </a:pPr>
            <a:r>
              <a:rPr lang="en-US" sz="1600" dirty="0">
                <a:solidFill>
                  <a:srgbClr val="000000"/>
                </a:solidFill>
                <a:latin typeface="Century Gothic"/>
                <a:cs typeface="Century Gothic"/>
              </a:rPr>
              <a:t>- Locks</a:t>
            </a:r>
          </a:p>
          <a:p>
            <a:pPr marL="457200" lvl="1" indent="0">
              <a:lnSpc>
                <a:spcPct val="130000"/>
              </a:lnSpc>
              <a:buNone/>
            </a:pPr>
            <a:r>
              <a:rPr lang="en-US" sz="1600" dirty="0">
                <a:solidFill>
                  <a:srgbClr val="000000"/>
                </a:solidFill>
                <a:latin typeface="Century Gothic"/>
                <a:cs typeface="Century Gothic"/>
              </a:rPr>
              <a:t>- Door Viewers</a:t>
            </a:r>
          </a:p>
          <a:p>
            <a:pPr marL="457200" lvl="1" indent="0">
              <a:lnSpc>
                <a:spcPct val="130000"/>
              </a:lnSpc>
              <a:buNone/>
            </a:pPr>
            <a:r>
              <a:rPr lang="en-US" sz="1600" dirty="0">
                <a:solidFill>
                  <a:srgbClr val="000000"/>
                </a:solidFill>
                <a:latin typeface="Century Gothic"/>
                <a:cs typeface="Century Gothic"/>
              </a:rPr>
              <a:t>- Keys</a:t>
            </a:r>
          </a:p>
          <a:p>
            <a:pPr marL="0" indent="0">
              <a:lnSpc>
                <a:spcPct val="130000"/>
              </a:lnSpc>
              <a:buNone/>
            </a:pPr>
            <a:r>
              <a:rPr lang="en-US" sz="1600" b="1" dirty="0">
                <a:latin typeface="Century Gothic"/>
                <a:cs typeface="Century Gothic"/>
              </a:rPr>
              <a:t>• </a:t>
            </a:r>
            <a:r>
              <a:rPr lang="en-US" sz="1600" b="1" dirty="0">
                <a:solidFill>
                  <a:srgbClr val="000000"/>
                </a:solidFill>
                <a:latin typeface="Century Gothic"/>
                <a:cs typeface="Century Gothic"/>
              </a:rPr>
              <a:t>Not above the tenth floor</a:t>
            </a:r>
          </a:p>
          <a:p>
            <a:pPr marL="0" indent="0">
              <a:lnSpc>
                <a:spcPct val="130000"/>
              </a:lnSpc>
              <a:buNone/>
            </a:pPr>
            <a:r>
              <a:rPr lang="en-US" sz="1600" b="1" dirty="0">
                <a:latin typeface="Century Gothic"/>
                <a:cs typeface="Century Gothic"/>
              </a:rPr>
              <a:t>• </a:t>
            </a:r>
            <a:r>
              <a:rPr lang="en-US" sz="1600" b="1" dirty="0">
                <a:solidFill>
                  <a:srgbClr val="000000"/>
                </a:solidFill>
                <a:latin typeface="Century Gothic"/>
                <a:cs typeface="Century Gothic"/>
              </a:rPr>
              <a:t>Safe area</a:t>
            </a:r>
          </a:p>
          <a:p>
            <a:pPr marL="0" indent="0">
              <a:lnSpc>
                <a:spcPct val="130000"/>
              </a:lnSpc>
              <a:buNone/>
            </a:pPr>
            <a:r>
              <a:rPr lang="en-US" sz="1600" b="1" dirty="0">
                <a:latin typeface="Century Gothic"/>
                <a:cs typeface="Century Gothic"/>
              </a:rPr>
              <a:t>• </a:t>
            </a:r>
            <a:r>
              <a:rPr lang="en-US" sz="1600" b="1" dirty="0">
                <a:solidFill>
                  <a:srgbClr val="000000"/>
                </a:solidFill>
                <a:latin typeface="Century Gothic"/>
                <a:cs typeface="Century Gothic"/>
              </a:rPr>
              <a:t>Security staff</a:t>
            </a:r>
          </a:p>
          <a:p>
            <a:pPr marL="0" indent="0">
              <a:lnSpc>
                <a:spcPct val="130000"/>
              </a:lnSpc>
              <a:buNone/>
            </a:pPr>
            <a:r>
              <a:rPr lang="en-US" sz="1600" b="1" dirty="0">
                <a:latin typeface="Century Gothic"/>
                <a:cs typeface="Century Gothic"/>
              </a:rPr>
              <a:t>• </a:t>
            </a:r>
            <a:r>
              <a:rPr lang="en-US" sz="1600" b="1" dirty="0">
                <a:solidFill>
                  <a:srgbClr val="000000"/>
                </a:solidFill>
                <a:latin typeface="Century Gothic"/>
                <a:cs typeface="Century Gothic"/>
              </a:rPr>
              <a:t>Room entry ploys</a:t>
            </a:r>
          </a:p>
        </p:txBody>
      </p:sp>
      <p:pic>
        <p:nvPicPr>
          <p:cNvPr id="5" name="Picture 4" descr="12069726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3147" y="2159154"/>
            <a:ext cx="2185563" cy="1454303"/>
          </a:xfrm>
          <a:prstGeom prst="rect">
            <a:avLst/>
          </a:prstGeom>
          <a:effectLst>
            <a:outerShdw blurRad="50800" dist="38100" dir="2700000" algn="tl" rotWithShape="0">
              <a:srgbClr val="000000">
                <a:alpha val="20000"/>
              </a:srgbClr>
            </a:outerShdw>
          </a:effectLst>
        </p:spPr>
      </p:pic>
      <p:pic>
        <p:nvPicPr>
          <p:cNvPr id="9" name="Picture 6" descr="39_HotelDoorLock_1119868"/>
          <p:cNvPicPr>
            <a:picLocks noChangeAspect="1" noChangeArrowheads="1"/>
          </p:cNvPicPr>
          <p:nvPr/>
        </p:nvPicPr>
        <p:blipFill>
          <a:blip r:embed="rId4" cstate="print"/>
          <a:srcRect/>
          <a:stretch>
            <a:fillRect/>
          </a:stretch>
        </p:blipFill>
        <p:spPr bwMode="auto">
          <a:xfrm>
            <a:off x="6652332" y="1828800"/>
            <a:ext cx="1575730" cy="235664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5545431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Travel Security</a:t>
            </a:r>
          </a:p>
        </p:txBody>
      </p:sp>
      <p:sp>
        <p:nvSpPr>
          <p:cNvPr id="7" name="Title 1"/>
          <p:cNvSpPr txBox="1">
            <a:spLocks/>
          </p:cNvSpPr>
          <p:nvPr/>
        </p:nvSpPr>
        <p:spPr>
          <a:xfrm>
            <a:off x="4471940" y="946727"/>
            <a:ext cx="3756122"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Traveling to a Foreign Country</a:t>
            </a:r>
          </a:p>
        </p:txBody>
      </p:sp>
      <p:sp>
        <p:nvSpPr>
          <p:cNvPr id="8" name="Content Placeholder 4"/>
          <p:cNvSpPr>
            <a:spLocks noGrp="1"/>
          </p:cNvSpPr>
          <p:nvPr>
            <p:ph idx="1"/>
          </p:nvPr>
        </p:nvSpPr>
        <p:spPr>
          <a:xfrm>
            <a:off x="948544" y="1445488"/>
            <a:ext cx="3201385" cy="3195153"/>
          </a:xfrm>
        </p:spPr>
        <p:txBody>
          <a:bodyPr>
            <a:noAutofit/>
          </a:bodyPr>
          <a:lstStyle/>
          <a:p>
            <a:pPr marL="0" indent="0">
              <a:lnSpc>
                <a:spcPct val="80000"/>
              </a:lnSpc>
              <a:buNone/>
            </a:pPr>
            <a:r>
              <a:rPr lang="en-US" sz="1600" b="1" dirty="0">
                <a:latin typeface="Century Gothic"/>
                <a:cs typeface="Century Gothic"/>
              </a:rPr>
              <a:t>• </a:t>
            </a:r>
            <a:r>
              <a:rPr lang="en-US" sz="1600" b="1" dirty="0">
                <a:solidFill>
                  <a:srgbClr val="000000"/>
                </a:solidFill>
                <a:latin typeface="Century Gothic"/>
                <a:cs typeface="Century Gothic"/>
              </a:rPr>
              <a:t>Don’t take excessive cash</a:t>
            </a:r>
          </a:p>
          <a:p>
            <a:pPr>
              <a:lnSpc>
                <a:spcPct val="80000"/>
              </a:lnSpc>
            </a:pPr>
            <a:endParaRPr lang="en-US" sz="1600" b="1" dirty="0">
              <a:solidFill>
                <a:srgbClr val="000000"/>
              </a:solidFill>
              <a:latin typeface="Century Gothic"/>
              <a:cs typeface="Century Gothic"/>
            </a:endParaRPr>
          </a:p>
          <a:p>
            <a:pPr marL="0" indent="0">
              <a:lnSpc>
                <a:spcPct val="80000"/>
              </a:lnSpc>
              <a:buNone/>
            </a:pPr>
            <a:r>
              <a:rPr lang="en-US" sz="1600" b="1" dirty="0">
                <a:latin typeface="Century Gothic"/>
                <a:cs typeface="Century Gothic"/>
              </a:rPr>
              <a:t>• </a:t>
            </a:r>
            <a:r>
              <a:rPr lang="en-US" sz="1600" b="1" dirty="0">
                <a:solidFill>
                  <a:srgbClr val="000000"/>
                </a:solidFill>
                <a:latin typeface="Century Gothic"/>
                <a:cs typeface="Century Gothic"/>
              </a:rPr>
              <a:t>Take a translation dictionary </a:t>
            </a:r>
            <a:br>
              <a:rPr lang="en-US" sz="1600" b="1" dirty="0">
                <a:solidFill>
                  <a:srgbClr val="000000"/>
                </a:solidFill>
                <a:latin typeface="Century Gothic"/>
                <a:cs typeface="Century Gothic"/>
              </a:rPr>
            </a:br>
            <a:r>
              <a:rPr lang="en-US" sz="1600" b="1" dirty="0">
                <a:solidFill>
                  <a:srgbClr val="000000"/>
                </a:solidFill>
                <a:latin typeface="Century Gothic"/>
                <a:cs typeface="Century Gothic"/>
              </a:rPr>
              <a:t>   and map</a:t>
            </a:r>
          </a:p>
          <a:p>
            <a:pPr>
              <a:lnSpc>
                <a:spcPct val="80000"/>
              </a:lnSpc>
            </a:pPr>
            <a:endParaRPr lang="en-US" sz="1600" b="1" dirty="0">
              <a:solidFill>
                <a:srgbClr val="000000"/>
              </a:solidFill>
              <a:latin typeface="Century Gothic"/>
              <a:cs typeface="Century Gothic"/>
            </a:endParaRPr>
          </a:p>
          <a:p>
            <a:pPr marL="0" indent="0">
              <a:lnSpc>
                <a:spcPct val="80000"/>
              </a:lnSpc>
              <a:buNone/>
            </a:pPr>
            <a:r>
              <a:rPr lang="en-US" sz="1600" b="1" dirty="0">
                <a:latin typeface="Century Gothic"/>
                <a:cs typeface="Century Gothic"/>
              </a:rPr>
              <a:t>• </a:t>
            </a:r>
            <a:r>
              <a:rPr lang="en-US" sz="1600" b="1" dirty="0">
                <a:solidFill>
                  <a:srgbClr val="000000"/>
                </a:solidFill>
                <a:latin typeface="Century Gothic"/>
                <a:cs typeface="Century Gothic"/>
              </a:rPr>
              <a:t>Do your research:</a:t>
            </a:r>
          </a:p>
          <a:p>
            <a:pPr marL="457200" lvl="1" indent="0">
              <a:lnSpc>
                <a:spcPct val="130000"/>
              </a:lnSpc>
              <a:buNone/>
            </a:pPr>
            <a:r>
              <a:rPr lang="en-US" sz="1600" dirty="0">
                <a:solidFill>
                  <a:srgbClr val="000000"/>
                </a:solidFill>
                <a:latin typeface="Century Gothic"/>
                <a:cs typeface="Century Gothic"/>
              </a:rPr>
              <a:t>- Culture</a:t>
            </a:r>
          </a:p>
          <a:p>
            <a:pPr marL="457200" lvl="1" indent="0">
              <a:lnSpc>
                <a:spcPct val="130000"/>
              </a:lnSpc>
              <a:buNone/>
            </a:pPr>
            <a:r>
              <a:rPr lang="en-US" sz="1600" dirty="0">
                <a:solidFill>
                  <a:srgbClr val="000000"/>
                </a:solidFill>
                <a:latin typeface="Century Gothic"/>
                <a:cs typeface="Century Gothic"/>
              </a:rPr>
              <a:t>- Laws</a:t>
            </a:r>
          </a:p>
          <a:p>
            <a:pPr marL="457200" lvl="1" indent="0">
              <a:lnSpc>
                <a:spcPct val="130000"/>
              </a:lnSpc>
              <a:buNone/>
            </a:pPr>
            <a:r>
              <a:rPr lang="en-US" sz="1600" dirty="0">
                <a:solidFill>
                  <a:srgbClr val="000000"/>
                </a:solidFill>
                <a:latin typeface="Century Gothic"/>
                <a:cs typeface="Century Gothic"/>
              </a:rPr>
              <a:t>- Crime statistics</a:t>
            </a:r>
          </a:p>
          <a:p>
            <a:pPr marL="457200" lvl="1" indent="0">
              <a:lnSpc>
                <a:spcPct val="130000"/>
              </a:lnSpc>
              <a:buNone/>
            </a:pPr>
            <a:r>
              <a:rPr lang="en-US" sz="1600" dirty="0">
                <a:solidFill>
                  <a:srgbClr val="000000"/>
                </a:solidFill>
                <a:latin typeface="Century Gothic"/>
                <a:cs typeface="Century Gothic"/>
              </a:rPr>
              <a:t>- Emergency numbers</a:t>
            </a:r>
          </a:p>
          <a:p>
            <a:pPr marL="457200" lvl="1" indent="0">
              <a:lnSpc>
                <a:spcPct val="130000"/>
              </a:lnSpc>
              <a:buNone/>
            </a:pPr>
            <a:r>
              <a:rPr lang="en-US" sz="1600" dirty="0">
                <a:solidFill>
                  <a:srgbClr val="000000"/>
                </a:solidFill>
                <a:latin typeface="Century Gothic"/>
                <a:cs typeface="Century Gothic"/>
              </a:rPr>
              <a:t>- Phone system</a:t>
            </a:r>
          </a:p>
        </p:txBody>
      </p:sp>
      <p:pic>
        <p:nvPicPr>
          <p:cNvPr id="4" name="Picture 3" descr="Slide_4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2606" y="1811353"/>
            <a:ext cx="3873023" cy="2582015"/>
          </a:xfrm>
          <a:prstGeom prst="rect">
            <a:avLst/>
          </a:prstGeom>
          <a:effectLst>
            <a:outerShdw blurRad="50800" dist="38100" dir="2700000" algn="tl" rotWithShape="0">
              <a:srgbClr val="000000">
                <a:alpha val="20000"/>
              </a:srgbClr>
            </a:outerShdw>
          </a:effectLst>
        </p:spPr>
      </p:pic>
    </p:spTree>
    <p:extLst>
      <p:ext uri="{BB962C8B-B14F-4D97-AF65-F5344CB8AC3E}">
        <p14:creationId xmlns:p14="http://schemas.microsoft.com/office/powerpoint/2010/main" val="25757518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Travel Security</a:t>
            </a:r>
          </a:p>
        </p:txBody>
      </p:sp>
      <p:sp>
        <p:nvSpPr>
          <p:cNvPr id="7" name="Title 1"/>
          <p:cNvSpPr txBox="1">
            <a:spLocks/>
          </p:cNvSpPr>
          <p:nvPr/>
        </p:nvSpPr>
        <p:spPr>
          <a:xfrm>
            <a:off x="4471940" y="946727"/>
            <a:ext cx="3756122"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Don't Forget Back Home</a:t>
            </a:r>
          </a:p>
        </p:txBody>
      </p:sp>
      <p:sp>
        <p:nvSpPr>
          <p:cNvPr id="8" name="Content Placeholder 4"/>
          <p:cNvSpPr>
            <a:spLocks noGrp="1"/>
          </p:cNvSpPr>
          <p:nvPr>
            <p:ph idx="1"/>
          </p:nvPr>
        </p:nvSpPr>
        <p:spPr>
          <a:xfrm>
            <a:off x="985213" y="1900529"/>
            <a:ext cx="2405248" cy="2182333"/>
          </a:xfrm>
        </p:spPr>
        <p:txBody>
          <a:bodyPr>
            <a:noAutofit/>
          </a:bodyPr>
          <a:lstStyle/>
          <a:p>
            <a:pPr marL="0" indent="0">
              <a:buNone/>
            </a:pPr>
            <a:r>
              <a:rPr lang="en-US" sz="1600" b="1" dirty="0">
                <a:latin typeface="Century Gothic"/>
                <a:cs typeface="Century Gothic"/>
              </a:rPr>
              <a:t>• </a:t>
            </a:r>
            <a:r>
              <a:rPr lang="en-US" sz="1600" b="1" dirty="0">
                <a:solidFill>
                  <a:srgbClr val="000000"/>
                </a:solidFill>
                <a:latin typeface="Century Gothic"/>
                <a:cs typeface="Century Gothic"/>
              </a:rPr>
              <a:t>Mail pick up</a:t>
            </a:r>
          </a:p>
          <a:p>
            <a:endParaRPr lang="en-US" sz="1600" b="1" dirty="0">
              <a:solidFill>
                <a:srgbClr val="000000"/>
              </a:solidFill>
              <a:latin typeface="Century Gothic"/>
              <a:cs typeface="Century Gothic"/>
            </a:endParaRPr>
          </a:p>
          <a:p>
            <a:pPr marL="0" indent="0">
              <a:buNone/>
            </a:pPr>
            <a:r>
              <a:rPr lang="en-US" sz="1600" b="1" dirty="0">
                <a:latin typeface="Century Gothic"/>
                <a:cs typeface="Century Gothic"/>
              </a:rPr>
              <a:t>• </a:t>
            </a:r>
            <a:r>
              <a:rPr lang="en-US" sz="1600" b="1" dirty="0">
                <a:solidFill>
                  <a:srgbClr val="000000"/>
                </a:solidFill>
                <a:latin typeface="Century Gothic"/>
                <a:cs typeface="Century Gothic"/>
              </a:rPr>
              <a:t>Periodic inspection </a:t>
            </a:r>
          </a:p>
          <a:p>
            <a:endParaRPr lang="en-US" sz="1600" b="1" dirty="0">
              <a:solidFill>
                <a:srgbClr val="000000"/>
              </a:solidFill>
              <a:latin typeface="Century Gothic"/>
              <a:cs typeface="Century Gothic"/>
            </a:endParaRPr>
          </a:p>
          <a:p>
            <a:pPr marL="0" indent="0">
              <a:buNone/>
            </a:pPr>
            <a:r>
              <a:rPr lang="en-US" sz="1600" b="1" dirty="0">
                <a:latin typeface="Century Gothic"/>
                <a:cs typeface="Century Gothic"/>
              </a:rPr>
              <a:t>• </a:t>
            </a:r>
            <a:r>
              <a:rPr lang="en-US" sz="1600" b="1" dirty="0">
                <a:solidFill>
                  <a:srgbClr val="000000"/>
                </a:solidFill>
                <a:latin typeface="Century Gothic"/>
                <a:cs typeface="Century Gothic"/>
              </a:rPr>
              <a:t>Remove circulars</a:t>
            </a:r>
          </a:p>
          <a:p>
            <a:endParaRPr lang="en-US" sz="1600" b="1" dirty="0">
              <a:solidFill>
                <a:srgbClr val="000000"/>
              </a:solidFill>
              <a:latin typeface="Century Gothic"/>
              <a:cs typeface="Century Gothic"/>
            </a:endParaRPr>
          </a:p>
          <a:p>
            <a:pPr marL="0" indent="0">
              <a:buNone/>
            </a:pPr>
            <a:r>
              <a:rPr lang="en-US" sz="1600" b="1" dirty="0">
                <a:latin typeface="Century Gothic"/>
                <a:cs typeface="Century Gothic"/>
              </a:rPr>
              <a:t>• </a:t>
            </a:r>
            <a:r>
              <a:rPr lang="en-US" sz="1600" b="1" dirty="0">
                <a:solidFill>
                  <a:srgbClr val="000000"/>
                </a:solidFill>
                <a:latin typeface="Century Gothic"/>
                <a:cs typeface="Century Gothic"/>
              </a:rPr>
              <a:t>Parked car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8008" y="1900529"/>
            <a:ext cx="3468020" cy="2312013"/>
          </a:xfrm>
          <a:prstGeom prst="rect">
            <a:avLst/>
          </a:prstGeom>
        </p:spPr>
      </p:pic>
    </p:spTree>
    <p:extLst>
      <p:ext uri="{BB962C8B-B14F-4D97-AF65-F5344CB8AC3E}">
        <p14:creationId xmlns:p14="http://schemas.microsoft.com/office/powerpoint/2010/main" val="1571278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ank01_RV.jpg"/>
          <p:cNvPicPr>
            <a:picLocks noChangeAspect="1"/>
          </p:cNvPicPr>
          <p:nvPr/>
        </p:nvPicPr>
        <p:blipFill>
          <a:blip r:embed="rId2"/>
          <a:stretch>
            <a:fillRect/>
          </a:stretch>
        </p:blipFill>
        <p:spPr>
          <a:xfrm>
            <a:off x="0" y="-7001"/>
            <a:ext cx="9144270" cy="5150502"/>
          </a:xfrm>
          <a:prstGeom prst="rect">
            <a:avLst/>
          </a:prstGeom>
        </p:spPr>
      </p:pic>
      <p:graphicFrame>
        <p:nvGraphicFramePr>
          <p:cNvPr id="4" name="Diagram 3"/>
          <p:cNvGraphicFramePr/>
          <p:nvPr>
            <p:extLst>
              <p:ext uri="{D42A27DB-BD31-4B8C-83A1-F6EECF244321}">
                <p14:modId xmlns:p14="http://schemas.microsoft.com/office/powerpoint/2010/main" val="788710172"/>
              </p:ext>
            </p:extLst>
          </p:nvPr>
        </p:nvGraphicFramePr>
        <p:xfrm>
          <a:off x="977516" y="273413"/>
          <a:ext cx="7481455" cy="857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4"/>
          <p:cNvSpPr>
            <a:spLocks noGrp="1"/>
          </p:cNvSpPr>
          <p:nvPr>
            <p:ph idx="1"/>
          </p:nvPr>
        </p:nvSpPr>
        <p:spPr>
          <a:xfrm>
            <a:off x="1188412" y="1500688"/>
            <a:ext cx="7024255" cy="3085884"/>
          </a:xfrm>
        </p:spPr>
        <p:txBody>
          <a:bodyPr>
            <a:normAutofit/>
          </a:bodyPr>
          <a:lstStyle/>
          <a:p>
            <a:pPr marL="0" indent="0">
              <a:buNone/>
            </a:pPr>
            <a:r>
              <a:rPr lang="en-US" sz="1600" b="1" dirty="0">
                <a:latin typeface="Century Gothic"/>
                <a:cs typeface="Century Gothic"/>
              </a:rPr>
              <a:t>• Developed by the National Rifle Association in 1993 for women</a:t>
            </a:r>
          </a:p>
          <a:p>
            <a:endParaRPr lang="en-US" sz="1600" b="1" dirty="0">
              <a:latin typeface="Century Gothic"/>
              <a:cs typeface="Century Gothic"/>
            </a:endParaRPr>
          </a:p>
          <a:p>
            <a:pPr marL="0" indent="0">
              <a:buNone/>
            </a:pPr>
            <a:r>
              <a:rPr lang="en-US" sz="1600" b="1" dirty="0">
                <a:latin typeface="Century Gothic"/>
                <a:cs typeface="Century Gothic"/>
              </a:rPr>
              <a:t>• In 1997, the program became co-ed  </a:t>
            </a:r>
          </a:p>
          <a:p>
            <a:endParaRPr lang="en-US" sz="1600" b="1" dirty="0">
              <a:latin typeface="Century Gothic"/>
              <a:cs typeface="Century Gothic"/>
            </a:endParaRPr>
          </a:p>
          <a:p>
            <a:pPr marL="0" indent="0">
              <a:buNone/>
            </a:pPr>
            <a:r>
              <a:rPr lang="en-US" sz="1600" b="1" dirty="0">
                <a:latin typeface="Century Gothic"/>
                <a:cs typeface="Century Gothic"/>
              </a:rPr>
              <a:t>• One of the NRA’s many General Operations programs designed </a:t>
            </a:r>
            <a:br>
              <a:rPr lang="en-US" sz="1600" b="1" dirty="0">
                <a:latin typeface="Century Gothic"/>
                <a:cs typeface="Century Gothic"/>
              </a:rPr>
            </a:br>
            <a:r>
              <a:rPr lang="en-US" sz="1600" b="1" dirty="0">
                <a:latin typeface="Century Gothic"/>
                <a:cs typeface="Century Gothic"/>
              </a:rPr>
              <a:t>   to educate, inform and foster safety</a:t>
            </a:r>
          </a:p>
        </p:txBody>
      </p:sp>
      <p:pic>
        <p:nvPicPr>
          <p:cNvPr id="3" name="Picture 2" descr="NRA Logo wSeal-BW.ep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51421" y="3556001"/>
            <a:ext cx="2479286" cy="854260"/>
          </a:xfrm>
          <a:prstGeom prst="rect">
            <a:avLst/>
          </a:prstGeom>
        </p:spPr>
      </p:pic>
      <p:sp>
        <p:nvSpPr>
          <p:cNvPr id="7"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Program History</a:t>
            </a:r>
          </a:p>
        </p:txBody>
      </p:sp>
    </p:spTree>
    <p:extLst>
      <p:ext uri="{BB962C8B-B14F-4D97-AF65-F5344CB8AC3E}">
        <p14:creationId xmlns:p14="http://schemas.microsoft.com/office/powerpoint/2010/main" val="16127610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14-NR-730-RTBAV_TitleCards_TechSecuri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5349964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Technological Security</a:t>
            </a:r>
          </a:p>
        </p:txBody>
      </p:sp>
      <p:sp>
        <p:nvSpPr>
          <p:cNvPr id="7" name="Title 1"/>
          <p:cNvSpPr txBox="1">
            <a:spLocks/>
          </p:cNvSpPr>
          <p:nvPr/>
        </p:nvSpPr>
        <p:spPr>
          <a:xfrm>
            <a:off x="4471940" y="946727"/>
            <a:ext cx="3756122"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Telephone Security – Phone Scams</a:t>
            </a:r>
          </a:p>
        </p:txBody>
      </p:sp>
      <p:sp>
        <p:nvSpPr>
          <p:cNvPr id="8" name="Content Placeholder 4"/>
          <p:cNvSpPr>
            <a:spLocks noGrp="1"/>
          </p:cNvSpPr>
          <p:nvPr>
            <p:ph idx="1"/>
          </p:nvPr>
        </p:nvSpPr>
        <p:spPr>
          <a:xfrm>
            <a:off x="334538" y="1439340"/>
            <a:ext cx="3805664" cy="3462866"/>
          </a:xfrm>
        </p:spPr>
        <p:txBody>
          <a:bodyPr>
            <a:noAutofit/>
          </a:bodyPr>
          <a:lstStyle/>
          <a:p>
            <a:pPr>
              <a:lnSpc>
                <a:spcPct val="150000"/>
              </a:lnSpc>
            </a:pPr>
            <a:r>
              <a:rPr lang="en-US" sz="1600" b="1" dirty="0">
                <a:latin typeface="Century Gothic"/>
                <a:cs typeface="Century Gothic"/>
              </a:rPr>
              <a:t>Phone scams</a:t>
            </a:r>
          </a:p>
          <a:p>
            <a:pPr lvl="1">
              <a:lnSpc>
                <a:spcPct val="150000"/>
              </a:lnSpc>
            </a:pPr>
            <a:r>
              <a:rPr lang="en-US" sz="1200" b="1" dirty="0">
                <a:solidFill>
                  <a:srgbClr val="000000"/>
                </a:solidFill>
                <a:latin typeface="Century Gothic"/>
                <a:cs typeface="Century Gothic"/>
              </a:rPr>
              <a:t>Free product</a:t>
            </a:r>
          </a:p>
          <a:p>
            <a:pPr lvl="1">
              <a:lnSpc>
                <a:spcPct val="150000"/>
              </a:lnSpc>
            </a:pPr>
            <a:r>
              <a:rPr lang="en-US" sz="1200" b="1" dirty="0">
                <a:solidFill>
                  <a:srgbClr val="000000"/>
                </a:solidFill>
                <a:latin typeface="Century Gothic"/>
                <a:cs typeface="Century Gothic"/>
              </a:rPr>
              <a:t>You won!</a:t>
            </a:r>
          </a:p>
          <a:p>
            <a:pPr lvl="1">
              <a:lnSpc>
                <a:spcPct val="150000"/>
              </a:lnSpc>
            </a:pPr>
            <a:r>
              <a:rPr lang="en-US" sz="1200" b="1" dirty="0">
                <a:solidFill>
                  <a:srgbClr val="000000"/>
                </a:solidFill>
                <a:latin typeface="Century Gothic"/>
                <a:cs typeface="Century Gothic"/>
              </a:rPr>
              <a:t>Outstanding ticket/warrant</a:t>
            </a:r>
          </a:p>
          <a:p>
            <a:pPr lvl="1">
              <a:lnSpc>
                <a:spcPct val="150000"/>
              </a:lnSpc>
            </a:pPr>
            <a:r>
              <a:rPr lang="en-US" sz="1200" b="1" dirty="0">
                <a:solidFill>
                  <a:srgbClr val="000000"/>
                </a:solidFill>
                <a:latin typeface="Century Gothic"/>
                <a:cs typeface="Century Gothic"/>
              </a:rPr>
              <a:t>Needs money wired</a:t>
            </a:r>
            <a:endParaRPr lang="en-US" sz="1600" b="1" dirty="0">
              <a:latin typeface="Century Gothic"/>
              <a:cs typeface="Century Gothic"/>
            </a:endParaRPr>
          </a:p>
          <a:p>
            <a:pPr>
              <a:lnSpc>
                <a:spcPct val="150000"/>
              </a:lnSpc>
            </a:pPr>
            <a:r>
              <a:rPr lang="en-US" sz="1600" b="1" dirty="0">
                <a:latin typeface="Century Gothic"/>
                <a:cs typeface="Century Gothic"/>
              </a:rPr>
              <a:t>Don’t give out payment info</a:t>
            </a:r>
          </a:p>
          <a:p>
            <a:pPr>
              <a:lnSpc>
                <a:spcPct val="150000"/>
              </a:lnSpc>
            </a:pPr>
            <a:r>
              <a:rPr lang="en-US" sz="1600" b="1" dirty="0">
                <a:latin typeface="Century Gothic"/>
                <a:cs typeface="Century Gothic"/>
              </a:rPr>
              <a:t>Call back using number found on official website/in phone book</a:t>
            </a:r>
          </a:p>
        </p:txBody>
      </p:sp>
      <p:pic>
        <p:nvPicPr>
          <p:cNvPr id="4" name="Picture 3" descr="Slide_4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8694" y="1711897"/>
            <a:ext cx="3975489" cy="2650325"/>
          </a:xfrm>
          <a:prstGeom prst="rect">
            <a:avLst/>
          </a:prstGeom>
          <a:effectLst>
            <a:outerShdw blurRad="50800" dist="38100" dir="2700000" algn="tl" rotWithShape="0">
              <a:srgbClr val="000000">
                <a:alpha val="20000"/>
              </a:srgbClr>
            </a:outerShdw>
          </a:effectLst>
        </p:spPr>
      </p:pic>
    </p:spTree>
    <p:extLst>
      <p:ext uri="{BB962C8B-B14F-4D97-AF65-F5344CB8AC3E}">
        <p14:creationId xmlns:p14="http://schemas.microsoft.com/office/powerpoint/2010/main" val="519074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Technological Security</a:t>
            </a:r>
          </a:p>
        </p:txBody>
      </p:sp>
      <p:sp>
        <p:nvSpPr>
          <p:cNvPr id="7" name="Title 1"/>
          <p:cNvSpPr txBox="1">
            <a:spLocks/>
          </p:cNvSpPr>
          <p:nvPr/>
        </p:nvSpPr>
        <p:spPr>
          <a:xfrm>
            <a:off x="4471940" y="946727"/>
            <a:ext cx="3756122"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Telephone Security - Telemarketers</a:t>
            </a:r>
          </a:p>
        </p:txBody>
      </p:sp>
      <p:sp>
        <p:nvSpPr>
          <p:cNvPr id="8" name="Content Placeholder 4"/>
          <p:cNvSpPr>
            <a:spLocks noGrp="1"/>
          </p:cNvSpPr>
          <p:nvPr>
            <p:ph idx="1"/>
          </p:nvPr>
        </p:nvSpPr>
        <p:spPr>
          <a:xfrm>
            <a:off x="355173" y="1463393"/>
            <a:ext cx="4919569" cy="3481140"/>
          </a:xfrm>
        </p:spPr>
        <p:txBody>
          <a:bodyPr>
            <a:noAutofit/>
          </a:bodyPr>
          <a:lstStyle/>
          <a:p>
            <a:pPr marL="0" indent="0">
              <a:lnSpc>
                <a:spcPct val="110000"/>
              </a:lnSpc>
              <a:buNone/>
            </a:pPr>
            <a:r>
              <a:rPr lang="en-US" sz="1600" b="1" dirty="0">
                <a:latin typeface="Century Gothic"/>
                <a:cs typeface="Century Gothic"/>
              </a:rPr>
              <a:t>• </a:t>
            </a:r>
            <a:r>
              <a:rPr lang="en-US" sz="1600" b="1" dirty="0">
                <a:solidFill>
                  <a:srgbClr val="000000"/>
                </a:solidFill>
                <a:latin typeface="Century Gothic"/>
                <a:cs typeface="Century Gothic"/>
              </a:rPr>
              <a:t>Telemarketers:</a:t>
            </a:r>
            <a:br>
              <a:rPr lang="en-US" sz="1600" b="1" dirty="0">
                <a:solidFill>
                  <a:srgbClr val="000000"/>
                </a:solidFill>
                <a:latin typeface="Century Gothic"/>
                <a:cs typeface="Century Gothic"/>
              </a:rPr>
            </a:br>
            <a:r>
              <a:rPr lang="en-US" sz="1600" dirty="0">
                <a:solidFill>
                  <a:srgbClr val="000000"/>
                </a:solidFill>
                <a:latin typeface="Century Gothic"/>
                <a:cs typeface="Century Gothic"/>
              </a:rPr>
              <a:t>	- </a:t>
            </a:r>
            <a:r>
              <a:rPr lang="en-US" sz="1600" u="sng" dirty="0" err="1">
                <a:solidFill>
                  <a:srgbClr val="000000"/>
                </a:solidFill>
                <a:latin typeface="Century Gothic"/>
                <a:cs typeface="Century Gothic"/>
              </a:rPr>
              <a:t>www.donotcall.gov</a:t>
            </a:r>
            <a:endParaRPr lang="en-US" sz="1600" u="sng" dirty="0">
              <a:solidFill>
                <a:srgbClr val="000000"/>
              </a:solidFill>
              <a:latin typeface="Century Gothic"/>
              <a:cs typeface="Century Gothic"/>
            </a:endParaRPr>
          </a:p>
          <a:p>
            <a:pPr marL="0" indent="0">
              <a:lnSpc>
                <a:spcPct val="110000"/>
              </a:lnSpc>
              <a:buNone/>
            </a:pPr>
            <a:r>
              <a:rPr lang="en-US" sz="1600" b="1" dirty="0">
                <a:latin typeface="Century Gothic"/>
                <a:cs typeface="Century Gothic"/>
              </a:rPr>
              <a:t>• </a:t>
            </a:r>
            <a:r>
              <a:rPr lang="en-US" sz="1600" b="1" dirty="0">
                <a:solidFill>
                  <a:srgbClr val="000000"/>
                </a:solidFill>
                <a:latin typeface="Century Gothic"/>
                <a:cs typeface="Century Gothic"/>
              </a:rPr>
              <a:t>Assistance services:</a:t>
            </a:r>
          </a:p>
          <a:p>
            <a:pPr marL="457200" lvl="1" indent="0">
              <a:lnSpc>
                <a:spcPct val="110000"/>
              </a:lnSpc>
              <a:buNone/>
            </a:pPr>
            <a:r>
              <a:rPr lang="en-US" sz="1600" dirty="0">
                <a:solidFill>
                  <a:srgbClr val="000000"/>
                </a:solidFill>
                <a:latin typeface="Century Gothic"/>
                <a:cs typeface="Century Gothic"/>
              </a:rPr>
              <a:t>- Direct Marketing Association</a:t>
            </a:r>
          </a:p>
          <a:p>
            <a:pPr marL="457200" lvl="1" indent="0">
              <a:lnSpc>
                <a:spcPct val="110000"/>
              </a:lnSpc>
              <a:buNone/>
            </a:pPr>
            <a:r>
              <a:rPr lang="en-US" sz="1600" dirty="0">
                <a:solidFill>
                  <a:srgbClr val="000000"/>
                </a:solidFill>
                <a:latin typeface="Century Gothic"/>
                <a:cs typeface="Century Gothic"/>
              </a:rPr>
              <a:t>	• </a:t>
            </a:r>
            <a:r>
              <a:rPr lang="en-US" sz="1600" u="sng" dirty="0" err="1">
                <a:solidFill>
                  <a:srgbClr val="000000"/>
                </a:solidFill>
                <a:latin typeface="Century Gothic"/>
                <a:cs typeface="Century Gothic"/>
              </a:rPr>
              <a:t>www.the-dma.org</a:t>
            </a:r>
            <a:endParaRPr lang="en-US" sz="1600" u="sng" dirty="0">
              <a:solidFill>
                <a:srgbClr val="000000"/>
              </a:solidFill>
              <a:latin typeface="Century Gothic"/>
              <a:cs typeface="Century Gothic"/>
            </a:endParaRPr>
          </a:p>
          <a:p>
            <a:pPr marL="457200" lvl="1" indent="0">
              <a:lnSpc>
                <a:spcPct val="110000"/>
              </a:lnSpc>
              <a:buNone/>
            </a:pPr>
            <a:r>
              <a:rPr lang="en-US" sz="1600" dirty="0">
                <a:solidFill>
                  <a:srgbClr val="000000"/>
                </a:solidFill>
                <a:latin typeface="Century Gothic"/>
                <a:cs typeface="Century Gothic"/>
              </a:rPr>
              <a:t>- Federal Trade Commission Consumer Information</a:t>
            </a:r>
          </a:p>
          <a:p>
            <a:pPr marL="914400" lvl="2" indent="0">
              <a:lnSpc>
                <a:spcPct val="110000"/>
              </a:lnSpc>
              <a:buNone/>
            </a:pPr>
            <a:r>
              <a:rPr lang="en-US" sz="1600" dirty="0">
                <a:solidFill>
                  <a:srgbClr val="000000"/>
                </a:solidFill>
                <a:latin typeface="Century Gothic"/>
                <a:cs typeface="Century Gothic"/>
              </a:rPr>
              <a:t>• P.O. Box 45600</a:t>
            </a:r>
            <a:br>
              <a:rPr lang="en-US" sz="1600" dirty="0">
                <a:solidFill>
                  <a:srgbClr val="000000"/>
                </a:solidFill>
                <a:latin typeface="Century Gothic"/>
                <a:cs typeface="Century Gothic"/>
              </a:rPr>
            </a:br>
            <a:r>
              <a:rPr lang="en-US" sz="1600" dirty="0">
                <a:solidFill>
                  <a:srgbClr val="000000"/>
                </a:solidFill>
                <a:latin typeface="Century Gothic"/>
                <a:cs typeface="Century Gothic"/>
              </a:rPr>
              <a:t>   District of Columbia 20026</a:t>
            </a:r>
          </a:p>
          <a:p>
            <a:pPr marL="914400" lvl="2" indent="0">
              <a:lnSpc>
                <a:spcPct val="110000"/>
              </a:lnSpc>
              <a:buNone/>
            </a:pPr>
            <a:r>
              <a:rPr lang="en-US" sz="1600" dirty="0">
                <a:solidFill>
                  <a:srgbClr val="000000"/>
                </a:solidFill>
                <a:latin typeface="Century Gothic"/>
                <a:cs typeface="Century Gothic"/>
              </a:rPr>
              <a:t>• </a:t>
            </a:r>
            <a:r>
              <a:rPr lang="en-US" sz="1600" u="sng" dirty="0">
                <a:solidFill>
                  <a:srgbClr val="000000"/>
                </a:solidFill>
                <a:latin typeface="Century Gothic"/>
                <a:cs typeface="Century Gothic"/>
              </a:rPr>
              <a:t>www.consumer.ftc.gov</a:t>
            </a:r>
          </a:p>
          <a:p>
            <a:pPr marL="914400" lvl="2" indent="0">
              <a:lnSpc>
                <a:spcPct val="110000"/>
              </a:lnSpc>
              <a:buNone/>
            </a:pPr>
            <a:r>
              <a:rPr lang="en-US" sz="1600" dirty="0">
                <a:solidFill>
                  <a:srgbClr val="000000"/>
                </a:solidFill>
                <a:latin typeface="Century Gothic"/>
                <a:cs typeface="Century Gothic"/>
              </a:rPr>
              <a:t>• 877-987-3728</a:t>
            </a:r>
          </a:p>
        </p:txBody>
      </p:sp>
      <p:pic>
        <p:nvPicPr>
          <p:cNvPr id="9" name="Picture 8" descr="463555731.jpg"/>
          <p:cNvPicPr>
            <a:picLocks noChangeAspect="1"/>
          </p:cNvPicPr>
          <p:nvPr/>
        </p:nvPicPr>
        <p:blipFill rotWithShape="1">
          <a:blip r:embed="rId3" cstate="print">
            <a:extLst>
              <a:ext uri="{28A0092B-C50C-407E-A947-70E740481C1C}">
                <a14:useLocalDpi xmlns:a14="http://schemas.microsoft.com/office/drawing/2010/main" val="0"/>
              </a:ext>
            </a:extLst>
          </a:blip>
          <a:srcRect l="40509" t="34195" r="1"/>
          <a:stretch/>
        </p:blipFill>
        <p:spPr>
          <a:xfrm>
            <a:off x="4817533" y="1639455"/>
            <a:ext cx="3348951" cy="2469595"/>
          </a:xfrm>
          <a:prstGeom prst="rect">
            <a:avLst/>
          </a:prstGeom>
          <a:effectLst>
            <a:outerShdw blurRad="50800" dist="38100" dir="2700000" algn="tl" rotWithShape="0">
              <a:srgbClr val="000000">
                <a:alpha val="20000"/>
              </a:srgbClr>
            </a:outerShdw>
          </a:effectLst>
        </p:spPr>
      </p:pic>
    </p:spTree>
    <p:extLst>
      <p:ext uri="{BB962C8B-B14F-4D97-AF65-F5344CB8AC3E}">
        <p14:creationId xmlns:p14="http://schemas.microsoft.com/office/powerpoint/2010/main" val="16376861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Technological Security</a:t>
            </a:r>
          </a:p>
        </p:txBody>
      </p:sp>
      <p:sp>
        <p:nvSpPr>
          <p:cNvPr id="7" name="Title 1"/>
          <p:cNvSpPr txBox="1">
            <a:spLocks/>
          </p:cNvSpPr>
          <p:nvPr/>
        </p:nvSpPr>
        <p:spPr>
          <a:xfrm>
            <a:off x="4471940" y="946727"/>
            <a:ext cx="3756122"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Telephone Security</a:t>
            </a:r>
          </a:p>
        </p:txBody>
      </p:sp>
      <p:sp>
        <p:nvSpPr>
          <p:cNvPr id="8" name="Content Placeholder 4"/>
          <p:cNvSpPr>
            <a:spLocks noGrp="1"/>
          </p:cNvSpPr>
          <p:nvPr>
            <p:ph idx="1"/>
          </p:nvPr>
        </p:nvSpPr>
        <p:spPr>
          <a:xfrm>
            <a:off x="355173" y="1463393"/>
            <a:ext cx="4919569" cy="3481140"/>
          </a:xfrm>
        </p:spPr>
        <p:txBody>
          <a:bodyPr>
            <a:noAutofit/>
          </a:bodyPr>
          <a:lstStyle/>
          <a:p>
            <a:pPr>
              <a:lnSpc>
                <a:spcPct val="150000"/>
              </a:lnSpc>
            </a:pPr>
            <a:r>
              <a:rPr lang="en-US" sz="1600" b="1" dirty="0">
                <a:solidFill>
                  <a:srgbClr val="000000"/>
                </a:solidFill>
                <a:latin typeface="Century Gothic"/>
                <a:cs typeface="Century Gothic"/>
              </a:rPr>
              <a:t>Abusive Phone Calls</a:t>
            </a:r>
          </a:p>
          <a:p>
            <a:pPr>
              <a:lnSpc>
                <a:spcPct val="150000"/>
              </a:lnSpc>
            </a:pPr>
            <a:r>
              <a:rPr lang="en-US" sz="1600" b="1" dirty="0">
                <a:solidFill>
                  <a:srgbClr val="000000"/>
                </a:solidFill>
                <a:latin typeface="Century Gothic"/>
                <a:cs typeface="Century Gothic"/>
              </a:rPr>
              <a:t>Optional Phone Services</a:t>
            </a:r>
          </a:p>
          <a:p>
            <a:pPr lvl="1">
              <a:lnSpc>
                <a:spcPct val="150000"/>
              </a:lnSpc>
            </a:pPr>
            <a:r>
              <a:rPr lang="en-US" sz="1600" b="1" dirty="0">
                <a:solidFill>
                  <a:srgbClr val="000000"/>
                </a:solidFill>
                <a:latin typeface="Century Gothic"/>
                <a:cs typeface="Century Gothic"/>
              </a:rPr>
              <a:t>Caller ID</a:t>
            </a:r>
          </a:p>
          <a:p>
            <a:pPr lvl="1">
              <a:lnSpc>
                <a:spcPct val="150000"/>
              </a:lnSpc>
            </a:pPr>
            <a:r>
              <a:rPr lang="en-US" sz="1600" b="1" dirty="0">
                <a:solidFill>
                  <a:srgbClr val="000000"/>
                </a:solidFill>
                <a:latin typeface="Century Gothic"/>
                <a:cs typeface="Century Gothic"/>
              </a:rPr>
              <a:t>Anonymous Call Rejection</a:t>
            </a:r>
          </a:p>
          <a:p>
            <a:pPr lvl="1">
              <a:lnSpc>
                <a:spcPct val="150000"/>
              </a:lnSpc>
            </a:pPr>
            <a:r>
              <a:rPr lang="en-US" sz="1600" b="1" dirty="0">
                <a:solidFill>
                  <a:srgbClr val="000000"/>
                </a:solidFill>
                <a:latin typeface="Century Gothic"/>
                <a:cs typeface="Century Gothic"/>
              </a:rPr>
              <a:t>Call Block</a:t>
            </a:r>
          </a:p>
          <a:p>
            <a:pPr lvl="1">
              <a:lnSpc>
                <a:spcPct val="150000"/>
              </a:lnSpc>
            </a:pPr>
            <a:r>
              <a:rPr lang="en-US" sz="1600" b="1" dirty="0">
                <a:solidFill>
                  <a:srgbClr val="000000"/>
                </a:solidFill>
                <a:latin typeface="Century Gothic"/>
                <a:cs typeface="Century Gothic"/>
              </a:rPr>
              <a:t>Call Trace</a:t>
            </a:r>
          </a:p>
          <a:p>
            <a:pPr>
              <a:lnSpc>
                <a:spcPct val="150000"/>
              </a:lnSpc>
            </a:pPr>
            <a:r>
              <a:rPr lang="en-US" sz="1600" b="1" dirty="0">
                <a:solidFill>
                  <a:srgbClr val="000000"/>
                </a:solidFill>
                <a:latin typeface="Century Gothic"/>
                <a:cs typeface="Century Gothic"/>
              </a:rPr>
              <a:t>Using 911</a:t>
            </a:r>
          </a:p>
        </p:txBody>
      </p:sp>
      <p:pic>
        <p:nvPicPr>
          <p:cNvPr id="10" name="Picture 10" descr="42_PhoneSecurity_5152959"/>
          <p:cNvPicPr>
            <a:picLocks noChangeAspect="1" noChangeArrowheads="1"/>
          </p:cNvPicPr>
          <p:nvPr/>
        </p:nvPicPr>
        <p:blipFill>
          <a:blip r:embed="rId3" cstate="print"/>
          <a:srcRect/>
          <a:stretch>
            <a:fillRect/>
          </a:stretch>
        </p:blipFill>
        <p:spPr bwMode="auto">
          <a:xfrm>
            <a:off x="4862611" y="1908356"/>
            <a:ext cx="2988171" cy="224112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718837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Technological Security</a:t>
            </a:r>
          </a:p>
        </p:txBody>
      </p:sp>
      <p:sp>
        <p:nvSpPr>
          <p:cNvPr id="7" name="Title 1"/>
          <p:cNvSpPr txBox="1">
            <a:spLocks/>
          </p:cNvSpPr>
          <p:nvPr/>
        </p:nvSpPr>
        <p:spPr>
          <a:xfrm>
            <a:off x="4471940" y="946727"/>
            <a:ext cx="3756122"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Telephone Security – Cell Phones</a:t>
            </a:r>
          </a:p>
        </p:txBody>
      </p:sp>
      <p:sp>
        <p:nvSpPr>
          <p:cNvPr id="8" name="Content Placeholder 4"/>
          <p:cNvSpPr>
            <a:spLocks noGrp="1"/>
          </p:cNvSpPr>
          <p:nvPr>
            <p:ph idx="1"/>
          </p:nvPr>
        </p:nvSpPr>
        <p:spPr>
          <a:xfrm>
            <a:off x="355173" y="1664341"/>
            <a:ext cx="4919569" cy="3481140"/>
          </a:xfrm>
        </p:spPr>
        <p:txBody>
          <a:bodyPr>
            <a:noAutofit/>
          </a:bodyPr>
          <a:lstStyle/>
          <a:p>
            <a:pPr>
              <a:lnSpc>
                <a:spcPct val="150000"/>
              </a:lnSpc>
            </a:pPr>
            <a:r>
              <a:rPr lang="en-US" sz="1600" b="1" dirty="0">
                <a:solidFill>
                  <a:srgbClr val="000000"/>
                </a:solidFill>
                <a:latin typeface="Century Gothic"/>
                <a:cs typeface="Century Gothic"/>
              </a:rPr>
              <a:t>Any charged cell phone can call 911</a:t>
            </a:r>
          </a:p>
          <a:p>
            <a:pPr>
              <a:lnSpc>
                <a:spcPct val="150000"/>
              </a:lnSpc>
            </a:pPr>
            <a:r>
              <a:rPr lang="en-US" sz="1600" b="1" dirty="0">
                <a:solidFill>
                  <a:srgbClr val="000000"/>
                </a:solidFill>
                <a:latin typeface="Century Gothic"/>
                <a:cs typeface="Century Gothic"/>
              </a:rPr>
              <a:t>Keep phone charged</a:t>
            </a:r>
          </a:p>
          <a:p>
            <a:pPr>
              <a:lnSpc>
                <a:spcPct val="150000"/>
              </a:lnSpc>
            </a:pPr>
            <a:r>
              <a:rPr lang="en-US" sz="1600" b="1" dirty="0">
                <a:solidFill>
                  <a:srgbClr val="000000"/>
                </a:solidFill>
                <a:latin typeface="Century Gothic"/>
                <a:cs typeface="Century Gothic"/>
              </a:rPr>
              <a:t>Know coverage limits</a:t>
            </a:r>
          </a:p>
          <a:p>
            <a:pPr>
              <a:lnSpc>
                <a:spcPct val="150000"/>
              </a:lnSpc>
            </a:pPr>
            <a:r>
              <a:rPr lang="en-US" sz="1600" b="1" dirty="0">
                <a:solidFill>
                  <a:srgbClr val="000000"/>
                </a:solidFill>
                <a:latin typeface="Century Gothic"/>
                <a:cs typeface="Century Gothic"/>
              </a:rPr>
              <a:t>Conversations may not be private</a:t>
            </a:r>
          </a:p>
          <a:p>
            <a:pPr>
              <a:lnSpc>
                <a:spcPct val="150000"/>
              </a:lnSpc>
            </a:pPr>
            <a:r>
              <a:rPr lang="en-US" sz="1600" b="1" dirty="0">
                <a:solidFill>
                  <a:srgbClr val="000000"/>
                </a:solidFill>
                <a:latin typeface="Century Gothic"/>
                <a:cs typeface="Century Gothic"/>
              </a:rPr>
              <a:t>Keep locked</a:t>
            </a:r>
          </a:p>
          <a:p>
            <a:pPr>
              <a:lnSpc>
                <a:spcPct val="150000"/>
              </a:lnSpc>
            </a:pPr>
            <a:r>
              <a:rPr lang="en-US" sz="1600" b="1" dirty="0">
                <a:solidFill>
                  <a:srgbClr val="000000"/>
                </a:solidFill>
                <a:latin typeface="Century Gothic"/>
                <a:cs typeface="Century Gothic"/>
              </a:rPr>
              <a:t>Deactivate GPS when taking pictures</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6348" y="1881480"/>
            <a:ext cx="3440445" cy="2279500"/>
          </a:xfrm>
          <a:prstGeom prst="rect">
            <a:avLst/>
          </a:prstGeom>
        </p:spPr>
      </p:pic>
    </p:spTree>
    <p:extLst>
      <p:ext uri="{BB962C8B-B14F-4D97-AF65-F5344CB8AC3E}">
        <p14:creationId xmlns:p14="http://schemas.microsoft.com/office/powerpoint/2010/main" val="14573659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Technological Security</a:t>
            </a:r>
          </a:p>
        </p:txBody>
      </p:sp>
      <p:sp>
        <p:nvSpPr>
          <p:cNvPr id="7" name="Title 1"/>
          <p:cNvSpPr txBox="1">
            <a:spLocks/>
          </p:cNvSpPr>
          <p:nvPr/>
        </p:nvSpPr>
        <p:spPr>
          <a:xfrm>
            <a:off x="4471940" y="946727"/>
            <a:ext cx="3756122"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Telephone Security – Text Scams</a:t>
            </a:r>
          </a:p>
        </p:txBody>
      </p:sp>
      <p:sp>
        <p:nvSpPr>
          <p:cNvPr id="8" name="Content Placeholder 4"/>
          <p:cNvSpPr>
            <a:spLocks noGrp="1"/>
          </p:cNvSpPr>
          <p:nvPr>
            <p:ph idx="1"/>
          </p:nvPr>
        </p:nvSpPr>
        <p:spPr>
          <a:xfrm>
            <a:off x="355173" y="1664341"/>
            <a:ext cx="4439851" cy="3481140"/>
          </a:xfrm>
        </p:spPr>
        <p:txBody>
          <a:bodyPr>
            <a:noAutofit/>
          </a:bodyPr>
          <a:lstStyle/>
          <a:p>
            <a:pPr>
              <a:lnSpc>
                <a:spcPct val="150000"/>
              </a:lnSpc>
            </a:pPr>
            <a:r>
              <a:rPr lang="en-US" sz="1600" b="1" dirty="0">
                <a:solidFill>
                  <a:srgbClr val="000000"/>
                </a:solidFill>
                <a:latin typeface="Century Gothic"/>
                <a:cs typeface="Century Gothic"/>
              </a:rPr>
              <a:t>Similar to email scams</a:t>
            </a:r>
          </a:p>
          <a:p>
            <a:pPr>
              <a:lnSpc>
                <a:spcPct val="150000"/>
              </a:lnSpc>
            </a:pPr>
            <a:r>
              <a:rPr lang="en-US" sz="1600" b="1" dirty="0">
                <a:solidFill>
                  <a:srgbClr val="000000"/>
                </a:solidFill>
                <a:latin typeface="Century Gothic"/>
                <a:cs typeface="Century Gothic"/>
              </a:rPr>
              <a:t>Don’t click on links from people you don’t know</a:t>
            </a:r>
          </a:p>
          <a:p>
            <a:pPr>
              <a:lnSpc>
                <a:spcPct val="150000"/>
              </a:lnSpc>
            </a:pPr>
            <a:r>
              <a:rPr lang="en-US" sz="1600" b="1" dirty="0">
                <a:solidFill>
                  <a:srgbClr val="000000"/>
                </a:solidFill>
                <a:latin typeface="Century Gothic"/>
                <a:cs typeface="Century Gothic"/>
              </a:rPr>
              <a:t>Don’t give out payment info</a:t>
            </a:r>
          </a:p>
          <a:p>
            <a:pPr>
              <a:lnSpc>
                <a:spcPct val="150000"/>
              </a:lnSpc>
            </a:pPr>
            <a:r>
              <a:rPr lang="en-US" sz="1600" b="1" dirty="0">
                <a:solidFill>
                  <a:srgbClr val="000000"/>
                </a:solidFill>
                <a:latin typeface="Century Gothic"/>
                <a:cs typeface="Century Gothic"/>
              </a:rPr>
              <a:t>Don’t respond to numbers you aren’t familiar with</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4591" y="1627117"/>
            <a:ext cx="1858818" cy="2788227"/>
          </a:xfrm>
          <a:prstGeom prst="rect">
            <a:avLst/>
          </a:prstGeom>
        </p:spPr>
      </p:pic>
    </p:spTree>
    <p:extLst>
      <p:ext uri="{BB962C8B-B14F-4D97-AF65-F5344CB8AC3E}">
        <p14:creationId xmlns:p14="http://schemas.microsoft.com/office/powerpoint/2010/main" val="14990039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Technological Security</a:t>
            </a:r>
          </a:p>
        </p:txBody>
      </p:sp>
      <p:sp>
        <p:nvSpPr>
          <p:cNvPr id="7" name="Title 1"/>
          <p:cNvSpPr txBox="1">
            <a:spLocks/>
          </p:cNvSpPr>
          <p:nvPr/>
        </p:nvSpPr>
        <p:spPr>
          <a:xfrm>
            <a:off x="4471940" y="946727"/>
            <a:ext cx="3756122"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Identity Theft</a:t>
            </a:r>
          </a:p>
        </p:txBody>
      </p:sp>
      <p:sp>
        <p:nvSpPr>
          <p:cNvPr id="8" name="Content Placeholder 4"/>
          <p:cNvSpPr>
            <a:spLocks noGrp="1"/>
          </p:cNvSpPr>
          <p:nvPr>
            <p:ph idx="1"/>
          </p:nvPr>
        </p:nvSpPr>
        <p:spPr>
          <a:xfrm>
            <a:off x="947561" y="1674508"/>
            <a:ext cx="2632235" cy="2640623"/>
          </a:xfrm>
        </p:spPr>
        <p:txBody>
          <a:bodyPr>
            <a:noAutofit/>
          </a:bodyPr>
          <a:lstStyle/>
          <a:p>
            <a:pPr marL="0" indent="0">
              <a:lnSpc>
                <a:spcPct val="150000"/>
              </a:lnSpc>
              <a:buNone/>
            </a:pPr>
            <a:r>
              <a:rPr lang="en-US" sz="1600" b="1" dirty="0">
                <a:latin typeface="Century Gothic"/>
                <a:cs typeface="Century Gothic"/>
              </a:rPr>
              <a:t>• </a:t>
            </a:r>
            <a:r>
              <a:rPr lang="en-US" sz="1600" b="1" dirty="0">
                <a:solidFill>
                  <a:srgbClr val="000000"/>
                </a:solidFill>
                <a:latin typeface="Century Gothic"/>
                <a:cs typeface="Century Gothic"/>
              </a:rPr>
              <a:t>Mail</a:t>
            </a:r>
          </a:p>
          <a:p>
            <a:pPr marL="0" indent="0">
              <a:lnSpc>
                <a:spcPct val="150000"/>
              </a:lnSpc>
              <a:buNone/>
            </a:pPr>
            <a:r>
              <a:rPr lang="en-US" sz="1600" b="1" dirty="0">
                <a:latin typeface="Century Gothic"/>
                <a:cs typeface="Century Gothic"/>
              </a:rPr>
              <a:t>• </a:t>
            </a:r>
            <a:r>
              <a:rPr lang="en-US" sz="1600" b="1" dirty="0">
                <a:solidFill>
                  <a:srgbClr val="000000"/>
                </a:solidFill>
                <a:latin typeface="Century Gothic"/>
                <a:cs typeface="Century Gothic"/>
              </a:rPr>
              <a:t>Receipts</a:t>
            </a:r>
          </a:p>
          <a:p>
            <a:pPr marL="0" indent="0">
              <a:lnSpc>
                <a:spcPct val="150000"/>
              </a:lnSpc>
              <a:buNone/>
            </a:pPr>
            <a:r>
              <a:rPr lang="en-US" sz="1600" b="1" dirty="0">
                <a:latin typeface="Century Gothic"/>
                <a:cs typeface="Century Gothic"/>
              </a:rPr>
              <a:t>• </a:t>
            </a:r>
            <a:r>
              <a:rPr lang="en-US" sz="1600" b="1" dirty="0">
                <a:solidFill>
                  <a:srgbClr val="000000"/>
                </a:solidFill>
                <a:latin typeface="Century Gothic"/>
                <a:cs typeface="Century Gothic"/>
              </a:rPr>
              <a:t>Check identification</a:t>
            </a:r>
          </a:p>
          <a:p>
            <a:pPr marL="0" indent="0">
              <a:lnSpc>
                <a:spcPct val="150000"/>
              </a:lnSpc>
              <a:buNone/>
            </a:pPr>
            <a:r>
              <a:rPr lang="en-US" sz="1600" b="1" dirty="0">
                <a:latin typeface="Century Gothic"/>
                <a:cs typeface="Century Gothic"/>
              </a:rPr>
              <a:t>• </a:t>
            </a:r>
            <a:r>
              <a:rPr lang="en-US" sz="1600" b="1" dirty="0">
                <a:solidFill>
                  <a:srgbClr val="000000"/>
                </a:solidFill>
                <a:latin typeface="Century Gothic"/>
                <a:cs typeface="Century Gothic"/>
              </a:rPr>
              <a:t>Debit/Check card</a:t>
            </a:r>
          </a:p>
          <a:p>
            <a:pPr marL="0" indent="0">
              <a:lnSpc>
                <a:spcPct val="150000"/>
              </a:lnSpc>
              <a:buNone/>
            </a:pPr>
            <a:r>
              <a:rPr lang="en-US" sz="1600" b="1" dirty="0">
                <a:latin typeface="Century Gothic"/>
                <a:cs typeface="Century Gothic"/>
              </a:rPr>
              <a:t>• </a:t>
            </a:r>
            <a:r>
              <a:rPr lang="en-US" sz="1600" b="1" dirty="0">
                <a:solidFill>
                  <a:srgbClr val="000000"/>
                </a:solidFill>
                <a:latin typeface="Century Gothic"/>
                <a:cs typeface="Century Gothic"/>
              </a:rPr>
              <a:t>PIN Number/Password</a:t>
            </a:r>
          </a:p>
          <a:p>
            <a:pPr marL="0" indent="0">
              <a:lnSpc>
                <a:spcPct val="150000"/>
              </a:lnSpc>
              <a:buNone/>
            </a:pPr>
            <a:r>
              <a:rPr lang="en-US" sz="1600" b="1" dirty="0">
                <a:latin typeface="Century Gothic"/>
                <a:cs typeface="Century Gothic"/>
              </a:rPr>
              <a:t>• </a:t>
            </a:r>
            <a:r>
              <a:rPr lang="en-US" sz="1600" b="1" dirty="0">
                <a:solidFill>
                  <a:srgbClr val="000000"/>
                </a:solidFill>
                <a:latin typeface="Century Gothic"/>
                <a:cs typeface="Century Gothic"/>
              </a:rPr>
              <a:t>Shredder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3651" y="1589163"/>
            <a:ext cx="1898694" cy="2848041"/>
          </a:xfrm>
          <a:prstGeom prst="rect">
            <a:avLst/>
          </a:prstGeom>
        </p:spPr>
      </p:pic>
    </p:spTree>
    <p:extLst>
      <p:ext uri="{BB962C8B-B14F-4D97-AF65-F5344CB8AC3E}">
        <p14:creationId xmlns:p14="http://schemas.microsoft.com/office/powerpoint/2010/main" val="42432140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Technological Security</a:t>
            </a:r>
          </a:p>
        </p:txBody>
      </p:sp>
      <p:sp>
        <p:nvSpPr>
          <p:cNvPr id="7" name="Title 1"/>
          <p:cNvSpPr txBox="1">
            <a:spLocks/>
          </p:cNvSpPr>
          <p:nvPr/>
        </p:nvSpPr>
        <p:spPr>
          <a:xfrm>
            <a:off x="4471940" y="946727"/>
            <a:ext cx="3756122" cy="415638"/>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Internet Cyber Fraud/Electronic Theft</a:t>
            </a:r>
          </a:p>
        </p:txBody>
      </p:sp>
      <p:sp>
        <p:nvSpPr>
          <p:cNvPr id="8" name="Content Placeholder 4"/>
          <p:cNvSpPr>
            <a:spLocks noGrp="1"/>
          </p:cNvSpPr>
          <p:nvPr>
            <p:ph idx="1"/>
          </p:nvPr>
        </p:nvSpPr>
        <p:spPr>
          <a:xfrm>
            <a:off x="423746" y="1541678"/>
            <a:ext cx="3300761" cy="2640623"/>
          </a:xfrm>
        </p:spPr>
        <p:txBody>
          <a:bodyPr>
            <a:noAutofit/>
          </a:bodyPr>
          <a:lstStyle/>
          <a:p>
            <a:pPr marL="0" indent="0">
              <a:lnSpc>
                <a:spcPct val="200000"/>
              </a:lnSpc>
              <a:buNone/>
            </a:pPr>
            <a:r>
              <a:rPr lang="en-US" sz="1600" b="1" dirty="0">
                <a:latin typeface="Century Gothic"/>
                <a:cs typeface="Century Gothic"/>
              </a:rPr>
              <a:t>• </a:t>
            </a:r>
            <a:r>
              <a:rPr lang="en-US" sz="1600" b="1" dirty="0">
                <a:solidFill>
                  <a:srgbClr val="000000"/>
                </a:solidFill>
                <a:latin typeface="Century Gothic"/>
                <a:cs typeface="Century Gothic"/>
              </a:rPr>
              <a:t>Use virtual credit card</a:t>
            </a:r>
          </a:p>
          <a:p>
            <a:pPr marL="0" indent="0">
              <a:lnSpc>
                <a:spcPct val="200000"/>
              </a:lnSpc>
              <a:buNone/>
            </a:pPr>
            <a:r>
              <a:rPr lang="en-US" sz="1600" b="1" dirty="0">
                <a:latin typeface="Century Gothic"/>
                <a:cs typeface="Century Gothic"/>
              </a:rPr>
              <a:t>• </a:t>
            </a:r>
            <a:r>
              <a:rPr lang="en-US" sz="1600" b="1" dirty="0">
                <a:solidFill>
                  <a:srgbClr val="000000"/>
                </a:solidFill>
                <a:latin typeface="Century Gothic"/>
                <a:cs typeface="Century Gothic"/>
              </a:rPr>
              <a:t>Use strong passwords</a:t>
            </a:r>
          </a:p>
          <a:p>
            <a:pPr marL="0" indent="0">
              <a:lnSpc>
                <a:spcPct val="200000"/>
              </a:lnSpc>
              <a:buNone/>
            </a:pPr>
            <a:r>
              <a:rPr lang="en-US" sz="1600" b="1" dirty="0">
                <a:latin typeface="Century Gothic"/>
                <a:cs typeface="Century Gothic"/>
              </a:rPr>
              <a:t>• </a:t>
            </a:r>
            <a:r>
              <a:rPr lang="en-US" sz="1600" b="1" dirty="0">
                <a:solidFill>
                  <a:srgbClr val="000000"/>
                </a:solidFill>
                <a:latin typeface="Century Gothic"/>
                <a:cs typeface="Century Gothic"/>
              </a:rPr>
              <a:t>Update security software</a:t>
            </a:r>
          </a:p>
          <a:p>
            <a:pPr marL="0" indent="0">
              <a:lnSpc>
                <a:spcPct val="200000"/>
              </a:lnSpc>
              <a:buNone/>
            </a:pPr>
            <a:r>
              <a:rPr lang="en-US" sz="1600" b="1" dirty="0">
                <a:latin typeface="Century Gothic"/>
                <a:cs typeface="Century Gothic"/>
              </a:rPr>
              <a:t>• </a:t>
            </a:r>
            <a:r>
              <a:rPr lang="en-US" sz="1600" b="1" dirty="0">
                <a:solidFill>
                  <a:srgbClr val="000000"/>
                </a:solidFill>
                <a:latin typeface="Century Gothic"/>
                <a:cs typeface="Century Gothic"/>
              </a:rPr>
              <a:t>Clear browser</a:t>
            </a:r>
          </a:p>
          <a:p>
            <a:pPr marL="0" indent="0">
              <a:lnSpc>
                <a:spcPct val="200000"/>
              </a:lnSpc>
              <a:buNone/>
            </a:pPr>
            <a:r>
              <a:rPr lang="en-US" sz="1600" b="1" dirty="0">
                <a:latin typeface="Century Gothic"/>
                <a:cs typeface="Century Gothic"/>
              </a:rPr>
              <a:t>• </a:t>
            </a:r>
            <a:r>
              <a:rPr lang="en-US" sz="1600" b="1" dirty="0">
                <a:solidFill>
                  <a:srgbClr val="000000"/>
                </a:solidFill>
                <a:latin typeface="Century Gothic"/>
                <a:cs typeface="Century Gothic"/>
              </a:rPr>
              <a:t>Use secure sites</a:t>
            </a:r>
          </a:p>
        </p:txBody>
      </p:sp>
      <p:pic>
        <p:nvPicPr>
          <p:cNvPr id="6" name="Picture 5" descr="payp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2530" y="1706687"/>
            <a:ext cx="4138561" cy="2757556"/>
          </a:xfrm>
          <a:prstGeom prst="rect">
            <a:avLst/>
          </a:prstGeom>
          <a:effectLst>
            <a:outerShdw blurRad="50800" dist="38100" dir="2700000" algn="tl" rotWithShape="0">
              <a:srgbClr val="000000">
                <a:alpha val="20000"/>
              </a:srgbClr>
            </a:outerShdw>
          </a:effectLst>
        </p:spPr>
      </p:pic>
    </p:spTree>
    <p:extLst>
      <p:ext uri="{BB962C8B-B14F-4D97-AF65-F5344CB8AC3E}">
        <p14:creationId xmlns:p14="http://schemas.microsoft.com/office/powerpoint/2010/main" val="40081848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Technological Security</a:t>
            </a:r>
          </a:p>
        </p:txBody>
      </p:sp>
      <p:sp>
        <p:nvSpPr>
          <p:cNvPr id="7" name="Title 1"/>
          <p:cNvSpPr txBox="1">
            <a:spLocks/>
          </p:cNvSpPr>
          <p:nvPr/>
        </p:nvSpPr>
        <p:spPr>
          <a:xfrm>
            <a:off x="4471940" y="946727"/>
            <a:ext cx="3756122" cy="415638"/>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Internet Cyber Fraud/Electronic Theft</a:t>
            </a:r>
          </a:p>
        </p:txBody>
      </p:sp>
      <p:sp>
        <p:nvSpPr>
          <p:cNvPr id="8" name="Content Placeholder 4"/>
          <p:cNvSpPr>
            <a:spLocks noGrp="1"/>
          </p:cNvSpPr>
          <p:nvPr>
            <p:ph idx="1"/>
          </p:nvPr>
        </p:nvSpPr>
        <p:spPr>
          <a:xfrm>
            <a:off x="842354" y="1891971"/>
            <a:ext cx="3521524" cy="1983939"/>
          </a:xfrm>
        </p:spPr>
        <p:txBody>
          <a:bodyPr>
            <a:noAutofit/>
          </a:bodyPr>
          <a:lstStyle/>
          <a:p>
            <a:pPr marL="0" indent="0">
              <a:lnSpc>
                <a:spcPct val="90000"/>
              </a:lnSpc>
              <a:buNone/>
            </a:pPr>
            <a:r>
              <a:rPr lang="en-US" sz="1600" b="1" dirty="0">
                <a:latin typeface="Century Gothic"/>
                <a:cs typeface="Century Gothic"/>
              </a:rPr>
              <a:t>• </a:t>
            </a:r>
            <a:r>
              <a:rPr lang="en-US" sz="1600" b="1" dirty="0">
                <a:solidFill>
                  <a:srgbClr val="000000"/>
                </a:solidFill>
                <a:latin typeface="Century Gothic"/>
                <a:cs typeface="Century Gothic"/>
              </a:rPr>
              <a:t>Attachments and hyperlinks</a:t>
            </a:r>
          </a:p>
          <a:p>
            <a:pPr>
              <a:lnSpc>
                <a:spcPct val="90000"/>
              </a:lnSpc>
            </a:pPr>
            <a:endParaRPr lang="en-US" sz="1600" b="1" dirty="0">
              <a:solidFill>
                <a:srgbClr val="000000"/>
              </a:solidFill>
              <a:latin typeface="Century Gothic"/>
              <a:cs typeface="Century Gothic"/>
            </a:endParaRPr>
          </a:p>
          <a:p>
            <a:pPr marL="0" indent="0">
              <a:lnSpc>
                <a:spcPct val="90000"/>
              </a:lnSpc>
              <a:buNone/>
            </a:pPr>
            <a:r>
              <a:rPr lang="en-US" sz="1600" b="1" dirty="0">
                <a:latin typeface="Century Gothic"/>
                <a:cs typeface="Century Gothic"/>
              </a:rPr>
              <a:t>• </a:t>
            </a:r>
            <a:r>
              <a:rPr lang="en-US" sz="1600" b="1" dirty="0">
                <a:solidFill>
                  <a:srgbClr val="000000"/>
                </a:solidFill>
                <a:latin typeface="Century Gothic"/>
                <a:cs typeface="Century Gothic"/>
              </a:rPr>
              <a:t>Antivirus software</a:t>
            </a:r>
          </a:p>
          <a:p>
            <a:pPr>
              <a:lnSpc>
                <a:spcPct val="90000"/>
              </a:lnSpc>
            </a:pPr>
            <a:endParaRPr lang="en-US" sz="1600" b="1" dirty="0">
              <a:solidFill>
                <a:srgbClr val="000000"/>
              </a:solidFill>
              <a:latin typeface="Century Gothic"/>
              <a:cs typeface="Century Gothic"/>
            </a:endParaRPr>
          </a:p>
          <a:p>
            <a:pPr marL="0" indent="0">
              <a:lnSpc>
                <a:spcPct val="90000"/>
              </a:lnSpc>
              <a:buNone/>
            </a:pPr>
            <a:r>
              <a:rPr lang="en-US" sz="1600" b="1" dirty="0">
                <a:latin typeface="Century Gothic"/>
                <a:cs typeface="Century Gothic"/>
              </a:rPr>
              <a:t>• </a:t>
            </a:r>
            <a:r>
              <a:rPr lang="en-US" sz="1600" b="1" dirty="0">
                <a:solidFill>
                  <a:srgbClr val="000000"/>
                </a:solidFill>
                <a:latin typeface="Century Gothic"/>
                <a:cs typeface="Century Gothic"/>
              </a:rPr>
              <a:t>Secure connection indicator</a:t>
            </a:r>
          </a:p>
          <a:p>
            <a:pPr>
              <a:lnSpc>
                <a:spcPct val="90000"/>
              </a:lnSpc>
            </a:pPr>
            <a:endParaRPr lang="en-US" sz="1600" b="1" dirty="0">
              <a:solidFill>
                <a:srgbClr val="000000"/>
              </a:solidFill>
              <a:latin typeface="Century Gothic"/>
              <a:cs typeface="Century Gothic"/>
            </a:endParaRPr>
          </a:p>
          <a:p>
            <a:pPr marL="0" indent="0">
              <a:lnSpc>
                <a:spcPct val="90000"/>
              </a:lnSpc>
              <a:buNone/>
            </a:pPr>
            <a:r>
              <a:rPr lang="en-US" sz="1600" b="1" dirty="0">
                <a:latin typeface="Century Gothic"/>
                <a:cs typeface="Century Gothic"/>
              </a:rPr>
              <a:t>• </a:t>
            </a:r>
            <a:r>
              <a:rPr lang="en-US" sz="1600" b="1" dirty="0">
                <a:solidFill>
                  <a:srgbClr val="000000"/>
                </a:solidFill>
                <a:latin typeface="Century Gothic"/>
                <a:cs typeface="Century Gothic"/>
              </a:rPr>
              <a:t>Uniform Resource Locator (URL)</a:t>
            </a:r>
          </a:p>
          <a:p>
            <a:pPr>
              <a:lnSpc>
                <a:spcPct val="90000"/>
              </a:lnSpc>
            </a:pPr>
            <a:endParaRPr lang="en-US" sz="1600" b="1" dirty="0">
              <a:solidFill>
                <a:srgbClr val="000000"/>
              </a:solidFill>
              <a:latin typeface="Century Gothic"/>
              <a:cs typeface="Century Gothic"/>
            </a:endParaRPr>
          </a:p>
          <a:p>
            <a:pPr>
              <a:lnSpc>
                <a:spcPct val="90000"/>
              </a:lnSpc>
            </a:pPr>
            <a:endParaRPr lang="en-US" sz="1600" b="1" dirty="0">
              <a:solidFill>
                <a:srgbClr val="000000"/>
              </a:solidFill>
              <a:latin typeface="Century Gothic"/>
              <a:cs typeface="Century Gothic"/>
            </a:endParaRPr>
          </a:p>
        </p:txBody>
      </p:sp>
      <p:pic>
        <p:nvPicPr>
          <p:cNvPr id="9" name="Picture 5" descr="47_ComputerFraud_249787"/>
          <p:cNvPicPr>
            <a:picLocks noChangeAspect="1" noChangeArrowheads="1"/>
          </p:cNvPicPr>
          <p:nvPr/>
        </p:nvPicPr>
        <p:blipFill>
          <a:blip r:embed="rId3" cstate="print"/>
          <a:srcRect/>
          <a:stretch>
            <a:fillRect/>
          </a:stretch>
        </p:blipFill>
        <p:spPr bwMode="auto">
          <a:xfrm>
            <a:off x="4808543" y="1711210"/>
            <a:ext cx="3484119" cy="2613089"/>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5905809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Technological Security</a:t>
            </a:r>
          </a:p>
        </p:txBody>
      </p:sp>
      <p:sp>
        <p:nvSpPr>
          <p:cNvPr id="7" name="Title 1"/>
          <p:cNvSpPr txBox="1">
            <a:spLocks/>
          </p:cNvSpPr>
          <p:nvPr/>
        </p:nvSpPr>
        <p:spPr>
          <a:xfrm>
            <a:off x="4471940" y="946727"/>
            <a:ext cx="3756122"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Social Media</a:t>
            </a:r>
          </a:p>
        </p:txBody>
      </p:sp>
      <p:sp>
        <p:nvSpPr>
          <p:cNvPr id="8" name="Content Placeholder 4"/>
          <p:cNvSpPr>
            <a:spLocks noGrp="1"/>
          </p:cNvSpPr>
          <p:nvPr>
            <p:ph idx="1"/>
          </p:nvPr>
        </p:nvSpPr>
        <p:spPr>
          <a:xfrm>
            <a:off x="178420" y="1362365"/>
            <a:ext cx="4293520" cy="3157049"/>
          </a:xfrm>
        </p:spPr>
        <p:txBody>
          <a:bodyPr>
            <a:noAutofit/>
          </a:bodyPr>
          <a:lstStyle/>
          <a:p>
            <a:pPr marL="0" indent="0">
              <a:lnSpc>
                <a:spcPct val="90000"/>
              </a:lnSpc>
              <a:buNone/>
            </a:pPr>
            <a:endParaRPr lang="en-US" sz="1600" b="1" dirty="0">
              <a:solidFill>
                <a:srgbClr val="000000"/>
              </a:solidFill>
              <a:latin typeface="Century Gothic"/>
              <a:cs typeface="Century Gothic"/>
            </a:endParaRPr>
          </a:p>
          <a:p>
            <a:pPr marL="0" indent="0">
              <a:lnSpc>
                <a:spcPct val="90000"/>
              </a:lnSpc>
              <a:buNone/>
            </a:pPr>
            <a:endParaRPr lang="en-US" sz="1600" b="1" dirty="0">
              <a:solidFill>
                <a:srgbClr val="000000"/>
              </a:solidFill>
              <a:latin typeface="Century Gothic"/>
              <a:cs typeface="Century Gothic"/>
            </a:endParaRPr>
          </a:p>
        </p:txBody>
      </p:sp>
      <p:sp>
        <p:nvSpPr>
          <p:cNvPr id="3" name="TextBox 2"/>
          <p:cNvSpPr txBox="1"/>
          <p:nvPr/>
        </p:nvSpPr>
        <p:spPr>
          <a:xfrm>
            <a:off x="647072" y="1685635"/>
            <a:ext cx="3824868" cy="300082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b="1" dirty="0"/>
              <a:t>Don’t connect with people you don’t know</a:t>
            </a:r>
          </a:p>
          <a:p>
            <a:pPr marL="285750" indent="-285750">
              <a:lnSpc>
                <a:spcPct val="150000"/>
              </a:lnSpc>
              <a:buFont typeface="Arial" panose="020B0604020202020204" pitchFamily="34" charset="0"/>
              <a:buChar char="•"/>
            </a:pPr>
            <a:r>
              <a:rPr lang="en-US" b="1" dirty="0"/>
              <a:t>Don’t post pictures in real time</a:t>
            </a:r>
          </a:p>
          <a:p>
            <a:pPr marL="285750" indent="-285750">
              <a:lnSpc>
                <a:spcPct val="150000"/>
              </a:lnSpc>
              <a:buFont typeface="Arial" panose="020B0604020202020204" pitchFamily="34" charset="0"/>
              <a:buChar char="•"/>
            </a:pPr>
            <a:r>
              <a:rPr lang="en-US" b="1" dirty="0"/>
              <a:t>Disable GPS</a:t>
            </a:r>
          </a:p>
          <a:p>
            <a:pPr marL="285750" indent="-285750">
              <a:lnSpc>
                <a:spcPct val="150000"/>
              </a:lnSpc>
              <a:buFont typeface="Arial" panose="020B0604020202020204" pitchFamily="34" charset="0"/>
              <a:buChar char="•"/>
            </a:pPr>
            <a:r>
              <a:rPr lang="en-US" b="1" dirty="0"/>
              <a:t>Don’t click on links</a:t>
            </a:r>
          </a:p>
          <a:p>
            <a:pPr marL="285750" indent="-285750">
              <a:lnSpc>
                <a:spcPct val="150000"/>
              </a:lnSpc>
              <a:buFont typeface="Arial" panose="020B0604020202020204" pitchFamily="34" charset="0"/>
              <a:buChar char="•"/>
            </a:pPr>
            <a:r>
              <a:rPr lang="en-US" b="1" dirty="0"/>
              <a:t>Adjust security settings</a:t>
            </a:r>
          </a:p>
          <a:p>
            <a:pPr marL="285750" indent="-285750">
              <a:lnSpc>
                <a:spcPct val="150000"/>
              </a:lnSpc>
              <a:buFont typeface="Arial" panose="020B0604020202020204" pitchFamily="34" charset="0"/>
              <a:buChar char="•"/>
            </a:pPr>
            <a:r>
              <a:rPr lang="en-US" b="1" dirty="0"/>
              <a:t>Discuss safety with children!!</a:t>
            </a:r>
          </a:p>
        </p:txBody>
      </p:sp>
      <p:pic>
        <p:nvPicPr>
          <p:cNvPr id="4" name="Picture 3"/>
          <p:cNvPicPr>
            <a:picLocks noChangeAspect="1"/>
          </p:cNvPicPr>
          <p:nvPr/>
        </p:nvPicPr>
        <p:blipFill>
          <a:blip r:embed="rId3"/>
          <a:stretch>
            <a:fillRect/>
          </a:stretch>
        </p:blipFill>
        <p:spPr>
          <a:xfrm>
            <a:off x="4650360" y="1792507"/>
            <a:ext cx="4062001" cy="2400300"/>
          </a:xfrm>
          <a:prstGeom prst="rect">
            <a:avLst/>
          </a:prstGeom>
        </p:spPr>
      </p:pic>
    </p:spTree>
    <p:extLst>
      <p:ext uri="{BB962C8B-B14F-4D97-AF65-F5344CB8AC3E}">
        <p14:creationId xmlns:p14="http://schemas.microsoft.com/office/powerpoint/2010/main" val="2853164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ank01_RV.jpg"/>
          <p:cNvPicPr>
            <a:picLocks noChangeAspect="1"/>
          </p:cNvPicPr>
          <p:nvPr/>
        </p:nvPicPr>
        <p:blipFill>
          <a:blip r:embed="rId2"/>
          <a:stretch>
            <a:fillRect/>
          </a:stretch>
        </p:blipFill>
        <p:spPr>
          <a:xfrm>
            <a:off x="0" y="-7001"/>
            <a:ext cx="9144270" cy="5150502"/>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National Crime Statistics</a:t>
            </a:r>
          </a:p>
        </p:txBody>
      </p:sp>
      <p:sp>
        <p:nvSpPr>
          <p:cNvPr id="5" name="Content Placeholder 4"/>
          <p:cNvSpPr>
            <a:spLocks noGrp="1"/>
          </p:cNvSpPr>
          <p:nvPr>
            <p:ph idx="1"/>
          </p:nvPr>
        </p:nvSpPr>
        <p:spPr>
          <a:xfrm>
            <a:off x="430260" y="1334806"/>
            <a:ext cx="7024255" cy="3360346"/>
          </a:xfrm>
        </p:spPr>
        <p:txBody>
          <a:bodyPr>
            <a:normAutofit/>
          </a:bodyPr>
          <a:lstStyle/>
          <a:p>
            <a:pPr marL="0" indent="0">
              <a:lnSpc>
                <a:spcPct val="130000"/>
              </a:lnSpc>
              <a:buNone/>
            </a:pPr>
            <a:r>
              <a:rPr lang="en-US" sz="1600" dirty="0">
                <a:latin typeface="Century Gothic"/>
                <a:cs typeface="Century Gothic"/>
              </a:rPr>
              <a:t>• </a:t>
            </a:r>
            <a:r>
              <a:rPr lang="en-US" sz="1600" b="1" dirty="0">
                <a:latin typeface="Century Gothic"/>
                <a:cs typeface="Century Gothic"/>
              </a:rPr>
              <a:t>Estimated 1,163,146 violent crimes in 2013</a:t>
            </a:r>
          </a:p>
          <a:p>
            <a:pPr marL="0" indent="0">
              <a:lnSpc>
                <a:spcPct val="130000"/>
              </a:lnSpc>
              <a:buNone/>
            </a:pPr>
            <a:r>
              <a:rPr lang="en-US" sz="1600" dirty="0">
                <a:latin typeface="Century Gothic"/>
                <a:cs typeface="Century Gothic"/>
              </a:rPr>
              <a:t>	- 1 violent crime occurs every 27.1 seconds</a:t>
            </a:r>
          </a:p>
          <a:p>
            <a:pPr marL="0" indent="0">
              <a:lnSpc>
                <a:spcPct val="130000"/>
              </a:lnSpc>
              <a:buNone/>
            </a:pPr>
            <a:r>
              <a:rPr lang="en-US" sz="1600" dirty="0">
                <a:latin typeface="Century Gothic"/>
                <a:cs typeface="Century Gothic"/>
              </a:rPr>
              <a:t>	- Violent crime includes murder, rape, </a:t>
            </a:r>
            <a:br>
              <a:rPr lang="en-US" sz="1600" dirty="0">
                <a:latin typeface="Century Gothic"/>
                <a:cs typeface="Century Gothic"/>
              </a:rPr>
            </a:br>
            <a:r>
              <a:rPr lang="en-US" sz="1600" dirty="0">
                <a:latin typeface="Century Gothic"/>
                <a:cs typeface="Century Gothic"/>
              </a:rPr>
              <a:t>           robbery, aggravated assault</a:t>
            </a:r>
          </a:p>
          <a:p>
            <a:pPr marL="0" indent="0">
              <a:lnSpc>
                <a:spcPct val="130000"/>
              </a:lnSpc>
              <a:buNone/>
            </a:pPr>
            <a:r>
              <a:rPr lang="en-US" sz="1600" dirty="0">
                <a:latin typeface="Century Gothic"/>
                <a:cs typeface="Century Gothic"/>
              </a:rPr>
              <a:t>• </a:t>
            </a:r>
            <a:r>
              <a:rPr lang="en-US" sz="1600" b="1" dirty="0">
                <a:latin typeface="Century Gothic"/>
                <a:cs typeface="Century Gothic"/>
              </a:rPr>
              <a:t>Estimated 8,632,512 property crimes in 2013</a:t>
            </a:r>
          </a:p>
          <a:p>
            <a:pPr marL="0" indent="0">
              <a:lnSpc>
                <a:spcPct val="130000"/>
              </a:lnSpc>
              <a:buNone/>
            </a:pPr>
            <a:r>
              <a:rPr lang="en-US" sz="1600" dirty="0">
                <a:latin typeface="Century Gothic"/>
                <a:cs typeface="Century Gothic"/>
              </a:rPr>
              <a:t>	- 1 property crime occurs every 3.7 seconds</a:t>
            </a:r>
          </a:p>
          <a:p>
            <a:pPr marL="0" indent="0">
              <a:lnSpc>
                <a:spcPct val="130000"/>
              </a:lnSpc>
              <a:buNone/>
            </a:pPr>
            <a:r>
              <a:rPr lang="en-US" sz="1600" dirty="0">
                <a:latin typeface="Century Gothic"/>
                <a:cs typeface="Century Gothic"/>
              </a:rPr>
              <a:t>	- Property crime includes burglary, </a:t>
            </a:r>
            <a:br>
              <a:rPr lang="en-US" sz="1600" dirty="0">
                <a:latin typeface="Century Gothic"/>
                <a:cs typeface="Century Gothic"/>
              </a:rPr>
            </a:br>
            <a:r>
              <a:rPr lang="en-US" sz="1600" dirty="0">
                <a:latin typeface="Century Gothic"/>
                <a:cs typeface="Century Gothic"/>
              </a:rPr>
              <a:t>	  larceny-theft, motor vehicle theft, arson</a:t>
            </a:r>
          </a:p>
        </p:txBody>
      </p:sp>
      <p:sp>
        <p:nvSpPr>
          <p:cNvPr id="8" name="Content Placeholder 4"/>
          <p:cNvSpPr txBox="1">
            <a:spLocks/>
          </p:cNvSpPr>
          <p:nvPr/>
        </p:nvSpPr>
        <p:spPr>
          <a:xfrm>
            <a:off x="3255107" y="4304383"/>
            <a:ext cx="2934017" cy="45826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50000"/>
              </a:lnSpc>
              <a:buNone/>
            </a:pPr>
            <a:r>
              <a:rPr lang="en-US" sz="1000" dirty="0">
                <a:latin typeface="Century Gothic"/>
                <a:cs typeface="Century Gothic"/>
              </a:rPr>
              <a:t>*According to 2013 FBI Crime Statistics </a:t>
            </a:r>
            <a:endParaRPr lang="en-US" sz="1000" baseline="30000" dirty="0">
              <a:latin typeface="Century Gothic"/>
              <a:cs typeface="Century Gothic"/>
            </a:endParaRPr>
          </a:p>
        </p:txBody>
      </p:sp>
      <p:pic>
        <p:nvPicPr>
          <p:cNvPr id="3" name="Picture 2" descr="173719642.jpg"/>
          <p:cNvPicPr>
            <a:picLocks noChangeAspect="1"/>
          </p:cNvPicPr>
          <p:nvPr/>
        </p:nvPicPr>
        <p:blipFill rotWithShape="1">
          <a:blip r:embed="rId3" cstate="print">
            <a:extLst>
              <a:ext uri="{28A0092B-C50C-407E-A947-70E740481C1C}">
                <a14:useLocalDpi xmlns:a14="http://schemas.microsoft.com/office/drawing/2010/main" val="0"/>
              </a:ext>
            </a:extLst>
          </a:blip>
          <a:srcRect l="3888" r="36477" b="15289"/>
          <a:stretch/>
        </p:blipFill>
        <p:spPr>
          <a:xfrm>
            <a:off x="5541818" y="1450259"/>
            <a:ext cx="2917153" cy="2752285"/>
          </a:xfrm>
          <a:prstGeom prst="rect">
            <a:avLst/>
          </a:prstGeom>
          <a:effectLst>
            <a:outerShdw blurRad="50800" dist="38100" dir="2700000" algn="tl" rotWithShape="0">
              <a:srgbClr val="000000">
                <a:alpha val="20000"/>
              </a:srgbClr>
            </a:outerShdw>
          </a:effectLst>
        </p:spPr>
      </p:pic>
    </p:spTree>
    <p:extLst>
      <p:ext uri="{BB962C8B-B14F-4D97-AF65-F5344CB8AC3E}">
        <p14:creationId xmlns:p14="http://schemas.microsoft.com/office/powerpoint/2010/main" val="25465757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7" y="-4033"/>
            <a:ext cx="9144793" cy="5151566"/>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Technological Security</a:t>
            </a:r>
          </a:p>
        </p:txBody>
      </p:sp>
      <p:sp>
        <p:nvSpPr>
          <p:cNvPr id="7" name="Title 1"/>
          <p:cNvSpPr txBox="1">
            <a:spLocks/>
          </p:cNvSpPr>
          <p:nvPr/>
        </p:nvSpPr>
        <p:spPr>
          <a:xfrm>
            <a:off x="4471940" y="946727"/>
            <a:ext cx="3756122" cy="415638"/>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Internet Cyber Fraud/Electronic Theft</a:t>
            </a:r>
          </a:p>
        </p:txBody>
      </p:sp>
      <p:sp>
        <p:nvSpPr>
          <p:cNvPr id="8" name="Content Placeholder 4"/>
          <p:cNvSpPr>
            <a:spLocks noGrp="1"/>
          </p:cNvSpPr>
          <p:nvPr>
            <p:ph idx="1"/>
          </p:nvPr>
        </p:nvSpPr>
        <p:spPr>
          <a:xfrm>
            <a:off x="509078" y="1882671"/>
            <a:ext cx="4022131" cy="2182333"/>
          </a:xfrm>
        </p:spPr>
        <p:txBody>
          <a:bodyPr>
            <a:noAutofit/>
          </a:bodyPr>
          <a:lstStyle/>
          <a:p>
            <a:pPr marL="0" indent="0">
              <a:buNone/>
            </a:pPr>
            <a:r>
              <a:rPr lang="en-US" sz="1600" b="1" dirty="0">
                <a:latin typeface="Century Gothic"/>
                <a:cs typeface="Century Gothic"/>
              </a:rPr>
              <a:t>• </a:t>
            </a:r>
            <a:r>
              <a:rPr lang="en-US" sz="1600" b="1" dirty="0">
                <a:solidFill>
                  <a:srgbClr val="000000"/>
                </a:solidFill>
                <a:latin typeface="Century Gothic"/>
                <a:cs typeface="Century Gothic"/>
              </a:rPr>
              <a:t>Resources:</a:t>
            </a:r>
          </a:p>
          <a:p>
            <a:pPr marL="457200" lvl="1" indent="0">
              <a:buNone/>
            </a:pPr>
            <a:r>
              <a:rPr lang="en-US" sz="1600" dirty="0">
                <a:solidFill>
                  <a:srgbClr val="000000"/>
                </a:solidFill>
                <a:latin typeface="Century Gothic"/>
                <a:cs typeface="Century Gothic"/>
              </a:rPr>
              <a:t>- Federal Trade Commission</a:t>
            </a:r>
          </a:p>
          <a:p>
            <a:pPr marL="914400" lvl="2" indent="0">
              <a:buNone/>
            </a:pPr>
            <a:r>
              <a:rPr lang="en-US" sz="1600" dirty="0">
                <a:solidFill>
                  <a:srgbClr val="000000"/>
                </a:solidFill>
                <a:latin typeface="Century Gothic"/>
                <a:cs typeface="Century Gothic"/>
              </a:rPr>
              <a:t>• </a:t>
            </a:r>
            <a:r>
              <a:rPr lang="en-US" sz="1600" u="sng" dirty="0" err="1">
                <a:solidFill>
                  <a:srgbClr val="000000"/>
                </a:solidFill>
                <a:latin typeface="Century Gothic"/>
                <a:cs typeface="Century Gothic"/>
              </a:rPr>
              <a:t>www.ftc.gov</a:t>
            </a:r>
            <a:endParaRPr lang="en-US" sz="1600" u="sng" dirty="0">
              <a:solidFill>
                <a:srgbClr val="000000"/>
              </a:solidFill>
              <a:latin typeface="Century Gothic"/>
              <a:cs typeface="Century Gothic"/>
            </a:endParaRPr>
          </a:p>
          <a:p>
            <a:pPr marL="457200" lvl="1" indent="0">
              <a:buNone/>
            </a:pPr>
            <a:r>
              <a:rPr lang="en-US" sz="1600" dirty="0">
                <a:solidFill>
                  <a:srgbClr val="000000"/>
                </a:solidFill>
                <a:latin typeface="Century Gothic"/>
                <a:cs typeface="Century Gothic"/>
              </a:rPr>
              <a:t>- Federal Bureau of Investigation</a:t>
            </a:r>
          </a:p>
          <a:p>
            <a:pPr marL="914400" lvl="2" indent="0">
              <a:buNone/>
            </a:pPr>
            <a:r>
              <a:rPr lang="en-US" sz="1600" dirty="0">
                <a:solidFill>
                  <a:srgbClr val="000000"/>
                </a:solidFill>
                <a:latin typeface="Century Gothic"/>
                <a:cs typeface="Century Gothic"/>
              </a:rPr>
              <a:t>• </a:t>
            </a:r>
            <a:r>
              <a:rPr lang="en-US" sz="1600" u="sng" dirty="0" err="1">
                <a:solidFill>
                  <a:srgbClr val="000000"/>
                </a:solidFill>
                <a:latin typeface="Century Gothic"/>
                <a:cs typeface="Century Gothic"/>
              </a:rPr>
              <a:t>www.fbi.gov</a:t>
            </a:r>
            <a:endParaRPr lang="en-US" sz="1600" u="sng" dirty="0">
              <a:solidFill>
                <a:srgbClr val="000000"/>
              </a:solidFill>
              <a:latin typeface="Century Gothic"/>
              <a:cs typeface="Century Gothic"/>
            </a:endParaRPr>
          </a:p>
          <a:p>
            <a:pPr marL="457200" lvl="1" indent="0">
              <a:buNone/>
            </a:pPr>
            <a:r>
              <a:rPr lang="en-US" sz="1600" dirty="0">
                <a:solidFill>
                  <a:srgbClr val="000000"/>
                </a:solidFill>
                <a:latin typeface="Century Gothic"/>
                <a:cs typeface="Century Gothic"/>
              </a:rPr>
              <a:t>- Consumer Action Handbook</a:t>
            </a:r>
          </a:p>
          <a:p>
            <a:pPr marL="914400" lvl="2" indent="0">
              <a:buNone/>
            </a:pPr>
            <a:r>
              <a:rPr lang="en-US" sz="1600" dirty="0">
                <a:solidFill>
                  <a:srgbClr val="000000"/>
                </a:solidFill>
                <a:latin typeface="Century Gothic"/>
                <a:cs typeface="Century Gothic"/>
              </a:rPr>
              <a:t>• </a:t>
            </a:r>
            <a:r>
              <a:rPr lang="en-US" sz="1600" u="sng" dirty="0" err="1">
                <a:solidFill>
                  <a:srgbClr val="000000"/>
                </a:solidFill>
                <a:latin typeface="Century Gothic"/>
                <a:cs typeface="Century Gothic"/>
              </a:rPr>
              <a:t>www.publications.usa.gov</a:t>
            </a:r>
            <a:endParaRPr lang="en-US" sz="1600" u="sng" dirty="0">
              <a:solidFill>
                <a:srgbClr val="000000"/>
              </a:solidFill>
              <a:latin typeface="Century Gothic"/>
              <a:cs typeface="Century Gothic"/>
            </a:endParaRPr>
          </a:p>
        </p:txBody>
      </p:sp>
      <p:pic>
        <p:nvPicPr>
          <p:cNvPr id="4" name="Picture 3" descr="slide_48.jpg"/>
          <p:cNvPicPr>
            <a:picLocks noChangeAspect="1"/>
          </p:cNvPicPr>
          <p:nvPr/>
        </p:nvPicPr>
        <p:blipFill rotWithShape="1">
          <a:blip r:embed="rId3" cstate="print">
            <a:extLst>
              <a:ext uri="{28A0092B-C50C-407E-A947-70E740481C1C}">
                <a14:useLocalDpi xmlns:a14="http://schemas.microsoft.com/office/drawing/2010/main" val="0"/>
              </a:ext>
            </a:extLst>
          </a:blip>
          <a:srcRect l="11049"/>
          <a:stretch/>
        </p:blipFill>
        <p:spPr>
          <a:xfrm>
            <a:off x="4538133" y="1724120"/>
            <a:ext cx="3631237" cy="2721518"/>
          </a:xfrm>
          <a:prstGeom prst="rect">
            <a:avLst/>
          </a:prstGeom>
          <a:effectLst>
            <a:outerShdw blurRad="50800" dist="38100" dir="2700000" algn="tl" rotWithShape="0">
              <a:srgbClr val="000000">
                <a:alpha val="20000"/>
              </a:srgbClr>
            </a:outerShdw>
          </a:effectLst>
        </p:spPr>
      </p:pic>
    </p:spTree>
    <p:extLst>
      <p:ext uri="{BB962C8B-B14F-4D97-AF65-F5344CB8AC3E}">
        <p14:creationId xmlns:p14="http://schemas.microsoft.com/office/powerpoint/2010/main" val="37598920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Technological Security</a:t>
            </a:r>
          </a:p>
        </p:txBody>
      </p:sp>
      <p:sp>
        <p:nvSpPr>
          <p:cNvPr id="7" name="Title 1"/>
          <p:cNvSpPr txBox="1">
            <a:spLocks/>
          </p:cNvSpPr>
          <p:nvPr/>
        </p:nvSpPr>
        <p:spPr>
          <a:xfrm>
            <a:off x="4471940" y="946727"/>
            <a:ext cx="3756122"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Cyberstalking/Cyberbullying</a:t>
            </a:r>
          </a:p>
        </p:txBody>
      </p:sp>
      <p:sp>
        <p:nvSpPr>
          <p:cNvPr id="6" name="Content Placeholder 4"/>
          <p:cNvSpPr txBox="1">
            <a:spLocks/>
          </p:cNvSpPr>
          <p:nvPr/>
        </p:nvSpPr>
        <p:spPr>
          <a:xfrm>
            <a:off x="995219" y="1539505"/>
            <a:ext cx="3476721" cy="319515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30000"/>
              </a:lnSpc>
              <a:buNone/>
            </a:pPr>
            <a:r>
              <a:rPr lang="en-US" sz="1600" b="1" dirty="0">
                <a:latin typeface="Century Gothic"/>
                <a:cs typeface="Century Gothic"/>
              </a:rPr>
              <a:t>Types of </a:t>
            </a:r>
            <a:r>
              <a:rPr lang="en-US" sz="1600" b="1" dirty="0">
                <a:solidFill>
                  <a:srgbClr val="000000"/>
                </a:solidFill>
                <a:latin typeface="Century Gothic"/>
                <a:cs typeface="Century Gothic"/>
              </a:rPr>
              <a:t>Harassment:</a:t>
            </a:r>
          </a:p>
          <a:p>
            <a:pPr marL="457200" lvl="1" indent="0">
              <a:lnSpc>
                <a:spcPct val="130000"/>
              </a:lnSpc>
              <a:buNone/>
            </a:pPr>
            <a:r>
              <a:rPr lang="en-US" sz="1600" dirty="0">
                <a:solidFill>
                  <a:srgbClr val="000000"/>
                </a:solidFill>
                <a:latin typeface="Century Gothic"/>
                <a:cs typeface="Century Gothic"/>
              </a:rPr>
              <a:t>- Postings on social media </a:t>
            </a:r>
          </a:p>
          <a:p>
            <a:pPr marL="457200" lvl="1" indent="0">
              <a:lnSpc>
                <a:spcPct val="130000"/>
              </a:lnSpc>
              <a:buNone/>
            </a:pPr>
            <a:r>
              <a:rPr lang="en-US" sz="1600" dirty="0">
                <a:solidFill>
                  <a:srgbClr val="000000"/>
                </a:solidFill>
                <a:latin typeface="Century Gothic"/>
                <a:cs typeface="Century Gothic"/>
              </a:rPr>
              <a:t>- Email</a:t>
            </a:r>
          </a:p>
          <a:p>
            <a:pPr marL="457200" lvl="1" indent="0">
              <a:lnSpc>
                <a:spcPct val="130000"/>
              </a:lnSpc>
              <a:buNone/>
            </a:pPr>
            <a:r>
              <a:rPr lang="en-US" sz="1600" dirty="0">
                <a:solidFill>
                  <a:srgbClr val="000000"/>
                </a:solidFill>
                <a:latin typeface="Century Gothic"/>
                <a:cs typeface="Century Gothic"/>
              </a:rPr>
              <a:t>- Instant messaging</a:t>
            </a:r>
          </a:p>
          <a:p>
            <a:pPr marL="457200" lvl="1" indent="0">
              <a:lnSpc>
                <a:spcPct val="130000"/>
              </a:lnSpc>
              <a:buNone/>
            </a:pPr>
            <a:r>
              <a:rPr lang="en-US" sz="1600" dirty="0">
                <a:solidFill>
                  <a:srgbClr val="000000"/>
                </a:solidFill>
                <a:latin typeface="Century Gothic"/>
                <a:cs typeface="Century Gothic"/>
              </a:rPr>
              <a:t>- Text messaging</a:t>
            </a:r>
          </a:p>
          <a:p>
            <a:pPr marL="457200" lvl="1" indent="0">
              <a:lnSpc>
                <a:spcPct val="130000"/>
              </a:lnSpc>
              <a:buNone/>
            </a:pPr>
            <a:r>
              <a:rPr lang="en-US" sz="1600" dirty="0">
                <a:solidFill>
                  <a:srgbClr val="000000"/>
                </a:solidFill>
                <a:latin typeface="Century Gothic"/>
                <a:cs typeface="Century Gothic"/>
              </a:rPr>
              <a:t>- Blogs</a:t>
            </a:r>
          </a:p>
          <a:p>
            <a:pPr marL="457200" lvl="1" indent="0">
              <a:lnSpc>
                <a:spcPct val="130000"/>
              </a:lnSpc>
              <a:buNone/>
            </a:pPr>
            <a:r>
              <a:rPr lang="en-US" sz="1600" dirty="0">
                <a:solidFill>
                  <a:srgbClr val="000000"/>
                </a:solidFill>
                <a:latin typeface="Century Gothic"/>
                <a:cs typeface="Century Gothic"/>
              </a:rPr>
              <a:t>- Cell phone calls/texts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2107" y="1659909"/>
            <a:ext cx="2722642" cy="2722642"/>
          </a:xfrm>
          <a:prstGeom prst="rect">
            <a:avLst/>
          </a:prstGeom>
        </p:spPr>
      </p:pic>
    </p:spTree>
    <p:extLst>
      <p:ext uri="{BB962C8B-B14F-4D97-AF65-F5344CB8AC3E}">
        <p14:creationId xmlns:p14="http://schemas.microsoft.com/office/powerpoint/2010/main" val="18883226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14-NR-730-RTBAV_TitleCards_PersonalSecuri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ounded Rectangle 2"/>
          <p:cNvSpPr/>
          <p:nvPr/>
        </p:nvSpPr>
        <p:spPr>
          <a:xfrm>
            <a:off x="4897582" y="3442854"/>
            <a:ext cx="3782291" cy="865909"/>
          </a:xfrm>
          <a:prstGeom prst="round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
        <p:nvSpPr>
          <p:cNvPr id="4" name="TextBox 3"/>
          <p:cNvSpPr txBox="1"/>
          <p:nvPr/>
        </p:nvSpPr>
        <p:spPr>
          <a:xfrm>
            <a:off x="4759036" y="3131127"/>
            <a:ext cx="3920837" cy="954107"/>
          </a:xfrm>
          <a:prstGeom prst="rect">
            <a:avLst/>
          </a:prstGeom>
          <a:noFill/>
        </p:spPr>
        <p:txBody>
          <a:bodyPr wrap="square" rtlCol="0">
            <a:spAutoFit/>
          </a:bodyPr>
          <a:lstStyle/>
          <a:p>
            <a:pPr algn="ctr"/>
            <a:r>
              <a:rPr lang="en-US" sz="2800" b="1" dirty="0">
                <a:solidFill>
                  <a:schemeClr val="bg1"/>
                </a:solidFill>
                <a:latin typeface="Century Gothic" panose="020B0502020202020204" pitchFamily="34" charset="0"/>
              </a:rPr>
              <a:t>PERSONAL PROTECTION DEVICES</a:t>
            </a:r>
          </a:p>
        </p:txBody>
      </p:sp>
    </p:spTree>
    <p:extLst>
      <p:ext uri="{BB962C8B-B14F-4D97-AF65-F5344CB8AC3E}">
        <p14:creationId xmlns:p14="http://schemas.microsoft.com/office/powerpoint/2010/main" val="36624891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lank01_RV.jpg"/>
          <p:cNvPicPr>
            <a:picLocks noChangeAspect="1"/>
          </p:cNvPicPr>
          <p:nvPr/>
        </p:nvPicPr>
        <p:blipFill>
          <a:blip r:embed="rId2"/>
          <a:stretch>
            <a:fillRect/>
          </a:stretch>
        </p:blipFill>
        <p:spPr>
          <a:xfrm>
            <a:off x="0" y="-7001"/>
            <a:ext cx="9144270" cy="5150502"/>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Personal Protection Devices</a:t>
            </a:r>
          </a:p>
        </p:txBody>
      </p:sp>
      <p:sp>
        <p:nvSpPr>
          <p:cNvPr id="8" name="Content Placeholder 4"/>
          <p:cNvSpPr>
            <a:spLocks noGrp="1"/>
          </p:cNvSpPr>
          <p:nvPr>
            <p:ph idx="1"/>
          </p:nvPr>
        </p:nvSpPr>
        <p:spPr>
          <a:xfrm>
            <a:off x="778073" y="1655992"/>
            <a:ext cx="7680898" cy="3060974"/>
          </a:xfrm>
        </p:spPr>
        <p:txBody>
          <a:bodyPr>
            <a:noAutofit/>
          </a:bodyPr>
          <a:lstStyle/>
          <a:p>
            <a:pPr marL="0" indent="0" algn="ctr">
              <a:lnSpc>
                <a:spcPct val="150000"/>
              </a:lnSpc>
              <a:buNone/>
            </a:pPr>
            <a:r>
              <a:rPr lang="en-US" sz="1800" b="1" dirty="0">
                <a:solidFill>
                  <a:srgbClr val="000000"/>
                </a:solidFill>
                <a:latin typeface="Century Gothic"/>
                <a:cs typeface="Century Gothic"/>
              </a:rPr>
              <a:t>The devices we are about to discuss are not legal everywhere.  Be sure you know the laws of your local jurisdiction.  Always follow these laws and do not attempt to get a personal protection device that is illegal in your jurisdiction. </a:t>
            </a:r>
          </a:p>
        </p:txBody>
      </p:sp>
    </p:spTree>
    <p:extLst>
      <p:ext uri="{BB962C8B-B14F-4D97-AF65-F5344CB8AC3E}">
        <p14:creationId xmlns:p14="http://schemas.microsoft.com/office/powerpoint/2010/main" val="30359093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Personal Protection Devices</a:t>
            </a:r>
          </a:p>
        </p:txBody>
      </p:sp>
      <p:sp>
        <p:nvSpPr>
          <p:cNvPr id="7" name="Title 1"/>
          <p:cNvSpPr txBox="1">
            <a:spLocks/>
          </p:cNvSpPr>
          <p:nvPr/>
        </p:nvSpPr>
        <p:spPr>
          <a:xfrm>
            <a:off x="4471940" y="946727"/>
            <a:ext cx="3756122"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Pepper Sprays &amp; Foams</a:t>
            </a:r>
          </a:p>
        </p:txBody>
      </p:sp>
      <p:sp>
        <p:nvSpPr>
          <p:cNvPr id="8" name="Content Placeholder 4"/>
          <p:cNvSpPr>
            <a:spLocks noGrp="1"/>
          </p:cNvSpPr>
          <p:nvPr>
            <p:ph idx="1"/>
          </p:nvPr>
        </p:nvSpPr>
        <p:spPr>
          <a:xfrm>
            <a:off x="778073" y="1655992"/>
            <a:ext cx="3374442" cy="2640623"/>
          </a:xfrm>
        </p:spPr>
        <p:txBody>
          <a:bodyPr>
            <a:noAutofit/>
          </a:bodyPr>
          <a:lstStyle/>
          <a:p>
            <a:pPr marL="0" indent="0">
              <a:lnSpc>
                <a:spcPct val="140000"/>
              </a:lnSpc>
              <a:buNone/>
            </a:pPr>
            <a:r>
              <a:rPr lang="en-US" sz="1600" b="1" dirty="0">
                <a:latin typeface="Century Gothic"/>
                <a:cs typeface="Century Gothic"/>
              </a:rPr>
              <a:t>• </a:t>
            </a:r>
            <a:r>
              <a:rPr lang="en-US" sz="1600" b="1" dirty="0">
                <a:solidFill>
                  <a:srgbClr val="000000"/>
                </a:solidFill>
                <a:latin typeface="Century Gothic"/>
                <a:cs typeface="Century Gothic"/>
              </a:rPr>
              <a:t>Various forms: </a:t>
            </a:r>
            <a:br>
              <a:rPr lang="en-US" sz="1600" b="1" dirty="0">
                <a:solidFill>
                  <a:srgbClr val="000000"/>
                </a:solidFill>
                <a:latin typeface="Century Gothic"/>
                <a:cs typeface="Century Gothic"/>
              </a:rPr>
            </a:br>
            <a:r>
              <a:rPr lang="en-US" sz="1600" b="1" dirty="0">
                <a:solidFill>
                  <a:srgbClr val="000000"/>
                </a:solidFill>
                <a:latin typeface="Century Gothic"/>
                <a:cs typeface="Century Gothic"/>
              </a:rPr>
              <a:t>	- Sprays, foams &amp; streams</a:t>
            </a:r>
          </a:p>
          <a:p>
            <a:pPr marL="0" indent="0">
              <a:lnSpc>
                <a:spcPct val="140000"/>
              </a:lnSpc>
              <a:buNone/>
            </a:pPr>
            <a:r>
              <a:rPr lang="en-US" sz="1600" b="1" dirty="0">
                <a:latin typeface="Century Gothic"/>
                <a:cs typeface="Century Gothic"/>
              </a:rPr>
              <a:t>• </a:t>
            </a:r>
            <a:r>
              <a:rPr lang="en-US" sz="1600" b="1" dirty="0">
                <a:solidFill>
                  <a:srgbClr val="000000"/>
                </a:solidFill>
                <a:latin typeface="Century Gothic"/>
                <a:cs typeface="Century Gothic"/>
              </a:rPr>
              <a:t>Instant effect:</a:t>
            </a:r>
          </a:p>
          <a:p>
            <a:pPr marL="457200" lvl="1" indent="0">
              <a:lnSpc>
                <a:spcPct val="140000"/>
              </a:lnSpc>
              <a:buNone/>
            </a:pPr>
            <a:r>
              <a:rPr lang="en-US" sz="1600" b="1" dirty="0">
                <a:solidFill>
                  <a:srgbClr val="000000"/>
                </a:solidFill>
                <a:latin typeface="Century Gothic"/>
                <a:cs typeface="Century Gothic"/>
              </a:rPr>
              <a:t>- More effective than mace  </a:t>
            </a:r>
          </a:p>
          <a:p>
            <a:pPr marL="0" indent="0">
              <a:lnSpc>
                <a:spcPct val="140000"/>
              </a:lnSpc>
              <a:buNone/>
            </a:pPr>
            <a:r>
              <a:rPr lang="en-US" sz="1600" b="1" dirty="0">
                <a:latin typeface="Century Gothic"/>
                <a:cs typeface="Century Gothic"/>
              </a:rPr>
              <a:t>• </a:t>
            </a:r>
            <a:r>
              <a:rPr lang="en-US" sz="1600" b="1" dirty="0">
                <a:solidFill>
                  <a:srgbClr val="000000"/>
                </a:solidFill>
                <a:latin typeface="Century Gothic"/>
                <a:cs typeface="Century Gothic"/>
              </a:rPr>
              <a:t>Strengths vary</a:t>
            </a:r>
          </a:p>
          <a:p>
            <a:pPr marL="0" indent="0">
              <a:lnSpc>
                <a:spcPct val="140000"/>
              </a:lnSpc>
              <a:buNone/>
            </a:pPr>
            <a:r>
              <a:rPr lang="en-US" sz="1600" b="1" dirty="0">
                <a:latin typeface="Century Gothic"/>
                <a:cs typeface="Century Gothic"/>
              </a:rPr>
              <a:t>• </a:t>
            </a:r>
            <a:r>
              <a:rPr lang="en-US" sz="1600" b="1" dirty="0">
                <a:solidFill>
                  <a:srgbClr val="000000"/>
                </a:solidFill>
                <a:latin typeface="Century Gothic"/>
                <a:cs typeface="Century Gothic"/>
              </a:rPr>
              <a:t>Affects breathing and </a:t>
            </a:r>
            <a:br>
              <a:rPr lang="en-US" sz="1600" b="1" dirty="0">
                <a:solidFill>
                  <a:srgbClr val="000000"/>
                </a:solidFill>
                <a:latin typeface="Century Gothic"/>
                <a:cs typeface="Century Gothic"/>
              </a:rPr>
            </a:br>
            <a:r>
              <a:rPr lang="en-US" sz="1600" b="1" dirty="0">
                <a:solidFill>
                  <a:srgbClr val="000000"/>
                </a:solidFill>
                <a:latin typeface="Century Gothic"/>
                <a:cs typeface="Century Gothic"/>
              </a:rPr>
              <a:t>   sight for 20-40 minutes</a:t>
            </a:r>
          </a:p>
        </p:txBody>
      </p:sp>
      <p:pic>
        <p:nvPicPr>
          <p:cNvPr id="9" name="Picture 5" descr="PepperSpray.jpg"/>
          <p:cNvPicPr>
            <a:picLocks noChangeAspect="1"/>
          </p:cNvPicPr>
          <p:nvPr/>
        </p:nvPicPr>
        <p:blipFill>
          <a:blip r:embed="rId3" cstate="print"/>
          <a:srcRect/>
          <a:stretch>
            <a:fillRect/>
          </a:stretch>
        </p:blipFill>
        <p:spPr bwMode="auto">
          <a:xfrm>
            <a:off x="4856018" y="1911927"/>
            <a:ext cx="3084945" cy="2313709"/>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6287550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Personal Security</a:t>
            </a:r>
          </a:p>
        </p:txBody>
      </p:sp>
      <p:sp>
        <p:nvSpPr>
          <p:cNvPr id="7" name="Title 1"/>
          <p:cNvSpPr txBox="1">
            <a:spLocks/>
          </p:cNvSpPr>
          <p:nvPr/>
        </p:nvSpPr>
        <p:spPr>
          <a:xfrm>
            <a:off x="4471940" y="946727"/>
            <a:ext cx="3756122"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Pepper Sprays &amp; Foams</a:t>
            </a:r>
          </a:p>
        </p:txBody>
      </p:sp>
      <p:sp>
        <p:nvSpPr>
          <p:cNvPr id="8" name="Content Placeholder 4"/>
          <p:cNvSpPr>
            <a:spLocks noGrp="1"/>
          </p:cNvSpPr>
          <p:nvPr>
            <p:ph idx="1"/>
          </p:nvPr>
        </p:nvSpPr>
        <p:spPr>
          <a:xfrm>
            <a:off x="772777" y="1877440"/>
            <a:ext cx="3475951" cy="2182333"/>
          </a:xfrm>
        </p:spPr>
        <p:txBody>
          <a:bodyPr>
            <a:noAutofit/>
          </a:bodyPr>
          <a:lstStyle/>
          <a:p>
            <a:pPr marL="0" indent="0">
              <a:buNone/>
            </a:pPr>
            <a:r>
              <a:rPr lang="en-US" sz="1600" b="1" dirty="0">
                <a:latin typeface="Century Gothic"/>
                <a:cs typeface="Century Gothic"/>
              </a:rPr>
              <a:t>• </a:t>
            </a:r>
            <a:r>
              <a:rPr lang="en-US" sz="1600" b="1" dirty="0">
                <a:solidFill>
                  <a:srgbClr val="000000"/>
                </a:solidFill>
                <a:latin typeface="Century Gothic"/>
                <a:cs typeface="Century Gothic"/>
              </a:rPr>
              <a:t>Safety and expiration date</a:t>
            </a:r>
          </a:p>
          <a:p>
            <a:endParaRPr lang="en-US" sz="1600" b="1" dirty="0">
              <a:solidFill>
                <a:srgbClr val="000000"/>
              </a:solidFill>
              <a:latin typeface="Century Gothic"/>
              <a:cs typeface="Century Gothic"/>
            </a:endParaRPr>
          </a:p>
          <a:p>
            <a:pPr marL="0" indent="0">
              <a:buNone/>
            </a:pPr>
            <a:r>
              <a:rPr lang="en-US" sz="1600" b="1" dirty="0">
                <a:latin typeface="Century Gothic"/>
                <a:cs typeface="Century Gothic"/>
              </a:rPr>
              <a:t>• </a:t>
            </a:r>
            <a:r>
              <a:rPr lang="en-US" sz="1600" b="1" dirty="0">
                <a:solidFill>
                  <a:srgbClr val="000000"/>
                </a:solidFill>
                <a:latin typeface="Century Gothic"/>
                <a:cs typeface="Century Gothic"/>
              </a:rPr>
              <a:t>Familiarity course and practice </a:t>
            </a:r>
          </a:p>
          <a:p>
            <a:endParaRPr lang="en-US" sz="1600" b="1" dirty="0">
              <a:solidFill>
                <a:srgbClr val="000000"/>
              </a:solidFill>
              <a:latin typeface="Century Gothic"/>
              <a:cs typeface="Century Gothic"/>
            </a:endParaRPr>
          </a:p>
          <a:p>
            <a:pPr marL="0" indent="0">
              <a:buNone/>
            </a:pPr>
            <a:r>
              <a:rPr lang="en-US" sz="1600" b="1" dirty="0">
                <a:latin typeface="Century Gothic"/>
                <a:cs typeface="Century Gothic"/>
              </a:rPr>
              <a:t>• </a:t>
            </a:r>
            <a:r>
              <a:rPr lang="en-US" sz="1600" b="1" dirty="0">
                <a:solidFill>
                  <a:srgbClr val="000000"/>
                </a:solidFill>
                <a:latin typeface="Century Gothic"/>
                <a:cs typeface="Century Gothic"/>
              </a:rPr>
              <a:t>Laws</a:t>
            </a:r>
          </a:p>
          <a:p>
            <a:endParaRPr lang="en-US" sz="1600" b="1" dirty="0">
              <a:solidFill>
                <a:srgbClr val="000000"/>
              </a:solidFill>
              <a:latin typeface="Century Gothic"/>
              <a:cs typeface="Century Gothic"/>
            </a:endParaRPr>
          </a:p>
          <a:p>
            <a:pPr marL="0" indent="0">
              <a:buNone/>
            </a:pPr>
            <a:r>
              <a:rPr lang="en-US" sz="1600" b="1" dirty="0">
                <a:latin typeface="Century Gothic"/>
                <a:cs typeface="Century Gothic"/>
              </a:rPr>
              <a:t>• </a:t>
            </a:r>
            <a:r>
              <a:rPr lang="en-US" sz="1600" b="1" dirty="0">
                <a:solidFill>
                  <a:srgbClr val="000000"/>
                </a:solidFill>
                <a:latin typeface="Century Gothic"/>
                <a:cs typeface="Century Gothic"/>
              </a:rPr>
              <a:t>Liability</a:t>
            </a:r>
          </a:p>
        </p:txBody>
      </p:sp>
      <p:pic>
        <p:nvPicPr>
          <p:cNvPr id="5" name="Picture 4" descr="Slide_51.jpg"/>
          <p:cNvPicPr>
            <a:picLocks noChangeAspect="1"/>
          </p:cNvPicPr>
          <p:nvPr/>
        </p:nvPicPr>
        <p:blipFill rotWithShape="1">
          <a:blip r:embed="rId3" cstate="print">
            <a:extLst>
              <a:ext uri="{28A0092B-C50C-407E-A947-70E740481C1C}">
                <a14:useLocalDpi xmlns:a14="http://schemas.microsoft.com/office/drawing/2010/main" val="0"/>
              </a:ext>
            </a:extLst>
          </a:blip>
          <a:srcRect l="7032"/>
          <a:stretch/>
        </p:blipFill>
        <p:spPr>
          <a:xfrm>
            <a:off x="4471940" y="1724121"/>
            <a:ext cx="3713788" cy="2663151"/>
          </a:xfrm>
          <a:prstGeom prst="rect">
            <a:avLst/>
          </a:prstGeom>
          <a:effectLst>
            <a:outerShdw blurRad="50800" dist="38100" dir="2700000" algn="tl" rotWithShape="0">
              <a:srgbClr val="000000">
                <a:alpha val="20000"/>
              </a:srgbClr>
            </a:outerShdw>
          </a:effectLst>
        </p:spPr>
      </p:pic>
    </p:spTree>
    <p:extLst>
      <p:ext uri="{BB962C8B-B14F-4D97-AF65-F5344CB8AC3E}">
        <p14:creationId xmlns:p14="http://schemas.microsoft.com/office/powerpoint/2010/main" val="23370563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Personal Security</a:t>
            </a:r>
          </a:p>
        </p:txBody>
      </p:sp>
      <p:sp>
        <p:nvSpPr>
          <p:cNvPr id="7" name="Title 1"/>
          <p:cNvSpPr txBox="1">
            <a:spLocks/>
          </p:cNvSpPr>
          <p:nvPr/>
        </p:nvSpPr>
        <p:spPr>
          <a:xfrm>
            <a:off x="4471940" y="946727"/>
            <a:ext cx="3756122"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Batons</a:t>
            </a:r>
          </a:p>
        </p:txBody>
      </p:sp>
      <p:sp>
        <p:nvSpPr>
          <p:cNvPr id="8" name="Content Placeholder 4"/>
          <p:cNvSpPr>
            <a:spLocks noGrp="1"/>
          </p:cNvSpPr>
          <p:nvPr>
            <p:ph idx="1"/>
          </p:nvPr>
        </p:nvSpPr>
        <p:spPr>
          <a:xfrm>
            <a:off x="1227196" y="2018540"/>
            <a:ext cx="2142537" cy="1803581"/>
          </a:xfrm>
        </p:spPr>
        <p:txBody>
          <a:bodyPr>
            <a:noAutofit/>
          </a:bodyPr>
          <a:lstStyle/>
          <a:p>
            <a:pPr marL="0" indent="0">
              <a:lnSpc>
                <a:spcPct val="150000"/>
              </a:lnSpc>
              <a:buNone/>
            </a:pPr>
            <a:r>
              <a:rPr lang="en-US" sz="1600" b="1" dirty="0">
                <a:latin typeface="Century Gothic"/>
                <a:cs typeface="Century Gothic"/>
              </a:rPr>
              <a:t>• </a:t>
            </a:r>
            <a:r>
              <a:rPr lang="en-US" sz="1600" b="1" dirty="0">
                <a:solidFill>
                  <a:srgbClr val="000000"/>
                </a:solidFill>
                <a:latin typeface="Century Gothic"/>
                <a:cs typeface="Century Gothic"/>
              </a:rPr>
              <a:t>Batons:</a:t>
            </a:r>
          </a:p>
          <a:p>
            <a:pPr marL="0" indent="0">
              <a:lnSpc>
                <a:spcPct val="150000"/>
              </a:lnSpc>
              <a:buNone/>
            </a:pPr>
            <a:r>
              <a:rPr lang="en-US" sz="1600" b="1" dirty="0">
                <a:solidFill>
                  <a:srgbClr val="000000"/>
                </a:solidFill>
                <a:latin typeface="Century Gothic"/>
                <a:cs typeface="Century Gothic"/>
              </a:rPr>
              <a:t>	- Sizes</a:t>
            </a:r>
          </a:p>
          <a:p>
            <a:pPr marL="457200" lvl="1" indent="0">
              <a:lnSpc>
                <a:spcPct val="150000"/>
              </a:lnSpc>
              <a:buNone/>
            </a:pPr>
            <a:r>
              <a:rPr lang="en-US" sz="1600" b="1" dirty="0">
                <a:solidFill>
                  <a:srgbClr val="000000"/>
                </a:solidFill>
                <a:latin typeface="Century Gothic"/>
                <a:cs typeface="Century Gothic"/>
              </a:rPr>
              <a:t>- Training   </a:t>
            </a:r>
          </a:p>
          <a:p>
            <a:pPr marL="457200" lvl="1" indent="0">
              <a:lnSpc>
                <a:spcPct val="150000"/>
              </a:lnSpc>
              <a:buNone/>
            </a:pPr>
            <a:r>
              <a:rPr lang="en-US" sz="1600" b="1" dirty="0">
                <a:solidFill>
                  <a:srgbClr val="000000"/>
                </a:solidFill>
                <a:latin typeface="Century Gothic"/>
                <a:cs typeface="Century Gothic"/>
              </a:rPr>
              <a:t>- Practice</a:t>
            </a:r>
          </a:p>
        </p:txBody>
      </p:sp>
      <p:pic>
        <p:nvPicPr>
          <p:cNvPr id="6" name="Picture 5" descr="shutterstock_203126539-edi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4897516" y="745330"/>
            <a:ext cx="2042908" cy="4464244"/>
          </a:xfrm>
          <a:prstGeom prst="rect">
            <a:avLst/>
          </a:prstGeom>
          <a:effectLst>
            <a:outerShdw blurRad="50800" dist="38100" dir="2700000" algn="tl" rotWithShape="0">
              <a:srgbClr val="000000">
                <a:alpha val="20000"/>
              </a:srgbClr>
            </a:outerShdw>
          </a:effectLst>
        </p:spPr>
      </p:pic>
    </p:spTree>
    <p:extLst>
      <p:ext uri="{BB962C8B-B14F-4D97-AF65-F5344CB8AC3E}">
        <p14:creationId xmlns:p14="http://schemas.microsoft.com/office/powerpoint/2010/main" val="39912701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Personal Security</a:t>
            </a:r>
          </a:p>
        </p:txBody>
      </p:sp>
      <p:sp>
        <p:nvSpPr>
          <p:cNvPr id="7" name="Title 1"/>
          <p:cNvSpPr txBox="1">
            <a:spLocks/>
          </p:cNvSpPr>
          <p:nvPr/>
        </p:nvSpPr>
        <p:spPr>
          <a:xfrm>
            <a:off x="4471940" y="946727"/>
            <a:ext cx="3756122"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Tasers/Stun Guns</a:t>
            </a:r>
          </a:p>
        </p:txBody>
      </p:sp>
      <p:sp>
        <p:nvSpPr>
          <p:cNvPr id="8" name="Content Placeholder 4"/>
          <p:cNvSpPr>
            <a:spLocks noGrp="1"/>
          </p:cNvSpPr>
          <p:nvPr>
            <p:ph idx="1"/>
          </p:nvPr>
        </p:nvSpPr>
        <p:spPr>
          <a:xfrm>
            <a:off x="624468" y="1362365"/>
            <a:ext cx="4148423" cy="3477264"/>
          </a:xfrm>
        </p:spPr>
        <p:txBody>
          <a:bodyPr>
            <a:noAutofit/>
          </a:bodyPr>
          <a:lstStyle/>
          <a:p>
            <a:pPr marL="0" indent="0">
              <a:lnSpc>
                <a:spcPct val="150000"/>
              </a:lnSpc>
              <a:buNone/>
            </a:pPr>
            <a:r>
              <a:rPr lang="en-US" sz="1600" b="1" dirty="0">
                <a:latin typeface="Century Gothic"/>
                <a:cs typeface="Century Gothic"/>
              </a:rPr>
              <a:t>• </a:t>
            </a:r>
            <a:r>
              <a:rPr lang="en-US" sz="1600" b="1" dirty="0">
                <a:solidFill>
                  <a:srgbClr val="000000"/>
                </a:solidFill>
                <a:latin typeface="Century Gothic"/>
                <a:cs typeface="Century Gothic"/>
              </a:rPr>
              <a:t>Taser:</a:t>
            </a:r>
          </a:p>
          <a:p>
            <a:pPr lvl="1">
              <a:lnSpc>
                <a:spcPct val="150000"/>
              </a:lnSpc>
            </a:pPr>
            <a:r>
              <a:rPr lang="en-US" sz="1600" b="1" dirty="0">
                <a:solidFill>
                  <a:srgbClr val="000000"/>
                </a:solidFill>
                <a:latin typeface="Century Gothic"/>
                <a:cs typeface="Century Gothic"/>
              </a:rPr>
              <a:t>Shoots up to 15 feet</a:t>
            </a:r>
          </a:p>
          <a:p>
            <a:pPr lvl="1">
              <a:lnSpc>
                <a:spcPct val="150000"/>
              </a:lnSpc>
            </a:pPr>
            <a:r>
              <a:rPr lang="en-US" sz="1600" b="1" dirty="0">
                <a:solidFill>
                  <a:srgbClr val="000000"/>
                </a:solidFill>
                <a:latin typeface="Century Gothic"/>
                <a:cs typeface="Century Gothic"/>
              </a:rPr>
              <a:t>Doesn’t work on thick clothing</a:t>
            </a:r>
          </a:p>
          <a:p>
            <a:pPr>
              <a:lnSpc>
                <a:spcPct val="150000"/>
              </a:lnSpc>
            </a:pPr>
            <a:r>
              <a:rPr lang="en-US" sz="1600" b="1" dirty="0">
                <a:solidFill>
                  <a:srgbClr val="000000"/>
                </a:solidFill>
                <a:latin typeface="Century Gothic"/>
                <a:cs typeface="Century Gothic"/>
              </a:rPr>
              <a:t>Stun Gun:</a:t>
            </a:r>
          </a:p>
          <a:p>
            <a:pPr lvl="1">
              <a:lnSpc>
                <a:spcPct val="150000"/>
              </a:lnSpc>
            </a:pPr>
            <a:r>
              <a:rPr lang="en-US" sz="1600" b="1" dirty="0">
                <a:solidFill>
                  <a:srgbClr val="000000"/>
                </a:solidFill>
                <a:latin typeface="Century Gothic"/>
                <a:cs typeface="Century Gothic"/>
              </a:rPr>
              <a:t>Requires close contact</a:t>
            </a:r>
          </a:p>
          <a:p>
            <a:pPr lvl="1">
              <a:lnSpc>
                <a:spcPct val="150000"/>
              </a:lnSpc>
            </a:pPr>
            <a:r>
              <a:rPr lang="en-US" sz="1600" b="1" dirty="0">
                <a:solidFill>
                  <a:srgbClr val="000000"/>
                </a:solidFill>
                <a:latin typeface="Century Gothic"/>
                <a:cs typeface="Century Gothic"/>
              </a:rPr>
              <a:t>Doesn’t work on thick clothing</a:t>
            </a:r>
          </a:p>
          <a:p>
            <a:pPr marL="0" indent="0">
              <a:lnSpc>
                <a:spcPct val="150000"/>
              </a:lnSpc>
              <a:buNone/>
            </a:pPr>
            <a:r>
              <a:rPr lang="en-US" sz="1600" b="1" dirty="0">
                <a:solidFill>
                  <a:srgbClr val="000000"/>
                </a:solidFill>
                <a:latin typeface="Century Gothic"/>
                <a:cs typeface="Century Gothic"/>
              </a:rPr>
              <a:t>	</a:t>
            </a:r>
            <a:endParaRPr lang="en-US" sz="1600" dirty="0">
              <a:solidFill>
                <a:srgbClr val="000000"/>
              </a:solidFill>
              <a:latin typeface="Century Gothic"/>
              <a:cs typeface="Century Gothic"/>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7196" y="1570178"/>
            <a:ext cx="2902105" cy="2902105"/>
          </a:xfrm>
          <a:prstGeom prst="rect">
            <a:avLst/>
          </a:prstGeom>
        </p:spPr>
      </p:pic>
    </p:spTree>
    <p:extLst>
      <p:ext uri="{BB962C8B-B14F-4D97-AF65-F5344CB8AC3E}">
        <p14:creationId xmlns:p14="http://schemas.microsoft.com/office/powerpoint/2010/main" val="8464058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Personal Security</a:t>
            </a:r>
          </a:p>
        </p:txBody>
      </p:sp>
      <p:sp>
        <p:nvSpPr>
          <p:cNvPr id="7" name="Title 1"/>
          <p:cNvSpPr txBox="1">
            <a:spLocks/>
          </p:cNvSpPr>
          <p:nvPr/>
        </p:nvSpPr>
        <p:spPr>
          <a:xfrm>
            <a:off x="4471940" y="946727"/>
            <a:ext cx="3756122"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Other Devices</a:t>
            </a:r>
          </a:p>
        </p:txBody>
      </p:sp>
      <p:sp>
        <p:nvSpPr>
          <p:cNvPr id="8" name="Content Placeholder 4"/>
          <p:cNvSpPr>
            <a:spLocks noGrp="1"/>
          </p:cNvSpPr>
          <p:nvPr>
            <p:ph idx="1"/>
          </p:nvPr>
        </p:nvSpPr>
        <p:spPr>
          <a:xfrm>
            <a:off x="515695" y="1440795"/>
            <a:ext cx="4312612" cy="2904685"/>
          </a:xfrm>
        </p:spPr>
        <p:txBody>
          <a:bodyPr>
            <a:noAutofit/>
          </a:bodyPr>
          <a:lstStyle/>
          <a:p>
            <a:pPr marL="0" indent="0">
              <a:lnSpc>
                <a:spcPct val="150000"/>
              </a:lnSpc>
              <a:buNone/>
            </a:pPr>
            <a:r>
              <a:rPr lang="en-US" sz="1600" b="1" dirty="0">
                <a:latin typeface="Century Gothic"/>
                <a:cs typeface="Century Gothic"/>
              </a:rPr>
              <a:t>• </a:t>
            </a:r>
            <a:r>
              <a:rPr lang="en-US" sz="1600" b="1" dirty="0">
                <a:solidFill>
                  <a:srgbClr val="000000"/>
                </a:solidFill>
                <a:latin typeface="Century Gothic"/>
                <a:cs typeface="Century Gothic"/>
              </a:rPr>
              <a:t>Whistles</a:t>
            </a:r>
          </a:p>
          <a:p>
            <a:pPr marL="0" indent="0">
              <a:lnSpc>
                <a:spcPct val="150000"/>
              </a:lnSpc>
              <a:buNone/>
            </a:pPr>
            <a:r>
              <a:rPr lang="en-US" sz="1600" b="1" dirty="0">
                <a:latin typeface="Century Gothic"/>
                <a:cs typeface="Century Gothic"/>
              </a:rPr>
              <a:t>• </a:t>
            </a:r>
            <a:r>
              <a:rPr lang="en-US" sz="1600" b="1" dirty="0">
                <a:solidFill>
                  <a:srgbClr val="000000"/>
                </a:solidFill>
                <a:latin typeface="Century Gothic"/>
                <a:cs typeface="Century Gothic"/>
              </a:rPr>
              <a:t>Keys</a:t>
            </a:r>
          </a:p>
          <a:p>
            <a:pPr marL="0" indent="0">
              <a:lnSpc>
                <a:spcPct val="150000"/>
              </a:lnSpc>
              <a:buNone/>
            </a:pPr>
            <a:r>
              <a:rPr lang="en-US" sz="1600" b="1" dirty="0">
                <a:latin typeface="Century Gothic"/>
                <a:cs typeface="Century Gothic"/>
              </a:rPr>
              <a:t>• </a:t>
            </a:r>
            <a:r>
              <a:rPr lang="en-US" sz="1600" b="1" dirty="0">
                <a:solidFill>
                  <a:srgbClr val="000000"/>
                </a:solidFill>
                <a:latin typeface="Century Gothic"/>
                <a:cs typeface="Century Gothic"/>
              </a:rPr>
              <a:t>What else could you use?</a:t>
            </a:r>
            <a:endParaRPr lang="en-US" sz="1600" dirty="0">
              <a:solidFill>
                <a:srgbClr val="000000"/>
              </a:solidFill>
              <a:latin typeface="Century Gothic"/>
              <a:cs typeface="Century Gothic"/>
            </a:endParaRPr>
          </a:p>
        </p:txBody>
      </p:sp>
      <p:sp>
        <p:nvSpPr>
          <p:cNvPr id="3" name="TextBox 2"/>
          <p:cNvSpPr txBox="1"/>
          <p:nvPr/>
        </p:nvSpPr>
        <p:spPr>
          <a:xfrm>
            <a:off x="4093828" y="1744910"/>
            <a:ext cx="4365143" cy="2308324"/>
          </a:xfrm>
          <a:prstGeom prst="rect">
            <a:avLst/>
          </a:prstGeom>
          <a:noFill/>
        </p:spPr>
        <p:txBody>
          <a:bodyPr wrap="square" rtlCol="0">
            <a:spAutoFit/>
          </a:bodyPr>
          <a:lstStyle/>
          <a:p>
            <a:pPr marL="285750" indent="-285750">
              <a:lnSpc>
                <a:spcPct val="90000"/>
              </a:lnSpc>
              <a:buFont typeface="Arial" panose="020B0604020202020204" pitchFamily="34" charset="0"/>
              <a:buChar char="•"/>
            </a:pPr>
            <a:r>
              <a:rPr lang="en-US" sz="1600" b="1" dirty="0">
                <a:latin typeface="Century Gothic" panose="020B0502020202020204" pitchFamily="34" charset="0"/>
              </a:rPr>
              <a:t>Firearms:</a:t>
            </a:r>
          </a:p>
          <a:p>
            <a:pPr marL="742950" lvl="1" indent="-285750">
              <a:lnSpc>
                <a:spcPct val="90000"/>
              </a:lnSpc>
              <a:buFont typeface="Century Gothic" panose="020B0502020202020204" pitchFamily="34" charset="0"/>
              <a:buChar char="–"/>
            </a:pPr>
            <a:endParaRPr lang="en-US" sz="1600" b="1" dirty="0">
              <a:latin typeface="Century Gothic" panose="020B0502020202020204" pitchFamily="34" charset="0"/>
            </a:endParaRPr>
          </a:p>
          <a:p>
            <a:pPr marL="742950" lvl="1" indent="-285750">
              <a:lnSpc>
                <a:spcPct val="90000"/>
              </a:lnSpc>
              <a:buFont typeface="Century Gothic" panose="020B0502020202020204" pitchFamily="34" charset="0"/>
              <a:buChar char="–"/>
            </a:pPr>
            <a:r>
              <a:rPr lang="en-US" sz="1600" b="1" dirty="0">
                <a:latin typeface="Century Gothic" panose="020B0502020202020204" pitchFamily="34" charset="0"/>
              </a:rPr>
              <a:t> Seek certified instruction</a:t>
            </a:r>
          </a:p>
          <a:p>
            <a:pPr marL="742950" lvl="1" indent="-285750">
              <a:lnSpc>
                <a:spcPct val="90000"/>
              </a:lnSpc>
              <a:buFont typeface="Century Gothic" panose="020B0502020202020204" pitchFamily="34" charset="0"/>
              <a:buChar char="–"/>
            </a:pPr>
            <a:endParaRPr lang="en-US" sz="1600" b="1" dirty="0">
              <a:latin typeface="Century Gothic" panose="020B0502020202020204" pitchFamily="34" charset="0"/>
            </a:endParaRPr>
          </a:p>
          <a:p>
            <a:pPr marL="742950" lvl="1" indent="-285750">
              <a:lnSpc>
                <a:spcPct val="90000"/>
              </a:lnSpc>
              <a:buFont typeface="Century Gothic" panose="020B0502020202020204" pitchFamily="34" charset="0"/>
              <a:buChar char="–"/>
            </a:pPr>
            <a:r>
              <a:rPr lang="en-US" sz="1600" b="1" dirty="0">
                <a:latin typeface="Century Gothic" panose="020B0502020202020204" pitchFamily="34" charset="0"/>
              </a:rPr>
              <a:t> 1-800-NRA-3888</a:t>
            </a:r>
          </a:p>
          <a:p>
            <a:pPr marL="742950" lvl="1" indent="-285750">
              <a:lnSpc>
                <a:spcPct val="90000"/>
              </a:lnSpc>
              <a:buFont typeface="Century Gothic" panose="020B0502020202020204" pitchFamily="34" charset="0"/>
              <a:buChar char="–"/>
            </a:pPr>
            <a:endParaRPr lang="en-US" sz="1600" b="1" u="sng" dirty="0">
              <a:latin typeface="Century Gothic" panose="020B0502020202020204" pitchFamily="34" charset="0"/>
            </a:endParaRPr>
          </a:p>
          <a:p>
            <a:pPr marL="742950" lvl="1" indent="-285750">
              <a:lnSpc>
                <a:spcPct val="90000"/>
              </a:lnSpc>
              <a:buFont typeface="Century Gothic" panose="020B0502020202020204" pitchFamily="34" charset="0"/>
              <a:buChar char="–"/>
            </a:pPr>
            <a:r>
              <a:rPr lang="en-US" sz="1600" b="1" u="sng" dirty="0">
                <a:latin typeface="Century Gothic" panose="020B0502020202020204" pitchFamily="34" charset="0"/>
              </a:rPr>
              <a:t>Know the firearm laws for your state</a:t>
            </a:r>
          </a:p>
          <a:p>
            <a:pPr marL="742950" lvl="1" indent="-285750">
              <a:lnSpc>
                <a:spcPct val="90000"/>
              </a:lnSpc>
              <a:buFont typeface="Century Gothic" panose="020B0502020202020204" pitchFamily="34" charset="0"/>
              <a:buChar char="–"/>
            </a:pPr>
            <a:endParaRPr lang="en-US" sz="1600" b="1" dirty="0">
              <a:latin typeface="Century Gothic" panose="020B0502020202020204" pitchFamily="34" charset="0"/>
            </a:endParaRPr>
          </a:p>
          <a:p>
            <a:pPr marL="742950" lvl="1" indent="-285750">
              <a:lnSpc>
                <a:spcPct val="90000"/>
              </a:lnSpc>
              <a:buFont typeface="Century Gothic" panose="020B0502020202020204" pitchFamily="34" charset="0"/>
              <a:buChar char="–"/>
            </a:pPr>
            <a:r>
              <a:rPr lang="en-US" sz="1600" b="1" dirty="0">
                <a:latin typeface="Century Gothic" panose="020B0502020202020204" pitchFamily="34" charset="0"/>
              </a:rPr>
              <a:t> Seek legal advice</a:t>
            </a:r>
          </a:p>
        </p:txBody>
      </p:sp>
      <p:pic>
        <p:nvPicPr>
          <p:cNvPr id="9" name="Picture 10" descr="55_Whistle_49777"/>
          <p:cNvPicPr>
            <a:picLocks noChangeAspect="1" noChangeArrowheads="1"/>
          </p:cNvPicPr>
          <p:nvPr/>
        </p:nvPicPr>
        <p:blipFill>
          <a:blip r:embed="rId3" cstate="print"/>
          <a:srcRect/>
          <a:stretch>
            <a:fillRect/>
          </a:stretch>
        </p:blipFill>
        <p:spPr bwMode="auto">
          <a:xfrm>
            <a:off x="907472" y="2944989"/>
            <a:ext cx="1909618" cy="2013206"/>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6188954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ank01_RV.jpg"/>
          <p:cNvPicPr>
            <a:picLocks noChangeAspect="1"/>
          </p:cNvPicPr>
          <p:nvPr/>
        </p:nvPicPr>
        <p:blipFill>
          <a:blip r:embed="rId2"/>
          <a:stretch>
            <a:fillRect/>
          </a:stretch>
        </p:blipFill>
        <p:spPr>
          <a:xfrm>
            <a:off x="0" y="-7001"/>
            <a:ext cx="9144270" cy="5150502"/>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Closing Remarks</a:t>
            </a:r>
          </a:p>
        </p:txBody>
      </p:sp>
      <p:sp>
        <p:nvSpPr>
          <p:cNvPr id="8" name="Content Placeholder 4"/>
          <p:cNvSpPr>
            <a:spLocks noGrp="1"/>
          </p:cNvSpPr>
          <p:nvPr>
            <p:ph idx="1"/>
          </p:nvPr>
        </p:nvSpPr>
        <p:spPr>
          <a:xfrm>
            <a:off x="2597167" y="1603256"/>
            <a:ext cx="4468441" cy="2640623"/>
          </a:xfrm>
        </p:spPr>
        <p:txBody>
          <a:bodyPr>
            <a:noAutofit/>
          </a:bodyPr>
          <a:lstStyle/>
          <a:p>
            <a:pPr marL="0" indent="0">
              <a:lnSpc>
                <a:spcPct val="90000"/>
              </a:lnSpc>
              <a:buNone/>
            </a:pPr>
            <a:r>
              <a:rPr lang="en-US" sz="1600" b="1" dirty="0">
                <a:latin typeface="Century Gothic"/>
                <a:cs typeface="Century Gothic"/>
              </a:rPr>
              <a:t>• </a:t>
            </a:r>
            <a:r>
              <a:rPr lang="en-US" sz="1600" b="1" dirty="0">
                <a:solidFill>
                  <a:srgbClr val="000000"/>
                </a:solidFill>
                <a:latin typeface="Century Gothic"/>
                <a:cs typeface="Century Gothic"/>
              </a:rPr>
              <a:t>Safety is not always convenient</a:t>
            </a:r>
          </a:p>
          <a:p>
            <a:pPr>
              <a:lnSpc>
                <a:spcPct val="90000"/>
              </a:lnSpc>
            </a:pPr>
            <a:endParaRPr lang="en-US" sz="1600" b="1" dirty="0">
              <a:solidFill>
                <a:srgbClr val="000000"/>
              </a:solidFill>
              <a:latin typeface="Century Gothic"/>
              <a:cs typeface="Century Gothic"/>
            </a:endParaRPr>
          </a:p>
          <a:p>
            <a:pPr marL="0" indent="0">
              <a:lnSpc>
                <a:spcPct val="90000"/>
              </a:lnSpc>
              <a:buNone/>
            </a:pPr>
            <a:r>
              <a:rPr lang="en-US" sz="1600" b="1" dirty="0">
                <a:latin typeface="Century Gothic"/>
                <a:cs typeface="Century Gothic"/>
              </a:rPr>
              <a:t>• </a:t>
            </a:r>
            <a:r>
              <a:rPr lang="en-US" sz="1600" b="1" dirty="0">
                <a:solidFill>
                  <a:srgbClr val="000000"/>
                </a:solidFill>
                <a:latin typeface="Century Gothic"/>
                <a:cs typeface="Century Gothic"/>
              </a:rPr>
              <a:t>Practice good safety habits</a:t>
            </a:r>
          </a:p>
          <a:p>
            <a:pPr>
              <a:lnSpc>
                <a:spcPct val="90000"/>
              </a:lnSpc>
            </a:pPr>
            <a:endParaRPr lang="en-US" sz="1600" b="1" dirty="0">
              <a:solidFill>
                <a:srgbClr val="000000"/>
              </a:solidFill>
              <a:latin typeface="Century Gothic"/>
              <a:cs typeface="Century Gothic"/>
            </a:endParaRPr>
          </a:p>
          <a:p>
            <a:pPr marL="0" indent="0">
              <a:lnSpc>
                <a:spcPct val="90000"/>
              </a:lnSpc>
              <a:buNone/>
            </a:pPr>
            <a:r>
              <a:rPr lang="en-US" sz="1600" b="1" dirty="0">
                <a:latin typeface="Century Gothic"/>
                <a:cs typeface="Century Gothic"/>
              </a:rPr>
              <a:t>• </a:t>
            </a:r>
            <a:r>
              <a:rPr lang="en-US" sz="1600" b="1" dirty="0">
                <a:solidFill>
                  <a:srgbClr val="000000"/>
                </a:solidFill>
                <a:latin typeface="Century Gothic"/>
                <a:cs typeface="Century Gothic"/>
              </a:rPr>
              <a:t>Stay alert and aware of your surroundings</a:t>
            </a:r>
          </a:p>
          <a:p>
            <a:pPr>
              <a:lnSpc>
                <a:spcPct val="90000"/>
              </a:lnSpc>
            </a:pPr>
            <a:endParaRPr lang="en-US" sz="1600" b="1" dirty="0">
              <a:solidFill>
                <a:srgbClr val="000000"/>
              </a:solidFill>
              <a:latin typeface="Century Gothic"/>
              <a:cs typeface="Century Gothic"/>
            </a:endParaRPr>
          </a:p>
          <a:p>
            <a:pPr marL="0" indent="0">
              <a:lnSpc>
                <a:spcPct val="90000"/>
              </a:lnSpc>
              <a:buNone/>
            </a:pPr>
            <a:r>
              <a:rPr lang="en-US" sz="1600" b="1" dirty="0">
                <a:latin typeface="Century Gothic"/>
                <a:cs typeface="Century Gothic"/>
              </a:rPr>
              <a:t>• </a:t>
            </a:r>
            <a:r>
              <a:rPr lang="en-US" sz="1600" b="1" dirty="0">
                <a:solidFill>
                  <a:srgbClr val="000000"/>
                </a:solidFill>
                <a:latin typeface="Century Gothic"/>
                <a:cs typeface="Century Gothic"/>
              </a:rPr>
              <a:t>Alertness-Awareness-Avoidance-Action</a:t>
            </a:r>
          </a:p>
          <a:p>
            <a:pPr>
              <a:lnSpc>
                <a:spcPct val="90000"/>
              </a:lnSpc>
            </a:pPr>
            <a:endParaRPr lang="en-US" sz="1600" b="1" dirty="0">
              <a:solidFill>
                <a:srgbClr val="000000"/>
              </a:solidFill>
              <a:latin typeface="Century Gothic"/>
              <a:cs typeface="Century Gothic"/>
            </a:endParaRPr>
          </a:p>
          <a:p>
            <a:pPr marL="0" indent="0">
              <a:lnSpc>
                <a:spcPct val="90000"/>
              </a:lnSpc>
              <a:buNone/>
            </a:pPr>
            <a:r>
              <a:rPr lang="en-US" sz="1600" b="1" dirty="0">
                <a:latin typeface="Century Gothic"/>
                <a:cs typeface="Century Gothic"/>
              </a:rPr>
              <a:t>• </a:t>
            </a:r>
            <a:r>
              <a:rPr lang="en-US" sz="1600" b="1" dirty="0">
                <a:solidFill>
                  <a:srgbClr val="000000"/>
                </a:solidFill>
                <a:latin typeface="Century Gothic"/>
                <a:cs typeface="Century Gothic"/>
              </a:rPr>
              <a:t>You can REFUSE TO BE A VICTIM</a:t>
            </a:r>
            <a:r>
              <a:rPr lang="en-US" sz="1000" b="1" baseline="30000" dirty="0">
                <a:solidFill>
                  <a:srgbClr val="000000"/>
                </a:solidFill>
                <a:latin typeface="Century Gothic"/>
                <a:cs typeface="Century Gothic"/>
              </a:rPr>
              <a:t>®</a:t>
            </a:r>
            <a:endParaRPr lang="en-US" sz="1000" b="1" u="sng" dirty="0">
              <a:solidFill>
                <a:srgbClr val="000000"/>
              </a:solidFill>
              <a:latin typeface="Century Gothic"/>
              <a:cs typeface="Century Gothic"/>
            </a:endParaRPr>
          </a:p>
        </p:txBody>
      </p:sp>
    </p:spTree>
    <p:extLst>
      <p:ext uri="{BB962C8B-B14F-4D97-AF65-F5344CB8AC3E}">
        <p14:creationId xmlns:p14="http://schemas.microsoft.com/office/powerpoint/2010/main" val="276295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ank01_RV.jpg"/>
          <p:cNvPicPr>
            <a:picLocks noChangeAspect="1"/>
          </p:cNvPicPr>
          <p:nvPr/>
        </p:nvPicPr>
        <p:blipFill>
          <a:blip r:embed="rId2"/>
          <a:stretch>
            <a:fillRect/>
          </a:stretch>
        </p:blipFill>
        <p:spPr>
          <a:xfrm>
            <a:off x="0" y="-7001"/>
            <a:ext cx="9144270" cy="5150502"/>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Psychology of Criminal Predators</a:t>
            </a:r>
          </a:p>
        </p:txBody>
      </p:sp>
      <p:sp>
        <p:nvSpPr>
          <p:cNvPr id="5" name="Content Placeholder 4"/>
          <p:cNvSpPr>
            <a:spLocks noGrp="1"/>
          </p:cNvSpPr>
          <p:nvPr>
            <p:ph idx="1"/>
          </p:nvPr>
        </p:nvSpPr>
        <p:spPr>
          <a:xfrm>
            <a:off x="468352" y="1276732"/>
            <a:ext cx="5589164" cy="3287571"/>
          </a:xfrm>
        </p:spPr>
        <p:txBody>
          <a:bodyPr>
            <a:normAutofit lnSpcReduction="10000"/>
          </a:bodyPr>
          <a:lstStyle/>
          <a:p>
            <a:r>
              <a:rPr lang="en-US" sz="1600" b="1" dirty="0">
                <a:latin typeface="Century Gothic"/>
                <a:cs typeface="Century Gothic"/>
              </a:rPr>
              <a:t>Let’s examine our day:</a:t>
            </a:r>
          </a:p>
          <a:p>
            <a:pPr marL="0" indent="0">
              <a:buNone/>
            </a:pPr>
            <a:r>
              <a:rPr lang="en-US" sz="1600" dirty="0">
                <a:latin typeface="Century Gothic"/>
                <a:cs typeface="Century Gothic"/>
              </a:rPr>
              <a:t>	- Mentally review your daily activities</a:t>
            </a:r>
          </a:p>
          <a:p>
            <a:pPr marL="0" indent="0">
              <a:buNone/>
            </a:pPr>
            <a:r>
              <a:rPr lang="en-US" sz="1600" dirty="0">
                <a:latin typeface="Century Gothic"/>
                <a:cs typeface="Century Gothic"/>
              </a:rPr>
              <a:t> 	- Identify areas and activities where you </a:t>
            </a:r>
            <a:br>
              <a:rPr lang="en-US" sz="1600" dirty="0">
                <a:latin typeface="Century Gothic"/>
                <a:cs typeface="Century Gothic"/>
              </a:rPr>
            </a:br>
            <a:r>
              <a:rPr lang="en-US" sz="1600" dirty="0">
                <a:latin typeface="Century Gothic"/>
                <a:cs typeface="Century Gothic"/>
              </a:rPr>
              <a:t>          are most vulnerable</a:t>
            </a:r>
          </a:p>
          <a:p>
            <a:endParaRPr lang="en-US" sz="1600" dirty="0">
              <a:latin typeface="Century Gothic"/>
              <a:cs typeface="Century Gothic"/>
            </a:endParaRPr>
          </a:p>
          <a:p>
            <a:r>
              <a:rPr lang="en-US" sz="1600" b="1" dirty="0">
                <a:latin typeface="Century Gothic"/>
                <a:cs typeface="Century Gothic"/>
              </a:rPr>
              <a:t>What does the word “criminal” mean to you?</a:t>
            </a:r>
          </a:p>
          <a:p>
            <a:endParaRPr lang="en-US" sz="1600" dirty="0">
              <a:latin typeface="Century Gothic"/>
              <a:cs typeface="Century Gothic"/>
            </a:endParaRPr>
          </a:p>
          <a:p>
            <a:r>
              <a:rPr lang="en-US" sz="1600" b="1" dirty="0">
                <a:latin typeface="Century Gothic"/>
                <a:cs typeface="Century Gothic"/>
              </a:rPr>
              <a:t>What are the physical characteristics </a:t>
            </a:r>
            <a:br>
              <a:rPr lang="en-US" sz="1600" b="1" dirty="0">
                <a:latin typeface="Century Gothic"/>
                <a:cs typeface="Century Gothic"/>
              </a:rPr>
            </a:br>
            <a:r>
              <a:rPr lang="en-US" sz="1600" b="1" dirty="0">
                <a:latin typeface="Century Gothic"/>
                <a:cs typeface="Century Gothic"/>
              </a:rPr>
              <a:t>of a criminal?</a:t>
            </a:r>
          </a:p>
          <a:p>
            <a:endParaRPr lang="en-US" sz="1600" dirty="0">
              <a:latin typeface="Century Gothic"/>
              <a:cs typeface="Century Gothic"/>
            </a:endParaRPr>
          </a:p>
          <a:p>
            <a:r>
              <a:rPr lang="en-US" sz="1600" b="1" dirty="0">
                <a:latin typeface="Century Gothic"/>
                <a:cs typeface="Century Gothic"/>
              </a:rPr>
              <a:t>Can’t control the criminal; can make yourself a harder target.</a:t>
            </a:r>
          </a:p>
        </p:txBody>
      </p:sp>
      <p:pic>
        <p:nvPicPr>
          <p:cNvPr id="4" name="Picture 3" descr="452416379.jpg"/>
          <p:cNvPicPr>
            <a:picLocks noChangeAspect="1"/>
          </p:cNvPicPr>
          <p:nvPr/>
        </p:nvPicPr>
        <p:blipFill rotWithShape="1">
          <a:blip r:embed="rId3" cstate="print">
            <a:extLst>
              <a:ext uri="{28A0092B-C50C-407E-A947-70E740481C1C}">
                <a14:useLocalDpi xmlns:a14="http://schemas.microsoft.com/office/drawing/2010/main" val="0"/>
              </a:ext>
            </a:extLst>
          </a:blip>
          <a:srcRect l="-1" t="12252" r="10947" b="-89"/>
          <a:stretch/>
        </p:blipFill>
        <p:spPr>
          <a:xfrm>
            <a:off x="6178623" y="1276732"/>
            <a:ext cx="2280347" cy="3373792"/>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855282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ank01_RV.jpg"/>
          <p:cNvPicPr>
            <a:picLocks noChangeAspect="1"/>
          </p:cNvPicPr>
          <p:nvPr/>
        </p:nvPicPr>
        <p:blipFill>
          <a:blip r:embed="rId2"/>
          <a:stretch>
            <a:fillRect/>
          </a:stretch>
        </p:blipFill>
        <p:spPr>
          <a:xfrm>
            <a:off x="0" y="-7001"/>
            <a:ext cx="9144270" cy="5150502"/>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Thank you for coming!</a:t>
            </a:r>
          </a:p>
        </p:txBody>
      </p:sp>
      <p:sp>
        <p:nvSpPr>
          <p:cNvPr id="8" name="Content Placeholder 4"/>
          <p:cNvSpPr>
            <a:spLocks noGrp="1"/>
          </p:cNvSpPr>
          <p:nvPr>
            <p:ph idx="1"/>
          </p:nvPr>
        </p:nvSpPr>
        <p:spPr>
          <a:xfrm>
            <a:off x="1918294" y="1603256"/>
            <a:ext cx="4530997" cy="2857908"/>
          </a:xfrm>
        </p:spPr>
        <p:txBody>
          <a:bodyPr>
            <a:noAutofit/>
          </a:bodyPr>
          <a:lstStyle/>
          <a:p>
            <a:pPr algn="ctr">
              <a:lnSpc>
                <a:spcPct val="150000"/>
              </a:lnSpc>
            </a:pPr>
            <a:r>
              <a:rPr lang="en-US" sz="1600" b="1" dirty="0">
                <a:solidFill>
                  <a:srgbClr val="000000"/>
                </a:solidFill>
                <a:latin typeface="Century Gothic"/>
                <a:cs typeface="Century Gothic"/>
              </a:rPr>
              <a:t>Please fill out an evaluation so we know how you liked the seminar. </a:t>
            </a:r>
          </a:p>
          <a:p>
            <a:pPr algn="ctr">
              <a:lnSpc>
                <a:spcPct val="150000"/>
              </a:lnSpc>
            </a:pPr>
            <a:r>
              <a:rPr lang="en-US" sz="1600" b="1" dirty="0">
                <a:solidFill>
                  <a:srgbClr val="000000"/>
                </a:solidFill>
                <a:latin typeface="Century Gothic"/>
                <a:cs typeface="Century Gothic"/>
              </a:rPr>
              <a:t>Questions or concerns? Contact the Refuse To Be A Victim Program at 800-861-1166 or refuse@nrahq.org</a:t>
            </a:r>
          </a:p>
        </p:txBody>
      </p:sp>
    </p:spTree>
    <p:extLst>
      <p:ext uri="{BB962C8B-B14F-4D97-AF65-F5344CB8AC3E}">
        <p14:creationId xmlns:p14="http://schemas.microsoft.com/office/powerpoint/2010/main" val="22047675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4-NR-730-RTBAV_TitleCards_Mod1_RV.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9239564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In the Workplace</a:t>
            </a:r>
          </a:p>
        </p:txBody>
      </p:sp>
      <p:sp>
        <p:nvSpPr>
          <p:cNvPr id="7" name="Title 1"/>
          <p:cNvSpPr txBox="1">
            <a:spLocks/>
          </p:cNvSpPr>
          <p:nvPr/>
        </p:nvSpPr>
        <p:spPr>
          <a:xfrm>
            <a:off x="4471940" y="946727"/>
            <a:ext cx="3756122"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Basic Measures &amp; Working Alone</a:t>
            </a:r>
          </a:p>
        </p:txBody>
      </p:sp>
      <p:sp>
        <p:nvSpPr>
          <p:cNvPr id="8" name="Content Placeholder 4"/>
          <p:cNvSpPr>
            <a:spLocks noGrp="1"/>
          </p:cNvSpPr>
          <p:nvPr>
            <p:ph idx="1"/>
          </p:nvPr>
        </p:nvSpPr>
        <p:spPr>
          <a:xfrm>
            <a:off x="1037832" y="1481872"/>
            <a:ext cx="4077573" cy="3195153"/>
          </a:xfrm>
        </p:spPr>
        <p:txBody>
          <a:bodyPr>
            <a:noAutofit/>
          </a:bodyPr>
          <a:lstStyle/>
          <a:p>
            <a:pPr marL="0" indent="0">
              <a:lnSpc>
                <a:spcPct val="90000"/>
              </a:lnSpc>
              <a:buNone/>
            </a:pPr>
            <a:r>
              <a:rPr lang="en-US" sz="1600" b="1" dirty="0">
                <a:latin typeface="Century Gothic"/>
                <a:cs typeface="Century Gothic"/>
              </a:rPr>
              <a:t>• </a:t>
            </a:r>
            <a:r>
              <a:rPr lang="en-US" sz="1600" b="1" dirty="0">
                <a:solidFill>
                  <a:srgbClr val="000000"/>
                </a:solidFill>
                <a:latin typeface="Century Gothic"/>
                <a:cs typeface="Century Gothic"/>
              </a:rPr>
              <a:t>Building security</a:t>
            </a:r>
          </a:p>
          <a:p>
            <a:pPr>
              <a:lnSpc>
                <a:spcPct val="90000"/>
              </a:lnSpc>
            </a:pPr>
            <a:endParaRPr lang="en-US" sz="1600" b="1" dirty="0">
              <a:solidFill>
                <a:srgbClr val="000000"/>
              </a:solidFill>
              <a:latin typeface="Century Gothic"/>
              <a:cs typeface="Century Gothic"/>
            </a:endParaRPr>
          </a:p>
          <a:p>
            <a:pPr marL="0" indent="0">
              <a:lnSpc>
                <a:spcPct val="90000"/>
              </a:lnSpc>
              <a:buNone/>
            </a:pPr>
            <a:r>
              <a:rPr lang="en-US" sz="1600" b="1" dirty="0">
                <a:latin typeface="Century Gothic"/>
                <a:cs typeface="Century Gothic"/>
              </a:rPr>
              <a:t>• </a:t>
            </a:r>
            <a:r>
              <a:rPr lang="en-US" sz="1600" b="1" dirty="0">
                <a:solidFill>
                  <a:srgbClr val="000000"/>
                </a:solidFill>
                <a:latin typeface="Century Gothic"/>
                <a:cs typeface="Century Gothic"/>
              </a:rPr>
              <a:t>Emergency evacuation procedures</a:t>
            </a:r>
          </a:p>
          <a:p>
            <a:pPr>
              <a:lnSpc>
                <a:spcPct val="90000"/>
              </a:lnSpc>
            </a:pPr>
            <a:endParaRPr lang="en-US" sz="1600" b="1" dirty="0">
              <a:solidFill>
                <a:srgbClr val="000000"/>
              </a:solidFill>
              <a:latin typeface="Century Gothic"/>
              <a:cs typeface="Century Gothic"/>
            </a:endParaRPr>
          </a:p>
          <a:p>
            <a:pPr marL="0" indent="0">
              <a:lnSpc>
                <a:spcPct val="90000"/>
              </a:lnSpc>
              <a:buNone/>
            </a:pPr>
            <a:r>
              <a:rPr lang="en-US" sz="1600" b="1" dirty="0">
                <a:latin typeface="Century Gothic"/>
                <a:cs typeface="Century Gothic"/>
              </a:rPr>
              <a:t>• </a:t>
            </a:r>
            <a:r>
              <a:rPr lang="en-US" sz="1600" b="1" dirty="0">
                <a:solidFill>
                  <a:srgbClr val="000000"/>
                </a:solidFill>
                <a:latin typeface="Century Gothic"/>
                <a:cs typeface="Century Gothic"/>
              </a:rPr>
              <a:t>Emergency exits</a:t>
            </a:r>
          </a:p>
          <a:p>
            <a:pPr>
              <a:lnSpc>
                <a:spcPct val="90000"/>
              </a:lnSpc>
            </a:pPr>
            <a:endParaRPr lang="en-US" sz="1600" b="1" dirty="0">
              <a:solidFill>
                <a:srgbClr val="000000"/>
              </a:solidFill>
              <a:latin typeface="Century Gothic"/>
              <a:cs typeface="Century Gothic"/>
            </a:endParaRPr>
          </a:p>
          <a:p>
            <a:pPr marL="0" indent="0">
              <a:lnSpc>
                <a:spcPct val="90000"/>
              </a:lnSpc>
              <a:buNone/>
            </a:pPr>
            <a:r>
              <a:rPr lang="en-US" sz="1600" b="1" dirty="0">
                <a:latin typeface="Century Gothic"/>
                <a:cs typeface="Century Gothic"/>
              </a:rPr>
              <a:t>• </a:t>
            </a:r>
            <a:r>
              <a:rPr lang="en-US" sz="1600" b="1" dirty="0">
                <a:solidFill>
                  <a:srgbClr val="000000"/>
                </a:solidFill>
                <a:latin typeface="Century Gothic"/>
                <a:cs typeface="Century Gothic"/>
              </a:rPr>
              <a:t>Valuables</a:t>
            </a:r>
          </a:p>
          <a:p>
            <a:pPr>
              <a:lnSpc>
                <a:spcPct val="90000"/>
              </a:lnSpc>
            </a:pPr>
            <a:endParaRPr lang="en-US" sz="1600" b="1" dirty="0">
              <a:solidFill>
                <a:srgbClr val="000000"/>
              </a:solidFill>
              <a:latin typeface="Century Gothic"/>
              <a:cs typeface="Century Gothic"/>
            </a:endParaRPr>
          </a:p>
          <a:p>
            <a:pPr marL="0" indent="0">
              <a:lnSpc>
                <a:spcPct val="90000"/>
              </a:lnSpc>
              <a:buNone/>
            </a:pPr>
            <a:r>
              <a:rPr lang="en-US" sz="1600" b="1" dirty="0">
                <a:latin typeface="Century Gothic"/>
                <a:cs typeface="Century Gothic"/>
              </a:rPr>
              <a:t>• </a:t>
            </a:r>
            <a:r>
              <a:rPr lang="en-US" sz="1600" b="1" dirty="0">
                <a:solidFill>
                  <a:srgbClr val="000000"/>
                </a:solidFill>
                <a:latin typeface="Century Gothic"/>
                <a:cs typeface="Century Gothic"/>
              </a:rPr>
              <a:t>Before and after business hours</a:t>
            </a:r>
          </a:p>
          <a:p>
            <a:pPr>
              <a:lnSpc>
                <a:spcPct val="90000"/>
              </a:lnSpc>
            </a:pPr>
            <a:endParaRPr lang="en-US" sz="1600" b="1" dirty="0">
              <a:solidFill>
                <a:srgbClr val="000000"/>
              </a:solidFill>
              <a:latin typeface="Century Gothic"/>
              <a:cs typeface="Century Gothic"/>
            </a:endParaRPr>
          </a:p>
          <a:p>
            <a:pPr marL="0" indent="0">
              <a:lnSpc>
                <a:spcPct val="90000"/>
              </a:lnSpc>
              <a:buNone/>
            </a:pPr>
            <a:r>
              <a:rPr lang="en-US" sz="1600" b="1" dirty="0">
                <a:latin typeface="Century Gothic"/>
                <a:cs typeface="Century Gothic"/>
              </a:rPr>
              <a:t>• </a:t>
            </a:r>
            <a:r>
              <a:rPr lang="en-US" sz="1600" b="1" dirty="0">
                <a:solidFill>
                  <a:srgbClr val="000000"/>
                </a:solidFill>
                <a:latin typeface="Century Gothic"/>
                <a:cs typeface="Century Gothic"/>
              </a:rPr>
              <a:t>Security</a:t>
            </a:r>
          </a:p>
        </p:txBody>
      </p:sp>
      <p:pic>
        <p:nvPicPr>
          <p:cNvPr id="4" name="Picture 3" descr="Slide_57.jpg"/>
          <p:cNvPicPr>
            <a:picLocks noChangeAspect="1"/>
          </p:cNvPicPr>
          <p:nvPr/>
        </p:nvPicPr>
        <p:blipFill rotWithShape="1">
          <a:blip r:embed="rId3" cstate="print">
            <a:extLst>
              <a:ext uri="{28A0092B-C50C-407E-A947-70E740481C1C}">
                <a14:useLocalDpi xmlns:a14="http://schemas.microsoft.com/office/drawing/2010/main" val="0"/>
              </a:ext>
            </a:extLst>
          </a:blip>
          <a:srcRect b="16148"/>
          <a:stretch/>
        </p:blipFill>
        <p:spPr>
          <a:xfrm>
            <a:off x="5711152" y="1531697"/>
            <a:ext cx="2461105" cy="3095504"/>
          </a:xfrm>
          <a:prstGeom prst="rect">
            <a:avLst/>
          </a:prstGeom>
          <a:effectLst>
            <a:outerShdw blurRad="50800" dist="38100" dir="2700000" algn="tl" rotWithShape="0">
              <a:srgbClr val="000000">
                <a:alpha val="20000"/>
              </a:srgbClr>
            </a:outerShdw>
          </a:effectLst>
        </p:spPr>
      </p:pic>
    </p:spTree>
    <p:extLst>
      <p:ext uri="{BB962C8B-B14F-4D97-AF65-F5344CB8AC3E}">
        <p14:creationId xmlns:p14="http://schemas.microsoft.com/office/powerpoint/2010/main" val="13059285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In the Workplace</a:t>
            </a:r>
          </a:p>
        </p:txBody>
      </p:sp>
      <p:sp>
        <p:nvSpPr>
          <p:cNvPr id="7" name="Title 1"/>
          <p:cNvSpPr txBox="1">
            <a:spLocks/>
          </p:cNvSpPr>
          <p:nvPr/>
        </p:nvSpPr>
        <p:spPr>
          <a:xfrm>
            <a:off x="4471940" y="946727"/>
            <a:ext cx="3756122"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Interacting With Co-workers</a:t>
            </a:r>
          </a:p>
        </p:txBody>
      </p:sp>
      <p:sp>
        <p:nvSpPr>
          <p:cNvPr id="8" name="Content Placeholder 4"/>
          <p:cNvSpPr>
            <a:spLocks noGrp="1"/>
          </p:cNvSpPr>
          <p:nvPr>
            <p:ph idx="1"/>
          </p:nvPr>
        </p:nvSpPr>
        <p:spPr>
          <a:xfrm>
            <a:off x="538348" y="1868383"/>
            <a:ext cx="3487167" cy="2770523"/>
          </a:xfrm>
        </p:spPr>
        <p:txBody>
          <a:bodyPr>
            <a:noAutofit/>
          </a:bodyPr>
          <a:lstStyle/>
          <a:p>
            <a:pPr marL="0" indent="0">
              <a:lnSpc>
                <a:spcPct val="90000"/>
              </a:lnSpc>
              <a:buNone/>
            </a:pPr>
            <a:r>
              <a:rPr lang="en-US" sz="1600" b="1" dirty="0">
                <a:latin typeface="Century Gothic"/>
                <a:cs typeface="Century Gothic"/>
              </a:rPr>
              <a:t>• </a:t>
            </a:r>
            <a:r>
              <a:rPr lang="en-US" sz="1600" b="1" dirty="0">
                <a:solidFill>
                  <a:srgbClr val="000000"/>
                </a:solidFill>
                <a:latin typeface="Century Gothic"/>
                <a:cs typeface="Century Gothic"/>
              </a:rPr>
              <a:t>Report harassment</a:t>
            </a:r>
          </a:p>
          <a:p>
            <a:pPr>
              <a:lnSpc>
                <a:spcPct val="90000"/>
              </a:lnSpc>
            </a:pPr>
            <a:endParaRPr lang="en-US" sz="1600" b="1" dirty="0">
              <a:solidFill>
                <a:srgbClr val="000000"/>
              </a:solidFill>
              <a:latin typeface="Century Gothic"/>
              <a:cs typeface="Century Gothic"/>
            </a:endParaRPr>
          </a:p>
          <a:p>
            <a:pPr marL="0" indent="0">
              <a:lnSpc>
                <a:spcPct val="90000"/>
              </a:lnSpc>
              <a:buNone/>
            </a:pPr>
            <a:r>
              <a:rPr lang="en-US" sz="1600" b="1" dirty="0">
                <a:latin typeface="Century Gothic"/>
                <a:cs typeface="Century Gothic"/>
              </a:rPr>
              <a:t>• </a:t>
            </a:r>
            <a:r>
              <a:rPr lang="en-US" sz="1600" b="1" dirty="0">
                <a:solidFill>
                  <a:srgbClr val="000000"/>
                </a:solidFill>
                <a:latin typeface="Century Gothic"/>
                <a:cs typeface="Century Gothic"/>
              </a:rPr>
              <a:t>Personal information</a:t>
            </a:r>
          </a:p>
          <a:p>
            <a:pPr>
              <a:lnSpc>
                <a:spcPct val="90000"/>
              </a:lnSpc>
            </a:pPr>
            <a:endParaRPr lang="en-US" sz="1600" b="1" dirty="0">
              <a:solidFill>
                <a:srgbClr val="000000"/>
              </a:solidFill>
              <a:latin typeface="Century Gothic"/>
              <a:cs typeface="Century Gothic"/>
            </a:endParaRPr>
          </a:p>
          <a:p>
            <a:pPr marL="0" indent="0">
              <a:lnSpc>
                <a:spcPct val="90000"/>
              </a:lnSpc>
              <a:buNone/>
            </a:pPr>
            <a:r>
              <a:rPr lang="en-US" sz="1600" b="1" dirty="0">
                <a:latin typeface="Century Gothic"/>
                <a:cs typeface="Century Gothic"/>
              </a:rPr>
              <a:t>• </a:t>
            </a:r>
            <a:r>
              <a:rPr lang="en-US" sz="1600" b="1" dirty="0">
                <a:solidFill>
                  <a:srgbClr val="000000"/>
                </a:solidFill>
                <a:latin typeface="Century Gothic"/>
                <a:cs typeface="Century Gothic"/>
              </a:rPr>
              <a:t>Over 1 million assaults and </a:t>
            </a:r>
            <a:br>
              <a:rPr lang="en-US" sz="1600" b="1" dirty="0">
                <a:solidFill>
                  <a:srgbClr val="000000"/>
                </a:solidFill>
                <a:latin typeface="Century Gothic"/>
                <a:cs typeface="Century Gothic"/>
              </a:rPr>
            </a:br>
            <a:r>
              <a:rPr lang="en-US" sz="1600" b="1" dirty="0">
                <a:solidFill>
                  <a:srgbClr val="000000"/>
                </a:solidFill>
                <a:latin typeface="Century Gothic"/>
                <a:cs typeface="Century Gothic"/>
              </a:rPr>
              <a:t>   threats annually</a:t>
            </a:r>
          </a:p>
          <a:p>
            <a:pPr>
              <a:lnSpc>
                <a:spcPct val="90000"/>
              </a:lnSpc>
            </a:pPr>
            <a:endParaRPr lang="en-US" sz="1600" b="1" dirty="0">
              <a:solidFill>
                <a:srgbClr val="000000"/>
              </a:solidFill>
              <a:latin typeface="Century Gothic"/>
              <a:cs typeface="Century Gothic"/>
            </a:endParaRPr>
          </a:p>
          <a:p>
            <a:pPr marL="0" indent="0">
              <a:lnSpc>
                <a:spcPct val="90000"/>
              </a:lnSpc>
              <a:buNone/>
            </a:pPr>
            <a:r>
              <a:rPr lang="en-US" sz="1600" b="1" dirty="0">
                <a:latin typeface="Century Gothic"/>
                <a:cs typeface="Century Gothic"/>
              </a:rPr>
              <a:t>• </a:t>
            </a:r>
            <a:r>
              <a:rPr lang="en-US" sz="1600" b="1" dirty="0">
                <a:solidFill>
                  <a:srgbClr val="000000"/>
                </a:solidFill>
                <a:latin typeface="Century Gothic"/>
                <a:cs typeface="Century Gothic"/>
              </a:rPr>
              <a:t>Strangers</a:t>
            </a:r>
          </a:p>
        </p:txBody>
      </p:sp>
      <p:pic>
        <p:nvPicPr>
          <p:cNvPr id="6" name="Picture 5" descr="46253587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5515" y="1701030"/>
            <a:ext cx="4148669" cy="2765779"/>
          </a:xfrm>
          <a:prstGeom prst="rect">
            <a:avLst/>
          </a:prstGeom>
          <a:effectLst>
            <a:outerShdw blurRad="50800" dist="38100" dir="2700000" algn="tl" rotWithShape="0">
              <a:srgbClr val="000000">
                <a:alpha val="20000"/>
              </a:srgbClr>
            </a:outerShdw>
          </a:effectLst>
        </p:spPr>
      </p:pic>
    </p:spTree>
    <p:extLst>
      <p:ext uri="{BB962C8B-B14F-4D97-AF65-F5344CB8AC3E}">
        <p14:creationId xmlns:p14="http://schemas.microsoft.com/office/powerpoint/2010/main" val="25072953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In the Workplace</a:t>
            </a:r>
          </a:p>
        </p:txBody>
      </p:sp>
      <p:sp>
        <p:nvSpPr>
          <p:cNvPr id="7" name="Title 1"/>
          <p:cNvSpPr txBox="1">
            <a:spLocks/>
          </p:cNvSpPr>
          <p:nvPr/>
        </p:nvSpPr>
        <p:spPr>
          <a:xfrm>
            <a:off x="4471940" y="946727"/>
            <a:ext cx="3756122"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Workplace Violence</a:t>
            </a:r>
          </a:p>
        </p:txBody>
      </p:sp>
      <p:sp>
        <p:nvSpPr>
          <p:cNvPr id="8" name="Content Placeholder 4"/>
          <p:cNvSpPr>
            <a:spLocks noGrp="1"/>
          </p:cNvSpPr>
          <p:nvPr>
            <p:ph idx="1"/>
          </p:nvPr>
        </p:nvSpPr>
        <p:spPr>
          <a:xfrm>
            <a:off x="546468" y="1662105"/>
            <a:ext cx="4152529" cy="2919132"/>
          </a:xfrm>
        </p:spPr>
        <p:txBody>
          <a:bodyPr>
            <a:noAutofit/>
          </a:bodyPr>
          <a:lstStyle/>
          <a:p>
            <a:pPr marL="0" indent="0">
              <a:lnSpc>
                <a:spcPct val="120000"/>
              </a:lnSpc>
              <a:buNone/>
            </a:pPr>
            <a:r>
              <a:rPr lang="en-US" sz="1600" b="1" dirty="0">
                <a:latin typeface="Century Gothic"/>
                <a:cs typeface="Century Gothic"/>
              </a:rPr>
              <a:t>• </a:t>
            </a:r>
            <a:r>
              <a:rPr lang="en-US" sz="1600" b="1" dirty="0">
                <a:solidFill>
                  <a:srgbClr val="000000"/>
                </a:solidFill>
                <a:latin typeface="Century Gothic"/>
                <a:cs typeface="Century Gothic"/>
              </a:rPr>
              <a:t>Possible warning signs:</a:t>
            </a:r>
          </a:p>
          <a:p>
            <a:pPr marL="457200" lvl="1" indent="0">
              <a:lnSpc>
                <a:spcPct val="150000"/>
              </a:lnSpc>
              <a:buNone/>
            </a:pPr>
            <a:r>
              <a:rPr lang="en-US" sz="1600" dirty="0">
                <a:solidFill>
                  <a:srgbClr val="000000"/>
                </a:solidFill>
                <a:latin typeface="Century Gothic"/>
                <a:cs typeface="Century Gothic"/>
              </a:rPr>
              <a:t>- Threats</a:t>
            </a:r>
          </a:p>
          <a:p>
            <a:pPr marL="457200" lvl="1" indent="0">
              <a:lnSpc>
                <a:spcPct val="150000"/>
              </a:lnSpc>
              <a:buNone/>
            </a:pPr>
            <a:r>
              <a:rPr lang="en-US" sz="1600" dirty="0">
                <a:solidFill>
                  <a:srgbClr val="000000"/>
                </a:solidFill>
                <a:latin typeface="Century Gothic"/>
                <a:cs typeface="Century Gothic"/>
              </a:rPr>
              <a:t>- Irrational behavior</a:t>
            </a:r>
          </a:p>
          <a:p>
            <a:pPr marL="457200" lvl="1" indent="0">
              <a:lnSpc>
                <a:spcPct val="150000"/>
              </a:lnSpc>
              <a:buNone/>
            </a:pPr>
            <a:r>
              <a:rPr lang="en-US" sz="1600" dirty="0">
                <a:solidFill>
                  <a:srgbClr val="000000"/>
                </a:solidFill>
                <a:latin typeface="Century Gothic"/>
                <a:cs typeface="Century Gothic"/>
              </a:rPr>
              <a:t>- Displays of unwarranted anger</a:t>
            </a:r>
          </a:p>
          <a:p>
            <a:pPr marL="457200" lvl="1" indent="0">
              <a:lnSpc>
                <a:spcPct val="150000"/>
              </a:lnSpc>
              <a:buNone/>
            </a:pPr>
            <a:r>
              <a:rPr lang="en-US" sz="1600" dirty="0">
                <a:solidFill>
                  <a:srgbClr val="000000"/>
                </a:solidFill>
                <a:latin typeface="Century Gothic"/>
                <a:cs typeface="Century Gothic"/>
              </a:rPr>
              <a:t>- Inability to take criticism</a:t>
            </a:r>
          </a:p>
          <a:p>
            <a:pPr marL="457200" lvl="1" indent="0">
              <a:lnSpc>
                <a:spcPct val="150000"/>
              </a:lnSpc>
              <a:buNone/>
            </a:pPr>
            <a:r>
              <a:rPr lang="en-US" sz="1600" dirty="0">
                <a:solidFill>
                  <a:srgbClr val="000000"/>
                </a:solidFill>
                <a:latin typeface="Century Gothic"/>
                <a:cs typeface="Century Gothic"/>
              </a:rPr>
              <a:t>- Lack of concern for the </a:t>
            </a:r>
          </a:p>
          <a:p>
            <a:pPr marL="457200" lvl="1" indent="0">
              <a:lnSpc>
                <a:spcPct val="150000"/>
              </a:lnSpc>
              <a:buNone/>
            </a:pPr>
            <a:r>
              <a:rPr lang="en-US" sz="1600" dirty="0">
                <a:solidFill>
                  <a:srgbClr val="000000"/>
                </a:solidFill>
                <a:latin typeface="Century Gothic"/>
                <a:cs typeface="Century Gothic"/>
              </a:rPr>
              <a:t>  safety of others</a:t>
            </a:r>
          </a:p>
          <a:p>
            <a:pPr lvl="1">
              <a:lnSpc>
                <a:spcPct val="120000"/>
              </a:lnSpc>
              <a:buNone/>
            </a:pPr>
            <a:endParaRPr lang="en-US" sz="1600" b="1" dirty="0">
              <a:solidFill>
                <a:srgbClr val="000000"/>
              </a:solidFill>
              <a:latin typeface="Century Gothic"/>
              <a:cs typeface="Century Gothic"/>
            </a:endParaRPr>
          </a:p>
        </p:txBody>
      </p:sp>
      <p:pic>
        <p:nvPicPr>
          <p:cNvPr id="6" name="Picture 5" descr="180135142.jpg"/>
          <p:cNvPicPr>
            <a:picLocks noChangeAspect="1"/>
          </p:cNvPicPr>
          <p:nvPr/>
        </p:nvPicPr>
        <p:blipFill rotWithShape="1">
          <a:blip r:embed="rId3" cstate="print">
            <a:extLst>
              <a:ext uri="{28A0092B-C50C-407E-A947-70E740481C1C}">
                <a14:useLocalDpi xmlns:a14="http://schemas.microsoft.com/office/drawing/2010/main" val="0"/>
              </a:ext>
            </a:extLst>
          </a:blip>
          <a:srcRect l="8864"/>
          <a:stretch/>
        </p:blipFill>
        <p:spPr>
          <a:xfrm>
            <a:off x="4470396" y="1762607"/>
            <a:ext cx="3703785" cy="2709332"/>
          </a:xfrm>
          <a:prstGeom prst="rect">
            <a:avLst/>
          </a:prstGeom>
          <a:effectLst>
            <a:outerShdw blurRad="50800" dist="38100" dir="2700000" algn="tl" rotWithShape="0">
              <a:srgbClr val="000000">
                <a:alpha val="20000"/>
              </a:srgbClr>
            </a:outerShdw>
          </a:effectLst>
        </p:spPr>
      </p:pic>
    </p:spTree>
    <p:extLst>
      <p:ext uri="{BB962C8B-B14F-4D97-AF65-F5344CB8AC3E}">
        <p14:creationId xmlns:p14="http://schemas.microsoft.com/office/powerpoint/2010/main" val="28351494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In the Workplace</a:t>
            </a:r>
          </a:p>
        </p:txBody>
      </p:sp>
      <p:sp>
        <p:nvSpPr>
          <p:cNvPr id="7" name="Title 1"/>
          <p:cNvSpPr txBox="1">
            <a:spLocks/>
          </p:cNvSpPr>
          <p:nvPr/>
        </p:nvSpPr>
        <p:spPr>
          <a:xfrm>
            <a:off x="4471940" y="946727"/>
            <a:ext cx="3756122"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Miscellaneous</a:t>
            </a:r>
          </a:p>
        </p:txBody>
      </p:sp>
      <p:sp>
        <p:nvSpPr>
          <p:cNvPr id="8" name="Content Placeholder 4"/>
          <p:cNvSpPr>
            <a:spLocks noGrp="1"/>
          </p:cNvSpPr>
          <p:nvPr>
            <p:ph idx="1"/>
          </p:nvPr>
        </p:nvSpPr>
        <p:spPr>
          <a:xfrm>
            <a:off x="877455" y="1876962"/>
            <a:ext cx="3025678" cy="1490563"/>
          </a:xfrm>
        </p:spPr>
        <p:txBody>
          <a:bodyPr>
            <a:noAutofit/>
          </a:bodyPr>
          <a:lstStyle/>
          <a:p>
            <a:pPr marL="0" indent="0">
              <a:buNone/>
            </a:pPr>
            <a:r>
              <a:rPr lang="en-US" sz="1600" b="1" dirty="0">
                <a:latin typeface="Century Gothic"/>
                <a:cs typeface="Century Gothic"/>
              </a:rPr>
              <a:t>• </a:t>
            </a:r>
            <a:r>
              <a:rPr lang="en-US" sz="1600" b="1" dirty="0">
                <a:solidFill>
                  <a:srgbClr val="000000"/>
                </a:solidFill>
                <a:latin typeface="Century Gothic"/>
                <a:cs typeface="Century Gothic"/>
              </a:rPr>
              <a:t>Stalking or harassment, </a:t>
            </a:r>
            <a:br>
              <a:rPr lang="en-US" sz="1600" b="1" dirty="0">
                <a:solidFill>
                  <a:srgbClr val="000000"/>
                </a:solidFill>
                <a:latin typeface="Century Gothic"/>
                <a:cs typeface="Century Gothic"/>
              </a:rPr>
            </a:br>
            <a:r>
              <a:rPr lang="en-US" sz="1600" b="1" dirty="0">
                <a:solidFill>
                  <a:srgbClr val="000000"/>
                </a:solidFill>
                <a:latin typeface="Century Gothic"/>
                <a:cs typeface="Century Gothic"/>
              </a:rPr>
              <a:t>   on or off the job</a:t>
            </a:r>
          </a:p>
          <a:p>
            <a:pPr>
              <a:lnSpc>
                <a:spcPct val="140000"/>
              </a:lnSpc>
            </a:pPr>
            <a:endParaRPr lang="en-US" sz="1600" b="1" dirty="0">
              <a:solidFill>
                <a:srgbClr val="000000"/>
              </a:solidFill>
              <a:latin typeface="Century Gothic"/>
              <a:cs typeface="Century Gothic"/>
            </a:endParaRPr>
          </a:p>
          <a:p>
            <a:pPr marL="0" indent="0">
              <a:lnSpc>
                <a:spcPct val="140000"/>
              </a:lnSpc>
              <a:buNone/>
            </a:pPr>
            <a:r>
              <a:rPr lang="en-US" sz="1600" b="1" dirty="0">
                <a:latin typeface="Century Gothic"/>
                <a:cs typeface="Century Gothic"/>
              </a:rPr>
              <a:t>• </a:t>
            </a:r>
            <a:r>
              <a:rPr lang="en-US" sz="1600" b="1" dirty="0">
                <a:solidFill>
                  <a:srgbClr val="000000"/>
                </a:solidFill>
                <a:latin typeface="Century Gothic"/>
                <a:cs typeface="Century Gothic"/>
              </a:rPr>
              <a:t>Doors and lights</a:t>
            </a:r>
          </a:p>
        </p:txBody>
      </p:sp>
      <p:pic>
        <p:nvPicPr>
          <p:cNvPr id="5" name="Picture 4" descr="8071941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7507" y="1722769"/>
            <a:ext cx="4066676" cy="2710685"/>
          </a:xfrm>
          <a:prstGeom prst="rect">
            <a:avLst/>
          </a:prstGeom>
          <a:effectLst>
            <a:outerShdw blurRad="50800" dist="38100" dir="2700000" algn="tl" rotWithShape="0">
              <a:srgbClr val="000000">
                <a:alpha val="20000"/>
              </a:srgbClr>
            </a:outerShdw>
          </a:effectLst>
        </p:spPr>
      </p:pic>
    </p:spTree>
    <p:extLst>
      <p:ext uri="{BB962C8B-B14F-4D97-AF65-F5344CB8AC3E}">
        <p14:creationId xmlns:p14="http://schemas.microsoft.com/office/powerpoint/2010/main" val="42552608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4-NR-730-RTBAV_TitleCards_Mod2_RV.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3522005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Parents &amp; Children</a:t>
            </a:r>
          </a:p>
        </p:txBody>
      </p:sp>
      <p:sp>
        <p:nvSpPr>
          <p:cNvPr id="7" name="Title 1"/>
          <p:cNvSpPr txBox="1">
            <a:spLocks/>
          </p:cNvSpPr>
          <p:nvPr/>
        </p:nvSpPr>
        <p:spPr>
          <a:xfrm>
            <a:off x="4487334" y="946727"/>
            <a:ext cx="3756122"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450" b="1" dirty="0">
                <a:latin typeface="Century Gothic"/>
                <a:cs typeface="Century Gothic"/>
              </a:rPr>
              <a:t>Pre-School Through Elementary School</a:t>
            </a:r>
          </a:p>
        </p:txBody>
      </p:sp>
      <p:sp>
        <p:nvSpPr>
          <p:cNvPr id="8" name="Content Placeholder 4"/>
          <p:cNvSpPr>
            <a:spLocks noGrp="1"/>
          </p:cNvSpPr>
          <p:nvPr>
            <p:ph idx="1"/>
          </p:nvPr>
        </p:nvSpPr>
        <p:spPr>
          <a:xfrm>
            <a:off x="374073" y="1804368"/>
            <a:ext cx="3504431" cy="3195153"/>
          </a:xfrm>
        </p:spPr>
        <p:txBody>
          <a:bodyPr>
            <a:noAutofit/>
          </a:bodyPr>
          <a:lstStyle/>
          <a:p>
            <a:pPr>
              <a:lnSpc>
                <a:spcPct val="200000"/>
              </a:lnSpc>
            </a:pPr>
            <a:r>
              <a:rPr lang="en-US" sz="1600" b="1" dirty="0">
                <a:solidFill>
                  <a:srgbClr val="000000"/>
                </a:solidFill>
                <a:latin typeface="Century Gothic"/>
                <a:cs typeface="Century Gothic"/>
              </a:rPr>
              <a:t>Discuss safety often</a:t>
            </a:r>
          </a:p>
          <a:p>
            <a:pPr>
              <a:lnSpc>
                <a:spcPct val="200000"/>
              </a:lnSpc>
            </a:pPr>
            <a:r>
              <a:rPr lang="en-US" sz="1600" b="1" dirty="0">
                <a:solidFill>
                  <a:srgbClr val="000000"/>
                </a:solidFill>
                <a:latin typeface="Century Gothic"/>
                <a:cs typeface="Century Gothic"/>
              </a:rPr>
              <a:t>Approach a family if lost</a:t>
            </a:r>
          </a:p>
          <a:p>
            <a:pPr>
              <a:lnSpc>
                <a:spcPct val="200000"/>
              </a:lnSpc>
            </a:pPr>
            <a:r>
              <a:rPr lang="en-US" sz="1600" b="1" dirty="0">
                <a:solidFill>
                  <a:srgbClr val="000000"/>
                </a:solidFill>
                <a:latin typeface="Century Gothic"/>
                <a:cs typeface="Century Gothic"/>
              </a:rPr>
              <a:t>Lock doors when home</a:t>
            </a:r>
          </a:p>
          <a:p>
            <a:pPr>
              <a:lnSpc>
                <a:spcPct val="200000"/>
              </a:lnSpc>
            </a:pPr>
            <a:r>
              <a:rPr lang="en-US" sz="1600" b="1" dirty="0">
                <a:solidFill>
                  <a:srgbClr val="000000"/>
                </a:solidFill>
                <a:latin typeface="Century Gothic"/>
                <a:cs typeface="Century Gothic"/>
              </a:rPr>
              <a:t>Don’t tell others your schedule</a:t>
            </a:r>
          </a:p>
          <a:p>
            <a:pPr>
              <a:lnSpc>
                <a:spcPct val="200000"/>
              </a:lnSpc>
            </a:pPr>
            <a:r>
              <a:rPr lang="en-US" sz="1600" b="1" dirty="0">
                <a:solidFill>
                  <a:srgbClr val="000000"/>
                </a:solidFill>
                <a:latin typeface="Century Gothic"/>
                <a:cs typeface="Century Gothic"/>
              </a:rPr>
              <a:t>Safety in numbers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9686" y="1884217"/>
            <a:ext cx="3135304" cy="2351809"/>
          </a:xfrm>
          <a:prstGeom prst="rect">
            <a:avLst/>
          </a:prstGeom>
        </p:spPr>
      </p:pic>
    </p:spTree>
    <p:extLst>
      <p:ext uri="{BB962C8B-B14F-4D97-AF65-F5344CB8AC3E}">
        <p14:creationId xmlns:p14="http://schemas.microsoft.com/office/powerpoint/2010/main" val="20895309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Parents &amp; Children</a:t>
            </a:r>
          </a:p>
        </p:txBody>
      </p:sp>
      <p:sp>
        <p:nvSpPr>
          <p:cNvPr id="7" name="Title 1"/>
          <p:cNvSpPr txBox="1">
            <a:spLocks/>
          </p:cNvSpPr>
          <p:nvPr/>
        </p:nvSpPr>
        <p:spPr>
          <a:xfrm>
            <a:off x="4487334" y="946727"/>
            <a:ext cx="3756122"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450" b="1" dirty="0">
                <a:latin typeface="Century Gothic"/>
                <a:cs typeface="Century Gothic"/>
              </a:rPr>
              <a:t>Pre-School Through Elementary School</a:t>
            </a:r>
          </a:p>
        </p:txBody>
      </p:sp>
      <p:sp>
        <p:nvSpPr>
          <p:cNvPr id="8" name="Content Placeholder 4"/>
          <p:cNvSpPr>
            <a:spLocks noGrp="1"/>
          </p:cNvSpPr>
          <p:nvPr>
            <p:ph idx="1"/>
          </p:nvPr>
        </p:nvSpPr>
        <p:spPr>
          <a:xfrm>
            <a:off x="584201" y="1535856"/>
            <a:ext cx="3724564" cy="3347871"/>
          </a:xfrm>
        </p:spPr>
        <p:txBody>
          <a:bodyPr>
            <a:noAutofit/>
          </a:bodyPr>
          <a:lstStyle/>
          <a:p>
            <a:pPr>
              <a:lnSpc>
                <a:spcPct val="150000"/>
              </a:lnSpc>
            </a:pPr>
            <a:r>
              <a:rPr lang="en-US" sz="1600" b="1" dirty="0">
                <a:solidFill>
                  <a:srgbClr val="000000"/>
                </a:solidFill>
                <a:latin typeface="Century Gothic"/>
                <a:cs typeface="Century Gothic"/>
              </a:rPr>
              <a:t>Don’t leave children unattended in public</a:t>
            </a:r>
          </a:p>
          <a:p>
            <a:pPr>
              <a:lnSpc>
                <a:spcPct val="150000"/>
              </a:lnSpc>
            </a:pPr>
            <a:r>
              <a:rPr lang="en-US" sz="1600" b="1" dirty="0">
                <a:solidFill>
                  <a:srgbClr val="000000"/>
                </a:solidFill>
                <a:latin typeface="Century Gothic"/>
                <a:cs typeface="Century Gothic"/>
              </a:rPr>
              <a:t>Don’t put names on clothes, belongings</a:t>
            </a:r>
          </a:p>
          <a:p>
            <a:pPr>
              <a:lnSpc>
                <a:spcPct val="150000"/>
              </a:lnSpc>
            </a:pPr>
            <a:r>
              <a:rPr lang="en-US" sz="1600" b="1" dirty="0">
                <a:solidFill>
                  <a:srgbClr val="000000"/>
                </a:solidFill>
                <a:latin typeface="Century Gothic"/>
                <a:cs typeface="Century Gothic"/>
              </a:rPr>
              <a:t>Discuss internet safety and use parental controls</a:t>
            </a:r>
          </a:p>
          <a:p>
            <a:pPr>
              <a:lnSpc>
                <a:spcPct val="150000"/>
              </a:lnSpc>
            </a:pPr>
            <a:r>
              <a:rPr lang="en-US" sz="1600" b="1" dirty="0">
                <a:solidFill>
                  <a:srgbClr val="000000"/>
                </a:solidFill>
                <a:latin typeface="Century Gothic"/>
                <a:cs typeface="Century Gothic"/>
              </a:rPr>
              <a:t>Listen to your children! </a:t>
            </a:r>
          </a:p>
          <a:p>
            <a:pPr>
              <a:lnSpc>
                <a:spcPct val="150000"/>
              </a:lnSpc>
            </a:pPr>
            <a:r>
              <a:rPr lang="en-US" sz="1600" b="1" dirty="0">
                <a:solidFill>
                  <a:srgbClr val="000000"/>
                </a:solidFill>
                <a:latin typeface="Century Gothic"/>
                <a:cs typeface="Century Gothic"/>
              </a:rPr>
              <a:t>Know what’s going on at school</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2966" y="1992349"/>
            <a:ext cx="3052619" cy="2289464"/>
          </a:xfrm>
          <a:prstGeom prst="rect">
            <a:avLst/>
          </a:prstGeom>
        </p:spPr>
      </p:pic>
    </p:spTree>
    <p:extLst>
      <p:ext uri="{BB962C8B-B14F-4D97-AF65-F5344CB8AC3E}">
        <p14:creationId xmlns:p14="http://schemas.microsoft.com/office/powerpoint/2010/main" val="12212752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Parents &amp; Children</a:t>
            </a:r>
          </a:p>
        </p:txBody>
      </p:sp>
      <p:sp>
        <p:nvSpPr>
          <p:cNvPr id="7" name="Title 1"/>
          <p:cNvSpPr txBox="1">
            <a:spLocks/>
          </p:cNvSpPr>
          <p:nvPr/>
        </p:nvSpPr>
        <p:spPr>
          <a:xfrm>
            <a:off x="4456546" y="946727"/>
            <a:ext cx="3756122"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Middle School Through High School</a:t>
            </a:r>
          </a:p>
        </p:txBody>
      </p:sp>
      <p:sp>
        <p:nvSpPr>
          <p:cNvPr id="8" name="Content Placeholder 4"/>
          <p:cNvSpPr>
            <a:spLocks noGrp="1"/>
          </p:cNvSpPr>
          <p:nvPr>
            <p:ph idx="1"/>
          </p:nvPr>
        </p:nvSpPr>
        <p:spPr>
          <a:xfrm>
            <a:off x="641586" y="1411076"/>
            <a:ext cx="2643247" cy="3428553"/>
          </a:xfrm>
        </p:spPr>
        <p:txBody>
          <a:bodyPr>
            <a:noAutofit/>
          </a:bodyPr>
          <a:lstStyle/>
          <a:p>
            <a:pPr marL="0" indent="0">
              <a:lnSpc>
                <a:spcPct val="80000"/>
              </a:lnSpc>
              <a:buNone/>
            </a:pPr>
            <a:r>
              <a:rPr lang="en-US" sz="1600" b="1" dirty="0">
                <a:latin typeface="Century Gothic"/>
                <a:cs typeface="Century Gothic"/>
              </a:rPr>
              <a:t>• </a:t>
            </a:r>
            <a:r>
              <a:rPr lang="en-US" sz="1600" b="1" dirty="0">
                <a:solidFill>
                  <a:srgbClr val="000000"/>
                </a:solidFill>
                <a:latin typeface="Century Gothic"/>
                <a:cs typeface="Century Gothic"/>
              </a:rPr>
              <a:t>Personal possessions</a:t>
            </a:r>
          </a:p>
          <a:p>
            <a:pPr>
              <a:lnSpc>
                <a:spcPct val="80000"/>
              </a:lnSpc>
            </a:pPr>
            <a:endParaRPr lang="en-US" sz="1600" b="1" dirty="0">
              <a:solidFill>
                <a:srgbClr val="000000"/>
              </a:solidFill>
              <a:latin typeface="Century Gothic"/>
              <a:cs typeface="Century Gothic"/>
            </a:endParaRPr>
          </a:p>
          <a:p>
            <a:pPr marL="0" indent="0">
              <a:lnSpc>
                <a:spcPct val="80000"/>
              </a:lnSpc>
              <a:buNone/>
            </a:pPr>
            <a:r>
              <a:rPr lang="en-US" sz="1600" b="1" dirty="0">
                <a:latin typeface="Century Gothic"/>
                <a:cs typeface="Century Gothic"/>
              </a:rPr>
              <a:t>• </a:t>
            </a:r>
            <a:r>
              <a:rPr lang="en-US" sz="1600" b="1" dirty="0">
                <a:solidFill>
                  <a:srgbClr val="000000"/>
                </a:solidFill>
                <a:latin typeface="Century Gothic"/>
                <a:cs typeface="Century Gothic"/>
              </a:rPr>
              <a:t>Gangs</a:t>
            </a:r>
          </a:p>
          <a:p>
            <a:pPr>
              <a:lnSpc>
                <a:spcPct val="80000"/>
              </a:lnSpc>
            </a:pPr>
            <a:endParaRPr lang="en-US" sz="1600" b="1" dirty="0">
              <a:solidFill>
                <a:srgbClr val="000000"/>
              </a:solidFill>
              <a:latin typeface="Century Gothic"/>
              <a:cs typeface="Century Gothic"/>
            </a:endParaRPr>
          </a:p>
          <a:p>
            <a:pPr marL="0" indent="0">
              <a:lnSpc>
                <a:spcPct val="80000"/>
              </a:lnSpc>
              <a:buNone/>
            </a:pPr>
            <a:r>
              <a:rPr lang="en-US" sz="1600" b="1" dirty="0">
                <a:latin typeface="Century Gothic"/>
                <a:cs typeface="Century Gothic"/>
              </a:rPr>
              <a:t>• </a:t>
            </a:r>
            <a:r>
              <a:rPr lang="en-US" sz="1600" b="1" dirty="0">
                <a:solidFill>
                  <a:srgbClr val="000000"/>
                </a:solidFill>
                <a:latin typeface="Century Gothic"/>
                <a:cs typeface="Century Gothic"/>
              </a:rPr>
              <a:t>Drugs and alcohol</a:t>
            </a:r>
          </a:p>
          <a:p>
            <a:pPr>
              <a:lnSpc>
                <a:spcPct val="80000"/>
              </a:lnSpc>
            </a:pPr>
            <a:endParaRPr lang="en-US" sz="1600" b="1" dirty="0">
              <a:solidFill>
                <a:srgbClr val="000000"/>
              </a:solidFill>
              <a:latin typeface="Century Gothic"/>
              <a:cs typeface="Century Gothic"/>
            </a:endParaRPr>
          </a:p>
          <a:p>
            <a:pPr marL="0" indent="0">
              <a:lnSpc>
                <a:spcPct val="80000"/>
              </a:lnSpc>
              <a:buNone/>
            </a:pPr>
            <a:r>
              <a:rPr lang="en-US" sz="1600" b="1" dirty="0">
                <a:latin typeface="Century Gothic"/>
                <a:cs typeface="Century Gothic"/>
              </a:rPr>
              <a:t>• </a:t>
            </a:r>
            <a:r>
              <a:rPr lang="en-US" sz="1600" b="1" dirty="0">
                <a:solidFill>
                  <a:srgbClr val="000000"/>
                </a:solidFill>
                <a:latin typeface="Century Gothic"/>
                <a:cs typeface="Century Gothic"/>
              </a:rPr>
              <a:t>Social gatherings</a:t>
            </a:r>
          </a:p>
          <a:p>
            <a:pPr>
              <a:lnSpc>
                <a:spcPct val="80000"/>
              </a:lnSpc>
            </a:pPr>
            <a:endParaRPr lang="en-US" sz="1600" b="1" dirty="0">
              <a:solidFill>
                <a:srgbClr val="000000"/>
              </a:solidFill>
              <a:latin typeface="Century Gothic"/>
              <a:cs typeface="Century Gothic"/>
            </a:endParaRPr>
          </a:p>
          <a:p>
            <a:pPr marL="0" indent="0">
              <a:lnSpc>
                <a:spcPct val="80000"/>
              </a:lnSpc>
              <a:buNone/>
            </a:pPr>
            <a:r>
              <a:rPr lang="en-US" sz="1600" b="1" dirty="0">
                <a:latin typeface="Century Gothic"/>
                <a:cs typeface="Century Gothic"/>
              </a:rPr>
              <a:t>• </a:t>
            </a:r>
            <a:r>
              <a:rPr lang="en-US" sz="1600" b="1" dirty="0">
                <a:solidFill>
                  <a:srgbClr val="000000"/>
                </a:solidFill>
                <a:latin typeface="Century Gothic"/>
                <a:cs typeface="Century Gothic"/>
              </a:rPr>
              <a:t>Transportation</a:t>
            </a:r>
          </a:p>
          <a:p>
            <a:pPr>
              <a:lnSpc>
                <a:spcPct val="80000"/>
              </a:lnSpc>
            </a:pPr>
            <a:endParaRPr lang="en-US" sz="1600" b="1" dirty="0">
              <a:solidFill>
                <a:srgbClr val="000000"/>
              </a:solidFill>
              <a:latin typeface="Century Gothic"/>
              <a:cs typeface="Century Gothic"/>
            </a:endParaRPr>
          </a:p>
          <a:p>
            <a:pPr marL="0" indent="0">
              <a:lnSpc>
                <a:spcPct val="80000"/>
              </a:lnSpc>
              <a:buNone/>
            </a:pPr>
            <a:r>
              <a:rPr lang="en-US" sz="1600" b="1" dirty="0">
                <a:latin typeface="Century Gothic"/>
                <a:cs typeface="Century Gothic"/>
              </a:rPr>
              <a:t>• </a:t>
            </a:r>
            <a:r>
              <a:rPr lang="en-US" sz="1600" b="1" dirty="0">
                <a:solidFill>
                  <a:srgbClr val="000000"/>
                </a:solidFill>
                <a:latin typeface="Century Gothic"/>
                <a:cs typeface="Century Gothic"/>
              </a:rPr>
              <a:t>Listen</a:t>
            </a:r>
          </a:p>
          <a:p>
            <a:pPr marL="0" indent="0">
              <a:lnSpc>
                <a:spcPct val="80000"/>
              </a:lnSpc>
              <a:buNone/>
            </a:pPr>
            <a:endParaRPr lang="en-US" sz="1600" b="1" dirty="0">
              <a:solidFill>
                <a:srgbClr val="000000"/>
              </a:solidFill>
              <a:latin typeface="Century Gothic"/>
              <a:cs typeface="Century Gothic"/>
            </a:endParaRPr>
          </a:p>
          <a:p>
            <a:pPr marL="0" indent="0">
              <a:lnSpc>
                <a:spcPct val="80000"/>
              </a:lnSpc>
              <a:buNone/>
            </a:pPr>
            <a:r>
              <a:rPr lang="en-US" sz="1600" b="1" dirty="0">
                <a:latin typeface="Century Gothic"/>
                <a:cs typeface="Century Gothic"/>
              </a:rPr>
              <a:t>• </a:t>
            </a:r>
            <a:r>
              <a:rPr lang="en-US" sz="1600" b="1" dirty="0">
                <a:solidFill>
                  <a:srgbClr val="000000"/>
                </a:solidFill>
                <a:latin typeface="Century Gothic"/>
                <a:cs typeface="Century Gothic"/>
              </a:rPr>
              <a:t>Social media</a:t>
            </a:r>
          </a:p>
          <a:p>
            <a:pPr marL="0" indent="0">
              <a:lnSpc>
                <a:spcPct val="80000"/>
              </a:lnSpc>
              <a:buNone/>
            </a:pPr>
            <a:endParaRPr lang="en-US" sz="1600" b="1" dirty="0">
              <a:solidFill>
                <a:srgbClr val="000000"/>
              </a:solidFill>
              <a:latin typeface="Century Gothic"/>
              <a:cs typeface="Century Gothic"/>
            </a:endParaRPr>
          </a:p>
          <a:p>
            <a:pPr marL="0" indent="0">
              <a:lnSpc>
                <a:spcPct val="80000"/>
              </a:lnSpc>
              <a:buNone/>
            </a:pPr>
            <a:endParaRPr lang="en-US" sz="1600" b="1" dirty="0">
              <a:solidFill>
                <a:srgbClr val="000000"/>
              </a:solidFill>
              <a:latin typeface="Century Gothic"/>
              <a:cs typeface="Century Gothic"/>
            </a:endParaRPr>
          </a:p>
        </p:txBody>
      </p:sp>
      <p:pic>
        <p:nvPicPr>
          <p:cNvPr id="3" name="Picture 2" descr="sb10069478al-001.jpg"/>
          <p:cNvPicPr>
            <a:picLocks noChangeAspect="1"/>
          </p:cNvPicPr>
          <p:nvPr/>
        </p:nvPicPr>
        <p:blipFill rotWithShape="1">
          <a:blip r:embed="rId3" cstate="print">
            <a:extLst>
              <a:ext uri="{28A0092B-C50C-407E-A947-70E740481C1C}">
                <a14:useLocalDpi xmlns:a14="http://schemas.microsoft.com/office/drawing/2010/main" val="0"/>
              </a:ext>
            </a:extLst>
          </a:blip>
          <a:srcRect l="21230" t="243" b="19057"/>
          <a:stretch/>
        </p:blipFill>
        <p:spPr>
          <a:xfrm>
            <a:off x="3926418" y="1662545"/>
            <a:ext cx="4240068" cy="2895986"/>
          </a:xfrm>
          <a:prstGeom prst="rect">
            <a:avLst/>
          </a:prstGeom>
          <a:effectLst>
            <a:outerShdw blurRad="50800" dist="38100" dir="2700000" algn="tl" rotWithShape="0">
              <a:srgbClr val="000000">
                <a:alpha val="20000"/>
              </a:srgbClr>
            </a:outerShdw>
          </a:effectLst>
        </p:spPr>
      </p:pic>
    </p:spTree>
    <p:extLst>
      <p:ext uri="{BB962C8B-B14F-4D97-AF65-F5344CB8AC3E}">
        <p14:creationId xmlns:p14="http://schemas.microsoft.com/office/powerpoint/2010/main" val="3285275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7" y="-4033"/>
            <a:ext cx="9144793" cy="5151566"/>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Psychology of Criminal Predators</a:t>
            </a:r>
          </a:p>
        </p:txBody>
      </p:sp>
      <p:sp>
        <p:nvSpPr>
          <p:cNvPr id="5" name="Content Placeholder 4"/>
          <p:cNvSpPr>
            <a:spLocks noGrp="1"/>
          </p:cNvSpPr>
          <p:nvPr>
            <p:ph idx="1"/>
          </p:nvPr>
        </p:nvSpPr>
        <p:spPr>
          <a:xfrm>
            <a:off x="803564" y="1431414"/>
            <a:ext cx="5238558" cy="2863495"/>
          </a:xfrm>
        </p:spPr>
        <p:txBody>
          <a:bodyPr>
            <a:normAutofit/>
          </a:bodyPr>
          <a:lstStyle/>
          <a:p>
            <a:pPr marL="0" indent="0">
              <a:lnSpc>
                <a:spcPct val="130000"/>
              </a:lnSpc>
              <a:buNone/>
            </a:pPr>
            <a:r>
              <a:rPr lang="en-US" sz="1600" b="1" dirty="0">
                <a:latin typeface="Century Gothic"/>
                <a:cs typeface="Century Gothic"/>
              </a:rPr>
              <a:t>• Common characteristics of criminals:</a:t>
            </a:r>
          </a:p>
          <a:p>
            <a:pPr marL="0" indent="0">
              <a:lnSpc>
                <a:spcPct val="130000"/>
              </a:lnSpc>
              <a:buNone/>
            </a:pPr>
            <a:r>
              <a:rPr lang="en-US" sz="1600" dirty="0">
                <a:latin typeface="Century Gothic"/>
                <a:cs typeface="Century Gothic"/>
              </a:rPr>
              <a:t>	- Extremely selfish attitudes</a:t>
            </a:r>
          </a:p>
          <a:p>
            <a:pPr marL="0" indent="0">
              <a:lnSpc>
                <a:spcPct val="130000"/>
              </a:lnSpc>
              <a:buNone/>
            </a:pPr>
            <a:r>
              <a:rPr lang="en-US" sz="1600" dirty="0">
                <a:latin typeface="Century Gothic"/>
                <a:cs typeface="Century Gothic"/>
              </a:rPr>
              <a:t>	- Lack of conscience and sense of mercy</a:t>
            </a:r>
          </a:p>
          <a:p>
            <a:pPr marL="0" indent="0">
              <a:lnSpc>
                <a:spcPct val="130000"/>
              </a:lnSpc>
              <a:buNone/>
            </a:pPr>
            <a:r>
              <a:rPr lang="en-US" sz="1600" dirty="0">
                <a:latin typeface="Century Gothic"/>
                <a:cs typeface="Century Gothic"/>
              </a:rPr>
              <a:t>	- View niceness as weakness</a:t>
            </a:r>
          </a:p>
          <a:p>
            <a:pPr marL="0" indent="0">
              <a:lnSpc>
                <a:spcPct val="130000"/>
              </a:lnSpc>
              <a:buNone/>
            </a:pPr>
            <a:r>
              <a:rPr lang="en-US" sz="1600" dirty="0">
                <a:latin typeface="Century Gothic"/>
                <a:cs typeface="Century Gothic"/>
              </a:rPr>
              <a:t>	- Blend in well to appear non-threatening </a:t>
            </a:r>
            <a:br>
              <a:rPr lang="en-US" sz="1600" dirty="0">
                <a:latin typeface="Century Gothic"/>
                <a:cs typeface="Century Gothic"/>
              </a:rPr>
            </a:br>
            <a:r>
              <a:rPr lang="en-US" sz="1600" dirty="0">
                <a:latin typeface="Century Gothic"/>
                <a:cs typeface="Century Gothic"/>
              </a:rPr>
              <a:t>          and innocent </a:t>
            </a:r>
          </a:p>
          <a:p>
            <a:pPr marL="0" indent="0">
              <a:lnSpc>
                <a:spcPct val="130000"/>
              </a:lnSpc>
              <a:buNone/>
            </a:pPr>
            <a:r>
              <a:rPr lang="en-US" sz="1600" dirty="0">
                <a:latin typeface="Century Gothic"/>
                <a:cs typeface="Century Gothic"/>
              </a:rPr>
              <a:t>	- Constantly seeking criminal opportunity</a:t>
            </a:r>
          </a:p>
        </p:txBody>
      </p:sp>
      <p:pic>
        <p:nvPicPr>
          <p:cNvPr id="6" name="Picture 5" descr="147285533.jpg"/>
          <p:cNvPicPr>
            <a:picLocks noChangeAspect="1"/>
          </p:cNvPicPr>
          <p:nvPr/>
        </p:nvPicPr>
        <p:blipFill rotWithShape="1">
          <a:blip r:embed="rId3" cstate="print">
            <a:extLst>
              <a:ext uri="{28A0092B-C50C-407E-A947-70E740481C1C}">
                <a14:useLocalDpi xmlns:a14="http://schemas.microsoft.com/office/drawing/2010/main" val="0"/>
              </a:ext>
            </a:extLst>
          </a:blip>
          <a:srcRect t="14676" b="6028"/>
          <a:stretch/>
        </p:blipFill>
        <p:spPr>
          <a:xfrm>
            <a:off x="6049819" y="1454505"/>
            <a:ext cx="2409152" cy="2870970"/>
          </a:xfrm>
          <a:prstGeom prst="rect">
            <a:avLst/>
          </a:prstGeom>
        </p:spPr>
      </p:pic>
    </p:spTree>
    <p:extLst>
      <p:ext uri="{BB962C8B-B14F-4D97-AF65-F5344CB8AC3E}">
        <p14:creationId xmlns:p14="http://schemas.microsoft.com/office/powerpoint/2010/main" val="16479166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Parents &amp; Children</a:t>
            </a:r>
          </a:p>
        </p:txBody>
      </p:sp>
      <p:sp>
        <p:nvSpPr>
          <p:cNvPr id="7" name="Title 1"/>
          <p:cNvSpPr txBox="1">
            <a:spLocks/>
          </p:cNvSpPr>
          <p:nvPr/>
        </p:nvSpPr>
        <p:spPr>
          <a:xfrm>
            <a:off x="4464243" y="946727"/>
            <a:ext cx="3756122"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College Students</a:t>
            </a:r>
          </a:p>
        </p:txBody>
      </p:sp>
      <p:sp>
        <p:nvSpPr>
          <p:cNvPr id="8" name="Content Placeholder 4"/>
          <p:cNvSpPr>
            <a:spLocks noGrp="1"/>
          </p:cNvSpPr>
          <p:nvPr>
            <p:ph idx="1"/>
          </p:nvPr>
        </p:nvSpPr>
        <p:spPr>
          <a:xfrm>
            <a:off x="510559" y="1596460"/>
            <a:ext cx="4262332" cy="2555339"/>
          </a:xfrm>
        </p:spPr>
        <p:txBody>
          <a:bodyPr>
            <a:noAutofit/>
          </a:bodyPr>
          <a:lstStyle/>
          <a:p>
            <a:pPr>
              <a:lnSpc>
                <a:spcPct val="150000"/>
              </a:lnSpc>
            </a:pPr>
            <a:r>
              <a:rPr lang="en-US" sz="1600" b="1" dirty="0">
                <a:solidFill>
                  <a:srgbClr val="000000"/>
                </a:solidFill>
                <a:latin typeface="Century Gothic"/>
                <a:cs typeface="Century Gothic"/>
              </a:rPr>
              <a:t>Be observant!</a:t>
            </a:r>
          </a:p>
          <a:p>
            <a:pPr>
              <a:lnSpc>
                <a:spcPct val="150000"/>
              </a:lnSpc>
            </a:pPr>
            <a:r>
              <a:rPr lang="en-US" sz="1600" b="1" dirty="0">
                <a:solidFill>
                  <a:srgbClr val="000000"/>
                </a:solidFill>
                <a:latin typeface="Century Gothic"/>
                <a:cs typeface="Century Gothic"/>
              </a:rPr>
              <a:t>Don’t fall prey to crimes of opportunity</a:t>
            </a:r>
          </a:p>
          <a:p>
            <a:pPr lvl="1">
              <a:lnSpc>
                <a:spcPct val="150000"/>
              </a:lnSpc>
            </a:pPr>
            <a:r>
              <a:rPr lang="en-US" sz="1200" b="1" dirty="0">
                <a:solidFill>
                  <a:srgbClr val="000000"/>
                </a:solidFill>
                <a:latin typeface="Century Gothic"/>
                <a:cs typeface="Century Gothic"/>
              </a:rPr>
              <a:t>Don’t leave dorm room unlocked</a:t>
            </a:r>
          </a:p>
          <a:p>
            <a:pPr lvl="1">
              <a:lnSpc>
                <a:spcPct val="150000"/>
              </a:lnSpc>
            </a:pPr>
            <a:r>
              <a:rPr lang="en-US" sz="1200" b="1" dirty="0">
                <a:solidFill>
                  <a:srgbClr val="000000"/>
                </a:solidFill>
                <a:latin typeface="Century Gothic"/>
                <a:cs typeface="Century Gothic"/>
              </a:rPr>
              <a:t>Don’t leave valuables in sight</a:t>
            </a:r>
          </a:p>
          <a:p>
            <a:pPr lvl="1">
              <a:lnSpc>
                <a:spcPct val="150000"/>
              </a:lnSpc>
            </a:pPr>
            <a:r>
              <a:rPr lang="en-US" sz="1200" b="1" dirty="0">
                <a:solidFill>
                  <a:srgbClr val="000000"/>
                </a:solidFill>
                <a:latin typeface="Century Gothic"/>
                <a:cs typeface="Century Gothic"/>
              </a:rPr>
              <a:t>Don’t leave backpack/purse unattended</a:t>
            </a:r>
          </a:p>
          <a:p>
            <a:pPr>
              <a:lnSpc>
                <a:spcPct val="150000"/>
              </a:lnSpc>
            </a:pPr>
            <a:r>
              <a:rPr lang="en-US" sz="1600" b="1" dirty="0">
                <a:solidFill>
                  <a:srgbClr val="000000"/>
                </a:solidFill>
                <a:latin typeface="Century Gothic"/>
                <a:cs typeface="Century Gothic"/>
              </a:rPr>
              <a:t>Don’t broadcast schedule</a:t>
            </a:r>
          </a:p>
          <a:p>
            <a:pPr marL="0" indent="0">
              <a:lnSpc>
                <a:spcPct val="90000"/>
              </a:lnSpc>
              <a:buNone/>
            </a:pPr>
            <a:endParaRPr lang="en-US" sz="1600" b="1" dirty="0">
              <a:solidFill>
                <a:srgbClr val="000000"/>
              </a:solidFill>
              <a:latin typeface="Century Gothic"/>
              <a:cs typeface="Century Gothic"/>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6969" y="1626947"/>
            <a:ext cx="2228849" cy="148589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9896" y="2881144"/>
            <a:ext cx="2634483" cy="1552911"/>
          </a:xfrm>
          <a:prstGeom prst="rect">
            <a:avLst/>
          </a:prstGeom>
        </p:spPr>
      </p:pic>
    </p:spTree>
    <p:extLst>
      <p:ext uri="{BB962C8B-B14F-4D97-AF65-F5344CB8AC3E}">
        <p14:creationId xmlns:p14="http://schemas.microsoft.com/office/powerpoint/2010/main" val="28365352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Parents &amp; Children</a:t>
            </a:r>
          </a:p>
        </p:txBody>
      </p:sp>
      <p:sp>
        <p:nvSpPr>
          <p:cNvPr id="7" name="Title 1"/>
          <p:cNvSpPr txBox="1">
            <a:spLocks/>
          </p:cNvSpPr>
          <p:nvPr/>
        </p:nvSpPr>
        <p:spPr>
          <a:xfrm>
            <a:off x="4464243" y="946727"/>
            <a:ext cx="3756122"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College Students</a:t>
            </a:r>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95622" y="1937003"/>
            <a:ext cx="3485394" cy="2323596"/>
          </a:xfrm>
        </p:spPr>
      </p:pic>
      <p:sp>
        <p:nvSpPr>
          <p:cNvPr id="4" name="TextBox 3"/>
          <p:cNvSpPr txBox="1"/>
          <p:nvPr/>
        </p:nvSpPr>
        <p:spPr>
          <a:xfrm>
            <a:off x="631528" y="2071027"/>
            <a:ext cx="3953629" cy="230832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b="1" dirty="0">
                <a:latin typeface="Century Gothic" panose="020B0502020202020204" pitchFamily="34" charset="0"/>
              </a:rPr>
              <a:t>Safety in numbers</a:t>
            </a:r>
          </a:p>
          <a:p>
            <a:pPr marL="285750" indent="-285750">
              <a:lnSpc>
                <a:spcPct val="150000"/>
              </a:lnSpc>
              <a:buFont typeface="Arial" panose="020B0604020202020204" pitchFamily="34" charset="0"/>
              <a:buChar char="•"/>
            </a:pPr>
            <a:r>
              <a:rPr lang="en-US" sz="1600" b="1" dirty="0">
                <a:latin typeface="Century Gothic" panose="020B0502020202020204" pitchFamily="34" charset="0"/>
              </a:rPr>
              <a:t>Don’t do laundry early in the morning/late at night</a:t>
            </a:r>
          </a:p>
          <a:p>
            <a:pPr marL="285750" indent="-285750">
              <a:lnSpc>
                <a:spcPct val="150000"/>
              </a:lnSpc>
              <a:buFont typeface="Arial" panose="020B0604020202020204" pitchFamily="34" charset="0"/>
              <a:buChar char="•"/>
            </a:pPr>
            <a:r>
              <a:rPr lang="en-US" sz="1600" b="1" dirty="0">
                <a:latin typeface="Century Gothic" panose="020B0502020202020204" pitchFamily="34" charset="0"/>
              </a:rPr>
              <a:t>Always tell someone where you are going</a:t>
            </a:r>
          </a:p>
          <a:p>
            <a:pPr marL="285750" indent="-285750">
              <a:lnSpc>
                <a:spcPct val="150000"/>
              </a:lnSpc>
              <a:buFont typeface="Arial" panose="020B0604020202020204" pitchFamily="34" charset="0"/>
              <a:buChar char="•"/>
            </a:pPr>
            <a:endParaRPr lang="en-US" sz="1600" b="1" dirty="0">
              <a:latin typeface="Century Gothic" panose="020B0502020202020204" pitchFamily="34" charset="0"/>
            </a:endParaRPr>
          </a:p>
        </p:txBody>
      </p:sp>
    </p:spTree>
    <p:extLst>
      <p:ext uri="{BB962C8B-B14F-4D97-AF65-F5344CB8AC3E}">
        <p14:creationId xmlns:p14="http://schemas.microsoft.com/office/powerpoint/2010/main" val="11552657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Parents &amp; Children</a:t>
            </a:r>
          </a:p>
        </p:txBody>
      </p:sp>
      <p:sp>
        <p:nvSpPr>
          <p:cNvPr id="7" name="Title 1"/>
          <p:cNvSpPr txBox="1">
            <a:spLocks/>
          </p:cNvSpPr>
          <p:nvPr/>
        </p:nvSpPr>
        <p:spPr>
          <a:xfrm>
            <a:off x="4464243" y="946727"/>
            <a:ext cx="3756122"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College Students</a:t>
            </a:r>
          </a:p>
        </p:txBody>
      </p:sp>
      <p:sp>
        <p:nvSpPr>
          <p:cNvPr id="8" name="Content Placeholder 4"/>
          <p:cNvSpPr>
            <a:spLocks noGrp="1"/>
          </p:cNvSpPr>
          <p:nvPr>
            <p:ph idx="1"/>
          </p:nvPr>
        </p:nvSpPr>
        <p:spPr>
          <a:xfrm>
            <a:off x="933123" y="1793987"/>
            <a:ext cx="4054513" cy="2873994"/>
          </a:xfrm>
        </p:spPr>
        <p:txBody>
          <a:bodyPr>
            <a:noAutofit/>
          </a:bodyPr>
          <a:lstStyle/>
          <a:p>
            <a:pPr>
              <a:lnSpc>
                <a:spcPct val="150000"/>
              </a:lnSpc>
            </a:pPr>
            <a:r>
              <a:rPr lang="en-US" sz="1600" b="1" dirty="0">
                <a:solidFill>
                  <a:srgbClr val="000000"/>
                </a:solidFill>
                <a:latin typeface="Century Gothic"/>
                <a:cs typeface="Century Gothic"/>
              </a:rPr>
              <a:t>Don’t trust someone just because they’re an acquaintance</a:t>
            </a:r>
          </a:p>
          <a:p>
            <a:pPr>
              <a:lnSpc>
                <a:spcPct val="150000"/>
              </a:lnSpc>
            </a:pPr>
            <a:r>
              <a:rPr lang="en-US" sz="1600" b="1" dirty="0">
                <a:solidFill>
                  <a:srgbClr val="000000"/>
                </a:solidFill>
                <a:latin typeface="Century Gothic"/>
                <a:cs typeface="Century Gothic"/>
              </a:rPr>
              <a:t>Know where call boxes are</a:t>
            </a:r>
          </a:p>
          <a:p>
            <a:pPr>
              <a:lnSpc>
                <a:spcPct val="150000"/>
              </a:lnSpc>
            </a:pPr>
            <a:r>
              <a:rPr lang="en-US" sz="1600" b="1" dirty="0">
                <a:solidFill>
                  <a:srgbClr val="000000"/>
                </a:solidFill>
                <a:latin typeface="Century Gothic"/>
                <a:cs typeface="Century Gothic"/>
              </a:rPr>
              <a:t>Report all crimes</a:t>
            </a:r>
          </a:p>
          <a:p>
            <a:pPr>
              <a:lnSpc>
                <a:spcPct val="150000"/>
              </a:lnSpc>
            </a:pPr>
            <a:r>
              <a:rPr lang="en-US" sz="1600" b="1" dirty="0">
                <a:solidFill>
                  <a:srgbClr val="000000"/>
                </a:solidFill>
                <a:latin typeface="Century Gothic"/>
                <a:cs typeface="Century Gothic"/>
              </a:rPr>
              <a:t>Know your limits</a:t>
            </a:r>
          </a:p>
        </p:txBody>
      </p:sp>
      <p:pic>
        <p:nvPicPr>
          <p:cNvPr id="9" name="Picture 9" descr="66_Party_1884726"/>
          <p:cNvPicPr>
            <a:picLocks noChangeAspect="1" noChangeArrowheads="1"/>
          </p:cNvPicPr>
          <p:nvPr/>
        </p:nvPicPr>
        <p:blipFill>
          <a:blip r:embed="rId3" cstate="print"/>
          <a:srcRect/>
          <a:stretch>
            <a:fillRect/>
          </a:stretch>
        </p:blipFill>
        <p:spPr bwMode="auto">
          <a:xfrm>
            <a:off x="5563900" y="1614879"/>
            <a:ext cx="1869063" cy="2808835"/>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7766724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4-NR-730-RTBAV_TitleCards_Mod3_RV.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1467416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Seniors &amp; Physical Disabilities</a:t>
            </a:r>
          </a:p>
        </p:txBody>
      </p:sp>
      <p:sp>
        <p:nvSpPr>
          <p:cNvPr id="7" name="Title 1"/>
          <p:cNvSpPr txBox="1">
            <a:spLocks/>
          </p:cNvSpPr>
          <p:nvPr/>
        </p:nvSpPr>
        <p:spPr>
          <a:xfrm>
            <a:off x="4471940" y="946727"/>
            <a:ext cx="3756122"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Background &amp; Scope</a:t>
            </a:r>
          </a:p>
        </p:txBody>
      </p:sp>
      <p:sp>
        <p:nvSpPr>
          <p:cNvPr id="8" name="Content Placeholder 4"/>
          <p:cNvSpPr>
            <a:spLocks noGrp="1"/>
          </p:cNvSpPr>
          <p:nvPr>
            <p:ph idx="1"/>
          </p:nvPr>
        </p:nvSpPr>
        <p:spPr>
          <a:xfrm>
            <a:off x="585740" y="1844552"/>
            <a:ext cx="3886200" cy="2816761"/>
          </a:xfrm>
        </p:spPr>
        <p:txBody>
          <a:bodyPr>
            <a:noAutofit/>
          </a:bodyPr>
          <a:lstStyle/>
          <a:p>
            <a:pPr>
              <a:lnSpc>
                <a:spcPct val="150000"/>
              </a:lnSpc>
            </a:pPr>
            <a:r>
              <a:rPr lang="en-US" sz="1600" b="1" dirty="0">
                <a:solidFill>
                  <a:srgbClr val="000000"/>
                </a:solidFill>
                <a:latin typeface="Century Gothic"/>
                <a:cs typeface="Century Gothic"/>
              </a:rPr>
              <a:t>Often considered easy targets</a:t>
            </a:r>
          </a:p>
          <a:p>
            <a:pPr>
              <a:lnSpc>
                <a:spcPct val="150000"/>
              </a:lnSpc>
            </a:pPr>
            <a:r>
              <a:rPr lang="en-US" sz="1600" b="1" dirty="0">
                <a:solidFill>
                  <a:srgbClr val="000000"/>
                </a:solidFill>
                <a:latin typeface="Century Gothic"/>
                <a:cs typeface="Century Gothic"/>
              </a:rPr>
              <a:t>Often isolated, hesitant to report crimes</a:t>
            </a:r>
          </a:p>
          <a:p>
            <a:pPr>
              <a:lnSpc>
                <a:spcPct val="150000"/>
              </a:lnSpc>
            </a:pPr>
            <a:r>
              <a:rPr lang="en-US" sz="1600" b="1" dirty="0">
                <a:solidFill>
                  <a:srgbClr val="000000"/>
                </a:solidFill>
                <a:latin typeface="Century Gothic"/>
                <a:cs typeface="Century Gothic"/>
              </a:rPr>
              <a:t>May be victimized by family or caregivers</a:t>
            </a:r>
          </a:p>
        </p:txBody>
      </p:sp>
      <p:pic>
        <p:nvPicPr>
          <p:cNvPr id="4" name="Picture 3" descr="Slide_6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8580" y="1911927"/>
            <a:ext cx="3589482" cy="2392988"/>
          </a:xfrm>
          <a:prstGeom prst="rect">
            <a:avLst/>
          </a:prstGeom>
          <a:effectLst>
            <a:outerShdw blurRad="50800" dist="38100" dir="2700000" algn="tl" rotWithShape="0">
              <a:srgbClr val="000000">
                <a:alpha val="20000"/>
              </a:srgbClr>
            </a:outerShdw>
          </a:effectLst>
        </p:spPr>
      </p:pic>
    </p:spTree>
    <p:extLst>
      <p:ext uri="{BB962C8B-B14F-4D97-AF65-F5344CB8AC3E}">
        <p14:creationId xmlns:p14="http://schemas.microsoft.com/office/powerpoint/2010/main" val="25471688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Seniors &amp; Physical Disabilities</a:t>
            </a:r>
          </a:p>
        </p:txBody>
      </p:sp>
      <p:sp>
        <p:nvSpPr>
          <p:cNvPr id="7" name="Title 1"/>
          <p:cNvSpPr txBox="1">
            <a:spLocks/>
          </p:cNvSpPr>
          <p:nvPr/>
        </p:nvSpPr>
        <p:spPr>
          <a:xfrm>
            <a:off x="4471940" y="946727"/>
            <a:ext cx="3756122"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Personal Protection Devices</a:t>
            </a:r>
          </a:p>
        </p:txBody>
      </p:sp>
      <p:sp>
        <p:nvSpPr>
          <p:cNvPr id="8" name="Content Placeholder 4"/>
          <p:cNvSpPr>
            <a:spLocks noGrp="1"/>
          </p:cNvSpPr>
          <p:nvPr>
            <p:ph idx="1"/>
          </p:nvPr>
        </p:nvSpPr>
        <p:spPr>
          <a:xfrm>
            <a:off x="1534775" y="1802061"/>
            <a:ext cx="4095558" cy="2415879"/>
          </a:xfrm>
        </p:spPr>
        <p:txBody>
          <a:bodyPr>
            <a:noAutofit/>
          </a:bodyPr>
          <a:lstStyle/>
          <a:p>
            <a:pPr marL="0" indent="0">
              <a:lnSpc>
                <a:spcPct val="130000"/>
              </a:lnSpc>
              <a:buNone/>
            </a:pPr>
            <a:r>
              <a:rPr lang="en-US" sz="1600" b="1" dirty="0">
                <a:latin typeface="Century Gothic"/>
                <a:cs typeface="Century Gothic"/>
              </a:rPr>
              <a:t>• </a:t>
            </a:r>
            <a:r>
              <a:rPr lang="en-US" sz="1600" b="1" dirty="0">
                <a:solidFill>
                  <a:srgbClr val="000000"/>
                </a:solidFill>
                <a:latin typeface="Century Gothic"/>
                <a:cs typeface="Century Gothic"/>
              </a:rPr>
              <a:t>Electronic devices:</a:t>
            </a:r>
          </a:p>
          <a:p>
            <a:pPr marL="457200" lvl="1" indent="0">
              <a:lnSpc>
                <a:spcPct val="130000"/>
              </a:lnSpc>
              <a:buNone/>
            </a:pPr>
            <a:r>
              <a:rPr lang="en-US" sz="1600" dirty="0">
                <a:solidFill>
                  <a:srgbClr val="000000"/>
                </a:solidFill>
                <a:latin typeface="Century Gothic"/>
                <a:cs typeface="Century Gothic"/>
              </a:rPr>
              <a:t>- Small</a:t>
            </a:r>
          </a:p>
          <a:p>
            <a:pPr marL="457200" lvl="1" indent="0">
              <a:lnSpc>
                <a:spcPct val="130000"/>
              </a:lnSpc>
              <a:buNone/>
            </a:pPr>
            <a:r>
              <a:rPr lang="en-US" sz="1600" dirty="0">
                <a:solidFill>
                  <a:srgbClr val="000000"/>
                </a:solidFill>
                <a:latin typeface="Century Gothic"/>
                <a:cs typeface="Century Gothic"/>
              </a:rPr>
              <a:t>- Summon help</a:t>
            </a:r>
            <a:br>
              <a:rPr lang="en-US" sz="1600" dirty="0">
                <a:solidFill>
                  <a:srgbClr val="000000"/>
                </a:solidFill>
                <a:latin typeface="Century Gothic"/>
                <a:cs typeface="Century Gothic"/>
              </a:rPr>
            </a:br>
            <a:r>
              <a:rPr lang="en-US" sz="1600" dirty="0">
                <a:solidFill>
                  <a:srgbClr val="000000"/>
                </a:solidFill>
                <a:latin typeface="Century Gothic"/>
                <a:cs typeface="Century Gothic"/>
              </a:rPr>
              <a:t>- Name and address not required</a:t>
            </a:r>
          </a:p>
          <a:p>
            <a:pPr marL="457200" lvl="1" indent="0">
              <a:lnSpc>
                <a:spcPct val="130000"/>
              </a:lnSpc>
              <a:buNone/>
            </a:pPr>
            <a:r>
              <a:rPr lang="en-US" sz="1600" dirty="0">
                <a:solidFill>
                  <a:srgbClr val="000000"/>
                </a:solidFill>
                <a:latin typeface="Century Gothic"/>
                <a:cs typeface="Century Gothic"/>
              </a:rPr>
              <a:t>- Investigate the company</a:t>
            </a:r>
          </a:p>
        </p:txBody>
      </p:sp>
      <p:sp>
        <p:nvSpPr>
          <p:cNvPr id="6" name="Content Placeholder 4"/>
          <p:cNvSpPr txBox="1">
            <a:spLocks/>
          </p:cNvSpPr>
          <p:nvPr/>
        </p:nvSpPr>
        <p:spPr>
          <a:xfrm>
            <a:off x="5434059" y="1795333"/>
            <a:ext cx="1927326" cy="241587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30000"/>
              </a:lnSpc>
              <a:buNone/>
            </a:pPr>
            <a:r>
              <a:rPr lang="en-US" sz="1600" b="1" dirty="0">
                <a:latin typeface="Century Gothic"/>
                <a:cs typeface="Century Gothic"/>
              </a:rPr>
              <a:t>• </a:t>
            </a:r>
            <a:r>
              <a:rPr lang="en-US" sz="1600" b="1" dirty="0">
                <a:solidFill>
                  <a:srgbClr val="000000"/>
                </a:solidFill>
                <a:latin typeface="Century Gothic"/>
                <a:cs typeface="Century Gothic"/>
              </a:rPr>
              <a:t>Items on hand:</a:t>
            </a:r>
          </a:p>
          <a:p>
            <a:pPr marL="457200" lvl="1" indent="0">
              <a:lnSpc>
                <a:spcPct val="130000"/>
              </a:lnSpc>
              <a:buFont typeface="Arial"/>
              <a:buNone/>
            </a:pPr>
            <a:r>
              <a:rPr lang="en-US" sz="1600" dirty="0">
                <a:solidFill>
                  <a:srgbClr val="000000"/>
                </a:solidFill>
                <a:latin typeface="Century Gothic"/>
                <a:cs typeface="Century Gothic"/>
              </a:rPr>
              <a:t>- Cane</a:t>
            </a:r>
          </a:p>
          <a:p>
            <a:pPr marL="457200" lvl="1" indent="0">
              <a:lnSpc>
                <a:spcPct val="130000"/>
              </a:lnSpc>
              <a:buFont typeface="Arial"/>
              <a:buNone/>
            </a:pPr>
            <a:r>
              <a:rPr lang="en-US" sz="1600" dirty="0">
                <a:solidFill>
                  <a:srgbClr val="000000"/>
                </a:solidFill>
                <a:latin typeface="Century Gothic"/>
                <a:cs typeface="Century Gothic"/>
              </a:rPr>
              <a:t>- Crutches</a:t>
            </a:r>
            <a:br>
              <a:rPr lang="en-US" sz="1600" dirty="0">
                <a:solidFill>
                  <a:srgbClr val="000000"/>
                </a:solidFill>
                <a:latin typeface="Century Gothic"/>
                <a:cs typeface="Century Gothic"/>
              </a:rPr>
            </a:br>
            <a:r>
              <a:rPr lang="en-US" sz="1600" dirty="0">
                <a:solidFill>
                  <a:srgbClr val="000000"/>
                </a:solidFill>
                <a:latin typeface="Century Gothic"/>
                <a:cs typeface="Century Gothic"/>
              </a:rPr>
              <a:t>- Wheelchair</a:t>
            </a:r>
          </a:p>
          <a:p>
            <a:pPr marL="457200" lvl="1" indent="0">
              <a:lnSpc>
                <a:spcPct val="130000"/>
              </a:lnSpc>
              <a:buFont typeface="Arial"/>
              <a:buNone/>
            </a:pPr>
            <a:r>
              <a:rPr lang="en-US" sz="1600" dirty="0">
                <a:solidFill>
                  <a:srgbClr val="000000"/>
                </a:solidFill>
                <a:latin typeface="Century Gothic"/>
                <a:cs typeface="Century Gothic"/>
              </a:rPr>
              <a:t>- Whistle</a:t>
            </a:r>
          </a:p>
          <a:p>
            <a:pPr marL="457200" lvl="1" indent="0">
              <a:lnSpc>
                <a:spcPct val="130000"/>
              </a:lnSpc>
              <a:buFont typeface="Arial"/>
              <a:buNone/>
            </a:pPr>
            <a:r>
              <a:rPr lang="en-US" sz="1600" dirty="0">
                <a:solidFill>
                  <a:srgbClr val="000000"/>
                </a:solidFill>
                <a:latin typeface="Century Gothic"/>
                <a:cs typeface="Century Gothic"/>
              </a:rPr>
              <a:t>- Broom</a:t>
            </a:r>
          </a:p>
        </p:txBody>
      </p:sp>
    </p:spTree>
    <p:extLst>
      <p:ext uri="{BB962C8B-B14F-4D97-AF65-F5344CB8AC3E}">
        <p14:creationId xmlns:p14="http://schemas.microsoft.com/office/powerpoint/2010/main" val="579495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Seniors &amp; Physical Disabilities</a:t>
            </a:r>
          </a:p>
        </p:txBody>
      </p:sp>
      <p:sp>
        <p:nvSpPr>
          <p:cNvPr id="7" name="Title 1"/>
          <p:cNvSpPr txBox="1">
            <a:spLocks/>
          </p:cNvSpPr>
          <p:nvPr/>
        </p:nvSpPr>
        <p:spPr>
          <a:xfrm>
            <a:off x="4471940" y="946727"/>
            <a:ext cx="3756122"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Inside Your Home</a:t>
            </a:r>
          </a:p>
        </p:txBody>
      </p:sp>
      <p:sp>
        <p:nvSpPr>
          <p:cNvPr id="8" name="Content Placeholder 4"/>
          <p:cNvSpPr>
            <a:spLocks noGrp="1"/>
          </p:cNvSpPr>
          <p:nvPr>
            <p:ph idx="1"/>
          </p:nvPr>
        </p:nvSpPr>
        <p:spPr>
          <a:xfrm>
            <a:off x="651934" y="1497830"/>
            <a:ext cx="4204083" cy="3150370"/>
          </a:xfrm>
        </p:spPr>
        <p:txBody>
          <a:bodyPr>
            <a:noAutofit/>
          </a:bodyPr>
          <a:lstStyle/>
          <a:p>
            <a:pPr>
              <a:lnSpc>
                <a:spcPct val="150000"/>
              </a:lnSpc>
            </a:pPr>
            <a:r>
              <a:rPr lang="en-US" sz="1600" b="1" dirty="0">
                <a:solidFill>
                  <a:srgbClr val="000000"/>
                </a:solidFill>
                <a:latin typeface="Century Gothic"/>
                <a:cs typeface="Century Gothic"/>
              </a:rPr>
              <a:t>Keep valuables locked up</a:t>
            </a:r>
          </a:p>
          <a:p>
            <a:pPr>
              <a:lnSpc>
                <a:spcPct val="150000"/>
              </a:lnSpc>
            </a:pPr>
            <a:r>
              <a:rPr lang="en-US" sz="1600" b="1" dirty="0">
                <a:solidFill>
                  <a:srgbClr val="000000"/>
                </a:solidFill>
                <a:latin typeface="Century Gothic"/>
                <a:cs typeface="Century Gothic"/>
              </a:rPr>
              <a:t>Install wide angle door viewer</a:t>
            </a:r>
          </a:p>
          <a:p>
            <a:pPr>
              <a:lnSpc>
                <a:spcPct val="150000"/>
              </a:lnSpc>
            </a:pPr>
            <a:r>
              <a:rPr lang="en-US" sz="1600" b="1" dirty="0">
                <a:solidFill>
                  <a:srgbClr val="000000"/>
                </a:solidFill>
                <a:latin typeface="Century Gothic"/>
                <a:cs typeface="Century Gothic"/>
              </a:rPr>
              <a:t>Keep meds locked up, shred medical info</a:t>
            </a:r>
          </a:p>
          <a:p>
            <a:pPr>
              <a:lnSpc>
                <a:spcPct val="150000"/>
              </a:lnSpc>
            </a:pPr>
            <a:r>
              <a:rPr lang="en-US" sz="1600" b="1" dirty="0">
                <a:latin typeface="Century Gothic"/>
                <a:cs typeface="Century Gothic"/>
              </a:rPr>
              <a:t> </a:t>
            </a:r>
            <a:r>
              <a:rPr lang="en-US" sz="1600" b="1" dirty="0">
                <a:solidFill>
                  <a:srgbClr val="000000"/>
                </a:solidFill>
                <a:latin typeface="Century Gothic"/>
                <a:cs typeface="Century Gothic"/>
              </a:rPr>
              <a:t>Make home accessible to avoid accidents</a:t>
            </a:r>
          </a:p>
          <a:p>
            <a:pPr>
              <a:lnSpc>
                <a:spcPct val="150000"/>
              </a:lnSpc>
            </a:pPr>
            <a:r>
              <a:rPr lang="en-US" sz="1600" b="1" dirty="0">
                <a:solidFill>
                  <a:srgbClr val="000000"/>
                </a:solidFill>
                <a:latin typeface="Century Gothic"/>
                <a:cs typeface="Century Gothic"/>
              </a:rPr>
              <a:t>Lock doors/windows not frequently used</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7482" y="1779155"/>
            <a:ext cx="1965037" cy="2947555"/>
          </a:xfrm>
          <a:prstGeom prst="rect">
            <a:avLst/>
          </a:prstGeom>
        </p:spPr>
      </p:pic>
    </p:spTree>
    <p:extLst>
      <p:ext uri="{BB962C8B-B14F-4D97-AF65-F5344CB8AC3E}">
        <p14:creationId xmlns:p14="http://schemas.microsoft.com/office/powerpoint/2010/main" val="474407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Seniors &amp; Physical Disabilities</a:t>
            </a:r>
          </a:p>
        </p:txBody>
      </p:sp>
      <p:sp>
        <p:nvSpPr>
          <p:cNvPr id="7" name="Title 1"/>
          <p:cNvSpPr txBox="1">
            <a:spLocks/>
          </p:cNvSpPr>
          <p:nvPr/>
        </p:nvSpPr>
        <p:spPr>
          <a:xfrm>
            <a:off x="4471940" y="946727"/>
            <a:ext cx="3756122"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Outside Your Home</a:t>
            </a:r>
          </a:p>
        </p:txBody>
      </p:sp>
      <p:sp>
        <p:nvSpPr>
          <p:cNvPr id="8" name="Content Placeholder 4"/>
          <p:cNvSpPr>
            <a:spLocks noGrp="1"/>
          </p:cNvSpPr>
          <p:nvPr>
            <p:ph idx="1"/>
          </p:nvPr>
        </p:nvSpPr>
        <p:spPr>
          <a:xfrm>
            <a:off x="901841" y="1778000"/>
            <a:ext cx="2679035" cy="2400566"/>
          </a:xfrm>
        </p:spPr>
        <p:txBody>
          <a:bodyPr>
            <a:noAutofit/>
          </a:bodyPr>
          <a:lstStyle/>
          <a:p>
            <a:pPr>
              <a:lnSpc>
                <a:spcPct val="150000"/>
              </a:lnSpc>
            </a:pPr>
            <a:r>
              <a:rPr lang="en-US" sz="1600" b="1" dirty="0">
                <a:solidFill>
                  <a:srgbClr val="000000"/>
                </a:solidFill>
                <a:latin typeface="Century Gothic"/>
                <a:cs typeface="Century Gothic"/>
              </a:rPr>
              <a:t>Safety in numbers</a:t>
            </a:r>
          </a:p>
          <a:p>
            <a:pPr>
              <a:lnSpc>
                <a:spcPct val="150000"/>
              </a:lnSpc>
            </a:pPr>
            <a:r>
              <a:rPr lang="en-US" sz="1600" b="1" dirty="0">
                <a:solidFill>
                  <a:srgbClr val="000000"/>
                </a:solidFill>
                <a:latin typeface="Century Gothic"/>
                <a:cs typeface="Century Gothic"/>
              </a:rPr>
              <a:t>Stay alert</a:t>
            </a:r>
          </a:p>
          <a:p>
            <a:pPr>
              <a:lnSpc>
                <a:spcPct val="150000"/>
              </a:lnSpc>
            </a:pPr>
            <a:r>
              <a:rPr lang="en-US" sz="1600" b="1" dirty="0">
                <a:solidFill>
                  <a:srgbClr val="000000"/>
                </a:solidFill>
                <a:latin typeface="Century Gothic"/>
                <a:cs typeface="Century Gothic"/>
              </a:rPr>
              <a:t>Apply for parking permit</a:t>
            </a:r>
          </a:p>
          <a:p>
            <a:pPr>
              <a:lnSpc>
                <a:spcPct val="150000"/>
              </a:lnSpc>
            </a:pPr>
            <a:r>
              <a:rPr lang="en-US" sz="1600" b="1" dirty="0">
                <a:solidFill>
                  <a:srgbClr val="000000"/>
                </a:solidFill>
                <a:latin typeface="Century Gothic"/>
                <a:cs typeface="Century Gothic"/>
              </a:rPr>
              <a:t>Don’t accept help from strangers</a:t>
            </a:r>
          </a:p>
        </p:txBody>
      </p:sp>
      <p:pic>
        <p:nvPicPr>
          <p:cNvPr id="4" name="Picture 3" descr="Slide_7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3939" y="1685636"/>
            <a:ext cx="4202546" cy="2801697"/>
          </a:xfrm>
          <a:prstGeom prst="rect">
            <a:avLst/>
          </a:prstGeom>
        </p:spPr>
      </p:pic>
    </p:spTree>
    <p:extLst>
      <p:ext uri="{BB962C8B-B14F-4D97-AF65-F5344CB8AC3E}">
        <p14:creationId xmlns:p14="http://schemas.microsoft.com/office/powerpoint/2010/main" val="34523614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Seniors &amp; Physical Disabilities</a:t>
            </a:r>
          </a:p>
        </p:txBody>
      </p:sp>
      <p:sp>
        <p:nvSpPr>
          <p:cNvPr id="7" name="Title 1"/>
          <p:cNvSpPr txBox="1">
            <a:spLocks/>
          </p:cNvSpPr>
          <p:nvPr/>
        </p:nvSpPr>
        <p:spPr>
          <a:xfrm>
            <a:off x="4471940" y="946727"/>
            <a:ext cx="3756122"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Travel Tips</a:t>
            </a:r>
          </a:p>
        </p:txBody>
      </p:sp>
      <p:sp>
        <p:nvSpPr>
          <p:cNvPr id="8" name="Content Placeholder 4"/>
          <p:cNvSpPr>
            <a:spLocks noGrp="1"/>
          </p:cNvSpPr>
          <p:nvPr>
            <p:ph idx="1"/>
          </p:nvPr>
        </p:nvSpPr>
        <p:spPr>
          <a:xfrm>
            <a:off x="482355" y="1705453"/>
            <a:ext cx="3334572" cy="2712038"/>
          </a:xfrm>
        </p:spPr>
        <p:txBody>
          <a:bodyPr>
            <a:noAutofit/>
          </a:bodyPr>
          <a:lstStyle/>
          <a:p>
            <a:pPr>
              <a:lnSpc>
                <a:spcPct val="150000"/>
              </a:lnSpc>
            </a:pPr>
            <a:r>
              <a:rPr lang="en-US" sz="1600" b="1" dirty="0">
                <a:solidFill>
                  <a:srgbClr val="000000"/>
                </a:solidFill>
                <a:latin typeface="Century Gothic"/>
                <a:cs typeface="Century Gothic"/>
              </a:rPr>
              <a:t>Travel with a companion</a:t>
            </a:r>
          </a:p>
          <a:p>
            <a:pPr>
              <a:lnSpc>
                <a:spcPct val="150000"/>
              </a:lnSpc>
            </a:pPr>
            <a:r>
              <a:rPr lang="en-US" sz="1600" b="1" dirty="0">
                <a:solidFill>
                  <a:srgbClr val="000000"/>
                </a:solidFill>
                <a:latin typeface="Century Gothic"/>
                <a:cs typeface="Century Gothic"/>
              </a:rPr>
              <a:t>Bring extra medication</a:t>
            </a:r>
          </a:p>
          <a:p>
            <a:pPr>
              <a:lnSpc>
                <a:spcPct val="150000"/>
              </a:lnSpc>
            </a:pPr>
            <a:r>
              <a:rPr lang="en-US" sz="1600" b="1" dirty="0">
                <a:solidFill>
                  <a:srgbClr val="000000"/>
                </a:solidFill>
                <a:latin typeface="Century Gothic"/>
                <a:cs typeface="Century Gothic"/>
              </a:rPr>
              <a:t>Bring valuables/meds in carry on luggage</a:t>
            </a:r>
          </a:p>
          <a:p>
            <a:pPr>
              <a:lnSpc>
                <a:spcPct val="150000"/>
              </a:lnSpc>
            </a:pPr>
            <a:r>
              <a:rPr lang="en-US" sz="1600" b="1" dirty="0">
                <a:solidFill>
                  <a:srgbClr val="000000"/>
                </a:solidFill>
                <a:latin typeface="Century Gothic"/>
                <a:cs typeface="Century Gothic"/>
              </a:rPr>
              <a:t>Inquire about special accommodations on plane, in hotel, etc.</a:t>
            </a:r>
          </a:p>
        </p:txBody>
      </p:sp>
      <p:pic>
        <p:nvPicPr>
          <p:cNvPr id="4" name="Picture 3" descr="9141439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3939" y="1702000"/>
            <a:ext cx="4210243" cy="2806428"/>
          </a:xfrm>
          <a:prstGeom prst="rect">
            <a:avLst/>
          </a:prstGeom>
        </p:spPr>
      </p:pic>
    </p:spTree>
    <p:extLst>
      <p:ext uri="{BB962C8B-B14F-4D97-AF65-F5344CB8AC3E}">
        <p14:creationId xmlns:p14="http://schemas.microsoft.com/office/powerpoint/2010/main" val="34487044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Seniors &amp; Physical Disabilities</a:t>
            </a:r>
          </a:p>
        </p:txBody>
      </p:sp>
      <p:sp>
        <p:nvSpPr>
          <p:cNvPr id="7" name="Title 1"/>
          <p:cNvSpPr txBox="1">
            <a:spLocks/>
          </p:cNvSpPr>
          <p:nvPr/>
        </p:nvSpPr>
        <p:spPr>
          <a:xfrm>
            <a:off x="4471940" y="946727"/>
            <a:ext cx="3756122"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Abuse</a:t>
            </a:r>
          </a:p>
        </p:txBody>
      </p:sp>
      <p:sp>
        <p:nvSpPr>
          <p:cNvPr id="8" name="Content Placeholder 4"/>
          <p:cNvSpPr>
            <a:spLocks noGrp="1"/>
          </p:cNvSpPr>
          <p:nvPr>
            <p:ph idx="1"/>
          </p:nvPr>
        </p:nvSpPr>
        <p:spPr>
          <a:xfrm>
            <a:off x="1427019" y="1796241"/>
            <a:ext cx="3075709" cy="1967577"/>
          </a:xfrm>
        </p:spPr>
        <p:txBody>
          <a:bodyPr>
            <a:noAutofit/>
          </a:bodyPr>
          <a:lstStyle/>
          <a:p>
            <a:pPr marL="0" indent="0">
              <a:lnSpc>
                <a:spcPct val="120000"/>
              </a:lnSpc>
              <a:buNone/>
            </a:pPr>
            <a:r>
              <a:rPr lang="en-US" sz="1600" b="1" dirty="0">
                <a:latin typeface="Century Gothic"/>
                <a:cs typeface="Century Gothic"/>
              </a:rPr>
              <a:t>• </a:t>
            </a:r>
            <a:r>
              <a:rPr lang="en-US" sz="1600" b="1" dirty="0">
                <a:solidFill>
                  <a:srgbClr val="000000"/>
                </a:solidFill>
                <a:latin typeface="Century Gothic"/>
                <a:cs typeface="Century Gothic"/>
              </a:rPr>
              <a:t>Domestic elder abuse:</a:t>
            </a:r>
          </a:p>
          <a:p>
            <a:pPr marL="457200" lvl="1" indent="0">
              <a:buNone/>
            </a:pPr>
            <a:r>
              <a:rPr lang="en-US" sz="1600" dirty="0">
                <a:solidFill>
                  <a:srgbClr val="000000"/>
                </a:solidFill>
                <a:latin typeface="Century Gothic"/>
                <a:cs typeface="Century Gothic"/>
              </a:rPr>
              <a:t>- Known to victim</a:t>
            </a:r>
          </a:p>
          <a:p>
            <a:pPr marL="0" indent="0">
              <a:lnSpc>
                <a:spcPct val="120000"/>
              </a:lnSpc>
              <a:buNone/>
            </a:pPr>
            <a:r>
              <a:rPr lang="en-US" sz="1600" b="1" dirty="0">
                <a:latin typeface="Century Gothic"/>
                <a:cs typeface="Century Gothic"/>
              </a:rPr>
              <a:t>• </a:t>
            </a:r>
            <a:r>
              <a:rPr lang="en-US" sz="1600" b="1" dirty="0">
                <a:solidFill>
                  <a:srgbClr val="000000"/>
                </a:solidFill>
                <a:latin typeface="Century Gothic"/>
                <a:cs typeface="Century Gothic"/>
              </a:rPr>
              <a:t>Institutional elder abuse:</a:t>
            </a:r>
            <a:br>
              <a:rPr lang="en-US" sz="1600" b="1" dirty="0">
                <a:solidFill>
                  <a:srgbClr val="000000"/>
                </a:solidFill>
                <a:latin typeface="Century Gothic"/>
                <a:cs typeface="Century Gothic"/>
              </a:rPr>
            </a:br>
            <a:r>
              <a:rPr lang="en-US" sz="1600" dirty="0">
                <a:solidFill>
                  <a:srgbClr val="000000"/>
                </a:solidFill>
                <a:latin typeface="Century Gothic"/>
                <a:cs typeface="Century Gothic"/>
              </a:rPr>
              <a:t>	- Residential facilities</a:t>
            </a:r>
          </a:p>
          <a:p>
            <a:pPr marL="0" indent="0">
              <a:lnSpc>
                <a:spcPct val="120000"/>
              </a:lnSpc>
              <a:buNone/>
            </a:pPr>
            <a:r>
              <a:rPr lang="en-US" sz="1600" b="1" dirty="0">
                <a:latin typeface="Century Gothic"/>
                <a:cs typeface="Century Gothic"/>
              </a:rPr>
              <a:t>• </a:t>
            </a:r>
            <a:r>
              <a:rPr lang="en-US" sz="1600" b="1" dirty="0">
                <a:solidFill>
                  <a:srgbClr val="000000"/>
                </a:solidFill>
                <a:latin typeface="Century Gothic"/>
                <a:cs typeface="Century Gothic"/>
              </a:rPr>
              <a:t>Self-inflicted abuse</a:t>
            </a:r>
          </a:p>
          <a:p>
            <a:pPr>
              <a:lnSpc>
                <a:spcPct val="120000"/>
              </a:lnSpc>
            </a:pPr>
            <a:endParaRPr lang="en-US" sz="1600" b="1" dirty="0">
              <a:solidFill>
                <a:srgbClr val="000000"/>
              </a:solidFill>
              <a:latin typeface="Century Gothic"/>
              <a:cs typeface="Century Gothic"/>
            </a:endParaRPr>
          </a:p>
        </p:txBody>
      </p:sp>
      <p:sp>
        <p:nvSpPr>
          <p:cNvPr id="6" name="Content Placeholder 4"/>
          <p:cNvSpPr txBox="1">
            <a:spLocks/>
          </p:cNvSpPr>
          <p:nvPr/>
        </p:nvSpPr>
        <p:spPr>
          <a:xfrm>
            <a:off x="4805988" y="1796241"/>
            <a:ext cx="3075709" cy="196757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None/>
            </a:pPr>
            <a:r>
              <a:rPr lang="en-US" sz="1600" b="1" dirty="0">
                <a:latin typeface="Century Gothic"/>
                <a:cs typeface="Century Gothic"/>
              </a:rPr>
              <a:t>• </a:t>
            </a:r>
            <a:r>
              <a:rPr lang="en-US" sz="1600" b="1" dirty="0">
                <a:solidFill>
                  <a:srgbClr val="000000"/>
                </a:solidFill>
                <a:latin typeface="Century Gothic"/>
                <a:cs typeface="Century Gothic"/>
              </a:rPr>
              <a:t>Choose carefully</a:t>
            </a:r>
          </a:p>
          <a:p>
            <a:pPr marL="0" indent="0">
              <a:lnSpc>
                <a:spcPct val="120000"/>
              </a:lnSpc>
              <a:buNone/>
            </a:pPr>
            <a:r>
              <a:rPr lang="en-US" sz="1600" b="1" dirty="0">
                <a:latin typeface="Century Gothic"/>
                <a:cs typeface="Century Gothic"/>
              </a:rPr>
              <a:t>• </a:t>
            </a:r>
            <a:r>
              <a:rPr lang="en-US" sz="1600" b="1" dirty="0">
                <a:solidFill>
                  <a:srgbClr val="000000"/>
                </a:solidFill>
                <a:latin typeface="Century Gothic"/>
                <a:cs typeface="Century Gothic"/>
              </a:rPr>
              <a:t>Investigate</a:t>
            </a:r>
          </a:p>
          <a:p>
            <a:pPr marL="0" indent="0">
              <a:lnSpc>
                <a:spcPct val="120000"/>
              </a:lnSpc>
              <a:buNone/>
            </a:pPr>
            <a:r>
              <a:rPr lang="en-US" sz="1600" b="1" dirty="0">
                <a:latin typeface="Century Gothic"/>
                <a:cs typeface="Century Gothic"/>
              </a:rPr>
              <a:t>• </a:t>
            </a:r>
            <a:r>
              <a:rPr lang="en-US" sz="1600" b="1" dirty="0">
                <a:solidFill>
                  <a:srgbClr val="000000"/>
                </a:solidFill>
                <a:latin typeface="Century Gothic"/>
                <a:cs typeface="Century Gothic"/>
              </a:rPr>
              <a:t>Interview</a:t>
            </a:r>
          </a:p>
          <a:p>
            <a:pPr marL="0" indent="0">
              <a:lnSpc>
                <a:spcPct val="120000"/>
              </a:lnSpc>
              <a:buNone/>
            </a:pPr>
            <a:r>
              <a:rPr lang="en-US" sz="1600" b="1" dirty="0">
                <a:latin typeface="Century Gothic"/>
                <a:cs typeface="Century Gothic"/>
              </a:rPr>
              <a:t>• </a:t>
            </a:r>
            <a:r>
              <a:rPr lang="en-US" sz="1600" b="1" dirty="0">
                <a:solidFill>
                  <a:srgbClr val="000000"/>
                </a:solidFill>
                <a:latin typeface="Century Gothic"/>
                <a:cs typeface="Century Gothic"/>
              </a:rPr>
              <a:t>Talk to staff and residents</a:t>
            </a:r>
          </a:p>
          <a:p>
            <a:pPr marL="0" indent="0">
              <a:lnSpc>
                <a:spcPct val="120000"/>
              </a:lnSpc>
              <a:buNone/>
            </a:pPr>
            <a:r>
              <a:rPr lang="en-US" sz="1600" b="1" dirty="0">
                <a:latin typeface="Century Gothic"/>
                <a:cs typeface="Century Gothic"/>
              </a:rPr>
              <a:t>• </a:t>
            </a:r>
            <a:r>
              <a:rPr lang="en-US" sz="1600" b="1" dirty="0">
                <a:solidFill>
                  <a:srgbClr val="000000"/>
                </a:solidFill>
                <a:latin typeface="Century Gothic"/>
                <a:cs typeface="Century Gothic"/>
              </a:rPr>
              <a:t>Report</a:t>
            </a:r>
          </a:p>
        </p:txBody>
      </p:sp>
    </p:spTree>
    <p:extLst>
      <p:ext uri="{BB962C8B-B14F-4D97-AF65-F5344CB8AC3E}">
        <p14:creationId xmlns:p14="http://schemas.microsoft.com/office/powerpoint/2010/main" val="2333670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lank01_RV.jpg"/>
          <p:cNvPicPr>
            <a:picLocks noChangeAspect="1"/>
          </p:cNvPicPr>
          <p:nvPr/>
        </p:nvPicPr>
        <p:blipFill>
          <a:blip r:embed="rId2"/>
          <a:stretch>
            <a:fillRect/>
          </a:stretch>
        </p:blipFill>
        <p:spPr>
          <a:xfrm>
            <a:off x="0" y="-7001"/>
            <a:ext cx="9144270" cy="5150502"/>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Mental Preparedness</a:t>
            </a:r>
          </a:p>
        </p:txBody>
      </p:sp>
      <p:sp>
        <p:nvSpPr>
          <p:cNvPr id="5" name="Content Placeholder 4"/>
          <p:cNvSpPr>
            <a:spLocks noGrp="1"/>
          </p:cNvSpPr>
          <p:nvPr>
            <p:ph idx="1"/>
          </p:nvPr>
        </p:nvSpPr>
        <p:spPr>
          <a:xfrm>
            <a:off x="902849" y="1251167"/>
            <a:ext cx="7259010" cy="2077141"/>
          </a:xfrm>
        </p:spPr>
        <p:txBody>
          <a:bodyPr>
            <a:normAutofit/>
          </a:bodyPr>
          <a:lstStyle/>
          <a:p>
            <a:pPr marL="0" indent="0">
              <a:lnSpc>
                <a:spcPct val="150000"/>
              </a:lnSpc>
              <a:buNone/>
            </a:pPr>
            <a:r>
              <a:rPr lang="en-US" sz="1600" b="1" dirty="0">
                <a:latin typeface="Century Gothic"/>
                <a:cs typeface="Century Gothic"/>
              </a:rPr>
              <a:t>• Different awareness levels for different situations</a:t>
            </a:r>
          </a:p>
          <a:p>
            <a:pPr marL="0" indent="0">
              <a:lnSpc>
                <a:spcPct val="150000"/>
              </a:lnSpc>
              <a:buNone/>
            </a:pPr>
            <a:r>
              <a:rPr lang="en-US" sz="1600" dirty="0">
                <a:latin typeface="Century Gothic"/>
                <a:cs typeface="Century Gothic"/>
              </a:rPr>
              <a:t>	</a:t>
            </a:r>
            <a:r>
              <a:rPr lang="en-US" sz="1600" b="1" i="1" dirty="0">
                <a:latin typeface="Century Gothic"/>
                <a:cs typeface="Century Gothic"/>
              </a:rPr>
              <a:t>Low level </a:t>
            </a:r>
            <a:r>
              <a:rPr lang="en-US" sz="1600" dirty="0">
                <a:latin typeface="Century Gothic"/>
                <a:cs typeface="Century Gothic"/>
              </a:rPr>
              <a:t>- In the comfort of your home</a:t>
            </a:r>
          </a:p>
          <a:p>
            <a:pPr marL="0" indent="0">
              <a:lnSpc>
                <a:spcPct val="150000"/>
              </a:lnSpc>
              <a:buNone/>
            </a:pPr>
            <a:r>
              <a:rPr lang="en-US" sz="1600" i="1" dirty="0">
                <a:latin typeface="Century Gothic"/>
                <a:cs typeface="Century Gothic"/>
              </a:rPr>
              <a:t>	</a:t>
            </a:r>
            <a:r>
              <a:rPr lang="en-US" sz="1600" b="1" i="1" dirty="0">
                <a:latin typeface="Century Gothic"/>
                <a:cs typeface="Century Gothic"/>
              </a:rPr>
              <a:t>Moderate level </a:t>
            </a:r>
            <a:r>
              <a:rPr lang="en-US" sz="1600" dirty="0">
                <a:latin typeface="Century Gothic"/>
                <a:cs typeface="Century Gothic"/>
              </a:rPr>
              <a:t>- In a familiar area, but surrounded by strangers</a:t>
            </a:r>
          </a:p>
          <a:p>
            <a:pPr marL="0" indent="0">
              <a:lnSpc>
                <a:spcPct val="150000"/>
              </a:lnSpc>
              <a:buNone/>
            </a:pPr>
            <a:r>
              <a:rPr lang="en-US" sz="1600" i="1" dirty="0">
                <a:latin typeface="Century Gothic"/>
                <a:cs typeface="Century Gothic"/>
              </a:rPr>
              <a:t>	</a:t>
            </a:r>
            <a:r>
              <a:rPr lang="en-US" sz="1600" b="1" i="1" dirty="0">
                <a:latin typeface="Century Gothic"/>
                <a:cs typeface="Century Gothic"/>
              </a:rPr>
              <a:t>High level </a:t>
            </a:r>
            <a:r>
              <a:rPr lang="en-US" sz="1600" dirty="0">
                <a:latin typeface="Century Gothic"/>
                <a:cs typeface="Century Gothic"/>
              </a:rPr>
              <a:t>- In an unknown area that may be associated with crime</a:t>
            </a:r>
          </a:p>
        </p:txBody>
      </p:sp>
      <p:pic>
        <p:nvPicPr>
          <p:cNvPr id="3" name="Picture 2" descr="8311519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7020" y="3160376"/>
            <a:ext cx="2013526" cy="1342351"/>
          </a:xfrm>
          <a:prstGeom prst="rect">
            <a:avLst/>
          </a:prstGeom>
          <a:effectLst>
            <a:outerShdw blurRad="50800" dist="38100" dir="2700000" algn="tl" rotWithShape="0">
              <a:srgbClr val="000000">
                <a:alpha val="20000"/>
              </a:srgbClr>
            </a:outerShdw>
          </a:effectLst>
        </p:spPr>
      </p:pic>
      <p:pic>
        <p:nvPicPr>
          <p:cNvPr id="4" name="Picture 3" descr="480928155.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6778" y="3160377"/>
            <a:ext cx="2013525" cy="1342350"/>
          </a:xfrm>
          <a:prstGeom prst="rect">
            <a:avLst/>
          </a:prstGeom>
          <a:effectLst>
            <a:outerShdw blurRad="50800" dist="38100" dir="2700000" algn="tl" rotWithShape="0">
              <a:srgbClr val="000000">
                <a:alpha val="20000"/>
              </a:srgbClr>
            </a:outerShdw>
          </a:effectLst>
        </p:spPr>
      </p:pic>
      <p:pic>
        <p:nvPicPr>
          <p:cNvPr id="7" name="Picture 6" descr="475610763.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1930" y="3164185"/>
            <a:ext cx="2013526" cy="1342517"/>
          </a:xfrm>
          <a:prstGeom prst="rect">
            <a:avLst/>
          </a:prstGeom>
          <a:effectLst>
            <a:outerShdw blurRad="50800" dist="38100" dir="2700000" algn="tl" rotWithShape="0">
              <a:srgbClr val="000000">
                <a:alpha val="20000"/>
              </a:srgbClr>
            </a:outerShdw>
          </a:effectLst>
        </p:spPr>
      </p:pic>
    </p:spTree>
    <p:extLst>
      <p:ext uri="{BB962C8B-B14F-4D97-AF65-F5344CB8AC3E}">
        <p14:creationId xmlns:p14="http://schemas.microsoft.com/office/powerpoint/2010/main" val="131449090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Seniors &amp; Physical Disabilities</a:t>
            </a:r>
          </a:p>
        </p:txBody>
      </p:sp>
      <p:sp>
        <p:nvSpPr>
          <p:cNvPr id="7" name="Title 1"/>
          <p:cNvSpPr txBox="1">
            <a:spLocks/>
          </p:cNvSpPr>
          <p:nvPr/>
        </p:nvSpPr>
        <p:spPr>
          <a:xfrm>
            <a:off x="4471940" y="946727"/>
            <a:ext cx="3756122"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Scams, Direct Deposit &amp; Wills</a:t>
            </a:r>
          </a:p>
        </p:txBody>
      </p:sp>
      <p:sp>
        <p:nvSpPr>
          <p:cNvPr id="8" name="Content Placeholder 4"/>
          <p:cNvSpPr>
            <a:spLocks noGrp="1"/>
          </p:cNvSpPr>
          <p:nvPr>
            <p:ph idx="1"/>
          </p:nvPr>
        </p:nvSpPr>
        <p:spPr>
          <a:xfrm>
            <a:off x="540327" y="1407376"/>
            <a:ext cx="4473479" cy="2933936"/>
          </a:xfrm>
        </p:spPr>
        <p:txBody>
          <a:bodyPr>
            <a:noAutofit/>
          </a:bodyPr>
          <a:lstStyle/>
          <a:p>
            <a:pPr>
              <a:lnSpc>
                <a:spcPct val="150000"/>
              </a:lnSpc>
            </a:pPr>
            <a:r>
              <a:rPr lang="en-US" sz="1600" b="1" dirty="0">
                <a:solidFill>
                  <a:srgbClr val="000000"/>
                </a:solidFill>
                <a:latin typeface="Century Gothic"/>
                <a:cs typeface="Century Gothic"/>
              </a:rPr>
              <a:t>Scams</a:t>
            </a:r>
          </a:p>
          <a:p>
            <a:pPr lvl="1">
              <a:lnSpc>
                <a:spcPct val="150000"/>
              </a:lnSpc>
            </a:pPr>
            <a:r>
              <a:rPr lang="en-US" sz="1200" b="1" dirty="0">
                <a:solidFill>
                  <a:srgbClr val="000000"/>
                </a:solidFill>
                <a:latin typeface="Century Gothic"/>
                <a:cs typeface="Century Gothic"/>
              </a:rPr>
              <a:t>Sweepstakes</a:t>
            </a:r>
          </a:p>
          <a:p>
            <a:pPr lvl="1">
              <a:lnSpc>
                <a:spcPct val="150000"/>
              </a:lnSpc>
            </a:pPr>
            <a:r>
              <a:rPr lang="en-US" sz="1200" b="1" dirty="0">
                <a:solidFill>
                  <a:srgbClr val="000000"/>
                </a:solidFill>
                <a:latin typeface="Century Gothic"/>
                <a:cs typeface="Century Gothic"/>
              </a:rPr>
              <a:t>Pretending to be a family member in trouble</a:t>
            </a:r>
          </a:p>
          <a:p>
            <a:pPr lvl="1">
              <a:lnSpc>
                <a:spcPct val="150000"/>
              </a:lnSpc>
            </a:pPr>
            <a:r>
              <a:rPr lang="en-US" sz="1200" b="1" dirty="0">
                <a:solidFill>
                  <a:srgbClr val="000000"/>
                </a:solidFill>
                <a:latin typeface="Century Gothic"/>
                <a:cs typeface="Century Gothic"/>
              </a:rPr>
              <a:t>Pay only for shipping</a:t>
            </a:r>
          </a:p>
          <a:p>
            <a:pPr>
              <a:lnSpc>
                <a:spcPct val="150000"/>
              </a:lnSpc>
            </a:pPr>
            <a:r>
              <a:rPr lang="en-US" sz="1600" b="1" dirty="0">
                <a:solidFill>
                  <a:srgbClr val="000000"/>
                </a:solidFill>
                <a:latin typeface="Century Gothic"/>
                <a:cs typeface="Century Gothic"/>
              </a:rPr>
              <a:t>Never give payment info over the phone</a:t>
            </a:r>
          </a:p>
          <a:p>
            <a:pPr>
              <a:lnSpc>
                <a:spcPct val="150000"/>
              </a:lnSpc>
            </a:pPr>
            <a:r>
              <a:rPr lang="en-US" sz="1600" b="1" dirty="0">
                <a:solidFill>
                  <a:srgbClr val="000000"/>
                </a:solidFill>
                <a:latin typeface="Century Gothic"/>
                <a:cs typeface="Century Gothic"/>
              </a:rPr>
              <a:t>Use direct deposit</a:t>
            </a:r>
          </a:p>
          <a:p>
            <a:pPr>
              <a:lnSpc>
                <a:spcPct val="150000"/>
              </a:lnSpc>
            </a:pPr>
            <a:r>
              <a:rPr lang="en-US" sz="1600" b="1" dirty="0">
                <a:solidFill>
                  <a:srgbClr val="000000"/>
                </a:solidFill>
                <a:latin typeface="Century Gothic"/>
                <a:cs typeface="Century Gothic"/>
              </a:rPr>
              <a:t>Be careful of people asking about wills</a:t>
            </a:r>
          </a:p>
        </p:txBody>
      </p:sp>
      <p:pic>
        <p:nvPicPr>
          <p:cNvPr id="4" name="Picture 3" descr="Slide_74.jpg"/>
          <p:cNvPicPr>
            <a:picLocks noChangeAspect="1"/>
          </p:cNvPicPr>
          <p:nvPr/>
        </p:nvPicPr>
        <p:blipFill rotWithShape="1">
          <a:blip r:embed="rId3" cstate="print">
            <a:extLst>
              <a:ext uri="{28A0092B-C50C-407E-A947-70E740481C1C}">
                <a14:useLocalDpi xmlns:a14="http://schemas.microsoft.com/office/drawing/2010/main" val="0"/>
              </a:ext>
            </a:extLst>
          </a:blip>
          <a:srcRect b="31719"/>
          <a:stretch/>
        </p:blipFill>
        <p:spPr>
          <a:xfrm>
            <a:off x="5318606" y="1624060"/>
            <a:ext cx="2853651" cy="2922759"/>
          </a:xfrm>
          <a:prstGeom prst="rect">
            <a:avLst/>
          </a:prstGeom>
          <a:effectLst>
            <a:outerShdw blurRad="50800" dist="38100" dir="2700000" algn="tl" rotWithShape="0">
              <a:srgbClr val="000000">
                <a:alpha val="20000"/>
              </a:srgbClr>
            </a:outerShdw>
          </a:effectLst>
        </p:spPr>
      </p:pic>
    </p:spTree>
    <p:extLst>
      <p:ext uri="{BB962C8B-B14F-4D97-AF65-F5344CB8AC3E}">
        <p14:creationId xmlns:p14="http://schemas.microsoft.com/office/powerpoint/2010/main" val="257676553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Seniors &amp; Physical Disabilities</a:t>
            </a:r>
          </a:p>
        </p:txBody>
      </p:sp>
      <p:sp>
        <p:nvSpPr>
          <p:cNvPr id="7" name="Title 1"/>
          <p:cNvSpPr txBox="1">
            <a:spLocks/>
          </p:cNvSpPr>
          <p:nvPr/>
        </p:nvSpPr>
        <p:spPr>
          <a:xfrm>
            <a:off x="4471940" y="946727"/>
            <a:ext cx="3756122"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Government Agencies/Services</a:t>
            </a:r>
          </a:p>
        </p:txBody>
      </p:sp>
      <p:sp>
        <p:nvSpPr>
          <p:cNvPr id="8" name="Content Placeholder 4"/>
          <p:cNvSpPr>
            <a:spLocks noGrp="1"/>
          </p:cNvSpPr>
          <p:nvPr>
            <p:ph idx="1"/>
          </p:nvPr>
        </p:nvSpPr>
        <p:spPr>
          <a:xfrm>
            <a:off x="704005" y="1624060"/>
            <a:ext cx="3380777" cy="2640623"/>
          </a:xfrm>
        </p:spPr>
        <p:txBody>
          <a:bodyPr>
            <a:noAutofit/>
          </a:bodyPr>
          <a:lstStyle/>
          <a:p>
            <a:pPr marL="0" indent="0">
              <a:lnSpc>
                <a:spcPct val="90000"/>
              </a:lnSpc>
              <a:buNone/>
            </a:pPr>
            <a:r>
              <a:rPr lang="en-US" sz="1600" b="1" dirty="0">
                <a:latin typeface="Century Gothic"/>
                <a:cs typeface="Century Gothic"/>
              </a:rPr>
              <a:t>• </a:t>
            </a:r>
            <a:r>
              <a:rPr lang="en-US" sz="1600" b="1" dirty="0">
                <a:solidFill>
                  <a:srgbClr val="000000"/>
                </a:solidFill>
                <a:latin typeface="Century Gothic"/>
                <a:cs typeface="Century Gothic"/>
              </a:rPr>
              <a:t>Police department:</a:t>
            </a:r>
          </a:p>
          <a:p>
            <a:pPr marL="457200" lvl="1" indent="0">
              <a:lnSpc>
                <a:spcPct val="90000"/>
              </a:lnSpc>
              <a:buNone/>
            </a:pPr>
            <a:r>
              <a:rPr lang="en-US" sz="1600" dirty="0">
                <a:solidFill>
                  <a:srgbClr val="000000"/>
                </a:solidFill>
                <a:latin typeface="Century Gothic"/>
                <a:cs typeface="Century Gothic"/>
              </a:rPr>
              <a:t>- Daily calling service</a:t>
            </a:r>
          </a:p>
          <a:p>
            <a:pPr>
              <a:lnSpc>
                <a:spcPct val="90000"/>
              </a:lnSpc>
            </a:pPr>
            <a:endParaRPr lang="en-US" sz="1600" b="1" dirty="0">
              <a:solidFill>
                <a:srgbClr val="000000"/>
              </a:solidFill>
              <a:latin typeface="Century Gothic"/>
              <a:cs typeface="Century Gothic"/>
            </a:endParaRPr>
          </a:p>
          <a:p>
            <a:pPr marL="0" indent="0">
              <a:lnSpc>
                <a:spcPct val="90000"/>
              </a:lnSpc>
              <a:buNone/>
            </a:pPr>
            <a:r>
              <a:rPr lang="en-US" sz="1600" b="1" dirty="0">
                <a:latin typeface="Century Gothic"/>
                <a:cs typeface="Century Gothic"/>
              </a:rPr>
              <a:t>• </a:t>
            </a:r>
            <a:r>
              <a:rPr lang="en-US" sz="1600" b="1" dirty="0">
                <a:solidFill>
                  <a:srgbClr val="000000"/>
                </a:solidFill>
                <a:latin typeface="Century Gothic"/>
                <a:cs typeface="Century Gothic"/>
              </a:rPr>
              <a:t>Department of Aging:</a:t>
            </a:r>
          </a:p>
          <a:p>
            <a:pPr marL="457200" lvl="1" indent="0">
              <a:lnSpc>
                <a:spcPct val="90000"/>
              </a:lnSpc>
              <a:buNone/>
            </a:pPr>
            <a:r>
              <a:rPr lang="en-US" sz="1600" dirty="0">
                <a:solidFill>
                  <a:srgbClr val="000000"/>
                </a:solidFill>
                <a:latin typeface="Century Gothic"/>
                <a:cs typeface="Century Gothic"/>
              </a:rPr>
              <a:t>- Transportation and escorts</a:t>
            </a:r>
          </a:p>
          <a:p>
            <a:pPr>
              <a:lnSpc>
                <a:spcPct val="90000"/>
              </a:lnSpc>
            </a:pPr>
            <a:endParaRPr lang="en-US" sz="1600" b="1" dirty="0">
              <a:solidFill>
                <a:srgbClr val="000000"/>
              </a:solidFill>
              <a:latin typeface="Century Gothic"/>
              <a:cs typeface="Century Gothic"/>
            </a:endParaRPr>
          </a:p>
          <a:p>
            <a:pPr marL="0" indent="0">
              <a:lnSpc>
                <a:spcPct val="90000"/>
              </a:lnSpc>
              <a:buNone/>
            </a:pPr>
            <a:r>
              <a:rPr lang="en-US" sz="1600" b="1" dirty="0">
                <a:latin typeface="Century Gothic"/>
                <a:cs typeface="Century Gothic"/>
              </a:rPr>
              <a:t>• </a:t>
            </a:r>
            <a:r>
              <a:rPr lang="en-US" sz="1600" b="1" dirty="0">
                <a:solidFill>
                  <a:srgbClr val="000000"/>
                </a:solidFill>
                <a:latin typeface="Century Gothic"/>
                <a:cs typeface="Century Gothic"/>
              </a:rPr>
              <a:t>Health departments</a:t>
            </a:r>
          </a:p>
          <a:p>
            <a:pPr>
              <a:lnSpc>
                <a:spcPct val="90000"/>
              </a:lnSpc>
            </a:pPr>
            <a:endParaRPr lang="en-US" sz="1600" b="1" dirty="0">
              <a:solidFill>
                <a:srgbClr val="000000"/>
              </a:solidFill>
              <a:latin typeface="Century Gothic"/>
              <a:cs typeface="Century Gothic"/>
            </a:endParaRPr>
          </a:p>
          <a:p>
            <a:pPr marL="0" indent="0">
              <a:lnSpc>
                <a:spcPct val="90000"/>
              </a:lnSpc>
              <a:buNone/>
            </a:pPr>
            <a:r>
              <a:rPr lang="en-US" sz="1600" b="1" dirty="0">
                <a:latin typeface="Century Gothic"/>
                <a:cs typeface="Century Gothic"/>
              </a:rPr>
              <a:t>• </a:t>
            </a:r>
            <a:r>
              <a:rPr lang="en-US" sz="1600" b="1" dirty="0">
                <a:solidFill>
                  <a:srgbClr val="000000"/>
                </a:solidFill>
                <a:latin typeface="Century Gothic"/>
                <a:cs typeface="Century Gothic"/>
              </a:rPr>
              <a:t>Medical appointments</a:t>
            </a:r>
          </a:p>
        </p:txBody>
      </p:sp>
      <p:pic>
        <p:nvPicPr>
          <p:cNvPr id="4" name="Picture 3" descr="Slide_75_01.jpg"/>
          <p:cNvPicPr>
            <a:picLocks noChangeAspect="1"/>
          </p:cNvPicPr>
          <p:nvPr/>
        </p:nvPicPr>
        <p:blipFill rotWithShape="1">
          <a:blip r:embed="rId3" cstate="print">
            <a:extLst>
              <a:ext uri="{28A0092B-C50C-407E-A947-70E740481C1C}">
                <a14:useLocalDpi xmlns:a14="http://schemas.microsoft.com/office/drawing/2010/main" val="0"/>
              </a:ext>
            </a:extLst>
          </a:blip>
          <a:srcRect l="7252" t="32639" r="29050"/>
          <a:stretch/>
        </p:blipFill>
        <p:spPr>
          <a:xfrm>
            <a:off x="4194849" y="1701030"/>
            <a:ext cx="3964160" cy="2794731"/>
          </a:xfrm>
          <a:prstGeom prst="rect">
            <a:avLst/>
          </a:prstGeom>
          <a:effectLst>
            <a:outerShdw blurRad="50800" dist="38100" dir="2700000" algn="tl" rotWithShape="0">
              <a:srgbClr val="000000">
                <a:alpha val="20000"/>
              </a:srgbClr>
            </a:outerShdw>
          </a:effectLst>
        </p:spPr>
      </p:pic>
    </p:spTree>
    <p:extLst>
      <p:ext uri="{BB962C8B-B14F-4D97-AF65-F5344CB8AC3E}">
        <p14:creationId xmlns:p14="http://schemas.microsoft.com/office/powerpoint/2010/main" val="304072206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lank01_RV.jpg"/>
          <p:cNvPicPr>
            <a:picLocks noChangeAspect="1"/>
          </p:cNvPicPr>
          <p:nvPr/>
        </p:nvPicPr>
        <p:blipFill>
          <a:blip r:embed="rId2"/>
          <a:stretch>
            <a:fillRect/>
          </a:stretch>
        </p:blipFill>
        <p:spPr>
          <a:xfrm>
            <a:off x="0" y="-7001"/>
            <a:ext cx="9144270" cy="5150502"/>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Domestic Violence and Stalking</a:t>
            </a:r>
          </a:p>
        </p:txBody>
      </p:sp>
      <p:sp>
        <p:nvSpPr>
          <p:cNvPr id="7" name="Title 1"/>
          <p:cNvSpPr txBox="1">
            <a:spLocks/>
          </p:cNvSpPr>
          <p:nvPr/>
        </p:nvSpPr>
        <p:spPr>
          <a:xfrm>
            <a:off x="4471940" y="946727"/>
            <a:ext cx="3756122"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endParaRPr lang="en-US" sz="1600" b="1" dirty="0">
              <a:latin typeface="Century Gothic"/>
              <a:cs typeface="Century Gothic"/>
            </a:endParaRPr>
          </a:p>
        </p:txBody>
      </p:sp>
      <p:sp>
        <p:nvSpPr>
          <p:cNvPr id="8" name="Content Placeholder 4"/>
          <p:cNvSpPr>
            <a:spLocks noGrp="1"/>
          </p:cNvSpPr>
          <p:nvPr>
            <p:ph idx="1"/>
          </p:nvPr>
        </p:nvSpPr>
        <p:spPr>
          <a:xfrm>
            <a:off x="578221" y="1514673"/>
            <a:ext cx="5260517" cy="2537209"/>
          </a:xfrm>
        </p:spPr>
        <p:txBody>
          <a:bodyPr>
            <a:noAutofit/>
          </a:bodyPr>
          <a:lstStyle/>
          <a:p>
            <a:pPr marL="0" indent="0">
              <a:lnSpc>
                <a:spcPct val="150000"/>
              </a:lnSpc>
              <a:buNone/>
            </a:pPr>
            <a:r>
              <a:rPr lang="en-US" sz="1600" b="1" dirty="0">
                <a:latin typeface="Century Gothic"/>
                <a:cs typeface="Century Gothic"/>
              </a:rPr>
              <a:t>• </a:t>
            </a:r>
            <a:r>
              <a:rPr lang="en-US" sz="1600" b="1" dirty="0">
                <a:solidFill>
                  <a:srgbClr val="000000"/>
                </a:solidFill>
                <a:latin typeface="Century Gothic"/>
                <a:cs typeface="Century Gothic"/>
              </a:rPr>
              <a:t>National Domestic Violence Hotline</a:t>
            </a:r>
          </a:p>
          <a:p>
            <a:pPr lvl="1">
              <a:lnSpc>
                <a:spcPct val="150000"/>
              </a:lnSpc>
            </a:pPr>
            <a:r>
              <a:rPr lang="en-US" sz="1200" dirty="0">
                <a:solidFill>
                  <a:srgbClr val="000000"/>
                </a:solidFill>
                <a:latin typeface="Century Gothic"/>
                <a:cs typeface="Century Gothic"/>
              </a:rPr>
              <a:t>www.ndvh.com; 800-799-SAFE</a:t>
            </a:r>
          </a:p>
          <a:p>
            <a:pPr>
              <a:lnSpc>
                <a:spcPct val="150000"/>
              </a:lnSpc>
            </a:pPr>
            <a:r>
              <a:rPr lang="en-US" sz="1600" b="1" dirty="0">
                <a:solidFill>
                  <a:srgbClr val="000000"/>
                </a:solidFill>
                <a:latin typeface="Century Gothic"/>
                <a:cs typeface="Century Gothic"/>
              </a:rPr>
              <a:t>National Organization for Victim Assistance</a:t>
            </a:r>
          </a:p>
          <a:p>
            <a:pPr lvl="1">
              <a:lnSpc>
                <a:spcPct val="150000"/>
              </a:lnSpc>
            </a:pPr>
            <a:r>
              <a:rPr lang="en-US" sz="1200" dirty="0">
                <a:solidFill>
                  <a:srgbClr val="000000"/>
                </a:solidFill>
                <a:latin typeface="Century Gothic"/>
                <a:cs typeface="Century Gothic"/>
              </a:rPr>
              <a:t>www.trynova.org; 800-TRY-NOVA</a:t>
            </a:r>
          </a:p>
          <a:p>
            <a:pPr>
              <a:lnSpc>
                <a:spcPct val="150000"/>
              </a:lnSpc>
            </a:pPr>
            <a:r>
              <a:rPr lang="en-US" sz="1600" b="1" dirty="0">
                <a:solidFill>
                  <a:srgbClr val="000000"/>
                </a:solidFill>
                <a:latin typeface="Century Gothic"/>
                <a:cs typeface="Century Gothic"/>
              </a:rPr>
              <a:t>The Stalking Sanctuary</a:t>
            </a:r>
          </a:p>
          <a:p>
            <a:pPr lvl="1">
              <a:lnSpc>
                <a:spcPct val="150000"/>
              </a:lnSpc>
            </a:pPr>
            <a:r>
              <a:rPr lang="en-US" sz="1200" dirty="0">
                <a:solidFill>
                  <a:srgbClr val="000000"/>
                </a:solidFill>
                <a:latin typeface="Century Gothic"/>
                <a:cs typeface="Century Gothic"/>
              </a:rPr>
              <a:t>www.stalkingvictims.com</a:t>
            </a:r>
          </a:p>
        </p:txBody>
      </p:sp>
      <p:sp>
        <p:nvSpPr>
          <p:cNvPr id="3" name="TextBox 2"/>
          <p:cNvSpPr txBox="1"/>
          <p:nvPr/>
        </p:nvSpPr>
        <p:spPr>
          <a:xfrm>
            <a:off x="4217506" y="3090937"/>
            <a:ext cx="4051882" cy="138499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b="1" dirty="0">
                <a:solidFill>
                  <a:srgbClr val="000000"/>
                </a:solidFill>
                <a:latin typeface="Century Gothic"/>
                <a:cs typeface="Century Gothic"/>
              </a:rPr>
              <a:t>Office for Victims of Crime</a:t>
            </a:r>
          </a:p>
          <a:p>
            <a:pPr marL="628650" lvl="1" indent="-171450">
              <a:lnSpc>
                <a:spcPct val="150000"/>
              </a:lnSpc>
              <a:buFont typeface="Century Gothic" panose="020B0502020202020204" pitchFamily="34" charset="0"/>
              <a:buChar char="–"/>
            </a:pPr>
            <a:r>
              <a:rPr lang="en-US" sz="1200" dirty="0">
                <a:solidFill>
                  <a:srgbClr val="000000"/>
                </a:solidFill>
                <a:latin typeface="Century Gothic"/>
                <a:cs typeface="Century Gothic"/>
              </a:rPr>
              <a:t>www.ojp.gov/ocv</a:t>
            </a:r>
          </a:p>
          <a:p>
            <a:pPr marL="285750" indent="-285750">
              <a:lnSpc>
                <a:spcPct val="150000"/>
              </a:lnSpc>
              <a:buFont typeface="Arial" panose="020B0604020202020204" pitchFamily="34" charset="0"/>
              <a:buChar char="•"/>
            </a:pPr>
            <a:r>
              <a:rPr lang="en-US" sz="1600" b="1" dirty="0">
                <a:solidFill>
                  <a:srgbClr val="000000"/>
                </a:solidFill>
                <a:latin typeface="Century Gothic"/>
                <a:cs typeface="Century Gothic"/>
              </a:rPr>
              <a:t>National Center for Victims of Crime</a:t>
            </a:r>
          </a:p>
          <a:p>
            <a:pPr marL="628650" lvl="1" indent="-171450">
              <a:lnSpc>
                <a:spcPct val="150000"/>
              </a:lnSpc>
              <a:buFont typeface="Century Gothic" panose="020B0502020202020204" pitchFamily="34" charset="0"/>
              <a:buChar char="–"/>
            </a:pPr>
            <a:r>
              <a:rPr lang="en-US" sz="1200" dirty="0">
                <a:solidFill>
                  <a:srgbClr val="000000"/>
                </a:solidFill>
                <a:latin typeface="Century Gothic"/>
                <a:cs typeface="Century Gothic"/>
              </a:rPr>
              <a:t>www.ncvc.org; 800-FYI-CALL</a:t>
            </a:r>
          </a:p>
        </p:txBody>
      </p:sp>
    </p:spTree>
    <p:extLst>
      <p:ext uri="{BB962C8B-B14F-4D97-AF65-F5344CB8AC3E}">
        <p14:creationId xmlns:p14="http://schemas.microsoft.com/office/powerpoint/2010/main" val="147416221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01_RV.jpg"/>
          <p:cNvPicPr>
            <a:picLocks noChangeAspect="1"/>
          </p:cNvPicPr>
          <p:nvPr/>
        </p:nvPicPr>
        <p:blipFill>
          <a:blip r:embed="rId2"/>
          <a:stretch>
            <a:fillRect/>
          </a:stretch>
        </p:blipFill>
        <p:spPr>
          <a:xfrm>
            <a:off x="0" y="-7001"/>
            <a:ext cx="9144270" cy="5150502"/>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Header</a:t>
            </a:r>
          </a:p>
        </p:txBody>
      </p:sp>
      <p:sp>
        <p:nvSpPr>
          <p:cNvPr id="8" name="Content Placeholder 4"/>
          <p:cNvSpPr>
            <a:spLocks noGrp="1"/>
          </p:cNvSpPr>
          <p:nvPr>
            <p:ph idx="1"/>
          </p:nvPr>
        </p:nvSpPr>
        <p:spPr>
          <a:xfrm>
            <a:off x="1188411" y="1388302"/>
            <a:ext cx="4915285" cy="3514668"/>
          </a:xfrm>
        </p:spPr>
        <p:txBody>
          <a:bodyPr>
            <a:noAutofit/>
          </a:bodyPr>
          <a:lstStyle/>
          <a:p>
            <a:pPr marL="0" indent="0">
              <a:lnSpc>
                <a:spcPct val="200000"/>
              </a:lnSpc>
              <a:buNone/>
            </a:pPr>
            <a:r>
              <a:rPr lang="en-US" sz="1600" b="1" dirty="0">
                <a:latin typeface="Century Gothic"/>
                <a:cs typeface="Century Gothic"/>
              </a:rPr>
              <a:t>• </a:t>
            </a:r>
            <a:r>
              <a:rPr lang="en-US" sz="1600" b="1" dirty="0">
                <a:solidFill>
                  <a:srgbClr val="000000"/>
                </a:solidFill>
                <a:latin typeface="Century Gothic"/>
                <a:cs typeface="Century Gothic"/>
              </a:rPr>
              <a:t>Body Copy Header</a:t>
            </a:r>
          </a:p>
          <a:p>
            <a:pPr marL="0" indent="0">
              <a:lnSpc>
                <a:spcPct val="200000"/>
              </a:lnSpc>
              <a:buNone/>
            </a:pPr>
            <a:r>
              <a:rPr lang="en-US" sz="1600" b="1" dirty="0">
                <a:solidFill>
                  <a:srgbClr val="000000"/>
                </a:solidFill>
                <a:latin typeface="Century Gothic"/>
                <a:cs typeface="Century Gothic"/>
              </a:rPr>
              <a:t>	</a:t>
            </a:r>
            <a:r>
              <a:rPr lang="en-US" sz="1600" dirty="0">
                <a:solidFill>
                  <a:srgbClr val="000000"/>
                </a:solidFill>
                <a:latin typeface="Century Gothic"/>
                <a:cs typeface="Century Gothic"/>
              </a:rPr>
              <a:t>- First bullet point</a:t>
            </a:r>
            <a:endParaRPr lang="en-US" sz="1000" dirty="0">
              <a:solidFill>
                <a:srgbClr val="000000"/>
              </a:solidFill>
              <a:latin typeface="Century Gothic"/>
              <a:cs typeface="Century Gothic"/>
            </a:endParaRPr>
          </a:p>
        </p:txBody>
      </p:sp>
    </p:spTree>
    <p:extLst>
      <p:ext uri="{BB962C8B-B14F-4D97-AF65-F5344CB8AC3E}">
        <p14:creationId xmlns:p14="http://schemas.microsoft.com/office/powerpoint/2010/main" val="92978705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01_RV.jpg"/>
          <p:cNvPicPr>
            <a:picLocks noChangeAspect="1"/>
          </p:cNvPicPr>
          <p:nvPr/>
        </p:nvPicPr>
        <p:blipFill>
          <a:blip r:embed="rId2"/>
          <a:stretch>
            <a:fillRect/>
          </a:stretch>
        </p:blipFill>
        <p:spPr>
          <a:xfrm>
            <a:off x="0" y="-7000"/>
            <a:ext cx="9144270" cy="5150500"/>
          </a:xfrm>
          <a:prstGeom prst="rect">
            <a:avLst/>
          </a:prstGeom>
        </p:spPr>
      </p:pic>
      <p:sp>
        <p:nvSpPr>
          <p:cNvPr id="2" name="Title 1"/>
          <p:cNvSpPr>
            <a:spLocks noGrp="1"/>
          </p:cNvSpPr>
          <p:nvPr>
            <p:ph type="title"/>
          </p:nvPr>
        </p:nvSpPr>
        <p:spPr>
          <a:xfrm>
            <a:off x="977516" y="273413"/>
            <a:ext cx="7481455" cy="857250"/>
          </a:xfrm>
        </p:spPr>
        <p:txBody>
          <a:bodyPr>
            <a:normAutofit/>
          </a:bodyPr>
          <a:lstStyle/>
          <a:p>
            <a:pPr algn="r"/>
            <a:r>
              <a:rPr lang="en-US" sz="2400" b="1" dirty="0">
                <a:solidFill>
                  <a:schemeClr val="bg1"/>
                </a:solidFill>
                <a:latin typeface="Century Gothic"/>
                <a:cs typeface="Century Gothic"/>
              </a:rPr>
              <a:t>Header</a:t>
            </a:r>
          </a:p>
        </p:txBody>
      </p:sp>
      <p:sp>
        <p:nvSpPr>
          <p:cNvPr id="8" name="Content Placeholder 4"/>
          <p:cNvSpPr>
            <a:spLocks noGrp="1"/>
          </p:cNvSpPr>
          <p:nvPr>
            <p:ph idx="1"/>
          </p:nvPr>
        </p:nvSpPr>
        <p:spPr>
          <a:xfrm>
            <a:off x="1188411" y="1388302"/>
            <a:ext cx="4915285" cy="3514668"/>
          </a:xfrm>
        </p:spPr>
        <p:txBody>
          <a:bodyPr>
            <a:noAutofit/>
          </a:bodyPr>
          <a:lstStyle/>
          <a:p>
            <a:pPr marL="0" indent="0">
              <a:lnSpc>
                <a:spcPct val="200000"/>
              </a:lnSpc>
              <a:buNone/>
            </a:pPr>
            <a:r>
              <a:rPr lang="en-US" sz="1600" b="1" dirty="0">
                <a:latin typeface="Century Gothic"/>
                <a:cs typeface="Century Gothic"/>
              </a:rPr>
              <a:t>• </a:t>
            </a:r>
            <a:r>
              <a:rPr lang="en-US" sz="1600" b="1" dirty="0">
                <a:solidFill>
                  <a:srgbClr val="000000"/>
                </a:solidFill>
                <a:latin typeface="Century Gothic"/>
                <a:cs typeface="Century Gothic"/>
              </a:rPr>
              <a:t>Body Copy Header</a:t>
            </a:r>
          </a:p>
          <a:p>
            <a:pPr marL="0" indent="0">
              <a:lnSpc>
                <a:spcPct val="200000"/>
              </a:lnSpc>
              <a:buNone/>
            </a:pPr>
            <a:r>
              <a:rPr lang="en-US" sz="1600" dirty="0">
                <a:solidFill>
                  <a:srgbClr val="000000"/>
                </a:solidFill>
                <a:latin typeface="Century Gothic"/>
                <a:cs typeface="Century Gothic"/>
              </a:rPr>
              <a:t>	- First bullet point</a:t>
            </a:r>
            <a:endParaRPr lang="en-US" sz="1000" dirty="0">
              <a:solidFill>
                <a:srgbClr val="000000"/>
              </a:solidFill>
              <a:latin typeface="Century Gothic"/>
              <a:cs typeface="Century Gothic"/>
            </a:endParaRPr>
          </a:p>
        </p:txBody>
      </p:sp>
      <p:sp>
        <p:nvSpPr>
          <p:cNvPr id="6" name="Title 1"/>
          <p:cNvSpPr txBox="1">
            <a:spLocks/>
          </p:cNvSpPr>
          <p:nvPr/>
        </p:nvSpPr>
        <p:spPr>
          <a:xfrm>
            <a:off x="4471940" y="946727"/>
            <a:ext cx="3756122" cy="415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600" b="1" dirty="0">
                <a:latin typeface="Century Gothic"/>
                <a:cs typeface="Century Gothic"/>
              </a:rPr>
              <a:t>Sub Header</a:t>
            </a:r>
          </a:p>
        </p:txBody>
      </p:sp>
    </p:spTree>
    <p:extLst>
      <p:ext uri="{BB962C8B-B14F-4D97-AF65-F5344CB8AC3E}">
        <p14:creationId xmlns:p14="http://schemas.microsoft.com/office/powerpoint/2010/main" val="15242129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ltLang="en-US"/>
              <a:t>Copyright 2007 -- National Rifle Association</a:t>
            </a:r>
          </a:p>
        </p:txBody>
      </p:sp>
      <p:pic>
        <p:nvPicPr>
          <p:cNvPr id="1761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8950" y="971550"/>
            <a:ext cx="2950369"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720652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altLang="en-US"/>
              <a:t>Copyright 2007 -- National Rifle Association</a:t>
            </a:r>
          </a:p>
        </p:txBody>
      </p:sp>
      <p:sp>
        <p:nvSpPr>
          <p:cNvPr id="181250" name="Rectangle 1026"/>
          <p:cNvSpPr>
            <a:spLocks noChangeArrowheads="1"/>
          </p:cNvSpPr>
          <p:nvPr/>
        </p:nvSpPr>
        <p:spPr bwMode="auto">
          <a:xfrm>
            <a:off x="4039791" y="2068116"/>
            <a:ext cx="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350"/>
          </a:p>
        </p:txBody>
      </p:sp>
      <p:pic>
        <p:nvPicPr>
          <p:cNvPr id="181251" name="Picture 102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29050" y="285750"/>
            <a:ext cx="1235869" cy="1007269"/>
          </a:xfrm>
          <a:prstGeom prst="rect">
            <a:avLst/>
          </a:prstGeom>
          <a:noFill/>
          <a:extLst>
            <a:ext uri="{909E8E84-426E-40DD-AFC4-6F175D3DCCD1}">
              <a14:hiddenFill xmlns:a14="http://schemas.microsoft.com/office/drawing/2010/main">
                <a:solidFill>
                  <a:srgbClr val="FFFFFF"/>
                </a:solidFill>
              </a14:hiddenFill>
            </a:ext>
          </a:extLst>
        </p:spPr>
      </p:pic>
      <p:sp>
        <p:nvSpPr>
          <p:cNvPr id="181252" name="Rectangle 1028"/>
          <p:cNvSpPr>
            <a:spLocks noGrp="1" noChangeArrowheads="1"/>
          </p:cNvSpPr>
          <p:nvPr>
            <p:ph type="title"/>
          </p:nvPr>
        </p:nvSpPr>
        <p:spPr>
          <a:xfrm>
            <a:off x="1657350" y="1657350"/>
            <a:ext cx="5829300" cy="914400"/>
          </a:xfrm>
        </p:spPr>
        <p:txBody>
          <a:bodyPr/>
          <a:lstStyle/>
          <a:p>
            <a:r>
              <a:rPr lang="en-US" altLang="en-US" sz="2400" b="1"/>
              <a:t>INSTRUCTOR DEVELOPMENT WORKSHOP</a:t>
            </a:r>
          </a:p>
        </p:txBody>
      </p:sp>
      <p:sp>
        <p:nvSpPr>
          <p:cNvPr id="181253" name="Rectangle 1029"/>
          <p:cNvSpPr>
            <a:spLocks noGrp="1" noChangeArrowheads="1"/>
          </p:cNvSpPr>
          <p:nvPr>
            <p:ph type="body" idx="1"/>
          </p:nvPr>
        </p:nvSpPr>
        <p:spPr>
          <a:xfrm>
            <a:off x="1657350" y="2914650"/>
            <a:ext cx="5829300" cy="1428750"/>
          </a:xfrm>
        </p:spPr>
        <p:txBody>
          <a:bodyPr/>
          <a:lstStyle/>
          <a:p>
            <a:pPr algn="ctr">
              <a:buFontTx/>
              <a:buNone/>
            </a:pPr>
            <a:r>
              <a:rPr lang="en-US" altLang="en-US" sz="2100" b="1"/>
              <a:t>  </a:t>
            </a:r>
            <a:r>
              <a:rPr lang="en-US" altLang="en-US" sz="2100" b="1">
                <a:solidFill>
                  <a:srgbClr val="CC0000"/>
                </a:solidFill>
              </a:rPr>
              <a:t>PHASE 2</a:t>
            </a:r>
          </a:p>
          <a:p>
            <a:pPr algn="ctr">
              <a:buFontTx/>
              <a:buNone/>
            </a:pPr>
            <a:r>
              <a:rPr lang="en-US" altLang="en-US" sz="2100" b="1">
                <a:solidFill>
                  <a:srgbClr val="CC0000"/>
                </a:solidFill>
              </a:rPr>
              <a:t>INSTRUCTOR TRAINING</a:t>
            </a:r>
            <a:endParaRPr lang="en-US" altLang="en-US" sz="2100">
              <a:solidFill>
                <a:srgbClr val="CC0000"/>
              </a:solidFill>
            </a:endParaRPr>
          </a:p>
        </p:txBody>
      </p:sp>
    </p:spTree>
    <p:extLst>
      <p:ext uri="{BB962C8B-B14F-4D97-AF65-F5344CB8AC3E}">
        <p14:creationId xmlns:p14="http://schemas.microsoft.com/office/powerpoint/2010/main" val="36544609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ltLang="en-US"/>
              <a:t>Copyright 2007 -- National Rifle Association</a:t>
            </a:r>
          </a:p>
        </p:txBody>
      </p:sp>
      <p:sp>
        <p:nvSpPr>
          <p:cNvPr id="182274" name="Rectangle 2"/>
          <p:cNvSpPr>
            <a:spLocks noGrp="1" noChangeArrowheads="1"/>
          </p:cNvSpPr>
          <p:nvPr>
            <p:ph type="ctrTitle"/>
          </p:nvPr>
        </p:nvSpPr>
        <p:spPr>
          <a:xfrm>
            <a:off x="1657350" y="1485900"/>
            <a:ext cx="5829300" cy="857250"/>
          </a:xfrm>
        </p:spPr>
        <p:txBody>
          <a:bodyPr anchor="ctr"/>
          <a:lstStyle/>
          <a:p>
            <a:r>
              <a:rPr lang="en-US" altLang="en-US" sz="2400" b="1"/>
              <a:t>INSTRUCTOR TRAINING</a:t>
            </a:r>
          </a:p>
        </p:txBody>
      </p:sp>
      <p:sp>
        <p:nvSpPr>
          <p:cNvPr id="182275" name="Rectangle 3"/>
          <p:cNvSpPr>
            <a:spLocks noGrp="1" noChangeArrowheads="1"/>
          </p:cNvSpPr>
          <p:nvPr>
            <p:ph type="subTitle" idx="1"/>
          </p:nvPr>
        </p:nvSpPr>
        <p:spPr>
          <a:xfrm>
            <a:off x="1828800" y="2686050"/>
            <a:ext cx="5429250" cy="1771650"/>
          </a:xfrm>
        </p:spPr>
        <p:txBody>
          <a:bodyPr/>
          <a:lstStyle/>
          <a:p>
            <a:r>
              <a:rPr lang="en-US" altLang="en-US" sz="2100" b="1">
                <a:solidFill>
                  <a:srgbClr val="CC0000"/>
                </a:solidFill>
              </a:rPr>
              <a:t>DESIGNED TO PREPARE AND TRAIN QUALIFIED INSTRUCTORS TO TEACH REFUSE TO BE A VICTIM</a:t>
            </a:r>
            <a:r>
              <a:rPr lang="en-US" altLang="en-US" sz="2100" b="1">
                <a:solidFill>
                  <a:srgbClr val="CC0000"/>
                </a:solidFill>
                <a:cs typeface="Times New Roman" panose="02020603050405020304" pitchFamily="18" charset="0"/>
              </a:rPr>
              <a:t>® SEMINARS</a:t>
            </a:r>
            <a:endParaRPr lang="en-US" altLang="en-US" sz="2100" b="1">
              <a:solidFill>
                <a:srgbClr val="CC0000"/>
              </a:solidFill>
            </a:endParaRPr>
          </a:p>
        </p:txBody>
      </p:sp>
      <p:pic>
        <p:nvPicPr>
          <p:cNvPr id="1822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29050" y="285750"/>
            <a:ext cx="1235869" cy="1007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98407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altLang="en-US"/>
              <a:t>Copyright 2007 -- National Rifle Association</a:t>
            </a:r>
          </a:p>
        </p:txBody>
      </p:sp>
      <p:sp>
        <p:nvSpPr>
          <p:cNvPr id="171010" name="Rectangle 1026"/>
          <p:cNvSpPr>
            <a:spLocks noChangeArrowheads="1"/>
          </p:cNvSpPr>
          <p:nvPr/>
        </p:nvSpPr>
        <p:spPr bwMode="auto">
          <a:xfrm>
            <a:off x="4039791" y="2068116"/>
            <a:ext cx="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350"/>
          </a:p>
        </p:txBody>
      </p:sp>
      <p:pic>
        <p:nvPicPr>
          <p:cNvPr id="171011" name="Picture 102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29050" y="285750"/>
            <a:ext cx="1235869" cy="1007269"/>
          </a:xfrm>
          <a:prstGeom prst="rect">
            <a:avLst/>
          </a:prstGeom>
          <a:noFill/>
          <a:extLst>
            <a:ext uri="{909E8E84-426E-40DD-AFC4-6F175D3DCCD1}">
              <a14:hiddenFill xmlns:a14="http://schemas.microsoft.com/office/drawing/2010/main">
                <a:solidFill>
                  <a:srgbClr val="FFFFFF"/>
                </a:solidFill>
              </a14:hiddenFill>
            </a:ext>
          </a:extLst>
        </p:spPr>
      </p:pic>
      <p:sp>
        <p:nvSpPr>
          <p:cNvPr id="171012" name="Rectangle 1028"/>
          <p:cNvSpPr>
            <a:spLocks noGrp="1" noChangeArrowheads="1"/>
          </p:cNvSpPr>
          <p:nvPr>
            <p:ph type="title"/>
          </p:nvPr>
        </p:nvSpPr>
        <p:spPr>
          <a:xfrm>
            <a:off x="1600200" y="1143000"/>
            <a:ext cx="5829300" cy="971550"/>
          </a:xfrm>
        </p:spPr>
        <p:txBody>
          <a:bodyPr/>
          <a:lstStyle/>
          <a:p>
            <a:r>
              <a:rPr lang="en-US" altLang="en-US" sz="2400" b="1"/>
              <a:t>INSTRUCTOR TRAINING</a:t>
            </a:r>
          </a:p>
        </p:txBody>
      </p:sp>
      <p:sp>
        <p:nvSpPr>
          <p:cNvPr id="171013" name="Rectangle 1029"/>
          <p:cNvSpPr>
            <a:spLocks noGrp="1" noChangeArrowheads="1"/>
          </p:cNvSpPr>
          <p:nvPr>
            <p:ph type="body" idx="1"/>
          </p:nvPr>
        </p:nvSpPr>
        <p:spPr>
          <a:xfrm>
            <a:off x="1657350" y="2057400"/>
            <a:ext cx="5829300" cy="2514600"/>
          </a:xfrm>
        </p:spPr>
        <p:txBody>
          <a:bodyPr/>
          <a:lstStyle/>
          <a:p>
            <a:pPr algn="ctr">
              <a:buFontTx/>
              <a:buNone/>
            </a:pPr>
            <a:r>
              <a:rPr lang="en-US" altLang="en-US" sz="2100" b="1">
                <a:solidFill>
                  <a:srgbClr val="CC0000"/>
                </a:solidFill>
              </a:rPr>
              <a:t>ORIGIN OF REGIONAL COUNSELORS</a:t>
            </a:r>
          </a:p>
          <a:p>
            <a:pPr algn="ctr">
              <a:buFontTx/>
              <a:buNone/>
            </a:pPr>
            <a:endParaRPr lang="en-US" altLang="en-US" sz="2100" b="1">
              <a:solidFill>
                <a:srgbClr val="CC0000"/>
              </a:solidFill>
            </a:endParaRPr>
          </a:p>
          <a:p>
            <a:r>
              <a:rPr lang="en-US" altLang="en-US" sz="1800" b="1"/>
              <a:t>RC program started in 1997</a:t>
            </a:r>
          </a:p>
          <a:p>
            <a:r>
              <a:rPr lang="en-US" altLang="en-US" sz="1800" b="1"/>
              <a:t>RCs are recruited from ranks of basic instructors</a:t>
            </a:r>
          </a:p>
          <a:p>
            <a:r>
              <a:rPr lang="en-US" altLang="en-US" sz="1800" b="1"/>
              <a:t>RCs are not assigned specific regions or states</a:t>
            </a:r>
          </a:p>
          <a:p>
            <a:r>
              <a:rPr lang="en-US" altLang="en-US" sz="1800" b="1"/>
              <a:t>RTBAV strives to maintain adequate number of RCs to conduct IDWs</a:t>
            </a:r>
          </a:p>
        </p:txBody>
      </p:sp>
    </p:spTree>
    <p:extLst>
      <p:ext uri="{BB962C8B-B14F-4D97-AF65-F5344CB8AC3E}">
        <p14:creationId xmlns:p14="http://schemas.microsoft.com/office/powerpoint/2010/main" val="2555097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ltLang="en-US"/>
              <a:t>Copyright 2007 -- National Rifle Association</a:t>
            </a:r>
          </a:p>
        </p:txBody>
      </p:sp>
      <p:sp>
        <p:nvSpPr>
          <p:cNvPr id="183298" name="Rectangle 2"/>
          <p:cNvSpPr>
            <a:spLocks noGrp="1" noChangeArrowheads="1"/>
          </p:cNvSpPr>
          <p:nvPr>
            <p:ph type="title"/>
          </p:nvPr>
        </p:nvSpPr>
        <p:spPr>
          <a:xfrm>
            <a:off x="1657350" y="1257300"/>
            <a:ext cx="5829300" cy="1428750"/>
          </a:xfrm>
        </p:spPr>
        <p:txBody>
          <a:bodyPr/>
          <a:lstStyle/>
          <a:p>
            <a:r>
              <a:rPr lang="en-US" altLang="en-US" sz="2400" b="1"/>
              <a:t>INSTRUCTOR TRAINING</a:t>
            </a:r>
            <a:br>
              <a:rPr lang="en-US" altLang="en-US" sz="3000" b="1"/>
            </a:br>
            <a:br>
              <a:rPr lang="en-US" altLang="en-US" sz="1800" b="1"/>
            </a:br>
            <a:r>
              <a:rPr lang="en-US" altLang="en-US" sz="2100" b="1">
                <a:solidFill>
                  <a:srgbClr val="CC0000"/>
                </a:solidFill>
              </a:rPr>
              <a:t>ROLE OF THE REGIONAL COUNSELOR</a:t>
            </a:r>
          </a:p>
        </p:txBody>
      </p:sp>
      <p:sp>
        <p:nvSpPr>
          <p:cNvPr id="183299" name="Rectangle 3"/>
          <p:cNvSpPr>
            <a:spLocks noGrp="1" noChangeArrowheads="1"/>
          </p:cNvSpPr>
          <p:nvPr>
            <p:ph type="body" idx="1"/>
          </p:nvPr>
        </p:nvSpPr>
        <p:spPr>
          <a:xfrm>
            <a:off x="1657350" y="2914650"/>
            <a:ext cx="5829300" cy="1657350"/>
          </a:xfrm>
        </p:spPr>
        <p:txBody>
          <a:bodyPr/>
          <a:lstStyle/>
          <a:p>
            <a:r>
              <a:rPr lang="en-US" altLang="en-US" sz="2100" b="1"/>
              <a:t>Conduct IDWs</a:t>
            </a:r>
          </a:p>
          <a:p>
            <a:r>
              <a:rPr lang="en-US" altLang="en-US" sz="2100" b="1"/>
              <a:t>Train qualified RTBAV basic instructors</a:t>
            </a:r>
          </a:p>
          <a:p>
            <a:r>
              <a:rPr lang="en-US" altLang="en-US" sz="2100" b="1"/>
              <a:t>Mentor RTBAV basic instructors</a:t>
            </a:r>
          </a:p>
          <a:p>
            <a:r>
              <a:rPr lang="en-US" altLang="en-US" sz="2100" b="1"/>
              <a:t>Provide program recommendations to NRA</a:t>
            </a:r>
          </a:p>
        </p:txBody>
      </p:sp>
      <p:pic>
        <p:nvPicPr>
          <p:cNvPr id="18330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29050" y="285750"/>
            <a:ext cx="1235869" cy="1007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6699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Integral</Template>
  <TotalTime>7589</TotalTime>
  <Words>3019</Words>
  <Application>Microsoft Office PowerPoint</Application>
  <PresentationFormat>On-screen Show (16:9)</PresentationFormat>
  <Paragraphs>862</Paragraphs>
  <Slides>129</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129</vt:i4>
      </vt:variant>
    </vt:vector>
  </HeadingPairs>
  <TitlesOfParts>
    <vt:vector size="135" baseType="lpstr">
      <vt:lpstr>Arial</vt:lpstr>
      <vt:lpstr>Baskerville</vt:lpstr>
      <vt:lpstr>Baskerville SemiBold</vt:lpstr>
      <vt:lpstr>Calibri</vt:lpstr>
      <vt:lpstr>Century Gothic</vt:lpstr>
      <vt:lpstr>Office Theme</vt:lpstr>
      <vt:lpstr>PowerPoint Presentation</vt:lpstr>
      <vt:lpstr>Brought to you by…….</vt:lpstr>
      <vt:lpstr>Getting Started</vt:lpstr>
      <vt:lpstr>What is Refuse To Be A Victim®?</vt:lpstr>
      <vt:lpstr>Program History</vt:lpstr>
      <vt:lpstr>National Crime Statistics</vt:lpstr>
      <vt:lpstr>Psychology of Criminal Predators</vt:lpstr>
      <vt:lpstr>Psychology of Criminal Predators</vt:lpstr>
      <vt:lpstr>Mental Preparedness</vt:lpstr>
      <vt:lpstr>Mental Preparedness</vt:lpstr>
      <vt:lpstr>PowerPoint Presentation</vt:lpstr>
      <vt:lpstr>Physical Security</vt:lpstr>
      <vt:lpstr>Physical Security</vt:lpstr>
      <vt:lpstr>Physical Security</vt:lpstr>
      <vt:lpstr>Physical Security</vt:lpstr>
      <vt:lpstr>Physical Security</vt:lpstr>
      <vt:lpstr>Physical Security</vt:lpstr>
      <vt:lpstr>Physical Security</vt:lpstr>
      <vt:lpstr>Physical Security</vt:lpstr>
      <vt:lpstr>Personal Security</vt:lpstr>
      <vt:lpstr>PowerPoint Presentation</vt:lpstr>
      <vt:lpstr>Home Security</vt:lpstr>
      <vt:lpstr>Home Security</vt:lpstr>
      <vt:lpstr>Home Security</vt:lpstr>
      <vt:lpstr>Home Security</vt:lpstr>
      <vt:lpstr>Home Security</vt:lpstr>
      <vt:lpstr>Home Security</vt:lpstr>
      <vt:lpstr>Home Security</vt:lpstr>
      <vt:lpstr>Home Security</vt:lpstr>
      <vt:lpstr>Home Security</vt:lpstr>
      <vt:lpstr>Home Security</vt:lpstr>
      <vt:lpstr>Home Security</vt:lpstr>
      <vt:lpstr>Home Security</vt:lpstr>
      <vt:lpstr>PowerPoint Presentation</vt:lpstr>
      <vt:lpstr>Automobile Security</vt:lpstr>
      <vt:lpstr>Automobile Security</vt:lpstr>
      <vt:lpstr>Automobile Security</vt:lpstr>
      <vt:lpstr>Automobile Security</vt:lpstr>
      <vt:lpstr>Automobile Security</vt:lpstr>
      <vt:lpstr>Automobile Security</vt:lpstr>
      <vt:lpstr>Automobile Security</vt:lpstr>
      <vt:lpstr>Automobile Security</vt:lpstr>
      <vt:lpstr>PowerPoint Presentation</vt:lpstr>
      <vt:lpstr>Travel Security</vt:lpstr>
      <vt:lpstr>Travel Security</vt:lpstr>
      <vt:lpstr>Travel Security</vt:lpstr>
      <vt:lpstr>Travel Security</vt:lpstr>
      <vt:lpstr>Travel Security</vt:lpstr>
      <vt:lpstr>Travel Security</vt:lpstr>
      <vt:lpstr>PowerPoint Presentation</vt:lpstr>
      <vt:lpstr>Technological Security</vt:lpstr>
      <vt:lpstr>Technological Security</vt:lpstr>
      <vt:lpstr>Technological Security</vt:lpstr>
      <vt:lpstr>Technological Security</vt:lpstr>
      <vt:lpstr>Technological Security</vt:lpstr>
      <vt:lpstr>Technological Security</vt:lpstr>
      <vt:lpstr>Technological Security</vt:lpstr>
      <vt:lpstr>Technological Security</vt:lpstr>
      <vt:lpstr>Technological Security</vt:lpstr>
      <vt:lpstr>Technological Security</vt:lpstr>
      <vt:lpstr>Technological Security</vt:lpstr>
      <vt:lpstr>PowerPoint Presentation</vt:lpstr>
      <vt:lpstr>Personal Protection Devices</vt:lpstr>
      <vt:lpstr>Personal Protection Devices</vt:lpstr>
      <vt:lpstr>Personal Security</vt:lpstr>
      <vt:lpstr>Personal Security</vt:lpstr>
      <vt:lpstr>Personal Security</vt:lpstr>
      <vt:lpstr>Personal Security</vt:lpstr>
      <vt:lpstr>Closing Remarks</vt:lpstr>
      <vt:lpstr>Thank you for coming!</vt:lpstr>
      <vt:lpstr>PowerPoint Presentation</vt:lpstr>
      <vt:lpstr>In the Workplace</vt:lpstr>
      <vt:lpstr>In the Workplace</vt:lpstr>
      <vt:lpstr>In the Workplace</vt:lpstr>
      <vt:lpstr>In the Workplace</vt:lpstr>
      <vt:lpstr>PowerPoint Presentation</vt:lpstr>
      <vt:lpstr>Parents &amp; Children</vt:lpstr>
      <vt:lpstr>Parents &amp; Children</vt:lpstr>
      <vt:lpstr>Parents &amp; Children</vt:lpstr>
      <vt:lpstr>Parents &amp; Children</vt:lpstr>
      <vt:lpstr>Parents &amp; Children</vt:lpstr>
      <vt:lpstr>Parents &amp; Children</vt:lpstr>
      <vt:lpstr>PowerPoint Presentation</vt:lpstr>
      <vt:lpstr>Seniors &amp; Physical Disabilities</vt:lpstr>
      <vt:lpstr>Seniors &amp; Physical Disabilities</vt:lpstr>
      <vt:lpstr>Seniors &amp; Physical Disabilities</vt:lpstr>
      <vt:lpstr>Seniors &amp; Physical Disabilities</vt:lpstr>
      <vt:lpstr>Seniors &amp; Physical Disabilities</vt:lpstr>
      <vt:lpstr>Seniors &amp; Physical Disabilities</vt:lpstr>
      <vt:lpstr>Seniors &amp; Physical Disabilities</vt:lpstr>
      <vt:lpstr>Seniors &amp; Physical Disabilities</vt:lpstr>
      <vt:lpstr>Domestic Violence and Stalking</vt:lpstr>
      <vt:lpstr>Header</vt:lpstr>
      <vt:lpstr>Header</vt:lpstr>
      <vt:lpstr>PowerPoint Presentation</vt:lpstr>
      <vt:lpstr>INSTRUCTOR DEVELOPMENT WORKSHOP</vt:lpstr>
      <vt:lpstr>INSTRUCTOR TRAINING</vt:lpstr>
      <vt:lpstr>INSTRUCTOR TRAINING</vt:lpstr>
      <vt:lpstr>INSTRUCTOR TRAINING  ROLE OF THE REGIONAL COUNSELOR</vt:lpstr>
      <vt:lpstr>INSTRUCTOR TRAINING</vt:lpstr>
      <vt:lpstr>INSTRUCTOR TRAINING</vt:lpstr>
      <vt:lpstr>INSTRUCTOR TRAINING</vt:lpstr>
      <vt:lpstr>INSTRUCTOR TRAINING</vt:lpstr>
      <vt:lpstr>INSTRUCTOR TRAINING</vt:lpstr>
      <vt:lpstr>INSTRUCTOR TRAINING PLANNING AND CONDUCTING YOUR SEMINAR</vt:lpstr>
      <vt:lpstr>INSTRUCTOR TRAINING</vt:lpstr>
      <vt:lpstr>INSTRUCTOR TRAINING</vt:lpstr>
      <vt:lpstr>INSTRUCTOR TRAINING</vt:lpstr>
      <vt:lpstr>INSTRUCTOR TRAINING</vt:lpstr>
      <vt:lpstr>INSTRUCTOR TRAINING</vt:lpstr>
      <vt:lpstr>INSTRUCTOR TRAINING</vt:lpstr>
      <vt:lpstr>INSTRUCTOR TRAINING</vt:lpstr>
      <vt:lpstr>INSTRUCTOR TRAINING   COMPILE INSTRUCTOR DISPLAY KIT</vt:lpstr>
      <vt:lpstr>INSTRUCTOR TRAINING   CONSIDER OPTIONAL DISPLAY KIT ITEMS</vt:lpstr>
      <vt:lpstr>PowerPoint Presentation</vt:lpstr>
      <vt:lpstr>PowerPoint Presentation</vt:lpstr>
      <vt:lpstr>PowerPoint Presentation</vt:lpstr>
      <vt:lpstr>PowerPoint Presentation</vt:lpstr>
      <vt:lpstr>PowerPoint Presentation</vt:lpstr>
      <vt:lpstr>PowerPoint Presentation</vt:lpstr>
      <vt:lpstr>INSTRUCTOR TRAINING   CERTIFIED INSTRUCTOR GUIDELINES</vt:lpstr>
      <vt:lpstr>INSTRUCTOR TRAINING   INSTRUCTOR APPLICATION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Ackerman McQueen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Cait Gamble</dc:creator>
  <cp:keywords/>
  <dc:description/>
  <cp:lastModifiedBy>Critical Awareness</cp:lastModifiedBy>
  <cp:revision>516</cp:revision>
  <cp:lastPrinted>2015-02-20T16:29:04Z</cp:lastPrinted>
  <dcterms:created xsi:type="dcterms:W3CDTF">2014-12-08T17:37:27Z</dcterms:created>
  <dcterms:modified xsi:type="dcterms:W3CDTF">2019-05-03T17:00:12Z</dcterms:modified>
  <cp:category/>
</cp:coreProperties>
</file>