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6"/>
  </p:notesMasterIdLst>
  <p:sldIdLst>
    <p:sldId id="256" r:id="rId3"/>
    <p:sldId id="304" r:id="rId4"/>
    <p:sldId id="257" r:id="rId5"/>
    <p:sldId id="287" r:id="rId6"/>
    <p:sldId id="288" r:id="rId7"/>
    <p:sldId id="289" r:id="rId8"/>
    <p:sldId id="259" r:id="rId9"/>
    <p:sldId id="290" r:id="rId10"/>
    <p:sldId id="260" r:id="rId11"/>
    <p:sldId id="261" r:id="rId12"/>
    <p:sldId id="291" r:id="rId13"/>
    <p:sldId id="298" r:id="rId14"/>
    <p:sldId id="285" r:id="rId15"/>
    <p:sldId id="263" r:id="rId16"/>
    <p:sldId id="264" r:id="rId17"/>
    <p:sldId id="292" r:id="rId18"/>
    <p:sldId id="265" r:id="rId19"/>
    <p:sldId id="299" r:id="rId20"/>
    <p:sldId id="286" r:id="rId21"/>
    <p:sldId id="266" r:id="rId22"/>
    <p:sldId id="293" r:id="rId23"/>
    <p:sldId id="267" r:id="rId24"/>
    <p:sldId id="268" r:id="rId25"/>
    <p:sldId id="269" r:id="rId26"/>
    <p:sldId id="273" r:id="rId27"/>
    <p:sldId id="270" r:id="rId28"/>
    <p:sldId id="271" r:id="rId29"/>
    <p:sldId id="272" r:id="rId30"/>
    <p:sldId id="300" r:id="rId31"/>
    <p:sldId id="274" r:id="rId32"/>
    <p:sldId id="294" r:id="rId33"/>
    <p:sldId id="284" r:id="rId34"/>
    <p:sldId id="295" r:id="rId35"/>
    <p:sldId id="276" r:id="rId36"/>
    <p:sldId id="275" r:id="rId37"/>
    <p:sldId id="278" r:id="rId38"/>
    <p:sldId id="296" r:id="rId39"/>
    <p:sldId id="297" r:id="rId40"/>
    <p:sldId id="301" r:id="rId41"/>
    <p:sldId id="280" r:id="rId42"/>
    <p:sldId id="282" r:id="rId43"/>
    <p:sldId id="283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4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>
      <p:cViewPr varScale="1">
        <p:scale>
          <a:sx n="101" d="100"/>
          <a:sy n="101" d="100"/>
        </p:scale>
        <p:origin x="4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494C9-6216-440D-B8FD-49E0DA8B29FA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CFC0A-E269-4C7D-A0F3-DC1035E90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27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0CA1ABD-2D27-4FA6-BEF5-598FACE51D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A9A78D-248B-40DC-BB08-005366D4F5A0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143B03-4B55-421B-9BFA-27E10891CD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D61A719-ECB9-448F-BA12-15C2BFB68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4DB9D49-8A66-4ECA-943F-B8111AB3ED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515873B-73FB-4F35-87E6-E70408F22D3B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0FFFF60-9B47-4C7C-B70E-EDF1D0A349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13DCEC9-9073-4262-B84E-60420036B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051578C-85F2-48A1-A944-03C088BCB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AA7064-0983-4D27-9A0E-5998D3B556E5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6C50296-48C2-4863-98B4-A599F9F372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114C1CD-B59A-4289-81F3-73B29E71C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BEBE575-9D97-4D34-9847-62AE72E98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0F640ED-5748-4DE7-A66D-FB6975C85420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AAF598B-03C0-4193-BA5B-C6B5CBBD6D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312F472-36A8-4B2B-9899-D4F936857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6A55AD-78DC-4047-BB5D-8F6B69EAC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21CEB8B-387D-44BA-9EEB-62F68882F3E7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3CA2F96-3A01-4C54-BEFF-FAB7CA975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BBCE2B0A-309A-482C-8AB4-0E161DF9B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6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31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0042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26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931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129339-410C-43C0-909D-C0711EEB291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8B93D-3CCF-49E7-9FC4-F8E2CAA05A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2D9033C-596F-47EB-B556-57006B2921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2021 Kaplan, Inc.</a:t>
            </a:r>
          </a:p>
        </p:txBody>
      </p:sp>
    </p:spTree>
    <p:extLst>
      <p:ext uri="{BB962C8B-B14F-4D97-AF65-F5344CB8AC3E}">
        <p14:creationId xmlns:p14="http://schemas.microsoft.com/office/powerpoint/2010/main" val="147433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589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B5F00CE-2103-435C-A13F-61BE01231EA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B5F00CE-2103-435C-A13F-61BE01231EA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638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18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105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6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DF4B1-F896-498C-B493-7653D90E7B43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3CB1F-3AC4-4493-9CE3-37AF740AC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3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5664200"/>
            <a:ext cx="2133600" cy="406400"/>
          </a:xfrm>
          <a:prstGeom prst="rect">
            <a:avLst/>
          </a:prstGeom>
        </p:spPr>
        <p:txBody>
          <a:bodyPr/>
          <a:lstStyle/>
          <a:p>
            <a:pPr algn="r"/>
            <a:fld id="{DB5F00CE-2103-435C-A13F-61BE01231EA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6324600"/>
            <a:ext cx="1676400" cy="304800"/>
          </a:xfrm>
          <a:prstGeom prst="rect">
            <a:avLst/>
          </a:prstGeom>
          <a:solidFill>
            <a:srgbClr val="634E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83916" y="6260068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©2022 Kaplan, Inc.</a:t>
            </a:r>
          </a:p>
        </p:txBody>
      </p:sp>
    </p:spTree>
    <p:extLst>
      <p:ext uri="{BB962C8B-B14F-4D97-AF65-F5344CB8AC3E}">
        <p14:creationId xmlns:p14="http://schemas.microsoft.com/office/powerpoint/2010/main" val="176738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A7B143E-12B4-413A-863B-9B20AF39CF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Florida Real Estate Broker’s Guide, Eighth Edition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000"/>
              <a:t>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40C5A78-76DB-48AB-A3B5-9BBAB4716D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Linda L. Crawford</a:t>
            </a:r>
          </a:p>
          <a:p>
            <a:pPr eaLnBrk="1" hangingPunct="1"/>
            <a:r>
              <a:rPr lang="en-US" altLang="en-US" dirty="0"/>
              <a:t>Edward J. O’Donnell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1200" dirty="0">
                <a:latin typeface="Arial" panose="020B0604020202020204" pitchFamily="34" charset="0"/>
              </a:rPr>
              <a:t>Copyright © 2022 Kaplan, Inc. </a:t>
            </a:r>
          </a:p>
          <a:p>
            <a:pPr eaLnBrk="1" hangingPunct="1"/>
            <a:r>
              <a:rPr lang="en-US" altLang="en-US" sz="1200" dirty="0">
                <a:latin typeface="Arial" panose="020B0604020202020204" pitchFamily="34" charset="0"/>
              </a:rPr>
              <a:t>All rights reserved.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3E728CE-8E1B-422E-9582-6DDFC6BF4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Sales Concessions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1FC03696-2F9E-425D-B8A4-65E890ED22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Examples of sales concessions</a:t>
            </a:r>
          </a:p>
          <a:p>
            <a:pPr lvl="1"/>
            <a:r>
              <a:rPr lang="en-US" altLang="en-US"/>
              <a:t>Interest rate buydowns</a:t>
            </a:r>
          </a:p>
          <a:p>
            <a:pPr lvl="1"/>
            <a:r>
              <a:rPr lang="en-US" altLang="en-US"/>
              <a:t>Seller-paid loan discount points and loan origination fees</a:t>
            </a:r>
          </a:p>
          <a:p>
            <a:pPr lvl="1"/>
            <a:r>
              <a:rPr lang="en-US" altLang="en-US"/>
              <a:t>Seller-paid closing costs customarily paid by the borrower</a:t>
            </a:r>
          </a:p>
          <a:p>
            <a:pPr lvl="1"/>
            <a:r>
              <a:rPr lang="en-US" altLang="en-US"/>
              <a:t>Refunds of (or credit for) borrower’s expenses</a:t>
            </a:r>
          </a:p>
          <a:p>
            <a:pPr lvl="1"/>
            <a:r>
              <a:rPr lang="en-US" altLang="en-US"/>
              <a:t>Non-realty items in the transaction</a:t>
            </a: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65DB953A-0328-4E81-94E5-D97B653971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72271308-22CB-4C10-925A-C7587A760906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B46F7A4-453E-405A-AA54-EFDC62CA5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4. Market Conditions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4DF6ABC-070C-4D88-A057-58B3DE4043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Would comparable sale price be different in today’s market?</a:t>
            </a:r>
          </a:p>
          <a:p>
            <a:pPr lvl="1"/>
            <a:r>
              <a:rPr lang="en-US" altLang="en-US"/>
              <a:t>Adjustment required if, since the time comparable sold, property values in a given market have either appreciated or depreciated</a:t>
            </a:r>
          </a:p>
          <a:p>
            <a:r>
              <a:rPr lang="en-US" altLang="en-US"/>
              <a:t>Successive sales analysis</a:t>
            </a:r>
          </a:p>
          <a:p>
            <a:pPr lvl="1"/>
            <a:r>
              <a:rPr lang="en-US" altLang="en-US"/>
              <a:t>Sample properties that have sold twice over time</a:t>
            </a:r>
          </a:p>
        </p:txBody>
      </p:sp>
      <p:sp>
        <p:nvSpPr>
          <p:cNvPr id="19461" name="Slide Number Placeholder 1">
            <a:extLst>
              <a:ext uri="{FF2B5EF4-FFF2-40B4-BE49-F238E27FC236}">
                <a16:creationId xmlns:a16="http://schemas.microsoft.com/office/drawing/2014/main" id="{3C17FA03-E8D8-484E-9D13-3980357BD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7E41A66-B1C4-4883-90C3-D4702A0D6D99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225760C-A401-4459-B445-95558C380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Market Conditions Adjustment Formula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C83AE84-CD5A-4A10-A25A-D3D92D120F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200" dirty="0"/>
              <a:t>Resale price - initial sale price = difference in prices</a:t>
            </a:r>
          </a:p>
          <a:p>
            <a:pPr marL="0" indent="0">
              <a:buFontTx/>
              <a:buNone/>
            </a:pPr>
            <a:endParaRPr lang="en-US" altLang="en-US" sz="2200" dirty="0"/>
          </a:p>
          <a:p>
            <a:pPr marL="0" indent="0">
              <a:buFontTx/>
              <a:buNone/>
            </a:pPr>
            <a:r>
              <a:rPr lang="en-US" altLang="en-US" sz="2200" dirty="0"/>
              <a:t>Difference in prices ÷ initial sale price = percentage change</a:t>
            </a:r>
          </a:p>
          <a:p>
            <a:pPr marL="0" indent="0">
              <a:buFontTx/>
              <a:buNone/>
            </a:pPr>
            <a:endParaRPr lang="en-US" altLang="en-US" sz="2200" i="1" dirty="0"/>
          </a:p>
          <a:p>
            <a:pPr marL="0" indent="0">
              <a:buFontTx/>
              <a:buNone/>
            </a:pPr>
            <a:r>
              <a:rPr lang="en-US" altLang="en-US" sz="2200" dirty="0"/>
              <a:t>Percentage change ÷ number of months between sales</a:t>
            </a:r>
          </a:p>
          <a:p>
            <a:pPr marL="0" indent="0">
              <a:buFontTx/>
              <a:buNone/>
            </a:pPr>
            <a:r>
              <a:rPr lang="en-US" altLang="en-US" sz="2200" dirty="0"/>
              <a:t>	= monthly rate of change</a:t>
            </a:r>
          </a:p>
        </p:txBody>
      </p:sp>
      <p:sp>
        <p:nvSpPr>
          <p:cNvPr id="20485" name="Slide Number Placeholder 1">
            <a:extLst>
              <a:ext uri="{FF2B5EF4-FFF2-40B4-BE49-F238E27FC236}">
                <a16:creationId xmlns:a16="http://schemas.microsoft.com/office/drawing/2014/main" id="{75C57DA2-59A7-43DF-893B-DEF6EDC19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99BCD8B-6B97-4A53-886A-5726519D560D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36B1FC7E-A1EA-4863-82B9-132324E3A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Market Conditions Adjustment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FBEEA-8F82-4AB7-A3EA-F8C714A9F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comparable sold 6 months ago for $210,000.  During the past 6 months, sale prices have increased 5% in that neighborhood.</a:t>
            </a:r>
          </a:p>
          <a:p>
            <a:pPr>
              <a:defRPr/>
            </a:pPr>
            <a:r>
              <a:rPr lang="en-US" dirty="0"/>
              <a:t>$210,000 x 5% = $10,500</a:t>
            </a:r>
          </a:p>
          <a:p>
            <a:pPr>
              <a:defRPr/>
            </a:pPr>
            <a:r>
              <a:rPr lang="en-US" dirty="0"/>
              <a:t>$210,000 + $10,500 = $220,500</a:t>
            </a:r>
          </a:p>
          <a:p>
            <a:pPr>
              <a:defRPr/>
            </a:pPr>
            <a:r>
              <a:rPr lang="en-US" dirty="0"/>
              <a:t>Comparable sale price adjusted for market conditions is $220,500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1509" name="Slide Number Placeholder 1">
            <a:extLst>
              <a:ext uri="{FF2B5EF4-FFF2-40B4-BE49-F238E27FC236}">
                <a16:creationId xmlns:a16="http://schemas.microsoft.com/office/drawing/2014/main" id="{A7CBA017-EA35-4D93-9D9B-CAD7ABDFCE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C965694D-38AD-4C02-98C5-D94FA9AF1CA5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63249EA-E96D-40A3-9BA7-2D6FED19F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5. Personal Property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B402C25E-BD19-4C16-B32D-4502C41E39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600" dirty="0"/>
              <a:t>Any tangible items not permanently attached to real estate are personal property</a:t>
            </a:r>
          </a:p>
          <a:p>
            <a:r>
              <a:rPr lang="en-US" altLang="en-US" sz="2600" dirty="0"/>
              <a:t>Fixtures</a:t>
            </a:r>
          </a:p>
          <a:p>
            <a:pPr lvl="1"/>
            <a:r>
              <a:rPr lang="en-US" altLang="en-US" dirty="0"/>
              <a:t>Former personal property that has been attached to real estate</a:t>
            </a:r>
          </a:p>
          <a:p>
            <a:pPr lvl="1"/>
            <a:r>
              <a:rPr lang="en-US" altLang="en-US" dirty="0"/>
              <a:t>Now real property</a:t>
            </a:r>
          </a:p>
          <a:p>
            <a:r>
              <a:rPr lang="en-US" altLang="en-US" sz="2600" dirty="0"/>
              <a:t>Trade fixtures</a:t>
            </a:r>
          </a:p>
          <a:p>
            <a:pPr lvl="1"/>
            <a:r>
              <a:rPr lang="en-US" altLang="en-US" dirty="0"/>
              <a:t>Necessary for business</a:t>
            </a:r>
          </a:p>
          <a:p>
            <a:pPr lvl="1"/>
            <a:r>
              <a:rPr lang="en-US" altLang="en-US" dirty="0"/>
              <a:t>Personal property</a:t>
            </a:r>
          </a:p>
        </p:txBody>
      </p:sp>
      <p:pic>
        <p:nvPicPr>
          <p:cNvPr id="22533" name="Picture 2" descr="C:\Users\HowardsWork\AppData\Local\Microsoft\Windows\Temporary Internet Files\Content.IE5\E0J8OTTQ\MC900089872[1].wmf">
            <a:extLst>
              <a:ext uri="{FF2B5EF4-FFF2-40B4-BE49-F238E27FC236}">
                <a16:creationId xmlns:a16="http://schemas.microsoft.com/office/drawing/2014/main" id="{DBFCAC68-9175-4A4E-8A40-03592B466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0"/>
            <a:ext cx="150336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Slide Number Placeholder 1">
            <a:extLst>
              <a:ext uri="{FF2B5EF4-FFF2-40B4-BE49-F238E27FC236}">
                <a16:creationId xmlns:a16="http://schemas.microsoft.com/office/drawing/2014/main" id="{F40B30CB-53BE-4E13-807D-66656D3E42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50D31B8-C0C2-4F6F-81EC-C3A023B88830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0F9F0F1-1A0B-45C2-8C50-C68288921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6. Location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A639AE45-9999-4B2B-8153-1979A1D259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Location is judged in relation to comparable properties</a:t>
            </a:r>
          </a:p>
          <a:p>
            <a:pPr lvl="1"/>
            <a:r>
              <a:rPr lang="en-US" altLang="en-US" dirty="0"/>
              <a:t>Proximity to employment, schools, shopping, and recreation</a:t>
            </a:r>
          </a:p>
          <a:p>
            <a:pPr lvl="1"/>
            <a:r>
              <a:rPr lang="en-US" altLang="en-US" dirty="0"/>
              <a:t>Compatibility of land use and the quality of homes in surrounding area</a:t>
            </a:r>
          </a:p>
          <a:p>
            <a:pPr lvl="1"/>
            <a:r>
              <a:rPr lang="en-US" altLang="en-US" dirty="0"/>
              <a:t>Buffer from external diseconomies</a:t>
            </a:r>
          </a:p>
          <a:p>
            <a:pPr lvl="1"/>
            <a:r>
              <a:rPr lang="en-US" altLang="en-US" dirty="0"/>
              <a:t>Availability of utilities and transportation</a:t>
            </a:r>
          </a:p>
          <a:p>
            <a:r>
              <a:rPr lang="en-US" altLang="en-US" dirty="0"/>
              <a:t>Paired-sales analysis</a:t>
            </a:r>
          </a:p>
          <a:p>
            <a:pPr lvl="1"/>
            <a:endParaRPr lang="en-US" altLang="en-US" dirty="0"/>
          </a:p>
        </p:txBody>
      </p:sp>
      <p:sp>
        <p:nvSpPr>
          <p:cNvPr id="23557" name="Slide Number Placeholder 1">
            <a:extLst>
              <a:ext uri="{FF2B5EF4-FFF2-40B4-BE49-F238E27FC236}">
                <a16:creationId xmlns:a16="http://schemas.microsoft.com/office/drawing/2014/main" id="{C1F58DB2-B8D6-4E12-B9A4-179F1ADEA6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42E4EE9B-6C6E-4278-BC51-AC9D93A91A5E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8A359D8-0C7A-4372-870B-7E6DE300A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Property Characteristics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76C11F8-4DD9-4925-AC03-10666BD643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600"/>
              <a:t>May require adjustment</a:t>
            </a:r>
          </a:p>
          <a:p>
            <a:pPr lvl="1"/>
            <a:r>
              <a:rPr lang="en-US" altLang="en-US"/>
              <a:t>Age and condition of improvements, mechanical systems, or roof</a:t>
            </a:r>
          </a:p>
          <a:p>
            <a:pPr lvl="1"/>
            <a:r>
              <a:rPr lang="en-US" altLang="en-US"/>
              <a:t>Size (square footage) of improvements</a:t>
            </a:r>
          </a:p>
          <a:p>
            <a:pPr lvl="1"/>
            <a:r>
              <a:rPr lang="en-US" altLang="en-US"/>
              <a:t>Number and size of rooms</a:t>
            </a:r>
          </a:p>
          <a:p>
            <a:pPr lvl="1"/>
            <a:r>
              <a:rPr lang="en-US" altLang="en-US"/>
              <a:t>Type and quality of construction</a:t>
            </a:r>
          </a:p>
          <a:p>
            <a:pPr lvl="1"/>
            <a:r>
              <a:rPr lang="en-US" altLang="en-US"/>
              <a:t>Architectural design</a:t>
            </a:r>
          </a:p>
          <a:p>
            <a:pPr lvl="1"/>
            <a:r>
              <a:rPr lang="en-US" altLang="en-US"/>
              <a:t>Amenities (fireplace, spa, pools, etc.)</a:t>
            </a:r>
          </a:p>
          <a:p>
            <a:pPr lvl="1"/>
            <a:r>
              <a:rPr lang="en-US" altLang="en-US"/>
              <a:t>Physical site characteristics (size, shape, topography, landscaping, etc.)</a:t>
            </a:r>
          </a:p>
        </p:txBody>
      </p:sp>
      <p:sp>
        <p:nvSpPr>
          <p:cNvPr id="24581" name="Slide Number Placeholder 1">
            <a:extLst>
              <a:ext uri="{FF2B5EF4-FFF2-40B4-BE49-F238E27FC236}">
                <a16:creationId xmlns:a16="http://schemas.microsoft.com/office/drawing/2014/main" id="{4C0FCC3D-FADF-448D-8AB2-24EF2C0B4E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FC4190E1-2007-44CE-B5A5-1ECFDC9F97BA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8DA3764-2231-4F38-A261-A8BCDCF65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Matched Pairs Analysis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FDD6BC36-8A72-4D27-90BD-AAED6DD497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/>
              <a:t>Select pairs of sales in the market, one with the item for adjustment and the other without the item</a:t>
            </a:r>
          </a:p>
          <a:p>
            <a:pPr lvl="1"/>
            <a:r>
              <a:rPr lang="en-US" altLang="en-US"/>
              <a:t>If a single characteristic is the only difference between two sales, the difference in two prices can be isolated to the characteristic</a:t>
            </a:r>
          </a:p>
          <a:p>
            <a:pPr lvl="1"/>
            <a:r>
              <a:rPr lang="en-US" altLang="en-US"/>
              <a:t>Adjust the comparable to make it like the subject</a:t>
            </a:r>
          </a:p>
          <a:p>
            <a:pPr lvl="2"/>
            <a:r>
              <a:rPr lang="en-US" altLang="en-US"/>
              <a:t>If the subject has an item the comp does not, adjust the comp price upward the value difference</a:t>
            </a:r>
          </a:p>
          <a:p>
            <a:pPr lvl="2"/>
            <a:r>
              <a:rPr lang="en-US" altLang="en-US"/>
              <a:t>If the comp has an item the subject does not, adjust the comp price downward the value difference</a:t>
            </a:r>
          </a:p>
        </p:txBody>
      </p:sp>
      <p:sp>
        <p:nvSpPr>
          <p:cNvPr id="25605" name="Slide Number Placeholder 1">
            <a:extLst>
              <a:ext uri="{FF2B5EF4-FFF2-40B4-BE49-F238E27FC236}">
                <a16:creationId xmlns:a16="http://schemas.microsoft.com/office/drawing/2014/main" id="{B697FBE1-08F7-41D2-910F-F39D7DE6DD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2E6BBF2-61E7-4AAA-B123-5FC4F13115B3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477BEBC-B8B1-47F7-9D5C-C059967892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3662" y="381000"/>
            <a:ext cx="7772400" cy="1470025"/>
          </a:xfrm>
        </p:spPr>
        <p:txBody>
          <a:bodyPr/>
          <a:lstStyle/>
          <a:p>
            <a:r>
              <a:rPr lang="en-US" altLang="en-US" dirty="0"/>
              <a:t>Adjustments for Property Differences</a:t>
            </a:r>
          </a:p>
        </p:txBody>
      </p:sp>
      <p:sp>
        <p:nvSpPr>
          <p:cNvPr id="26627" name="Subtitle 2">
            <a:extLst>
              <a:ext uri="{FF2B5EF4-FFF2-40B4-BE49-F238E27FC236}">
                <a16:creationId xmlns:a16="http://schemas.microsoft.com/office/drawing/2014/main" id="{71162A39-9D86-498B-89D5-11B6B1EE0F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1262" y="1981200"/>
            <a:ext cx="7924800" cy="1752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Adjustments are made to each comparable property for differences between the comp and the subject</a:t>
            </a:r>
          </a:p>
          <a:p>
            <a:pPr algn="l"/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CBS</a:t>
            </a:r>
          </a:p>
          <a:p>
            <a:pPr marL="1600200" lvl="1" indent="-1143000" algn="l">
              <a:buFont typeface="Arial" panose="020B0604020202020204" pitchFamily="34" charset="0"/>
              <a:buChar char="•"/>
            </a:pPr>
            <a:r>
              <a:rPr lang="en-US" altLang="en-US" sz="1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omp </a:t>
            </a:r>
            <a:r>
              <a:rPr lang="en-US" altLang="en-US" sz="1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etter:	</a:t>
            </a:r>
            <a:r>
              <a:rPr lang="en-US" altLang="en-US" sz="1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ubtract</a:t>
            </a:r>
          </a:p>
          <a:p>
            <a:pPr marL="0" lvl="1" algn="l"/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CIA</a:t>
            </a:r>
          </a:p>
          <a:p>
            <a:pPr marL="1600200" lvl="1" indent="-1143000" algn="l">
              <a:buFont typeface="Arial" panose="020B0604020202020204" pitchFamily="34" charset="0"/>
              <a:buChar char="•"/>
            </a:pPr>
            <a:r>
              <a:rPr lang="en-US" altLang="en-US" sz="1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omp </a:t>
            </a:r>
            <a:r>
              <a:rPr lang="en-US" altLang="en-US" sz="1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nferior: 	</a:t>
            </a:r>
            <a:r>
              <a:rPr lang="en-US" altLang="en-US" sz="1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alt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dd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C368A31-AD23-4D2A-AEBB-29D5ED8CC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Adjustments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6FFCA34C-1177-4D44-8046-5A7399DA52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A comparable lot sold for $30,000.  The comparable is in a better location but is smaller than the subject.  The appraiser estimates the difference in location to be $5,000 and the difference in size to be $4,000.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Sale Price			$30,000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Location 			  -5,000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Size 				 </a:t>
            </a:r>
            <a:r>
              <a:rPr lang="en-US" altLang="en-US" sz="2400" u="sng" dirty="0"/>
              <a:t>+4,000</a:t>
            </a:r>
            <a:endParaRPr lang="en-US" altLang="en-US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Adjusted sale price		$29,000</a:t>
            </a:r>
          </a:p>
          <a:p>
            <a:endParaRPr lang="en-US" altLang="en-US" dirty="0"/>
          </a:p>
        </p:txBody>
      </p:sp>
      <p:sp>
        <p:nvSpPr>
          <p:cNvPr id="27653" name="Slide Number Placeholder 1">
            <a:extLst>
              <a:ext uri="{FF2B5EF4-FFF2-40B4-BE49-F238E27FC236}">
                <a16:creationId xmlns:a16="http://schemas.microsoft.com/office/drawing/2014/main" id="{20011694-A042-49B6-8900-846A20A562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67A1D345-F6FD-4E5E-A255-9AF7E0CAFDF4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B92554D6-0E09-474E-AD29-EC9F91D20C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Unit 7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F67AB431-1712-485C-B243-757D33204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hangingPunct="1"/>
            <a:r>
              <a:rPr lang="en-US" altLang="en-US" dirty="0"/>
              <a:t>Sales Comparison, Cost, and Income Approaches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24FA1CD-822A-411D-BE20-B657F8F8B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Sequence of Adjustments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87E6BA8-6705-42BB-BBD4-1BBDB6246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sz="2400"/>
              <a:t>Normal sale price</a:t>
            </a:r>
          </a:p>
          <a:p>
            <a:pPr marL="914400" lvl="1" indent="-514350"/>
            <a:r>
              <a:rPr lang="en-US" altLang="en-US" sz="2000"/>
              <a:t>Adjust the actual transaction sale price for conditions of sale, financing terms, and sales concessions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400"/>
              <a:t>Market conditions-adjusted normal sale price</a:t>
            </a:r>
          </a:p>
          <a:p>
            <a:pPr marL="914400" lvl="1" indent="-514350"/>
            <a:r>
              <a:rPr lang="en-US" altLang="en-US" sz="2000"/>
              <a:t>Adjust the normal sale price for market conditions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400"/>
              <a:t>Final adjusted sale price</a:t>
            </a:r>
          </a:p>
          <a:p>
            <a:pPr marL="914400" lvl="1" indent="-514350"/>
            <a:r>
              <a:rPr lang="en-US" altLang="en-US" sz="2000"/>
              <a:t>Adjust the market conditions-adjusted normal sale price for location and physical characteristics</a:t>
            </a:r>
          </a:p>
        </p:txBody>
      </p:sp>
      <p:sp>
        <p:nvSpPr>
          <p:cNvPr id="28677" name="Slide Number Placeholder 1">
            <a:extLst>
              <a:ext uri="{FF2B5EF4-FFF2-40B4-BE49-F238E27FC236}">
                <a16:creationId xmlns:a16="http://schemas.microsoft.com/office/drawing/2014/main" id="{187B9CB6-3E42-4E75-A641-AED3B56B39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E23758F-DDAD-434F-9E3A-39B576D8DA6D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2614AF7-5A95-4D5A-B87A-C2D6CF023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Reconciliation of Adjusted Sale Prices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2C076324-CC87-4FD6-A02C-DDC61EB9FF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Each comp’s sale price is adjusted for differences between the comp compared with the subject</a:t>
            </a:r>
          </a:p>
          <a:p>
            <a:r>
              <a:rPr lang="en-US" altLang="en-US" dirty="0"/>
              <a:t>Each comp is rated in terms of its similarity to subject property</a:t>
            </a:r>
          </a:p>
          <a:p>
            <a:r>
              <a:rPr lang="en-US" altLang="en-US" dirty="0"/>
              <a:t>Rating is reflected in giving weight to each comparable</a:t>
            </a:r>
          </a:p>
          <a:p>
            <a:r>
              <a:rPr lang="en-US" altLang="en-US" dirty="0"/>
              <a:t>The weighed comps determine the indicated value using the sales comparison approach</a:t>
            </a:r>
          </a:p>
          <a:p>
            <a:endParaRPr lang="en-US" altLang="en-US" dirty="0"/>
          </a:p>
        </p:txBody>
      </p:sp>
      <p:sp>
        <p:nvSpPr>
          <p:cNvPr id="29701" name="Slide Number Placeholder 1">
            <a:extLst>
              <a:ext uri="{FF2B5EF4-FFF2-40B4-BE49-F238E27FC236}">
                <a16:creationId xmlns:a16="http://schemas.microsoft.com/office/drawing/2014/main" id="{1178EF7A-F728-4DF5-8437-6355F677A4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5E8554B-1456-4B52-8839-BE720DBD3E55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49FFD08-AF7B-446A-A174-EBC348254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Theory of Cost Approach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E9411C0-A737-44C9-98A2-1365767CCC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knowledgeable purchaser will pay no more for a property than the cost of acquiring a similar site and constructing an acceptable structure (principle of substitution)</a:t>
            </a:r>
          </a:p>
          <a:p>
            <a:r>
              <a:rPr lang="en-US" altLang="en-US"/>
              <a:t>Applicability of approach</a:t>
            </a:r>
          </a:p>
          <a:p>
            <a:pPr lvl="1"/>
            <a:r>
              <a:rPr lang="en-US" altLang="en-US"/>
              <a:t>New or proposed construction</a:t>
            </a:r>
          </a:p>
          <a:p>
            <a:pPr lvl="1"/>
            <a:r>
              <a:rPr lang="en-US" altLang="en-US"/>
              <a:t>Little market activity</a:t>
            </a:r>
          </a:p>
          <a:p>
            <a:pPr lvl="1"/>
            <a:r>
              <a:rPr lang="en-US" altLang="en-US"/>
              <a:t>Unique properties</a:t>
            </a:r>
          </a:p>
        </p:txBody>
      </p:sp>
      <p:sp>
        <p:nvSpPr>
          <p:cNvPr id="30725" name="Slide Number Placeholder 1">
            <a:extLst>
              <a:ext uri="{FF2B5EF4-FFF2-40B4-BE49-F238E27FC236}">
                <a16:creationId xmlns:a16="http://schemas.microsoft.com/office/drawing/2014/main" id="{A211F8D1-A0BC-49EE-B7B8-4C59302AAF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7C8EDEE-11C9-449F-AA5F-8C24620D25F1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F4F6BBFF-133E-436D-8FCE-E4A7568CC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Steps in Cost-Depreciation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B95CFC9B-D494-42FC-804E-710E861302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/>
              <a:t>Estimate reproduction cost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Subtract accrued depreciation (to derive depreciated value of the structure)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Estimate the value of the land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Add land value to depreciated value of the structure to derive indicated value</a:t>
            </a:r>
          </a:p>
          <a:p>
            <a:pPr marL="514350" indent="-514350">
              <a:buFontTx/>
              <a:buNone/>
            </a:pPr>
            <a:endParaRPr lang="en-US" altLang="en-US"/>
          </a:p>
        </p:txBody>
      </p:sp>
      <p:sp>
        <p:nvSpPr>
          <p:cNvPr id="31749" name="Slide Number Placeholder 1">
            <a:extLst>
              <a:ext uri="{FF2B5EF4-FFF2-40B4-BE49-F238E27FC236}">
                <a16:creationId xmlns:a16="http://schemas.microsoft.com/office/drawing/2014/main" id="{A1F4C3C4-C7A1-4918-A064-D77AD4AFC0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74188AD3-802A-4B5B-A15E-0C4A529E1E60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4A8A8050-1C31-4D42-BD3E-5CC19EADE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Cost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4B796EC-5C76-4F07-A6EA-C9D2FF267E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Reproduction cost </a:t>
            </a:r>
          </a:p>
          <a:p>
            <a:pPr lvl="1"/>
            <a:r>
              <a:rPr lang="en-US" altLang="en-US" dirty="0"/>
              <a:t>An exact duplicate</a:t>
            </a:r>
          </a:p>
          <a:p>
            <a:r>
              <a:rPr lang="en-US" altLang="en-US" dirty="0"/>
              <a:t>Replacement cost </a:t>
            </a:r>
          </a:p>
          <a:p>
            <a:pPr lvl="1"/>
            <a:r>
              <a:rPr lang="en-US" altLang="en-US" dirty="0"/>
              <a:t>Same use and functional utility but using modern, available, or updated materials</a:t>
            </a:r>
          </a:p>
          <a:p>
            <a:r>
              <a:rPr lang="en-US" altLang="en-US" dirty="0"/>
              <a:t>Methods of estimating cost</a:t>
            </a:r>
          </a:p>
          <a:p>
            <a:pPr lvl="1"/>
            <a:r>
              <a:rPr lang="en-US" altLang="en-US" dirty="0"/>
              <a:t>Quantity survey method</a:t>
            </a:r>
          </a:p>
          <a:p>
            <a:pPr lvl="1"/>
            <a:r>
              <a:rPr lang="en-US" altLang="en-US" dirty="0"/>
              <a:t>Unit-in-place method</a:t>
            </a:r>
          </a:p>
          <a:p>
            <a:pPr lvl="1"/>
            <a:r>
              <a:rPr lang="en-US" altLang="en-US" dirty="0"/>
              <a:t>Comparative-unit (square foot) method</a:t>
            </a:r>
          </a:p>
        </p:txBody>
      </p:sp>
      <p:pic>
        <p:nvPicPr>
          <p:cNvPr id="32773" name="Picture 2" descr="C:\Users\HowardsWork\AppData\Local\Microsoft\Windows\Temporary Internet Files\Content.IE5\HXUHZXBF\MP900409344[1].jpg">
            <a:extLst>
              <a:ext uri="{FF2B5EF4-FFF2-40B4-BE49-F238E27FC236}">
                <a16:creationId xmlns:a16="http://schemas.microsoft.com/office/drawing/2014/main" id="{F9EA53AA-B5FA-433B-95CF-A867D0065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27" y="1600201"/>
            <a:ext cx="159773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Slide Number Placeholder 1">
            <a:extLst>
              <a:ext uri="{FF2B5EF4-FFF2-40B4-BE49-F238E27FC236}">
                <a16:creationId xmlns:a16="http://schemas.microsoft.com/office/drawing/2014/main" id="{67800702-EECA-4FE7-AF0D-637F3AF0A8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A1F276F-6427-4704-A2C7-E5469E70EB08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5A67EA6-6A9A-42F1-805E-AA2565CA5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Comparative Unit Method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28F7C-A70F-4B5A-83E8-8D491B51C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Example: Estimate Reproduction Cost New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Main structure    2100 sq. ft. × $85 per sq. ft. =	$178,500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Garage	     	 440 sq. ft. × $55 per sq. ft. =	  $24,200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Lanai		 200 sq. ft. × $25 per sq. ft. =	    </a:t>
            </a:r>
            <a:r>
              <a:rPr lang="en-US" sz="2000" u="sng" dirty="0"/>
              <a:t>$5,000</a:t>
            </a:r>
            <a:r>
              <a:rPr lang="en-US" sz="2000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Total Estimated Reproduction Cost New:		$207,700</a:t>
            </a:r>
          </a:p>
          <a:p>
            <a:pPr marL="0" indent="0">
              <a:buFontTx/>
              <a:buNone/>
              <a:defRPr/>
            </a:pPr>
            <a:endParaRPr lang="en-US" sz="2000" dirty="0"/>
          </a:p>
        </p:txBody>
      </p:sp>
      <p:sp>
        <p:nvSpPr>
          <p:cNvPr id="33797" name="Slide Number Placeholder 1">
            <a:extLst>
              <a:ext uri="{FF2B5EF4-FFF2-40B4-BE49-F238E27FC236}">
                <a16:creationId xmlns:a16="http://schemas.microsoft.com/office/drawing/2014/main" id="{B73B670F-3359-4D28-B609-AEB71BAD5C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8B5D71DC-6492-49B5-83C1-E9B5C7C0BBF6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3A4891E-7173-42AB-9C9C-5C54BC8D4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Accrued Depreciation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30249D72-907E-4587-B07A-0665653E31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Value difference between an existing structure and a new copy</a:t>
            </a:r>
          </a:p>
          <a:p>
            <a:r>
              <a:rPr lang="en-US" altLang="en-US"/>
              <a:t>Types of depreciation</a:t>
            </a:r>
          </a:p>
          <a:p>
            <a:pPr lvl="1"/>
            <a:r>
              <a:rPr lang="en-US" altLang="en-US"/>
              <a:t>Physical deterioration</a:t>
            </a:r>
          </a:p>
          <a:p>
            <a:pPr lvl="2"/>
            <a:r>
              <a:rPr lang="en-US" altLang="en-US"/>
              <a:t>Curable vs. incurable depreciation</a:t>
            </a:r>
          </a:p>
          <a:p>
            <a:pPr lvl="1"/>
            <a:r>
              <a:rPr lang="en-US" altLang="en-US"/>
              <a:t>Functional obsolescence</a:t>
            </a:r>
          </a:p>
          <a:p>
            <a:pPr lvl="1"/>
            <a:r>
              <a:rPr lang="en-US" altLang="en-US"/>
              <a:t>External obsolescence</a:t>
            </a:r>
          </a:p>
        </p:txBody>
      </p:sp>
      <p:sp>
        <p:nvSpPr>
          <p:cNvPr id="34821" name="Slide Number Placeholder 1">
            <a:extLst>
              <a:ext uri="{FF2B5EF4-FFF2-40B4-BE49-F238E27FC236}">
                <a16:creationId xmlns:a16="http://schemas.microsoft.com/office/drawing/2014/main" id="{B57A1A5A-455F-44AD-8C51-800F8F825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C9FDE0E7-234B-45D4-8826-3F4592A82F2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2338C89E-12F3-4E71-8D01-E756A12DA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Methods to Estimate Depreciation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C3B65879-714D-4536-A6B3-6CA5E762F6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Breakdown method</a:t>
            </a:r>
          </a:p>
          <a:p>
            <a:r>
              <a:rPr lang="en-US" altLang="en-US"/>
              <a:t>Market extraction method</a:t>
            </a:r>
          </a:p>
          <a:p>
            <a:r>
              <a:rPr lang="en-US" altLang="en-US"/>
              <a:t>Age-life method</a:t>
            </a:r>
          </a:p>
          <a:p>
            <a:pPr lvl="1"/>
            <a:r>
              <a:rPr lang="en-US" altLang="en-US"/>
              <a:t>Most commonly used</a:t>
            </a:r>
          </a:p>
          <a:p>
            <a:pPr lvl="1"/>
            <a:r>
              <a:rPr lang="en-US" altLang="en-US"/>
              <a:t>Estimates a total depreciation </a:t>
            </a:r>
          </a:p>
          <a:p>
            <a:pPr lvl="1"/>
            <a:r>
              <a:rPr lang="en-US" altLang="en-US"/>
              <a:t>Uses ratio between effective age and economic life (age-life)</a:t>
            </a:r>
          </a:p>
        </p:txBody>
      </p:sp>
      <p:sp>
        <p:nvSpPr>
          <p:cNvPr id="35845" name="Slide Number Placeholder 1">
            <a:extLst>
              <a:ext uri="{FF2B5EF4-FFF2-40B4-BE49-F238E27FC236}">
                <a16:creationId xmlns:a16="http://schemas.microsoft.com/office/drawing/2014/main" id="{2C13FA58-E859-49E6-A228-DA99D4C558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0908A604-55D8-4715-9D6C-4942104B6DC1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62FE7C-331F-4EA6-B119-BA58D4BCA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the Age-Life Formula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DD621158-9585-4BFE-809E-46418B20A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Effective age is the age indicated by condition and utility</a:t>
            </a:r>
          </a:p>
          <a:p>
            <a:r>
              <a:rPr lang="en-US" altLang="en-US"/>
              <a:t>Economic life is the total time in years building is expected to contribute value</a:t>
            </a:r>
          </a:p>
        </p:txBody>
      </p:sp>
      <p:sp>
        <p:nvSpPr>
          <p:cNvPr id="36869" name="Slide Number Placeholder 1">
            <a:extLst>
              <a:ext uri="{FF2B5EF4-FFF2-40B4-BE49-F238E27FC236}">
                <a16:creationId xmlns:a16="http://schemas.microsoft.com/office/drawing/2014/main" id="{B6891C91-5E39-479A-8C30-B4C7C84B7F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F13F5C1-F7B8-4D1A-817A-698C8F2D3FC1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86469F5-1080-42FB-98CD-9E4CF15FC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Age-Life Formula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7E36473-FB4C-4101-A0D7-2F9FB9F886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age ÷ total economic life × reproduction cost new = accrued depreciation</a:t>
            </a:r>
          </a:p>
          <a:p>
            <a:pPr>
              <a:defRPr/>
            </a:pPr>
            <a:r>
              <a:rPr lang="en-US" dirty="0"/>
              <a:t>Alternate method</a:t>
            </a:r>
          </a:p>
          <a:p>
            <a:pPr marL="0" indent="0">
              <a:buFontTx/>
              <a:buNone/>
              <a:defRPr/>
            </a:pPr>
            <a:r>
              <a:rPr lang="en-US" sz="2600" dirty="0"/>
              <a:t>   reproduction cost new ÷ total economic life </a:t>
            </a:r>
          </a:p>
          <a:p>
            <a:pPr marL="0" indent="0">
              <a:buFontTx/>
              <a:buNone/>
              <a:defRPr/>
            </a:pPr>
            <a:r>
              <a:rPr lang="en-US" sz="2600" dirty="0"/>
              <a:t>   = annual depreciation - annual depreciation </a:t>
            </a:r>
          </a:p>
          <a:p>
            <a:pPr marL="0" indent="0">
              <a:buFontTx/>
              <a:buNone/>
              <a:defRPr/>
            </a:pPr>
            <a:r>
              <a:rPr lang="en-US" sz="2600" dirty="0"/>
              <a:t>   × effective age = accrued depreciation  </a:t>
            </a:r>
          </a:p>
        </p:txBody>
      </p:sp>
      <p:sp>
        <p:nvSpPr>
          <p:cNvPr id="37893" name="Slide Number Placeholder 1">
            <a:extLst>
              <a:ext uri="{FF2B5EF4-FFF2-40B4-BE49-F238E27FC236}">
                <a16:creationId xmlns:a16="http://schemas.microsoft.com/office/drawing/2014/main" id="{0D0E7388-C0C2-4384-8FE7-19E1CE526C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F538FFD-B8EA-46EE-850D-DC836A6F5E9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1FC5D56E-AC51-471C-B827-FF4BD6369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Sales Comparison Approach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A21F5757-B250-481A-90D2-933A37C8FE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Usefulness of the approach</a:t>
            </a:r>
          </a:p>
          <a:p>
            <a:pPr lvl="1" eaLnBrk="1" hangingPunct="1"/>
            <a:r>
              <a:rPr lang="en-US" altLang="en-US"/>
              <a:t>Most reliable approach for appraising single-family homes</a:t>
            </a:r>
          </a:p>
          <a:p>
            <a:pPr lvl="1" eaLnBrk="1" hangingPunct="1"/>
            <a:r>
              <a:rPr lang="en-US" altLang="en-US"/>
              <a:t>Most reliable for vacant lots in established neighborhoods</a:t>
            </a:r>
          </a:p>
        </p:txBody>
      </p:sp>
      <p:sp>
        <p:nvSpPr>
          <p:cNvPr id="7173" name="Slide Number Placeholder 1">
            <a:extLst>
              <a:ext uri="{FF2B5EF4-FFF2-40B4-BE49-F238E27FC236}">
                <a16:creationId xmlns:a16="http://schemas.microsoft.com/office/drawing/2014/main" id="{8E1C0845-8036-4B3A-AA1E-BB0956B093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74A6B910-E8F6-48AF-987D-278FE3DD370A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2B075403-742F-49AD-9A19-5E496F6F7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Age-Life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F8BE6-6787-4683-9635-35A9221AD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/>
              <a:t>A house with an estimated reproduction cost of $207,700 has an effective age of four years.  The economic life of the house is 60 years.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i="1" dirty="0"/>
              <a:t>Solution: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/>
              <a:t>	4 years </a:t>
            </a:r>
            <a:r>
              <a:rPr lang="en-US" sz="2000" dirty="0">
                <a:cs typeface="Times New Roman" pitchFamily="18" charset="0"/>
              </a:rPr>
              <a:t>÷ 60 years x $207,700 = $13,847 (rounded)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i="1" dirty="0">
                <a:cs typeface="Times New Roman" pitchFamily="18" charset="0"/>
              </a:rPr>
              <a:t>Alternate Solution:</a:t>
            </a: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>
                <a:cs typeface="Times New Roman" pitchFamily="18" charset="0"/>
              </a:rPr>
              <a:t>	$207,700 ÷ 60 years x 4 years = $13,847 (rounded)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>
                <a:cs typeface="Times New Roman" pitchFamily="18" charset="0"/>
              </a:rPr>
              <a:t>Accrued Depreciation = $13,847</a:t>
            </a:r>
            <a:endParaRPr lang="en-US" sz="2000" i="1" dirty="0"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38917" name="Slide Number Placeholder 1">
            <a:extLst>
              <a:ext uri="{FF2B5EF4-FFF2-40B4-BE49-F238E27FC236}">
                <a16:creationId xmlns:a16="http://schemas.microsoft.com/office/drawing/2014/main" id="{580561D9-8C2D-4418-BDD5-28A1F35C10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C1B72E2-6953-44D4-96A7-9EBD0DDF12C8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4A964AA9-94CC-41C5-B61E-7B1C20134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 Site Value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4DC428C2-29D4-446B-B6E7-A3C4735EAC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Formula:</a:t>
            </a:r>
          </a:p>
          <a:p>
            <a:pPr marL="457200" lvl="1" indent="0">
              <a:buFontTx/>
              <a:buNone/>
            </a:pPr>
            <a:r>
              <a:rPr lang="en-US" altLang="en-US" i="1"/>
              <a:t>Reproduction cost of structure – accrued depreciation = depreciated value of structure</a:t>
            </a:r>
            <a:endParaRPr lang="en-US" altLang="en-US"/>
          </a:p>
          <a:p>
            <a:pPr marL="457200" lvl="1" indent="0">
              <a:buFontTx/>
              <a:buNone/>
            </a:pPr>
            <a:endParaRPr lang="en-US" altLang="en-US"/>
          </a:p>
          <a:p>
            <a:pPr marL="457200" lvl="1" indent="0">
              <a:buFontTx/>
              <a:buNone/>
            </a:pPr>
            <a:r>
              <a:rPr lang="en-US" altLang="en-US" i="1"/>
              <a:t>Depreciated value of the structure + site value = indicated value of the subject property</a:t>
            </a:r>
          </a:p>
        </p:txBody>
      </p:sp>
      <p:sp>
        <p:nvSpPr>
          <p:cNvPr id="39941" name="Slide Number Placeholder 1">
            <a:extLst>
              <a:ext uri="{FF2B5EF4-FFF2-40B4-BE49-F238E27FC236}">
                <a16:creationId xmlns:a16="http://schemas.microsoft.com/office/drawing/2014/main" id="{4B1CF620-73DD-4D15-89FC-C3AB63367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D42B179-3C05-4F1F-912C-93540D5A00F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58005DA4-B818-429A-AC14-3A8B7CF93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Income Approach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3FCF48B5-97C3-4C52-9C82-001CFC9794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/>
              <a:t>Theory</a:t>
            </a:r>
          </a:p>
          <a:p>
            <a:pPr lvl="1"/>
            <a:r>
              <a:rPr lang="en-US" altLang="en-US"/>
              <a:t>Knowledgeable purchaser would pay no more for a property than the present value of the expected future income generated from the property</a:t>
            </a:r>
          </a:p>
          <a:p>
            <a:pPr lvl="1"/>
            <a:r>
              <a:rPr lang="en-US" altLang="en-US"/>
              <a:t>Measures a flow of income projected into the future</a:t>
            </a:r>
          </a:p>
          <a:p>
            <a:pPr lvl="1"/>
            <a:r>
              <a:rPr lang="en-US" altLang="en-US"/>
              <a:t>Convert the anticipated income a property generates into present value (value is based on the present worth of future income)</a:t>
            </a:r>
          </a:p>
        </p:txBody>
      </p:sp>
      <p:sp>
        <p:nvSpPr>
          <p:cNvPr id="40965" name="Slide Number Placeholder 1">
            <a:extLst>
              <a:ext uri="{FF2B5EF4-FFF2-40B4-BE49-F238E27FC236}">
                <a16:creationId xmlns:a16="http://schemas.microsoft.com/office/drawing/2014/main" id="{91258632-13EB-4F94-8AF7-6DF5B2B4B2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2B1C7D1C-3C04-4418-8FBA-ACCD9F148F30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AFFBA61C-96BD-45F6-A1F5-0B9BB4334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Gross rent multiplier (GRM) Analysis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1D4FF16C-6F7F-438D-B555-0C1D11D79D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ratio between property’s gross monthly rental income and sale price</a:t>
            </a:r>
          </a:p>
          <a:p>
            <a:r>
              <a:rPr lang="en-US" altLang="en-US" dirty="0"/>
              <a:t>Appropriate when properties are purchased and sold on the basis of gross income</a:t>
            </a:r>
          </a:p>
          <a:p>
            <a:r>
              <a:rPr lang="en-US" altLang="en-US" dirty="0"/>
              <a:t>Reliable for valuing rental houses and small multifamily properties that earn monthly income</a:t>
            </a:r>
          </a:p>
          <a:p>
            <a:pPr algn="r"/>
            <a:endParaRPr lang="en-US" altLang="en-US" dirty="0"/>
          </a:p>
        </p:txBody>
      </p:sp>
      <p:sp>
        <p:nvSpPr>
          <p:cNvPr id="41989" name="Slide Number Placeholder 1">
            <a:extLst>
              <a:ext uri="{FF2B5EF4-FFF2-40B4-BE49-F238E27FC236}">
                <a16:creationId xmlns:a16="http://schemas.microsoft.com/office/drawing/2014/main" id="{49203B54-DBB4-43CD-8F8E-C8674B4155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C4C4C213-E9D6-45FE-824B-E3328B98AC12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5670B9B8-D773-4115-90AC-CD290B996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Steps in GRM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581A9-FF6A-4D61-9911-C3B018BD5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457200" eaLnBrk="1" hangingPunct="1">
              <a:lnSpc>
                <a:spcPct val="80000"/>
              </a:lnSpc>
              <a:defRPr/>
            </a:pPr>
            <a:r>
              <a:rPr lang="en-US" dirty="0"/>
              <a:t>Step 1 Develop a market-area GRM</a:t>
            </a:r>
          </a:p>
          <a:p>
            <a:pPr marL="514350" indent="-457200" eaLnBrk="1" hangingPunct="1">
              <a:lnSpc>
                <a:spcPct val="80000"/>
              </a:lnSpc>
              <a:defRPr/>
            </a:pPr>
            <a:r>
              <a:rPr lang="en-US" dirty="0"/>
              <a:t>Formula:</a:t>
            </a:r>
          </a:p>
          <a:p>
            <a:pPr marL="5715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	Sale price ÷ gross monthly rent = gross 	rent multiplier (GRM)</a:t>
            </a:r>
          </a:p>
          <a:p>
            <a:pPr marL="514350" indent="-457200" eaLnBrk="1" hangingPunct="1">
              <a:lnSpc>
                <a:spcPct val="80000"/>
              </a:lnSpc>
              <a:defRPr/>
            </a:pPr>
            <a:r>
              <a:rPr lang="en-US" dirty="0"/>
              <a:t>Step 2 Estimate the subject property’s market rent</a:t>
            </a:r>
          </a:p>
          <a:p>
            <a:pPr marL="514350" indent="-457200" eaLnBrk="1" hangingPunct="1">
              <a:lnSpc>
                <a:spcPct val="80000"/>
              </a:lnSpc>
              <a:defRPr/>
            </a:pPr>
            <a:r>
              <a:rPr lang="en-US" dirty="0"/>
              <a:t>Step 3 Multiply the market rent by the GRM</a:t>
            </a:r>
          </a:p>
          <a:p>
            <a:pPr marL="514350" indent="-457200" eaLnBrk="1" hangingPunct="1">
              <a:lnSpc>
                <a:spcPct val="80000"/>
              </a:lnSpc>
              <a:defRPr/>
            </a:pPr>
            <a:r>
              <a:rPr lang="en-US" dirty="0"/>
              <a:t>Formula:</a:t>
            </a:r>
          </a:p>
          <a:p>
            <a:pPr marL="5715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/>
              <a:t>	</a:t>
            </a:r>
            <a:r>
              <a:rPr lang="en-US" i="1" dirty="0"/>
              <a:t>Market rent × market-area GRM = 	estimated market value</a:t>
            </a:r>
            <a:endParaRPr lang="en-US" dirty="0"/>
          </a:p>
          <a:p>
            <a:pPr marL="57150" indent="0" eaLnBrk="1" hangingPunct="1">
              <a:lnSpc>
                <a:spcPct val="80000"/>
              </a:lnSpc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43013" name="Slide Number Placeholder 1">
            <a:extLst>
              <a:ext uri="{FF2B5EF4-FFF2-40B4-BE49-F238E27FC236}">
                <a16:creationId xmlns:a16="http://schemas.microsoft.com/office/drawing/2014/main" id="{A1F10056-95FA-4C24-82F3-40D3203865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A03F0D2-0693-49C2-A928-A19E1EA933EB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9C5A7423-9E83-4026-90B3-4C8EFB36E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Gross Income Multiplier (GIM)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FD957-55BA-4622-9C32-6800324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600" dirty="0"/>
              <a:t>Ratio between gross annual income and sale price</a:t>
            </a:r>
          </a:p>
          <a:p>
            <a:pPr>
              <a:defRPr/>
            </a:pPr>
            <a:r>
              <a:rPr lang="en-US" sz="2600" dirty="0"/>
              <a:t>Applicable for small income-producing properties bought, sold, and appraised on the basis of annual gross income</a:t>
            </a:r>
          </a:p>
          <a:p>
            <a:pPr>
              <a:defRPr/>
            </a:pPr>
            <a:r>
              <a:rPr lang="en-US" sz="2600" dirty="0"/>
              <a:t>Formula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/>
              <a:t>sale price ÷ gross annual income = gross income multiplier 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/>
              <a:t>gross annual income × GIM = estimated market value</a:t>
            </a:r>
          </a:p>
          <a:p>
            <a:pPr marL="0" indent="0">
              <a:buFontTx/>
              <a:buNone/>
              <a:defRPr/>
            </a:pPr>
            <a:r>
              <a:rPr lang="en-US" i="1" dirty="0"/>
              <a:t>	</a:t>
            </a:r>
            <a:endParaRPr lang="en-US" dirty="0"/>
          </a:p>
        </p:txBody>
      </p:sp>
      <p:sp>
        <p:nvSpPr>
          <p:cNvPr id="44037" name="Slide Number Placeholder 1">
            <a:extLst>
              <a:ext uri="{FF2B5EF4-FFF2-40B4-BE49-F238E27FC236}">
                <a16:creationId xmlns:a16="http://schemas.microsoft.com/office/drawing/2014/main" id="{0B3C42F4-6815-4C5F-8A8F-624BD82B7F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988CB2C-F355-491B-A9E0-9F4B92C95255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AFA35EBA-479A-4577-8DCE-8DB7FE7AB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Overall Capitalization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D5C49-3B3A-4D5A-965C-243CCFF8C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Measures a flow of income projected into the future</a:t>
            </a:r>
          </a:p>
          <a:p>
            <a:pPr eaLnBrk="1" hangingPunct="1">
              <a:defRPr/>
            </a:pPr>
            <a:r>
              <a:rPr lang="en-US" dirty="0"/>
              <a:t>Market value is estimated based on the present worth of future income</a:t>
            </a:r>
          </a:p>
          <a:p>
            <a:pPr eaLnBrk="1" hangingPunct="1">
              <a:defRPr/>
            </a:pPr>
            <a:r>
              <a:rPr lang="en-US" dirty="0"/>
              <a:t>Uses the relationship between value, income, and rate of return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45061" name="Slide Number Placeholder 1">
            <a:extLst>
              <a:ext uri="{FF2B5EF4-FFF2-40B4-BE49-F238E27FC236}">
                <a16:creationId xmlns:a16="http://schemas.microsoft.com/office/drawing/2014/main" id="{128C368D-890B-4923-93FE-D43E9E822A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5550B3B-DD3E-4889-8AF3-C225E24B25A0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201F8EB8-A34B-4B2E-AFD1-DA1BA4A8B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Reconstructed Operating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99989-9DCD-4E4F-8B88-3CBEB96DB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More complex income-producing properties use net operating income to estimate value</a:t>
            </a:r>
          </a:p>
          <a:p>
            <a:pPr>
              <a:defRPr/>
            </a:pPr>
            <a:r>
              <a:rPr lang="en-US" dirty="0"/>
              <a:t>Expenses included</a:t>
            </a:r>
          </a:p>
          <a:p>
            <a:pPr lvl="1">
              <a:defRPr/>
            </a:pPr>
            <a:r>
              <a:rPr lang="en-US" dirty="0"/>
              <a:t>Vacancy and collection loss</a:t>
            </a:r>
          </a:p>
          <a:p>
            <a:pPr lvl="1">
              <a:defRPr/>
            </a:pPr>
            <a:r>
              <a:rPr lang="en-US" dirty="0"/>
              <a:t>Real estate taxes</a:t>
            </a:r>
          </a:p>
          <a:p>
            <a:pPr lvl="1">
              <a:defRPr/>
            </a:pPr>
            <a:r>
              <a:rPr lang="en-US" dirty="0"/>
              <a:t>Hazard insurance</a:t>
            </a:r>
          </a:p>
          <a:p>
            <a:pPr lvl="1">
              <a:defRPr/>
            </a:pPr>
            <a:r>
              <a:rPr lang="en-US" dirty="0"/>
              <a:t>Utilities</a:t>
            </a:r>
          </a:p>
          <a:p>
            <a:pPr lvl="1">
              <a:defRPr/>
            </a:pPr>
            <a:r>
              <a:rPr lang="en-US" dirty="0"/>
              <a:t>Maintenance and repairs</a:t>
            </a:r>
          </a:p>
          <a:p>
            <a:pPr lvl="1">
              <a:defRPr/>
            </a:pPr>
            <a:r>
              <a:rPr lang="en-US" dirty="0"/>
              <a:t>Management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739A9993-0B9A-4D9C-990E-936F5CDB41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7D12BDAE-E2A7-4CC8-BA25-BAB6448294A7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6E277E18-AB12-441B-87E5-FF848B92F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Reconstructed Operating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3D770-041A-445F-BC32-5D27E7D73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Expenses NOT included in a reconstructed operating statement </a:t>
            </a:r>
          </a:p>
          <a:p>
            <a:pPr lvl="1">
              <a:defRPr/>
            </a:pPr>
            <a:r>
              <a:rPr lang="en-US" dirty="0"/>
              <a:t>Business (income) tax payments</a:t>
            </a:r>
          </a:p>
          <a:p>
            <a:pPr lvl="1">
              <a:defRPr/>
            </a:pPr>
            <a:r>
              <a:rPr lang="en-US" dirty="0"/>
              <a:t>IRS allowable depreciation of improvements</a:t>
            </a:r>
          </a:p>
          <a:p>
            <a:pPr lvl="1">
              <a:defRPr/>
            </a:pPr>
            <a:r>
              <a:rPr lang="en-US" dirty="0"/>
              <a:t>Interest on mortgages or business loans</a:t>
            </a:r>
          </a:p>
          <a:p>
            <a:pPr lvl="1">
              <a:defRPr/>
            </a:pPr>
            <a:r>
              <a:rPr lang="en-US" dirty="0"/>
              <a:t>Mortgage payments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FFC87876-6BD4-4797-9195-64E3A15BBA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74D794B2-7CEC-4117-BAA4-76BF90942A1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BC56A95D-4785-44D5-A880-D1760E698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Steps in Income Capitalization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BEED4-A1EA-4374-9AB6-019CFE2CA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/>
              <a:t>	Potential Gross Income (PGI) - vacancy and collection losses + other non-rental income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/>
              <a:t>	= Effective Gross Income (EGI) - operating expenses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/>
              <a:t>	= Net Operating Income (NOI)</a:t>
            </a:r>
          </a:p>
          <a:p>
            <a:pPr marL="0" indent="0">
              <a:buFontTx/>
              <a:buNone/>
              <a:defRPr/>
            </a:pPr>
            <a:endParaRPr lang="en-US" sz="2400" dirty="0"/>
          </a:p>
        </p:txBody>
      </p:sp>
      <p:sp>
        <p:nvSpPr>
          <p:cNvPr id="48133" name="Slide Number Placeholder 1">
            <a:extLst>
              <a:ext uri="{FF2B5EF4-FFF2-40B4-BE49-F238E27FC236}">
                <a16:creationId xmlns:a16="http://schemas.microsoft.com/office/drawing/2014/main" id="{BBD0FDA2-C573-4120-A681-69055F07B0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72B3237-3A2D-4C3E-9F19-99F182A0F321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F5F0BCB2-0E9B-4067-BE08-C50EE4B87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Rationale of the Approach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CA511AD3-708B-47EB-9E0A-8D294E9F1E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en-US" dirty="0"/>
              <a:t>Principle of substitution</a:t>
            </a:r>
          </a:p>
          <a:p>
            <a:pPr lvl="1" eaLnBrk="1" hangingPunct="1">
              <a:defRPr/>
            </a:pPr>
            <a:r>
              <a:rPr lang="en-US" altLang="en-US" dirty="0"/>
              <a:t>A knowledgeable purchaser will pay no more for a property than the cost of acquiring an equally acceptable substitute property</a:t>
            </a:r>
          </a:p>
          <a:p>
            <a:pPr lvl="1" eaLnBrk="1" hangingPunct="1">
              <a:defRPr/>
            </a:pPr>
            <a:r>
              <a:rPr lang="en-US" altLang="en-US" dirty="0"/>
              <a:t>Consumers tend toward the property with the lowest price</a:t>
            </a:r>
          </a:p>
          <a:p>
            <a:pPr eaLnBrk="1" hangingPunct="1">
              <a:defRPr/>
            </a:pPr>
            <a:r>
              <a:rPr lang="en-US" altLang="en-US" dirty="0"/>
              <a:t>Underlying assumption </a:t>
            </a:r>
          </a:p>
          <a:p>
            <a:pPr lvl="1" eaLnBrk="1" hangingPunct="1">
              <a:defRPr/>
            </a:pPr>
            <a:r>
              <a:rPr lang="en-US" altLang="en-US" dirty="0"/>
              <a:t>Market price is valid evidence of market value</a:t>
            </a:r>
          </a:p>
          <a:p>
            <a:pPr lvl="1" eaLnBrk="1" hangingPunct="1">
              <a:defRPr/>
            </a:pPr>
            <a:r>
              <a:rPr lang="en-US" altLang="en-US" dirty="0"/>
              <a:t>A well-informed buyer will not pay more than the price of equally desirable substitute properties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/>
          </a:p>
        </p:txBody>
      </p:sp>
      <p:sp>
        <p:nvSpPr>
          <p:cNvPr id="9221" name="Slide Number Placeholder 1">
            <a:extLst>
              <a:ext uri="{FF2B5EF4-FFF2-40B4-BE49-F238E27FC236}">
                <a16:creationId xmlns:a16="http://schemas.microsoft.com/office/drawing/2014/main" id="{B75FBB45-EF17-4FF1-B782-BCC0647174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2A1C3FB6-369C-4CF0-882B-1DAB14C8B646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C831772-77FB-48D9-8808-EA86CCD5F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Operating Expenses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25474F75-F592-46E8-9272-221D4D3396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en-US" dirty="0"/>
              <a:t>Three types of expenses that contribute to operation of property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/>
              <a:t>Fixed expenses</a:t>
            </a:r>
          </a:p>
          <a:p>
            <a:pPr marL="914400" lvl="2" indent="0">
              <a:buFontTx/>
              <a:buNone/>
            </a:pPr>
            <a:r>
              <a:rPr lang="en-US" altLang="en-US" dirty="0"/>
              <a:t> Property taxes and hazard insurance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/>
              <a:t>Variable expenses</a:t>
            </a:r>
          </a:p>
          <a:p>
            <a:pPr marL="914400" lvl="2" indent="0">
              <a:buFontTx/>
              <a:buNone/>
            </a:pPr>
            <a:r>
              <a:rPr lang="en-US" altLang="en-US" dirty="0"/>
              <a:t> Maintenance, utilities, supplies, etc.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/>
              <a:t>Reserve for replacements</a:t>
            </a:r>
          </a:p>
          <a:p>
            <a:pPr marL="914400" lvl="2" indent="0">
              <a:buFontTx/>
              <a:buNone/>
            </a:pPr>
            <a:r>
              <a:rPr lang="en-US" altLang="en-US" dirty="0"/>
              <a:t> Allowance for future replacement of building      components</a:t>
            </a:r>
          </a:p>
          <a:p>
            <a:pPr marL="0" indent="0">
              <a:buFontTx/>
              <a:buNone/>
            </a:pPr>
            <a:endParaRPr lang="en-US" altLang="en-US" dirty="0"/>
          </a:p>
        </p:txBody>
      </p:sp>
      <p:pic>
        <p:nvPicPr>
          <p:cNvPr id="49157" name="Picture 2" descr="C:\Users\HowardsWork\AppData\Local\Microsoft\Windows\Temporary Internet Files\Content.IE5\MMUQQR4H\MC900056611[2].wmf">
            <a:extLst>
              <a:ext uri="{FF2B5EF4-FFF2-40B4-BE49-F238E27FC236}">
                <a16:creationId xmlns:a16="http://schemas.microsoft.com/office/drawing/2014/main" id="{60CD4352-EA32-47C8-96D5-966E4A2AE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2" y="2724944"/>
            <a:ext cx="1563688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Slide Number Placeholder 1">
            <a:extLst>
              <a:ext uri="{FF2B5EF4-FFF2-40B4-BE49-F238E27FC236}">
                <a16:creationId xmlns:a16="http://schemas.microsoft.com/office/drawing/2014/main" id="{844860EE-D0AC-4CA0-A672-C69A975CA0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717A00A-F2A8-4ADF-BE46-0ACC2CB77CD8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5C746829-09A6-438A-9225-0CA7AA611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Estimating a Capitalization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1B64C-03C7-4B67-9AF7-F6E815820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Appraiser uses comparable properties</a:t>
            </a:r>
          </a:p>
          <a:p>
            <a:pPr lvl="1">
              <a:defRPr/>
            </a:pPr>
            <a:r>
              <a:rPr lang="en-US" dirty="0"/>
              <a:t>Comparable net operating income (NOI)</a:t>
            </a:r>
          </a:p>
          <a:p>
            <a:pPr lvl="1">
              <a:defRPr/>
            </a:pPr>
            <a:r>
              <a:rPr lang="en-US" dirty="0"/>
              <a:t>Comparable market value (or sale price)</a:t>
            </a:r>
          </a:p>
          <a:p>
            <a:pPr lvl="1">
              <a:defRPr/>
            </a:pPr>
            <a:r>
              <a:rPr lang="en-US" dirty="0"/>
              <a:t>Formula:</a:t>
            </a:r>
          </a:p>
          <a:p>
            <a:pPr marL="914400" lvl="2" indent="0">
              <a:buFontTx/>
              <a:buNone/>
              <a:defRPr/>
            </a:pPr>
            <a:r>
              <a:rPr lang="en-US" i="1" dirty="0"/>
              <a:t>NOI ÷ Value = Capitalization Rate</a:t>
            </a:r>
            <a:endParaRPr lang="en-US" dirty="0"/>
          </a:p>
          <a:p>
            <a:pPr marL="857250" lvl="1" indent="-342900">
              <a:defRPr/>
            </a:pPr>
            <a:r>
              <a:rPr lang="en-US" dirty="0"/>
              <a:t>Average capitalization rate = market-derived capitalization rate</a:t>
            </a:r>
          </a:p>
        </p:txBody>
      </p:sp>
      <p:sp>
        <p:nvSpPr>
          <p:cNvPr id="50181" name="Slide Number Placeholder 1">
            <a:extLst>
              <a:ext uri="{FF2B5EF4-FFF2-40B4-BE49-F238E27FC236}">
                <a16:creationId xmlns:a16="http://schemas.microsoft.com/office/drawing/2014/main" id="{B6F74E9F-B613-4F37-8CA0-E6B355C617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68E258A1-4D3F-4A08-BF85-98ADF30F53A9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D2C9A2EA-146B-41E5-A4E3-66846821D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IRV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A62CA-A127-4A54-994B-827431486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I	= Net Operating Income (NOI)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R 	= Capitalization Rate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V 	= Value (or sale price)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Rate	×	value		= NOI			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NOI  	÷ 	value 	= Rate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NOI  	÷ 	rate 		= Value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57150" indent="0">
              <a:buFontTx/>
              <a:buNone/>
              <a:defRPr/>
            </a:pPr>
            <a:endParaRPr lang="en-US" dirty="0"/>
          </a:p>
        </p:txBody>
      </p:sp>
      <p:sp>
        <p:nvSpPr>
          <p:cNvPr id="51205" name="Slide Number Placeholder 1">
            <a:extLst>
              <a:ext uri="{FF2B5EF4-FFF2-40B4-BE49-F238E27FC236}">
                <a16:creationId xmlns:a16="http://schemas.microsoft.com/office/drawing/2014/main" id="{6274E035-0FDE-4434-A06B-2DFCA90A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4FD6CD09-FF8B-4304-8C65-10AE76B21F94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0085A95B-8214-4863-AE36-F09842B4E8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Estimating Value Using Income Capitalization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9E980-83A5-404E-8212-BCB4DDF66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Formula:</a:t>
            </a:r>
          </a:p>
          <a:p>
            <a:pPr marL="457200" lvl="1" indent="0">
              <a:buFontTx/>
              <a:buNone/>
              <a:defRPr/>
            </a:pPr>
            <a:r>
              <a:rPr lang="en-US" sz="2800" i="1" dirty="0"/>
              <a:t>Subject property NOI÷ market-derived capitalization rate = Value</a:t>
            </a:r>
          </a:p>
          <a:p>
            <a:pPr marL="514350" indent="-457200">
              <a:defRPr/>
            </a:pPr>
            <a:r>
              <a:rPr lang="en-US" dirty="0"/>
              <a:t>Example: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i="1" dirty="0">
                <a:cs typeface="Times New Roman" pitchFamily="18" charset="0"/>
              </a:rPr>
              <a:t>What is the value of a property with a net operating income of $60,000 if the market capitalization rate is 10%?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i="1" dirty="0"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400" dirty="0">
                <a:cs typeface="Times New Roman" pitchFamily="18" charset="0"/>
              </a:rPr>
              <a:t>$60,000 NOI÷ 10% rate	=  $600,000 Value</a:t>
            </a:r>
          </a:p>
          <a:p>
            <a:pPr marL="57150" indent="0">
              <a:buFontTx/>
              <a:buNone/>
              <a:defRPr/>
            </a:pPr>
            <a:endParaRPr lang="en-US" dirty="0"/>
          </a:p>
        </p:txBody>
      </p:sp>
      <p:sp>
        <p:nvSpPr>
          <p:cNvPr id="52229" name="Slide Number Placeholder 1">
            <a:extLst>
              <a:ext uri="{FF2B5EF4-FFF2-40B4-BE49-F238E27FC236}">
                <a16:creationId xmlns:a16="http://schemas.microsoft.com/office/drawing/2014/main" id="{BA25211E-0114-4AF9-BA97-2C5456A8A4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D0C997E-EB93-47A8-9CDF-D6AF4C709B67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3962398D-CDBD-4F68-A743-C96540DEF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Challenges Associated with Appraising Real Property</a:t>
            </a: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32EC27DB-B895-4D3A-AA46-5DA0B07386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property is unique</a:t>
            </a:r>
          </a:p>
          <a:p>
            <a:pPr lvl="1" eaLnBrk="1" hangingPunct="1"/>
            <a:r>
              <a:rPr lang="en-US" altLang="en-US"/>
              <a:t>Heterogeneous</a:t>
            </a:r>
          </a:p>
          <a:p>
            <a:pPr lvl="1" eaLnBrk="1" hangingPunct="1"/>
            <a:r>
              <a:rPr lang="en-US" altLang="en-US"/>
              <a:t>Comparable properties are not identical to the property of interest</a:t>
            </a:r>
          </a:p>
          <a:p>
            <a:pPr eaLnBrk="1" hangingPunct="1"/>
            <a:r>
              <a:rPr lang="en-US" altLang="en-US"/>
              <a:t>Real estate is traded infrequently</a:t>
            </a:r>
          </a:p>
          <a:p>
            <a:pPr lvl="1" eaLnBrk="1" hangingPunct="1"/>
            <a:r>
              <a:rPr lang="en-US" altLang="en-US"/>
              <a:t>Must rely on a small sample of traded properties</a:t>
            </a:r>
          </a:p>
        </p:txBody>
      </p:sp>
      <p:sp>
        <p:nvSpPr>
          <p:cNvPr id="11269" name="Slide Number Placeholder 1">
            <a:extLst>
              <a:ext uri="{FF2B5EF4-FFF2-40B4-BE49-F238E27FC236}">
                <a16:creationId xmlns:a16="http://schemas.microsoft.com/office/drawing/2014/main" id="{4B6B6F73-4DBD-4E8D-9E12-39C1E5A977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61D4B7E-6AFE-46E3-9B9C-B0051CB23A8A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DEF5538F-64D5-4158-9DE3-80474FEB3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Comparable Properties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8663F404-CE0D-4FDB-B79E-83CA0533B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Must involve transfer of the same property rights (legal estate) as the subject property</a:t>
            </a:r>
          </a:p>
          <a:p>
            <a:pPr eaLnBrk="1" hangingPunct="1"/>
            <a:r>
              <a:rPr lang="en-US" altLang="en-US"/>
              <a:t>Same highest and best use</a:t>
            </a:r>
          </a:p>
          <a:p>
            <a:pPr eaLnBrk="1" hangingPunct="1"/>
            <a:r>
              <a:rPr lang="en-US" altLang="en-US"/>
              <a:t>Arm’s-length transactions</a:t>
            </a:r>
          </a:p>
          <a:p>
            <a:pPr lvl="1" eaLnBrk="1" hangingPunct="1"/>
            <a:r>
              <a:rPr lang="en-US" altLang="en-US"/>
              <a:t>Parties deal from equal bargaining positions</a:t>
            </a:r>
          </a:p>
          <a:p>
            <a:pPr lvl="1" eaLnBrk="1" hangingPunct="1"/>
            <a:r>
              <a:rPr lang="en-US" altLang="en-US"/>
              <a:t>Act in their own best interest</a:t>
            </a:r>
          </a:p>
          <a:p>
            <a:pPr lvl="1" eaLnBrk="1" hangingPunct="1"/>
            <a:r>
              <a:rPr lang="en-US" altLang="en-US"/>
              <a:t>Not subject to each other’s control or influence</a:t>
            </a:r>
          </a:p>
        </p:txBody>
      </p:sp>
      <p:sp>
        <p:nvSpPr>
          <p:cNvPr id="13317" name="Slide Number Placeholder 1">
            <a:extLst>
              <a:ext uri="{FF2B5EF4-FFF2-40B4-BE49-F238E27FC236}">
                <a16:creationId xmlns:a16="http://schemas.microsoft.com/office/drawing/2014/main" id="{23163494-9A7E-4721-9A99-FFC6D33B68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FB2CC5EF-6CAA-4AD3-AAE1-8DBE8995302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CCB5857-4629-4E4A-95A7-CC8DCDC82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Elements of Comparison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170453A-3502-47A5-9099-0070F3F77A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Appraiser adjusts transaction prices of the comparables for differences from the subject property</a:t>
            </a:r>
          </a:p>
          <a:p>
            <a:r>
              <a:rPr lang="en-US" altLang="en-US"/>
              <a:t>Elements of comparison include</a:t>
            </a:r>
          </a:p>
          <a:p>
            <a:pPr lvl="1"/>
            <a:r>
              <a:rPr lang="en-US" altLang="en-US"/>
              <a:t>Transactional characteristics</a:t>
            </a:r>
          </a:p>
          <a:p>
            <a:pPr lvl="1"/>
            <a:r>
              <a:rPr lang="en-US" altLang="en-US"/>
              <a:t>Property characteristics</a:t>
            </a:r>
          </a:p>
        </p:txBody>
      </p:sp>
      <p:sp>
        <p:nvSpPr>
          <p:cNvPr id="15365" name="Slide Number Placeholder 1">
            <a:extLst>
              <a:ext uri="{FF2B5EF4-FFF2-40B4-BE49-F238E27FC236}">
                <a16:creationId xmlns:a16="http://schemas.microsoft.com/office/drawing/2014/main" id="{C8BE91D9-1009-4395-9C2B-0DAD643F16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EA7DAD1-BD22-4377-B8C5-02189F534ADE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5494E85-AE97-45AD-9E75-0FAD55011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Six Transactional Characteristics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93A57FE-6413-4EAE-9B53-1B6E2BF9A7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/>
              <a:t>Conditions of sale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Financing terms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Sales concessions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Market conditions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Personal property</a:t>
            </a:r>
          </a:p>
          <a:p>
            <a:pPr marL="514350" indent="-514350">
              <a:buFontTx/>
              <a:buAutoNum type="arabicPeriod"/>
            </a:pPr>
            <a:r>
              <a:rPr lang="en-US" altLang="en-US"/>
              <a:t>Location</a:t>
            </a:r>
          </a:p>
        </p:txBody>
      </p:sp>
      <p:pic>
        <p:nvPicPr>
          <p:cNvPr id="16389" name="Picture 2" descr="C:\Users\HowardsWork\AppData\Local\Microsoft\Windows\Temporary Internet Files\Content.IE5\PDHFWEOX\MM900283494[1].gif">
            <a:extLst>
              <a:ext uri="{FF2B5EF4-FFF2-40B4-BE49-F238E27FC236}">
                <a16:creationId xmlns:a16="http://schemas.microsoft.com/office/drawing/2014/main" id="{B2D359CA-3E57-47E6-916C-4894D732DE9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928938"/>
            <a:ext cx="1047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1">
            <a:extLst>
              <a:ext uri="{FF2B5EF4-FFF2-40B4-BE49-F238E27FC236}">
                <a16:creationId xmlns:a16="http://schemas.microsoft.com/office/drawing/2014/main" id="{FBF3F6FD-E16B-4C69-BD31-53D3D2EA9E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0543B4A-BC28-401A-A7CB-A1D8190CD504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E33AE23-B636-450E-B97A-D54900EF5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Conditions of Sale and Financing Terms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B8271BE1-868B-465C-9354-B0776FE86E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en-US" sz="2400" dirty="0"/>
              <a:t>Conditions of sale</a:t>
            </a:r>
          </a:p>
          <a:p>
            <a:pPr lvl="1"/>
            <a:r>
              <a:rPr lang="en-US" altLang="en-US" sz="2000" dirty="0"/>
              <a:t>Was it an arm’s-length transaction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400" dirty="0"/>
              <a:t>Financing terms</a:t>
            </a:r>
          </a:p>
          <a:p>
            <a:pPr lvl="1"/>
            <a:r>
              <a:rPr lang="en-US" altLang="en-US" sz="2000" dirty="0"/>
              <a:t>Types of nonmarket financing</a:t>
            </a:r>
          </a:p>
          <a:p>
            <a:pPr lvl="2"/>
            <a:r>
              <a:rPr lang="en-US" altLang="en-US" sz="2000" dirty="0"/>
              <a:t>Mortgage assumption</a:t>
            </a:r>
          </a:p>
          <a:p>
            <a:pPr lvl="2"/>
            <a:r>
              <a:rPr lang="en-US" altLang="en-US" sz="2000" dirty="0"/>
              <a:t>Seller financing</a:t>
            </a:r>
          </a:p>
          <a:p>
            <a:pPr lvl="2"/>
            <a:r>
              <a:rPr lang="en-US" altLang="en-US" sz="2000" dirty="0"/>
              <a:t>Contract for deed</a:t>
            </a:r>
          </a:p>
          <a:p>
            <a:pPr lvl="1"/>
            <a:r>
              <a:rPr lang="en-US" altLang="en-US" sz="2000" dirty="0"/>
              <a:t>Adjusting for financing</a:t>
            </a:r>
          </a:p>
          <a:p>
            <a:pPr lvl="2"/>
            <a:r>
              <a:rPr lang="en-US" altLang="en-US" sz="2000" dirty="0"/>
              <a:t>Market abstraction</a:t>
            </a:r>
          </a:p>
          <a:p>
            <a:pPr lvl="2"/>
            <a:r>
              <a:rPr lang="en-US" altLang="en-US" sz="2000" dirty="0"/>
              <a:t>Cash equivalency</a:t>
            </a:r>
          </a:p>
        </p:txBody>
      </p:sp>
      <p:sp>
        <p:nvSpPr>
          <p:cNvPr id="17413" name="Slide Number Placeholder 1">
            <a:extLst>
              <a:ext uri="{FF2B5EF4-FFF2-40B4-BE49-F238E27FC236}">
                <a16:creationId xmlns:a16="http://schemas.microsoft.com/office/drawing/2014/main" id="{8883A141-E518-415A-8D35-20B3BE643F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78D1028-6798-4C88-974B-7CC4D7B78AE1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nal Desig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1626</Words>
  <Application>Microsoft Office PowerPoint</Application>
  <PresentationFormat>On-screen Show (4:3)</PresentationFormat>
  <Paragraphs>323</Paragraphs>
  <Slides>43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ＭＳ Ｐゴシック</vt:lpstr>
      <vt:lpstr>Arial</vt:lpstr>
      <vt:lpstr>Calibri</vt:lpstr>
      <vt:lpstr>Osaka</vt:lpstr>
      <vt:lpstr>Times New Roman</vt:lpstr>
      <vt:lpstr>Wingdings</vt:lpstr>
      <vt:lpstr>Office Theme</vt:lpstr>
      <vt:lpstr>Internal Designs</vt:lpstr>
      <vt:lpstr>Florida Real Estate Broker’s Guide, Eighth Edition   </vt:lpstr>
      <vt:lpstr>Unit 7</vt:lpstr>
      <vt:lpstr>Sales Comparison Approach</vt:lpstr>
      <vt:lpstr>Rationale of the Approach</vt:lpstr>
      <vt:lpstr>Challenges Associated with Appraising Real Property</vt:lpstr>
      <vt:lpstr>Comparable Properties</vt:lpstr>
      <vt:lpstr>Elements of Comparison</vt:lpstr>
      <vt:lpstr>Six Transactional Characteristics</vt:lpstr>
      <vt:lpstr>Conditions of Sale and Financing Terms</vt:lpstr>
      <vt:lpstr>3. Sales Concessions</vt:lpstr>
      <vt:lpstr>4. Market Conditions</vt:lpstr>
      <vt:lpstr>Market Conditions Adjustment Formula</vt:lpstr>
      <vt:lpstr>Market Conditions Adjustment Example</vt:lpstr>
      <vt:lpstr>5. Personal Property</vt:lpstr>
      <vt:lpstr>6. Location</vt:lpstr>
      <vt:lpstr>Property Characteristics</vt:lpstr>
      <vt:lpstr>Matched Pairs Analysis</vt:lpstr>
      <vt:lpstr>Adjustments for Property Differences</vt:lpstr>
      <vt:lpstr>Applying Adjustments</vt:lpstr>
      <vt:lpstr>Sequence of Adjustments</vt:lpstr>
      <vt:lpstr>Reconciliation of Adjusted Sale Prices</vt:lpstr>
      <vt:lpstr>Theory of Cost Approach</vt:lpstr>
      <vt:lpstr>Steps in Cost-Depreciation Approach</vt:lpstr>
      <vt:lpstr>Cost</vt:lpstr>
      <vt:lpstr>Comparative Unit Method </vt:lpstr>
      <vt:lpstr>Accrued Depreciation</vt:lpstr>
      <vt:lpstr>Methods to Estimate Depreciation</vt:lpstr>
      <vt:lpstr>Using the Age-Life Formula</vt:lpstr>
      <vt:lpstr>Age-Life Formula</vt:lpstr>
      <vt:lpstr>Age-Life Example</vt:lpstr>
      <vt:lpstr>Add Site Value</vt:lpstr>
      <vt:lpstr>Income Approach</vt:lpstr>
      <vt:lpstr>Gross rent multiplier (GRM) Analysis</vt:lpstr>
      <vt:lpstr>Steps in GRM Analysis</vt:lpstr>
      <vt:lpstr>Gross Income Multiplier (GIM) Analysis</vt:lpstr>
      <vt:lpstr>Overall Capitalization Method</vt:lpstr>
      <vt:lpstr>Reconstructed Operating Statement</vt:lpstr>
      <vt:lpstr>Reconstructed Operating Statement</vt:lpstr>
      <vt:lpstr>Steps in Income Capitalization Approach</vt:lpstr>
      <vt:lpstr>Operating Expenses</vt:lpstr>
      <vt:lpstr>Estimating a Capitalization Rate</vt:lpstr>
      <vt:lpstr>IRV Formula</vt:lpstr>
      <vt:lpstr>Estimating Value Using Income Capitalization</vt:lpstr>
    </vt:vector>
  </TitlesOfParts>
  <Company>Kaplan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 Baitinger</dc:creator>
  <cp:lastModifiedBy>Adam Bissen</cp:lastModifiedBy>
  <cp:revision>33</cp:revision>
  <dcterms:created xsi:type="dcterms:W3CDTF">2014-05-01T13:25:59Z</dcterms:created>
  <dcterms:modified xsi:type="dcterms:W3CDTF">2022-07-06T18:57:41Z</dcterms:modified>
</cp:coreProperties>
</file>