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8"/>
  </p:notesMasterIdLst>
  <p:sldIdLst>
    <p:sldId id="256" r:id="rId3"/>
    <p:sldId id="304" r:id="rId4"/>
    <p:sldId id="306" r:id="rId5"/>
    <p:sldId id="260" r:id="rId6"/>
    <p:sldId id="262" r:id="rId7"/>
    <p:sldId id="261" r:id="rId8"/>
    <p:sldId id="263" r:id="rId9"/>
    <p:sldId id="283" r:id="rId10"/>
    <p:sldId id="264" r:id="rId11"/>
    <p:sldId id="280" r:id="rId12"/>
    <p:sldId id="275" r:id="rId13"/>
    <p:sldId id="271" r:id="rId14"/>
    <p:sldId id="272" r:id="rId15"/>
    <p:sldId id="268" r:id="rId16"/>
    <p:sldId id="269" r:id="rId17"/>
    <p:sldId id="270" r:id="rId18"/>
    <p:sldId id="284" r:id="rId19"/>
    <p:sldId id="267" r:id="rId20"/>
    <p:sldId id="265" r:id="rId21"/>
    <p:sldId id="266" r:id="rId22"/>
    <p:sldId id="276" r:id="rId23"/>
    <p:sldId id="277" r:id="rId24"/>
    <p:sldId id="278" r:id="rId25"/>
    <p:sldId id="279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4E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94660"/>
  </p:normalViewPr>
  <p:slideViewPr>
    <p:cSldViewPr>
      <p:cViewPr varScale="1">
        <p:scale>
          <a:sx n="101" d="100"/>
          <a:sy n="101" d="100"/>
        </p:scale>
        <p:origin x="49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494C9-6216-440D-B8FD-49E0DA8B29FA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3CFC0A-E269-4C7D-A0F3-DC1035E902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827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A0CA1ABD-2D27-4FA6-BEF5-598FACE51D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7A9A78D-248B-40DC-BB08-005366D4F5A0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E143B03-4B55-421B-9BFA-27E10891CD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CD61A719-ECB9-448F-BA12-15C2BFB684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92998DC4-74B5-4772-B682-72913F2B9E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CA70A52-D583-45CA-B0C2-CE835A57A68C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55CF1A84-FD21-42C7-891A-2DCC394B6F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05F7E351-092B-4602-8C0B-4EB207F041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3666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6313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0042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2267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9316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8129339-410C-43C0-909D-C0711EEB291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8B93D-3CCF-49E7-9FC4-F8E2CAA05A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72D9033C-596F-47EB-B556-57006B2921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2021 Kaplan, Inc.</a:t>
            </a:r>
          </a:p>
        </p:txBody>
      </p:sp>
    </p:spTree>
    <p:extLst>
      <p:ext uri="{BB962C8B-B14F-4D97-AF65-F5344CB8AC3E}">
        <p14:creationId xmlns:p14="http://schemas.microsoft.com/office/powerpoint/2010/main" val="1474333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5892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3000"/>
            </a:lvl2pPr>
            <a:lvl3pPr>
              <a:defRPr sz="2800"/>
            </a:lvl3pPr>
            <a:lvl4pPr>
              <a:defRPr sz="26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B5F00CE-2103-435C-A13F-61BE01231EA9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761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B5F00CE-2103-435C-A13F-61BE01231EA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46385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1184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91052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3969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8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DF4B1-F896-498C-B493-7653D90E7B43}" type="datetimeFigureOut">
              <a:rPr lang="en-US" smtClean="0"/>
              <a:pPr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3CB1F-3AC4-4493-9CE3-37AF740AC9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439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70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419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5664200"/>
            <a:ext cx="2133600" cy="406400"/>
          </a:xfrm>
          <a:prstGeom prst="rect">
            <a:avLst/>
          </a:prstGeom>
        </p:spPr>
        <p:txBody>
          <a:bodyPr/>
          <a:lstStyle/>
          <a:p>
            <a:pPr algn="r"/>
            <a:fld id="{DB5F00CE-2103-435C-A13F-61BE01231EA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152400" y="6324600"/>
            <a:ext cx="1676400" cy="304800"/>
          </a:xfrm>
          <a:prstGeom prst="rect">
            <a:avLst/>
          </a:prstGeom>
          <a:solidFill>
            <a:srgbClr val="634E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483916" y="6260068"/>
            <a:ext cx="17107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©2022 Kaplan, Inc.</a:t>
            </a:r>
          </a:p>
        </p:txBody>
      </p:sp>
    </p:spTree>
    <p:extLst>
      <p:ext uri="{BB962C8B-B14F-4D97-AF65-F5344CB8AC3E}">
        <p14:creationId xmlns:p14="http://schemas.microsoft.com/office/powerpoint/2010/main" val="1767382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A7B143E-12B4-413A-863B-9B20AF39CF2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Florida Real Estate Broker’s Guide, Eighth Edition</a:t>
            </a:r>
            <a:br>
              <a:rPr lang="en-US" altLang="en-US"/>
            </a:br>
            <a:br>
              <a:rPr lang="en-US" altLang="en-US"/>
            </a:br>
            <a:r>
              <a:rPr lang="en-US" altLang="en-US" sz="2000"/>
              <a:t>	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40C5A78-76DB-48AB-A3B5-9BBAB4716DD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dirty="0"/>
              <a:t>Linda L. Crawford</a:t>
            </a:r>
          </a:p>
          <a:p>
            <a:pPr eaLnBrk="1" hangingPunct="1"/>
            <a:r>
              <a:rPr lang="en-US" altLang="en-US" dirty="0"/>
              <a:t>Edward J. O’Donnell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sz="1200" dirty="0">
                <a:latin typeface="Arial" panose="020B0604020202020204" pitchFamily="34" charset="0"/>
              </a:rPr>
              <a:t>Copyright © 2022 Kaplan, Inc. </a:t>
            </a:r>
          </a:p>
          <a:p>
            <a:pPr eaLnBrk="1" hangingPunct="1"/>
            <a:r>
              <a:rPr lang="en-US" altLang="en-US" sz="1200" dirty="0">
                <a:latin typeface="Arial" panose="020B0604020202020204" pitchFamily="34" charset="0"/>
              </a:rPr>
              <a:t>All rights reserved.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FE73CFDA-BA34-4338-828E-6DDD12B479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Recordkeeping Requirements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8C2A2EC2-6198-4FB8-96EA-E985994C323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Brokers must retain brokerage relationship disclosure documents for five years</a:t>
            </a:r>
          </a:p>
          <a:p>
            <a:pPr lvl="1"/>
            <a:r>
              <a:rPr lang="en-US" altLang="en-US" sz="2600"/>
              <a:t>All residential transactions that result in a written contract</a:t>
            </a:r>
          </a:p>
          <a:p>
            <a:pPr lvl="1"/>
            <a:r>
              <a:rPr lang="en-US" altLang="en-US" sz="2600"/>
              <a:t>All nonresidential transactions that utilize designated sales associates</a:t>
            </a:r>
          </a:p>
          <a:p>
            <a:pPr lvl="1"/>
            <a:r>
              <a:rPr lang="en-US" altLang="en-US" sz="2600"/>
              <a:t>Includes files of properties that fail to close</a:t>
            </a:r>
          </a:p>
          <a:p>
            <a:endParaRPr lang="en-US" altLang="en-US"/>
          </a:p>
        </p:txBody>
      </p:sp>
      <p:sp>
        <p:nvSpPr>
          <p:cNvPr id="15364" name="Slide Number Placeholder 1">
            <a:extLst>
              <a:ext uri="{FF2B5EF4-FFF2-40B4-BE49-F238E27FC236}">
                <a16:creationId xmlns:a16="http://schemas.microsoft.com/office/drawing/2014/main" id="{FEDAC136-07E3-45F2-89A3-A10ABB9C1EC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38D3B815-FFB7-49BC-9725-511AE697ADA5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5B78FDF6-C544-4B14-9373-6014A58BCB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Exceptions to Disclosure Requirements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15BF3C46-DE03-4BF3-99C6-F125485769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altLang="en-US"/>
              <a:t>Licensee knows that a single agent or transaction broker represents buyer or seller</a:t>
            </a:r>
          </a:p>
          <a:p>
            <a:pPr lvl="1"/>
            <a:r>
              <a:rPr lang="en-US" altLang="en-US"/>
              <a:t>Bona fide open house or model showing</a:t>
            </a:r>
          </a:p>
          <a:p>
            <a:pPr lvl="1"/>
            <a:r>
              <a:rPr lang="en-US" altLang="en-US"/>
              <a:t>Unanticipated casual encounters</a:t>
            </a:r>
          </a:p>
          <a:p>
            <a:pPr lvl="1"/>
            <a:r>
              <a:rPr lang="en-US" altLang="en-US"/>
              <a:t>Responding to general questions of advertised property</a:t>
            </a:r>
          </a:p>
          <a:p>
            <a:pPr lvl="1"/>
            <a:r>
              <a:rPr lang="en-US" altLang="en-US"/>
              <a:t>Communications concern services offered</a:t>
            </a:r>
          </a:p>
          <a:p>
            <a:pPr lvl="1"/>
            <a:r>
              <a:rPr lang="en-US" altLang="en-US"/>
              <a:t>When selling new residential units built by the owner </a:t>
            </a:r>
          </a:p>
          <a:p>
            <a:pPr marL="0" indent="0">
              <a:buFontTx/>
              <a:buNone/>
            </a:pPr>
            <a:endParaRPr lang="en-US" altLang="en-US"/>
          </a:p>
        </p:txBody>
      </p:sp>
      <p:sp>
        <p:nvSpPr>
          <p:cNvPr id="16388" name="Slide Number Placeholder 1">
            <a:extLst>
              <a:ext uri="{FF2B5EF4-FFF2-40B4-BE49-F238E27FC236}">
                <a16:creationId xmlns:a16="http://schemas.microsoft.com/office/drawing/2014/main" id="{89D1EF6A-CD98-44F0-B2B9-DF397ACDF5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59B01AE0-D6FD-49DB-8076-E34F128B86EE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1BA8CD51-AE9F-4359-BA42-F0F8E1E27B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 Brokerage Relationship</a:t>
            </a:r>
          </a:p>
        </p:txBody>
      </p:sp>
      <p:pic>
        <p:nvPicPr>
          <p:cNvPr id="17411" name="Picture 2">
            <a:extLst>
              <a:ext uri="{FF2B5EF4-FFF2-40B4-BE49-F238E27FC236}">
                <a16:creationId xmlns:a16="http://schemas.microsoft.com/office/drawing/2014/main" id="{A8AB3AA0-2AD7-4E34-AC17-3AF1FFA039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29" y="1676400"/>
            <a:ext cx="3205163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extBox 4">
            <a:extLst>
              <a:ext uri="{FF2B5EF4-FFF2-40B4-BE49-F238E27FC236}">
                <a16:creationId xmlns:a16="http://schemas.microsoft.com/office/drawing/2014/main" id="{04CD4D0F-389F-4955-9C48-BB08C5945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057400"/>
            <a:ext cx="434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>
              <a:spcBef>
                <a:spcPct val="0"/>
              </a:spcBef>
            </a:pPr>
            <a:endParaRPr lang="en-US" altLang="en-US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87B0D70-E019-47CD-A235-8E2D24407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0" y="1905000"/>
            <a:ext cx="3886200" cy="41910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Seller or buyer can choose not to be represented</a:t>
            </a:r>
          </a:p>
          <a:p>
            <a:pPr>
              <a:defRPr/>
            </a:pPr>
            <a:r>
              <a:rPr lang="en-US" sz="2400" dirty="0"/>
              <a:t>Broker facilitates sale/purchase</a:t>
            </a:r>
          </a:p>
          <a:p>
            <a:pPr>
              <a:defRPr/>
            </a:pPr>
            <a:r>
              <a:rPr lang="en-US" sz="2400" dirty="0"/>
              <a:t>Law does not require buyers and seller be represented</a:t>
            </a:r>
          </a:p>
          <a:p>
            <a:pPr marL="0" indent="0">
              <a:buFontTx/>
              <a:buNone/>
              <a:defRPr/>
            </a:pPr>
            <a:endParaRPr lang="en-US" sz="2400" dirty="0"/>
          </a:p>
        </p:txBody>
      </p:sp>
      <p:sp>
        <p:nvSpPr>
          <p:cNvPr id="17414" name="Slide Number Placeholder 1">
            <a:extLst>
              <a:ext uri="{FF2B5EF4-FFF2-40B4-BE49-F238E27FC236}">
                <a16:creationId xmlns:a16="http://schemas.microsoft.com/office/drawing/2014/main" id="{59C4B29E-A82C-4832-BCBC-66CFE2BB0F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D0635830-310F-4B60-A3B5-CD0205B8CD47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9350F41B-F76D-4472-A1DE-C42D946D66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 Brokerage Relationship Duties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F314C-A66C-4FA8-AFDE-6154DF5DB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dirty="0"/>
              <a:t>A</a:t>
            </a:r>
            <a:r>
              <a:rPr lang="en-US" dirty="0"/>
              <a:t>ccount for all funds</a:t>
            </a:r>
          </a:p>
          <a:p>
            <a:pPr eaLnBrk="1" hangingPunct="1">
              <a:defRPr/>
            </a:pPr>
            <a:r>
              <a:rPr lang="en-US" sz="3200" b="1" dirty="0"/>
              <a:t>D</a:t>
            </a:r>
            <a:r>
              <a:rPr lang="en-US" dirty="0"/>
              <a:t>isclose all known facts that materially affect the value of residential property that are not readily observable to the buyer</a:t>
            </a:r>
          </a:p>
          <a:p>
            <a:pPr eaLnBrk="1" hangingPunct="1">
              <a:defRPr/>
            </a:pPr>
            <a:r>
              <a:rPr lang="en-US" sz="3200" b="1" dirty="0"/>
              <a:t>D</a:t>
            </a:r>
            <a:r>
              <a:rPr lang="en-US" dirty="0"/>
              <a:t>eal honestly and fairly</a:t>
            </a:r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F4A62E3A-7168-4323-A501-6EA38858A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673AAB84-F9C0-4751-B852-C899B65A78D8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044C7F26-ABC3-4654-B734-D2B66FAC68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Single Agent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B2659-EBE6-4619-829C-A2D93AF5B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/>
              <a:t>Single agent -</a:t>
            </a:r>
            <a:r>
              <a:rPr lang="en-US" dirty="0"/>
              <a:t> a broker who represents, as a fiduciary, either the buyer or seller but </a:t>
            </a:r>
            <a:r>
              <a:rPr lang="en-US" i="1" dirty="0"/>
              <a:t>not both </a:t>
            </a:r>
            <a:r>
              <a:rPr lang="en-US" dirty="0"/>
              <a:t>in the same transaction</a:t>
            </a:r>
          </a:p>
          <a:p>
            <a:pPr eaLnBrk="1" hangingPunct="1">
              <a:defRPr/>
            </a:pPr>
            <a:r>
              <a:rPr lang="en-US" b="1" dirty="0"/>
              <a:t>Principal -</a:t>
            </a:r>
            <a:r>
              <a:rPr lang="en-US" dirty="0"/>
              <a:t> the party with whom a licensee has entered into a single agent relationship</a:t>
            </a:r>
          </a:p>
          <a:p>
            <a:pPr eaLnBrk="1" hangingPunct="1">
              <a:defRPr/>
            </a:pPr>
            <a:r>
              <a:rPr lang="en-US" dirty="0"/>
              <a:t>In an agency relationship, the broker owes fiduciary duties to the principal</a:t>
            </a: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19460" name="Slide Number Placeholder 1">
            <a:extLst>
              <a:ext uri="{FF2B5EF4-FFF2-40B4-BE49-F238E27FC236}">
                <a16:creationId xmlns:a16="http://schemas.microsoft.com/office/drawing/2014/main" id="{939A98BA-02A8-4C6F-AF88-7F6E6D1207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EB9402FF-01AF-48FE-9963-E9867FB68C38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F252FDF8-4F73-4020-8C80-3719885C84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Subagent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C8F756A8-5884-4F91-BC2F-88C6D99029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676400"/>
            <a:ext cx="8534400" cy="43434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/>
              <a:t>Authorized to assist and represent the agent</a:t>
            </a:r>
          </a:p>
          <a:p>
            <a:pPr eaLnBrk="1" hangingPunct="1"/>
            <a:r>
              <a:rPr lang="en-US" altLang="en-US"/>
              <a:t>Duties are delegated by the original agent</a:t>
            </a:r>
          </a:p>
          <a:p>
            <a:pPr lvl="1" eaLnBrk="1" hangingPunct="1"/>
            <a:r>
              <a:rPr lang="en-US" altLang="en-US"/>
              <a:t>Broker’s sales associates are general agents of the broker and subagents of the broker’s principals</a:t>
            </a:r>
          </a:p>
          <a:p>
            <a:pPr lvl="1" eaLnBrk="1" hangingPunct="1"/>
            <a:r>
              <a:rPr lang="en-US" altLang="en-US"/>
              <a:t>The broker is an agent of the principal</a:t>
            </a:r>
          </a:p>
          <a:p>
            <a:pPr lvl="1" eaLnBrk="1" hangingPunct="1"/>
            <a:r>
              <a:rPr lang="en-US" altLang="en-US"/>
              <a:t>Sales associates owe same fiduciary obligations to the principal as does broker</a:t>
            </a:r>
          </a:p>
          <a:p>
            <a:r>
              <a:rPr lang="en-US" altLang="en-US"/>
              <a:t>Sales associates cannot have a different relationship than their broker</a:t>
            </a:r>
          </a:p>
        </p:txBody>
      </p:sp>
      <p:sp>
        <p:nvSpPr>
          <p:cNvPr id="20484" name="Slide Number Placeholder 1">
            <a:extLst>
              <a:ext uri="{FF2B5EF4-FFF2-40B4-BE49-F238E27FC236}">
                <a16:creationId xmlns:a16="http://schemas.microsoft.com/office/drawing/2014/main" id="{CE95C735-B93A-4D12-847B-DA388E3EBD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DAA7EEED-3F57-489A-8996-09B9F610075C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609F3F97-A788-48EA-80D5-CD5966E329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Single Agent Duties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BE2C22CC-19C7-4931-A567-F06F1BDF81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400"/>
              <a:t>Account for all funds</a:t>
            </a:r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400"/>
              <a:t>Disclose all known facts that materially affect the value of residential real property that are not readily observable</a:t>
            </a:r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400"/>
              <a:t>Deal honestly and fairly</a:t>
            </a:r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400"/>
              <a:t>Confidentiality</a:t>
            </a:r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400"/>
              <a:t>Obedience</a:t>
            </a:r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400"/>
              <a:t>Loyalty</a:t>
            </a:r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400"/>
              <a:t>Full disclosure</a:t>
            </a:r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400"/>
              <a:t>Use skill, care, and diligence</a:t>
            </a:r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400"/>
              <a:t>Present all offers and counteroffers timely</a:t>
            </a:r>
          </a:p>
        </p:txBody>
      </p:sp>
      <p:sp>
        <p:nvSpPr>
          <p:cNvPr id="21508" name="Slide Number Placeholder 1">
            <a:extLst>
              <a:ext uri="{FF2B5EF4-FFF2-40B4-BE49-F238E27FC236}">
                <a16:creationId xmlns:a16="http://schemas.microsoft.com/office/drawing/2014/main" id="{DEDF4410-DB4D-4A9C-8AEE-BBFCB5BEC9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A4090C8D-F43F-4AB2-A708-2BC2034B55BE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2B76D864-3D1E-4F6D-9233-55F93872A6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Single Agent Duties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79B16211-E5ED-4218-9D27-4CA0E5B6A8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A single agent owes nine duties to the principal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Four of the duties apply only to single agent relationships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b="1"/>
              <a:t>C</a:t>
            </a:r>
            <a:r>
              <a:rPr lang="en-US" altLang="en-US"/>
              <a:t>onfidentiality</a:t>
            </a:r>
            <a:endParaRPr lang="en-US" altLang="en-US" sz="3200" b="1"/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b="1"/>
              <a:t>O</a:t>
            </a:r>
            <a:r>
              <a:rPr lang="en-US" altLang="en-US"/>
              <a:t>bedience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b="1"/>
              <a:t>L</a:t>
            </a:r>
            <a:r>
              <a:rPr lang="en-US" altLang="en-US"/>
              <a:t>oyalty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b="1"/>
              <a:t>D</a:t>
            </a:r>
            <a:r>
              <a:rPr lang="en-US" altLang="en-US"/>
              <a:t>isclosure (full)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</p:txBody>
      </p:sp>
      <p:sp>
        <p:nvSpPr>
          <p:cNvPr id="22532" name="Slide Number Placeholder 1">
            <a:extLst>
              <a:ext uri="{FF2B5EF4-FFF2-40B4-BE49-F238E27FC236}">
                <a16:creationId xmlns:a16="http://schemas.microsoft.com/office/drawing/2014/main" id="{0FB854C0-19BF-4427-A49F-A2B799190F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A5B1D89A-9C91-4C63-8C2D-73629679CBD4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34C62CA3-B1B0-43EB-98D6-E7A8BBFD7E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Transaction Broker Relationship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99B0F34B-FB57-4519-99D8-36B3C35CA8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Parties give up rights to undivided loyalty</a:t>
            </a:r>
          </a:p>
          <a:p>
            <a:r>
              <a:rPr lang="en-US" altLang="en-US" dirty="0"/>
              <a:t>Limited representation allows licensee to assist both buyer and seller</a:t>
            </a:r>
          </a:p>
          <a:p>
            <a:r>
              <a:rPr lang="en-US" altLang="en-US" dirty="0"/>
              <a:t>Licensee cannot represent one party to detriment of other party</a:t>
            </a:r>
          </a:p>
          <a:p>
            <a:r>
              <a:rPr lang="en-US" altLang="en-US" dirty="0"/>
              <a:t>Not required to give customers a written transaction broker notice but still have duties of a transaction broker </a:t>
            </a:r>
          </a:p>
          <a:p>
            <a:endParaRPr lang="en-US" altLang="en-US" dirty="0"/>
          </a:p>
        </p:txBody>
      </p:sp>
      <p:sp>
        <p:nvSpPr>
          <p:cNvPr id="23556" name="Slide Number Placeholder 1">
            <a:extLst>
              <a:ext uri="{FF2B5EF4-FFF2-40B4-BE49-F238E27FC236}">
                <a16:creationId xmlns:a16="http://schemas.microsoft.com/office/drawing/2014/main" id="{48E295A9-BD46-459D-B8D8-1DA99A6901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53103098-383C-4647-9D28-8C4249140348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44D57128-7A21-4B0A-8C06-E73D144F9E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Limited Representation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B06D5406-1780-490E-A4A3-BC75C3FF908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73200"/>
            <a:ext cx="4800600" cy="3860800"/>
          </a:xfrm>
        </p:spPr>
        <p:txBody>
          <a:bodyPr>
            <a:normAutofit fontScale="92500"/>
          </a:bodyPr>
          <a:lstStyle/>
          <a:p>
            <a:r>
              <a:rPr lang="en-US" altLang="en-US" dirty="0"/>
              <a:t>Transaction broker</a:t>
            </a:r>
          </a:p>
          <a:p>
            <a:pPr lvl="1" eaLnBrk="1" hangingPunct="1"/>
            <a:r>
              <a:rPr lang="en-US" altLang="en-US" dirty="0"/>
              <a:t>Provides limited representation to </a:t>
            </a:r>
            <a:r>
              <a:rPr lang="en-US" altLang="en-US" i="1" dirty="0"/>
              <a:t>customer</a:t>
            </a:r>
            <a:r>
              <a:rPr lang="en-US" altLang="en-US" dirty="0"/>
              <a:t> (buyer, seller or both)</a:t>
            </a:r>
          </a:p>
          <a:p>
            <a:pPr lvl="1" eaLnBrk="1" hangingPunct="1"/>
            <a:r>
              <a:rPr lang="en-US" altLang="en-US" dirty="0"/>
              <a:t>Does not represent buyer or seller as a fiduciary or as a single agent</a:t>
            </a:r>
          </a:p>
          <a:p>
            <a:pPr lvl="1"/>
            <a:endParaRPr lang="en-US" altLang="en-US" dirty="0"/>
          </a:p>
        </p:txBody>
      </p:sp>
      <p:pic>
        <p:nvPicPr>
          <p:cNvPr id="24580" name="Picture 2">
            <a:extLst>
              <a:ext uri="{FF2B5EF4-FFF2-40B4-BE49-F238E27FC236}">
                <a16:creationId xmlns:a16="http://schemas.microsoft.com/office/drawing/2014/main" id="{EBB1B6D9-4108-48EA-BDEC-4D16D65A3B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75" y="1447800"/>
            <a:ext cx="2257425" cy="277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TextBox 4">
            <a:extLst>
              <a:ext uri="{FF2B5EF4-FFF2-40B4-BE49-F238E27FC236}">
                <a16:creationId xmlns:a16="http://schemas.microsoft.com/office/drawing/2014/main" id="{DC428931-217A-47A5-8921-9CC159CEF2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113337"/>
            <a:ext cx="716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Customer is NOT responsible for the acts of licensee</a:t>
            </a:r>
            <a:endParaRPr lang="en-US" altLang="en-US" sz="2400" i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4582" name="Slide Number Placeholder 1">
            <a:extLst>
              <a:ext uri="{FF2B5EF4-FFF2-40B4-BE49-F238E27FC236}">
                <a16:creationId xmlns:a16="http://schemas.microsoft.com/office/drawing/2014/main" id="{419A0CB7-9FB9-4B0A-9A34-C6C501E6F7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B4891002-5530-4773-8204-4DD683EBE89A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>
            <a:extLst>
              <a:ext uri="{FF2B5EF4-FFF2-40B4-BE49-F238E27FC236}">
                <a16:creationId xmlns:a16="http://schemas.microsoft.com/office/drawing/2014/main" id="{B92554D6-0E09-474E-AD29-EC9F91D20C2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Unit 10</a:t>
            </a:r>
          </a:p>
        </p:txBody>
      </p:sp>
      <p:sp>
        <p:nvSpPr>
          <p:cNvPr id="6147" name="Rectangle 5">
            <a:extLst>
              <a:ext uri="{FF2B5EF4-FFF2-40B4-BE49-F238E27FC236}">
                <a16:creationId xmlns:a16="http://schemas.microsoft.com/office/drawing/2014/main" id="{F67AB431-1712-485C-B243-757D33204F6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hangingPunct="1"/>
            <a:r>
              <a:rPr lang="en-US" altLang="en-US" dirty="0"/>
              <a:t>Brokerage Relationships and Disclosure Requirements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F4727403-B0A7-452F-A313-6D6334ECC6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Transaction Broker Duties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DD66FEDA-5CEC-43DF-A593-AD40EB5649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Account for all funds</a:t>
            </a:r>
          </a:p>
          <a:p>
            <a:pPr eaLnBrk="1" hangingPunct="1"/>
            <a:r>
              <a:rPr lang="en-US" altLang="en-US" sz="2400"/>
              <a:t>Disclose all known facts that materially affect the value of real property not readily observable </a:t>
            </a:r>
          </a:p>
          <a:p>
            <a:pPr eaLnBrk="1" hangingPunct="1"/>
            <a:r>
              <a:rPr lang="en-US" altLang="en-US" sz="2400"/>
              <a:t>Deal honestly and fairly</a:t>
            </a:r>
          </a:p>
          <a:p>
            <a:pPr eaLnBrk="1" hangingPunct="1"/>
            <a:r>
              <a:rPr lang="en-US" altLang="en-US" sz="2400"/>
              <a:t>Use skill, care, and diligence</a:t>
            </a:r>
          </a:p>
          <a:p>
            <a:pPr eaLnBrk="1" hangingPunct="1"/>
            <a:r>
              <a:rPr lang="en-US" altLang="en-US" sz="2400"/>
              <a:t>Present of all offers and counteroffers timely</a:t>
            </a:r>
          </a:p>
          <a:p>
            <a:pPr eaLnBrk="1" hangingPunct="1"/>
            <a:r>
              <a:rPr lang="en-US" altLang="en-US" sz="2400"/>
              <a:t>Exercise limited confidentiality, unless waived in writing by a party</a:t>
            </a:r>
          </a:p>
          <a:p>
            <a:pPr eaLnBrk="1" hangingPunct="1"/>
            <a:r>
              <a:rPr lang="en-US" altLang="en-US" sz="2400"/>
              <a:t>Additional duties mutually agreed to</a:t>
            </a:r>
          </a:p>
        </p:txBody>
      </p:sp>
      <p:sp>
        <p:nvSpPr>
          <p:cNvPr id="25604" name="Slide Number Placeholder 1">
            <a:extLst>
              <a:ext uri="{FF2B5EF4-FFF2-40B4-BE49-F238E27FC236}">
                <a16:creationId xmlns:a16="http://schemas.microsoft.com/office/drawing/2014/main" id="{A2868D6E-59CC-4BFA-86E7-2F5FEF8A10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612C1DA1-1502-4A39-B22F-5D473F3776E6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C20A7B3E-B357-41A3-8573-365292EF5B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Transition to Another Relationship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7E9D458F-D146-4C61-8C33-159C148550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Broker may change relationship with customer/principal</a:t>
            </a:r>
          </a:p>
          <a:p>
            <a:r>
              <a:rPr lang="en-US" altLang="en-US"/>
              <a:t>To transition from a single agent to a transaction broker, the principal </a:t>
            </a:r>
            <a:r>
              <a:rPr lang="en-US" altLang="en-US" u="sng"/>
              <a:t>must</a:t>
            </a:r>
            <a:r>
              <a:rPr lang="en-US" altLang="en-US"/>
              <a:t> sign the Consent to Transition to Transaction Broker Notice</a:t>
            </a:r>
          </a:p>
        </p:txBody>
      </p:sp>
      <p:sp>
        <p:nvSpPr>
          <p:cNvPr id="26628" name="Slide Number Placeholder 1">
            <a:extLst>
              <a:ext uri="{FF2B5EF4-FFF2-40B4-BE49-F238E27FC236}">
                <a16:creationId xmlns:a16="http://schemas.microsoft.com/office/drawing/2014/main" id="{8141754D-0132-4763-8E37-80837F754D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E9D8F064-AC43-4FBB-A0C6-4F41E171BDFB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A1F6EDC8-A024-4EA7-AE5B-0CAE4D7BF3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7B04C-CE49-475A-BAA3-2F04DFD20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Sales Associates Yvette and Zach work for Extra-Fine Realty.  Yvette has just listed the house at 3456 Main St. as a single agent for the seller. Zach is a single agent for buyer Black.  If buyer Black wants to view the house at 3456 Main St., how can this legally happen?</a:t>
            </a: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27652" name="Slide Number Placeholder 1">
            <a:extLst>
              <a:ext uri="{FF2B5EF4-FFF2-40B4-BE49-F238E27FC236}">
                <a16:creationId xmlns:a16="http://schemas.microsoft.com/office/drawing/2014/main" id="{DE469E34-71C5-4D6F-8A34-C4B300A9A17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9DEE4A76-132F-40B5-BE2B-46845CAD82DC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709A151F-0506-407A-B629-C283C75713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A82D2-1E2E-43D5-94C8-39179B600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Because Extra-Fine Realty is acting as a single agent for both the seller of 3456 Main St. and for buyer Black, both the seller and the buyer would have to sign a Consent to Transition to Transaction Broker notice to show this property to buyer Black.</a:t>
            </a: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28676" name="Slide Number Placeholder 1">
            <a:extLst>
              <a:ext uri="{FF2B5EF4-FFF2-40B4-BE49-F238E27FC236}">
                <a16:creationId xmlns:a16="http://schemas.microsoft.com/office/drawing/2014/main" id="{71938687-7CE0-4A5E-B5BA-831DDC2853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A7A214F0-A186-4016-B620-ECAF1F5B6D47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9968797A-A921-4DDF-9273-BCC1F57F45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Designated Sales Associates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CF72936B-D273-4292-8DDD-E3410AB644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/>
              <a:t>At the request of the buyer and seller, the broker may designate sales associates to act as single agents for different customers in the same transaction</a:t>
            </a:r>
          </a:p>
          <a:p>
            <a:pPr lvl="1"/>
            <a:r>
              <a:rPr lang="en-US" altLang="en-US"/>
              <a:t>Nonresidential transactions </a:t>
            </a:r>
            <a:r>
              <a:rPr lang="en-US" altLang="en-US" i="1"/>
              <a:t>only</a:t>
            </a:r>
            <a:endParaRPr lang="en-US" altLang="en-US"/>
          </a:p>
          <a:p>
            <a:pPr lvl="1"/>
            <a:r>
              <a:rPr lang="en-US" altLang="en-US"/>
              <a:t>Buyer and seller each must have assets of at least $1 million</a:t>
            </a:r>
          </a:p>
          <a:p>
            <a:pPr lvl="1"/>
            <a:r>
              <a:rPr lang="en-US" altLang="en-US"/>
              <a:t>Sales associates must give respective principals</a:t>
            </a:r>
          </a:p>
          <a:p>
            <a:pPr lvl="2"/>
            <a:r>
              <a:rPr lang="en-US" altLang="en-US"/>
              <a:t>Single agent notice</a:t>
            </a:r>
          </a:p>
          <a:p>
            <a:pPr lvl="2"/>
            <a:r>
              <a:rPr lang="en-US" altLang="en-US"/>
              <a:t>Designated sales associate notice</a:t>
            </a:r>
          </a:p>
        </p:txBody>
      </p:sp>
      <p:sp>
        <p:nvSpPr>
          <p:cNvPr id="29700" name="Slide Number Placeholder 1">
            <a:extLst>
              <a:ext uri="{FF2B5EF4-FFF2-40B4-BE49-F238E27FC236}">
                <a16:creationId xmlns:a16="http://schemas.microsoft.com/office/drawing/2014/main" id="{22E9F707-368E-4DE5-AC33-23B43266FE6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DEC82638-FEC4-47B6-BA66-7CF8176B02BE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4C0733F7-B215-4E17-99A5-9AA599589D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Terminating a Brokerage Relationship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EE6A7EC6-3523-45F4-A785-FC0E45FB1DE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/>
              <a:t>Fulfillment of brokerage relationship purpose</a:t>
            </a:r>
          </a:p>
          <a:p>
            <a:pPr lvl="1"/>
            <a:r>
              <a:rPr lang="en-US" altLang="en-US"/>
              <a:t>Mutual agreement to terminate</a:t>
            </a:r>
          </a:p>
          <a:p>
            <a:pPr lvl="1"/>
            <a:r>
              <a:rPr lang="en-US" altLang="en-US"/>
              <a:t>Expiration of agreement</a:t>
            </a:r>
          </a:p>
          <a:p>
            <a:pPr lvl="1"/>
            <a:r>
              <a:rPr lang="en-US" altLang="en-US"/>
              <a:t>Broker renounces by giving notice</a:t>
            </a:r>
          </a:p>
          <a:p>
            <a:pPr lvl="1"/>
            <a:r>
              <a:rPr lang="en-US" altLang="en-US"/>
              <a:t>Principal revokes relationship by giving notice</a:t>
            </a:r>
          </a:p>
          <a:p>
            <a:pPr lvl="1"/>
            <a:r>
              <a:rPr lang="en-US" altLang="en-US"/>
              <a:t>Death of broker</a:t>
            </a:r>
          </a:p>
          <a:p>
            <a:pPr lvl="1"/>
            <a:r>
              <a:rPr lang="en-US" altLang="en-US"/>
              <a:t>Destruction of property or eminent domain</a:t>
            </a:r>
          </a:p>
          <a:p>
            <a:pPr lvl="1"/>
            <a:r>
              <a:rPr lang="en-US" altLang="en-US"/>
              <a:t>Bankruptcy of principal or customer</a:t>
            </a:r>
          </a:p>
        </p:txBody>
      </p:sp>
      <p:sp>
        <p:nvSpPr>
          <p:cNvPr id="30724" name="Slide Number Placeholder 1">
            <a:extLst>
              <a:ext uri="{FF2B5EF4-FFF2-40B4-BE49-F238E27FC236}">
                <a16:creationId xmlns:a16="http://schemas.microsoft.com/office/drawing/2014/main" id="{86E2E7A9-6AA9-4657-BEDE-DE7FC34952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389175D2-22EE-495C-B791-738797301E13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id="{2A044C2C-8CFA-4547-8D93-83A8DFA5E6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Law of Agency</a:t>
            </a:r>
          </a:p>
        </p:txBody>
      </p:sp>
      <p:sp>
        <p:nvSpPr>
          <p:cNvPr id="5124" name="Rectangle 5">
            <a:extLst>
              <a:ext uri="{FF2B5EF4-FFF2-40B4-BE49-F238E27FC236}">
                <a16:creationId xmlns:a16="http://schemas.microsoft.com/office/drawing/2014/main" id="{C0E1A6C1-BDB8-47EA-AE46-64EE68232C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When people delegate authority to another to act on their behalf, an agency relationship is created</a:t>
            </a:r>
          </a:p>
          <a:p>
            <a:pPr eaLnBrk="1" hangingPunct="1">
              <a:defRPr/>
            </a:pPr>
            <a:r>
              <a:rPr lang="en-US" dirty="0"/>
              <a:t>Two types of law</a:t>
            </a:r>
          </a:p>
          <a:p>
            <a:pPr lvl="1" eaLnBrk="1" hangingPunct="1">
              <a:defRPr/>
            </a:pPr>
            <a:r>
              <a:rPr lang="en-US" dirty="0"/>
              <a:t>Common Law (unwritten law)</a:t>
            </a:r>
          </a:p>
          <a:p>
            <a:pPr lvl="2" eaLnBrk="1" hangingPunct="1">
              <a:defRPr/>
            </a:pPr>
            <a:r>
              <a:rPr lang="en-US" dirty="0"/>
              <a:t>Case law</a:t>
            </a:r>
          </a:p>
          <a:p>
            <a:pPr lvl="1" eaLnBrk="1" hangingPunct="1">
              <a:defRPr/>
            </a:pPr>
            <a:r>
              <a:rPr lang="en-US" dirty="0"/>
              <a:t>Statutory Law</a:t>
            </a:r>
          </a:p>
          <a:p>
            <a:pPr lvl="2" eaLnBrk="1" hangingPunct="1">
              <a:defRPr/>
            </a:pPr>
            <a:r>
              <a:rPr lang="en-US" dirty="0"/>
              <a:t>Statutes (legislature) and rules (FREC)</a:t>
            </a:r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  <p:sp>
        <p:nvSpPr>
          <p:cNvPr id="7172" name="Slide Number Placeholder 1">
            <a:extLst>
              <a:ext uri="{FF2B5EF4-FFF2-40B4-BE49-F238E27FC236}">
                <a16:creationId xmlns:a16="http://schemas.microsoft.com/office/drawing/2014/main" id="{899D91E7-24D5-4560-88C3-296BB70407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92637259-EF21-4DB8-AF17-F2AB9B840DC3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7A406267-F5FC-4F6E-B813-9D4857E3F8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Brokerage Relationships in Florida</a:t>
            </a:r>
          </a:p>
        </p:txBody>
      </p:sp>
      <p:pic>
        <p:nvPicPr>
          <p:cNvPr id="9219" name="Picture 2">
            <a:extLst>
              <a:ext uri="{FF2B5EF4-FFF2-40B4-BE49-F238E27FC236}">
                <a16:creationId xmlns:a16="http://schemas.microsoft.com/office/drawing/2014/main" id="{49881884-769C-4A89-8914-3F44794E0D7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05400" y="2438400"/>
            <a:ext cx="3105150" cy="2895600"/>
          </a:xfr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309E98C-6D2F-4D1B-BB48-3F0E89F30625}"/>
              </a:ext>
            </a:extLst>
          </p:cNvPr>
          <p:cNvSpPr txBox="1"/>
          <p:nvPr/>
        </p:nvSpPr>
        <p:spPr>
          <a:xfrm>
            <a:off x="457200" y="1724660"/>
            <a:ext cx="3810000" cy="350865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eaLnBrk="1" hangingPunct="1">
              <a:buFont typeface="Arial" pitchFamily="34" charset="0"/>
              <a:buChar char="•"/>
              <a:defRPr/>
            </a:pPr>
            <a:r>
              <a:rPr lang="en-US" sz="2800" dirty="0">
                <a:latin typeface="Arial" charset="0"/>
                <a:ea typeface="ＭＳ Ｐゴシック" pitchFamily="96" charset="-128"/>
              </a:rPr>
              <a:t>Three options in real estate transactions</a:t>
            </a:r>
          </a:p>
          <a:p>
            <a:pPr marL="800100" lvl="1" indent="-342900" eaLnBrk="1" hangingPunct="1">
              <a:buFont typeface="Arial" pitchFamily="34" charset="0"/>
              <a:buChar char="•"/>
              <a:defRPr/>
            </a:pPr>
            <a:r>
              <a:rPr lang="en-US" sz="2000" dirty="0">
                <a:latin typeface="Arial" charset="0"/>
                <a:ea typeface="ＭＳ Ｐゴシック" pitchFamily="96" charset="-128"/>
              </a:rPr>
              <a:t>No brokerage relationship</a:t>
            </a:r>
          </a:p>
          <a:p>
            <a:pPr marL="800100" lvl="1" indent="-342900" eaLnBrk="1" hangingPunct="1">
              <a:buFont typeface="Arial" pitchFamily="34" charset="0"/>
              <a:buChar char="•"/>
              <a:defRPr/>
            </a:pPr>
            <a:r>
              <a:rPr lang="en-US" sz="2000" dirty="0">
                <a:latin typeface="Arial" charset="0"/>
                <a:ea typeface="ＭＳ Ｐゴシック" pitchFamily="96" charset="-128"/>
              </a:rPr>
              <a:t>Single agent for buyer </a:t>
            </a:r>
            <a:r>
              <a:rPr lang="en-US" sz="2000" i="1" dirty="0">
                <a:latin typeface="Arial" charset="0"/>
                <a:ea typeface="ＭＳ Ｐゴシック" pitchFamily="96" charset="-128"/>
              </a:rPr>
              <a:t>or</a:t>
            </a:r>
            <a:r>
              <a:rPr lang="en-US" sz="2000" dirty="0">
                <a:latin typeface="Arial" charset="0"/>
                <a:ea typeface="ＭＳ Ｐゴシック" pitchFamily="96" charset="-128"/>
              </a:rPr>
              <a:t> seller (not both)</a:t>
            </a:r>
          </a:p>
          <a:p>
            <a:pPr marL="800100" lvl="1" indent="-342900" eaLnBrk="1" hangingPunct="1">
              <a:buFont typeface="Arial" pitchFamily="34" charset="0"/>
              <a:buChar char="•"/>
              <a:defRPr/>
            </a:pPr>
            <a:r>
              <a:rPr lang="en-US" sz="2000" dirty="0">
                <a:latin typeface="Arial" charset="0"/>
                <a:ea typeface="ＭＳ Ｐゴシック" pitchFamily="96" charset="-128"/>
              </a:rPr>
              <a:t>Transaction broker for buyer and/or seller</a:t>
            </a:r>
          </a:p>
          <a:p>
            <a:pPr>
              <a:defRPr/>
            </a:pPr>
            <a:endParaRPr lang="en-US" dirty="0">
              <a:latin typeface="Arial" charset="0"/>
              <a:ea typeface="ＭＳ Ｐゴシック" pitchFamily="96" charset="-128"/>
            </a:endParaRPr>
          </a:p>
        </p:txBody>
      </p:sp>
      <p:sp>
        <p:nvSpPr>
          <p:cNvPr id="9221" name="Slide Number Placeholder 1">
            <a:extLst>
              <a:ext uri="{FF2B5EF4-FFF2-40B4-BE49-F238E27FC236}">
                <a16:creationId xmlns:a16="http://schemas.microsoft.com/office/drawing/2014/main" id="{B59B7CDF-C4FA-460A-91AD-8CEBA26A25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B90AE7CB-26E8-4710-AB08-956E8F41A63C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C37438F2-EE5C-4D7E-BA57-12306069B3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Dual Agency</a:t>
            </a:r>
          </a:p>
        </p:txBody>
      </p:sp>
      <p:pic>
        <p:nvPicPr>
          <p:cNvPr id="10243" name="Picture 2">
            <a:extLst>
              <a:ext uri="{FF2B5EF4-FFF2-40B4-BE49-F238E27FC236}">
                <a16:creationId xmlns:a16="http://schemas.microsoft.com/office/drawing/2014/main" id="{2D9C79D5-F415-4873-9EF5-FD0F9470C58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52838" y="3163888"/>
            <a:ext cx="1838325" cy="1673225"/>
          </a:xfrm>
          <a:noFill/>
        </p:spPr>
      </p:pic>
      <p:sp>
        <p:nvSpPr>
          <p:cNvPr id="10244" name="TextBox 4">
            <a:extLst>
              <a:ext uri="{FF2B5EF4-FFF2-40B4-BE49-F238E27FC236}">
                <a16:creationId xmlns:a16="http://schemas.microsoft.com/office/drawing/2014/main" id="{806B9232-4555-4BD3-B2B1-4B2BD4D24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0" y="3184525"/>
            <a:ext cx="2514600" cy="283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latin typeface="Arial" panose="020B0604020202020204" pitchFamily="34" charset="0"/>
                <a:ea typeface="ＭＳ Ｐゴシック" panose="020B0600070205080204" pitchFamily="34" charset="-128"/>
              </a:rPr>
              <a:t>Dual Agent: a broker who represents as a fiduciary both the buyer and the seller in a real estate transaction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245" name="TextBox 5">
            <a:extLst>
              <a:ext uri="{FF2B5EF4-FFF2-40B4-BE49-F238E27FC236}">
                <a16:creationId xmlns:a16="http://schemas.microsoft.com/office/drawing/2014/main" id="{96A9586A-F3A3-49B3-9D25-3686C5846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981200"/>
            <a:ext cx="75438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  <a:ea typeface="ＭＳ Ｐゴシック" panose="020B0600070205080204" pitchFamily="34" charset="-128"/>
              </a:rPr>
              <a:t>Florida law prohibits a broker from creating a fiduciary relationship with </a:t>
            </a:r>
            <a:r>
              <a:rPr lang="en-US" altLang="en-US" sz="2400" i="1">
                <a:latin typeface="Arial" panose="020B0604020202020204" pitchFamily="34" charset="0"/>
                <a:ea typeface="ＭＳ Ｐゴシック" panose="020B0600070205080204" pitchFamily="34" charset="-128"/>
              </a:rPr>
              <a:t>both</a:t>
            </a:r>
            <a:r>
              <a:rPr lang="en-US" altLang="en-US" sz="2400">
                <a:latin typeface="Arial" panose="020B0604020202020204" pitchFamily="34" charset="0"/>
                <a:ea typeface="ＭＳ Ｐゴシック" panose="020B0600070205080204" pitchFamily="34" charset="-128"/>
              </a:rPr>
              <a:t> the buyer </a:t>
            </a:r>
            <a:r>
              <a:rPr lang="en-US" altLang="en-US" sz="2400" i="1">
                <a:latin typeface="Arial" panose="020B0604020202020204" pitchFamily="34" charset="0"/>
                <a:ea typeface="ＭＳ Ｐゴシック" panose="020B0600070205080204" pitchFamily="34" charset="-128"/>
              </a:rPr>
              <a:t>and</a:t>
            </a:r>
            <a:r>
              <a:rPr lang="en-US" altLang="en-US" sz="2400">
                <a:latin typeface="Arial" panose="020B0604020202020204" pitchFamily="34" charset="0"/>
                <a:ea typeface="ＭＳ Ｐゴシック" panose="020B0600070205080204" pitchFamily="34" charset="-128"/>
              </a:rPr>
              <a:t> the seller in the same transaction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246" name="TextBox 6">
            <a:extLst>
              <a:ext uri="{FF2B5EF4-FFF2-40B4-BE49-F238E27FC236}">
                <a16:creationId xmlns:a16="http://schemas.microsoft.com/office/drawing/2014/main" id="{1E758094-3105-46B7-B1EE-163817333C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276600"/>
            <a:ext cx="228600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  <a:ea typeface="ＭＳ Ｐゴシック" panose="020B0600070205080204" pitchFamily="34" charset="-128"/>
              </a:rPr>
              <a:t>Fiduciary is relationship of trust and confidence between broker as agent and the principal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2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247" name="Slide Number Placeholder 1">
            <a:extLst>
              <a:ext uri="{FF2B5EF4-FFF2-40B4-BE49-F238E27FC236}">
                <a16:creationId xmlns:a16="http://schemas.microsoft.com/office/drawing/2014/main" id="{61E65594-1DCC-49E8-9706-ACEEBCF1C3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09DF8B44-02AB-407B-ACF4-BBB7AA39C574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F1A3853B-52D6-4B0A-844C-62CB1F6288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Residential Transactions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FF83E12E-7E0C-4369-9BC1-A157565EF7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905000"/>
            <a:ext cx="4267200" cy="4191000"/>
          </a:xfrm>
        </p:spPr>
        <p:txBody>
          <a:bodyPr/>
          <a:lstStyle/>
          <a:p>
            <a:r>
              <a:rPr lang="en-US" altLang="en-US" sz="2400"/>
              <a:t>Residential sales are defined as</a:t>
            </a:r>
          </a:p>
          <a:p>
            <a:pPr eaLnBrk="1" hangingPunct="1"/>
            <a:r>
              <a:rPr lang="en-US" altLang="en-US" sz="2000"/>
              <a:t>Sale of improved residential property of four or fewer units;</a:t>
            </a:r>
          </a:p>
          <a:p>
            <a:pPr eaLnBrk="1" hangingPunct="1"/>
            <a:r>
              <a:rPr lang="en-US" altLang="en-US" sz="2000"/>
              <a:t>Unimproved residential property intended for four or fewer units;</a:t>
            </a:r>
          </a:p>
          <a:p>
            <a:pPr eaLnBrk="1" hangingPunct="1"/>
            <a:r>
              <a:rPr lang="en-US" altLang="en-US" sz="2000"/>
              <a:t>Agricultural property of 10 acres or less</a:t>
            </a:r>
          </a:p>
          <a:p>
            <a:pPr lvl="1"/>
            <a:endParaRPr lang="en-US" altLang="en-US" sz="2000"/>
          </a:p>
          <a:p>
            <a:endParaRPr lang="en-US" altLang="en-US"/>
          </a:p>
        </p:txBody>
      </p:sp>
      <p:pic>
        <p:nvPicPr>
          <p:cNvPr id="11268" name="Picture 2">
            <a:extLst>
              <a:ext uri="{FF2B5EF4-FFF2-40B4-BE49-F238E27FC236}">
                <a16:creationId xmlns:a16="http://schemas.microsoft.com/office/drawing/2014/main" id="{2F64C9AE-50BF-4AA4-B92C-A1BDD6C5A5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013" y="2438400"/>
            <a:ext cx="3552825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Slide Number Placeholder 1">
            <a:extLst>
              <a:ext uri="{FF2B5EF4-FFF2-40B4-BE49-F238E27FC236}">
                <a16:creationId xmlns:a16="http://schemas.microsoft.com/office/drawing/2014/main" id="{6AE636BA-297E-49C8-9105-1FD6A72209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97E62F3F-4780-4165-82D7-7F14BEF91760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9773F4B-BC81-4944-8CE5-807C1B22D9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3600" dirty="0"/>
              <a:t>Disclosure Requirements Do Not Apply To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F8A8546E-4F3E-4F44-871A-1B75C05E4B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50000"/>
              </a:spcBef>
            </a:pPr>
            <a:r>
              <a:rPr lang="en-US" altLang="en-US" dirty="0"/>
              <a:t>Nonresidential transactions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Rental or leasing, unless there is an option to purchase property with four or fewer residential units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Auctions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Appraisals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Business opportunities</a:t>
            </a:r>
          </a:p>
        </p:txBody>
      </p:sp>
      <p:sp>
        <p:nvSpPr>
          <p:cNvPr id="12292" name="Slide Number Placeholder 1">
            <a:extLst>
              <a:ext uri="{FF2B5EF4-FFF2-40B4-BE49-F238E27FC236}">
                <a16:creationId xmlns:a16="http://schemas.microsoft.com/office/drawing/2014/main" id="{A3579E1F-92D2-4329-B81C-E28DCE1DD9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914B8203-18A8-4152-ABC2-E606C2A307C2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83B624E8-D798-4E28-BACC-E9ECF73AEC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Timing of Brokerage Disclosure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390D205A-00C8-4C8E-81BB-269065BB5EB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Nonrepresentation</a:t>
            </a:r>
          </a:p>
          <a:p>
            <a:pPr lvl="1">
              <a:spcBef>
                <a:spcPct val="50000"/>
              </a:spcBef>
            </a:pPr>
            <a:r>
              <a:rPr lang="en-US" altLang="en-US"/>
              <a:t>The no brokerage relationship notice must be disclosed in writing before showing property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Single agent</a:t>
            </a:r>
          </a:p>
          <a:p>
            <a:pPr lvl="1">
              <a:spcBef>
                <a:spcPct val="50000"/>
              </a:spcBef>
            </a:pPr>
            <a:r>
              <a:rPr lang="en-US" altLang="en-US"/>
              <a:t>Single agent disclosure before, or at the time of, entering into a listing agreement or an agreement for representation, or before the showing of property, whichever occurs first</a:t>
            </a:r>
          </a:p>
        </p:txBody>
      </p:sp>
      <p:sp>
        <p:nvSpPr>
          <p:cNvPr id="13316" name="Slide Number Placeholder 1">
            <a:extLst>
              <a:ext uri="{FF2B5EF4-FFF2-40B4-BE49-F238E27FC236}">
                <a16:creationId xmlns:a16="http://schemas.microsoft.com/office/drawing/2014/main" id="{B89572A4-361F-4535-A4B2-21AE0C76C4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DE6730D8-0158-4D0A-B789-018308CAA3CB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453C2C93-20F0-4879-A48D-AC6C458EF2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Transaction Broker Relationship</a:t>
            </a:r>
          </a:p>
        </p:txBody>
      </p:sp>
      <p:pic>
        <p:nvPicPr>
          <p:cNvPr id="14339" name="Picture 2">
            <a:extLst>
              <a:ext uri="{FF2B5EF4-FFF2-40B4-BE49-F238E27FC236}">
                <a16:creationId xmlns:a16="http://schemas.microsoft.com/office/drawing/2014/main" id="{A2388AE8-A01B-4C29-A280-790CDE56EF6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2554288"/>
            <a:ext cx="2971800" cy="1973263"/>
          </a:xfr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3C2CD-A787-4FB9-ABDD-7D6285BEBC11}"/>
              </a:ext>
            </a:extLst>
          </p:cNvPr>
          <p:cNvSpPr txBox="1"/>
          <p:nvPr/>
        </p:nvSpPr>
        <p:spPr>
          <a:xfrm>
            <a:off x="3962400" y="1905000"/>
            <a:ext cx="3962400" cy="31393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en-US" sz="2000" dirty="0">
                <a:latin typeface="Arial" charset="0"/>
                <a:ea typeface="ＭＳ Ｐゴシック" pitchFamily="96" charset="-128"/>
              </a:rPr>
              <a:t>Under Florida law, it is presumed licensees are operating as transaction brokers unless a single agent or no brokerage relationship is established</a:t>
            </a: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en-US" sz="2000" dirty="0">
                <a:latin typeface="Arial" charset="0"/>
                <a:ea typeface="ＭＳ Ｐゴシック" pitchFamily="96" charset="-128"/>
              </a:rPr>
              <a:t>Licensees are NOT required to give written transaction broker notice </a:t>
            </a:r>
          </a:p>
          <a:p>
            <a:pPr>
              <a:defRPr/>
            </a:pPr>
            <a:endParaRPr lang="en-US" dirty="0">
              <a:latin typeface="Arial" charset="0"/>
              <a:ea typeface="ＭＳ Ｐゴシック" pitchFamily="96" charset="-128"/>
            </a:endParaRPr>
          </a:p>
        </p:txBody>
      </p:sp>
      <p:sp>
        <p:nvSpPr>
          <p:cNvPr id="14341" name="Slide Number Placeholder 1">
            <a:extLst>
              <a:ext uri="{FF2B5EF4-FFF2-40B4-BE49-F238E27FC236}">
                <a16:creationId xmlns:a16="http://schemas.microsoft.com/office/drawing/2014/main" id="{441B15B9-4436-4294-935D-019F23AFD0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Osaka" pitchFamily="96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CC25DEB2-A26C-4104-8425-8213B64DF406}" type="slidenum">
              <a:rPr lang="en-US" altLang="en-US" sz="1400" smtClean="0">
                <a:latin typeface="Arial" panose="020B0604020202020204" pitchFamily="34" charset="0"/>
              </a:rPr>
              <a:pPr algn="r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ternal Design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1063</Words>
  <Application>Microsoft Office PowerPoint</Application>
  <PresentationFormat>On-screen Show (4:3)</PresentationFormat>
  <Paragraphs>157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ＭＳ Ｐゴシック</vt:lpstr>
      <vt:lpstr>Arial</vt:lpstr>
      <vt:lpstr>Calibri</vt:lpstr>
      <vt:lpstr>Osaka</vt:lpstr>
      <vt:lpstr>Office Theme</vt:lpstr>
      <vt:lpstr>Internal Designs</vt:lpstr>
      <vt:lpstr>Florida Real Estate Broker’s Guide, Eighth Edition   </vt:lpstr>
      <vt:lpstr>Unit 10</vt:lpstr>
      <vt:lpstr>Law of Agency</vt:lpstr>
      <vt:lpstr>Brokerage Relationships in Florida</vt:lpstr>
      <vt:lpstr>Dual Agency</vt:lpstr>
      <vt:lpstr>Residential Transactions</vt:lpstr>
      <vt:lpstr>Disclosure Requirements Do Not Apply To</vt:lpstr>
      <vt:lpstr>Timing of Brokerage Disclosure</vt:lpstr>
      <vt:lpstr>Transaction Broker Relationship</vt:lpstr>
      <vt:lpstr>Recordkeeping Requirements</vt:lpstr>
      <vt:lpstr>Exceptions to Disclosure Requirements</vt:lpstr>
      <vt:lpstr>No Brokerage Relationship</vt:lpstr>
      <vt:lpstr>No Brokerage Relationship Duties</vt:lpstr>
      <vt:lpstr>Single Agent Relationship</vt:lpstr>
      <vt:lpstr>Subagent</vt:lpstr>
      <vt:lpstr>Single Agent Duties</vt:lpstr>
      <vt:lpstr>Single Agent Duties</vt:lpstr>
      <vt:lpstr>Transaction Broker Relationship</vt:lpstr>
      <vt:lpstr>Limited Representation</vt:lpstr>
      <vt:lpstr>Transaction Broker Duties</vt:lpstr>
      <vt:lpstr>Transition to Another Relationship</vt:lpstr>
      <vt:lpstr>Example</vt:lpstr>
      <vt:lpstr>Solution</vt:lpstr>
      <vt:lpstr>Designated Sales Associates</vt:lpstr>
      <vt:lpstr>Terminating a Brokerage Relationship</vt:lpstr>
    </vt:vector>
  </TitlesOfParts>
  <Company>Kaplan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Destiny Baitinger</dc:creator>
  <cp:lastModifiedBy>Adam Bissen</cp:lastModifiedBy>
  <cp:revision>34</cp:revision>
  <dcterms:created xsi:type="dcterms:W3CDTF">2014-05-01T13:25:59Z</dcterms:created>
  <dcterms:modified xsi:type="dcterms:W3CDTF">2022-07-06T18:59:49Z</dcterms:modified>
</cp:coreProperties>
</file>