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5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6.xml" ContentType="application/vnd.openxmlformats-officedocument.presentationml.notesSlide+xml"/>
  <Override PartName="/ppt/tags/tag22.xml" ContentType="application/vnd.openxmlformats-officedocument.presentationml.tags+xml"/>
  <Override PartName="/ppt/notesSlides/notesSlide7.xml" ContentType="application/vnd.openxmlformats-officedocument.presentationml.notesSlide+xml"/>
  <Override PartName="/ppt/tags/tag23.xml" ContentType="application/vnd.openxmlformats-officedocument.presentationml.tags+xml"/>
  <Override PartName="/ppt/notesSlides/notesSlide8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tags/tag28.xml" ContentType="application/vnd.openxmlformats-officedocument.presentationml.tags+xml"/>
  <Override PartName="/ppt/notesSlides/notesSlide10.xml" ContentType="application/vnd.openxmlformats-officedocument.presentationml.notesSlide+xml"/>
  <Override PartName="/ppt/tags/tag29.xml" ContentType="application/vnd.openxmlformats-officedocument.presentationml.tags+xml"/>
  <Override PartName="/ppt/notesSlides/notesSlide11.xml" ContentType="application/vnd.openxmlformats-officedocument.presentationml.notesSlide+xml"/>
  <Override PartName="/ppt/tags/tag30.xml" ContentType="application/vnd.openxmlformats-officedocument.presentationml.tags+xml"/>
  <Override PartName="/ppt/notesSlides/notesSlide12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3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4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5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16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7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notesSlides/notesSlide18.xml" ContentType="application/vnd.openxmlformats-officedocument.presentationml.notesSlide+xml"/>
  <Override PartName="/ppt/tags/tag59.xml" ContentType="application/vnd.openxmlformats-officedocument.presentationml.tags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71" r:id="rId1"/>
    <p:sldMasterId id="2147483979" r:id="rId2"/>
  </p:sldMasterIdLst>
  <p:notesMasterIdLst>
    <p:notesMasterId r:id="rId22"/>
  </p:notesMasterIdLst>
  <p:sldIdLst>
    <p:sldId id="256" r:id="rId3"/>
    <p:sldId id="258" r:id="rId4"/>
    <p:sldId id="270" r:id="rId5"/>
    <p:sldId id="271" r:id="rId6"/>
    <p:sldId id="264" r:id="rId7"/>
    <p:sldId id="266" r:id="rId8"/>
    <p:sldId id="272" r:id="rId9"/>
    <p:sldId id="277" r:id="rId10"/>
    <p:sldId id="278" r:id="rId11"/>
    <p:sldId id="274" r:id="rId12"/>
    <p:sldId id="275" r:id="rId13"/>
    <p:sldId id="276" r:id="rId14"/>
    <p:sldId id="259" r:id="rId15"/>
    <p:sldId id="257" r:id="rId16"/>
    <p:sldId id="262" r:id="rId17"/>
    <p:sldId id="263" r:id="rId18"/>
    <p:sldId id="269" r:id="rId19"/>
    <p:sldId id="265" r:id="rId20"/>
    <p:sldId id="279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AC9578"/>
    <a:srgbClr val="0425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D19D18E0-4546-4403-8990-906824198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F90B02F1-C6CE-4AFB-A158-13BD820A86E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BF47D934-7976-4530-8BEC-CFA5FDD1F94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461" name="Rectangle 5">
            <a:extLst>
              <a:ext uri="{FF2B5EF4-FFF2-40B4-BE49-F238E27FC236}">
                <a16:creationId xmlns:a16="http://schemas.microsoft.com/office/drawing/2014/main" id="{2E582E80-8274-4E00-BB04-23EC2790C3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7462" name="Rectangle 6">
            <a:extLst>
              <a:ext uri="{FF2B5EF4-FFF2-40B4-BE49-F238E27FC236}">
                <a16:creationId xmlns:a16="http://schemas.microsoft.com/office/drawing/2014/main" id="{AE250DC0-280A-40B6-AA3A-7B0D879670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>
            <a:extLst>
              <a:ext uri="{FF2B5EF4-FFF2-40B4-BE49-F238E27FC236}">
                <a16:creationId xmlns:a16="http://schemas.microsoft.com/office/drawing/2014/main" id="{650BAD0F-D1EE-4A4D-A4CA-CB7C423BBC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4FBFF5-1523-466F-90D5-C04A6B748B3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EF6F1DB4-9F54-460A-AA52-3CB1E3CD75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1F98303-3D41-4836-AC10-F199C537479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A41A39B7-55A7-4374-A4BE-1A06C3D16E7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26C04D8-B82D-4A6A-9314-CB6C946B01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C31AAF1B-E230-4DA1-8DCF-D04D04839F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CDBB7A93-B198-4CD3-92C9-19B10D5E1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1AF061EF-F6A5-4C01-BC0A-E523D36CAB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A023057-57AC-4824-9DF1-1930031830A6}" type="slidenum">
              <a:rPr lang="en-US" altLang="en-US" sz="1200"/>
              <a:pPr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72EF7499-2C77-4387-907D-708302B02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160C3B15-05C5-4AEE-839E-9B9B269A9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5AEF90B8-F54C-4955-83DC-A5C8C209F6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A6EA93E-6CE3-4446-9DF2-DBFDF2C65261}" type="slidenum">
              <a:rPr lang="en-US" altLang="en-US" sz="1200"/>
              <a:pPr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C9981050-EF61-457F-8D6D-7370F26022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18C8B231-760F-41FE-9400-54E546A05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9D1056DC-EA56-4638-9D86-15212B6EFB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CA3AAA-C142-4A7D-9150-35BFE5DC942B}" type="slidenum">
              <a:rPr lang="en-US" altLang="en-US" sz="1200"/>
              <a:pPr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19244F5A-BB47-4CDC-AC5F-E2E956DD9E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684C9681-EC02-4E24-B99E-C093E39DA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C9D9942D-35FF-4CF1-A1E6-DAF1CB4478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91A0BEF-506D-4F0E-8375-B22011F52CEB}" type="slidenum">
              <a:rPr lang="en-US" altLang="en-US" sz="1200"/>
              <a:pPr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F6B0072E-FCE9-44B4-9B26-D1F40D8988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53669B6-0551-4AFA-BF43-FCF66EF52DFA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B6421713-4D20-41EF-89AD-2E524F65A96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AD1347C-1378-4FE0-9778-22A126E675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4BBBEE15-1A49-44EC-95E3-B467E702B1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E0E000DD-AE75-4DD4-A7E6-0612F58DA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B1C3308B-B010-473A-8B57-EBA65C4CB1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58B62DB-F4A7-48D8-A63D-3F3F29D4CA7B}" type="slidenum">
              <a:rPr lang="en-US" altLang="en-US" sz="1200"/>
              <a:pPr/>
              <a:t>15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89C8DA50-C196-4F86-9315-2D32DBD670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BA41ACCB-DE55-49C5-B9A7-7771CC909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67B43074-0354-4B3B-A008-1E1400A654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B393A44-96A0-487E-878A-864073CE2EE3}" type="slidenum">
              <a:rPr lang="en-US" altLang="en-US" sz="1200"/>
              <a:pPr/>
              <a:t>16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4082A44C-F2A1-449F-930F-D6E878CC19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>
            <a:extLst>
              <a:ext uri="{FF2B5EF4-FFF2-40B4-BE49-F238E27FC236}">
                <a16:creationId xmlns:a16="http://schemas.microsoft.com/office/drawing/2014/main" id="{69B4C5F5-163D-4B26-A5E5-75802E42C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BB6F63D1-7262-4190-B556-038D7BBD70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A954FD9-9E50-4412-A31D-5BB867F44659}" type="slidenum">
              <a:rPr lang="en-US" altLang="en-US" sz="1200"/>
              <a:pPr/>
              <a:t>17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>
            <a:extLst>
              <a:ext uri="{FF2B5EF4-FFF2-40B4-BE49-F238E27FC236}">
                <a16:creationId xmlns:a16="http://schemas.microsoft.com/office/drawing/2014/main" id="{BB8EC025-EE4D-4531-AD75-CA9F3929A8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>
            <a:extLst>
              <a:ext uri="{FF2B5EF4-FFF2-40B4-BE49-F238E27FC236}">
                <a16:creationId xmlns:a16="http://schemas.microsoft.com/office/drawing/2014/main" id="{B8D14CD9-D173-420C-924A-5354F7F23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283EA1D5-76B4-49BB-A57A-B9ABE141E7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BB25D89-D94A-46A8-8DB5-D8C00E82CDFE}" type="slidenum">
              <a:rPr lang="en-US" altLang="en-US" sz="1200"/>
              <a:pPr/>
              <a:t>18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E16A9EBD-35AF-4FBB-AB57-1B83D2D8A4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57929BA3-0560-426B-A566-7AB7B8CA4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9D5F796B-64CD-495C-8ADC-60A183EBC4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3CA1E69-C89B-43CA-8861-E48219770628}" type="slidenum">
              <a:rPr lang="en-US" altLang="en-US" sz="1200"/>
              <a:pPr/>
              <a:t>19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96699A84-2300-4F10-A956-F16F197940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E0144C33-8173-4161-82B3-832DAF4DD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C98820F5-D059-4BC1-AD0B-E18256419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FD4DD90-F3C2-4527-A8FA-4CFEFF5D9954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6FF205B2-4E66-4C58-8419-80EBC832F6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B73BAE07-D2F7-4FF1-97F5-E6A9C2CCB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6EBEBB18-F0A5-445D-879C-CAD72CFF4F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65E61ED-AE24-4147-B7A3-906B4DEF533D}" type="slidenum">
              <a:rPr lang="en-US" altLang="en-US" sz="1200"/>
              <a:pPr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89E2EB02-2DA2-4B11-8561-440E57956E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62D8AB72-AF1E-41BC-BBAA-235A45514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AAE04C57-8B5F-4A08-B726-28BF5C54C8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0E02A6F-487B-4625-84CF-2B46D6A45DAC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98942EA7-3063-4246-80DE-9F94174EFB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DD1084AD-2D76-4496-B809-378F2A387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E5A88C90-2A71-4FA3-BF05-DFD64A6271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D835F8F-5572-4D78-A9E0-3CFF2E70C2AC}" type="slidenum">
              <a:rPr lang="en-US" altLang="en-US" sz="1200"/>
              <a:pPr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2B305004-7680-4330-8534-8C8381BA43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F7CD995C-6F62-4410-A148-DEDEBC89A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7473F6B3-80DD-4088-B183-1102F01BDF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AD85D6E-6F26-4766-AB22-F4E84835DA81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3D774BE7-21B7-4973-9920-19EDB1E93E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42365806-1BF7-45CC-9D90-F9DB97569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6E63346E-CB08-4423-B0C0-F844AE4ED5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19830F5-6A3E-4C75-A6B3-5B93FACB6D04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C8739ED6-B017-4E0A-BF5B-D000DF216E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2F30B992-E211-449E-9F2E-51FCA6B3E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AEC4D11D-3AAF-4F41-A7F4-3B208F5AEA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552DCD9-5E88-4297-9FB3-C22DE2ED1F01}" type="slidenum">
              <a:rPr lang="en-US" altLang="en-US" sz="1200"/>
              <a:pPr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821B2491-735D-464D-8B94-3D8BFDEB8C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7F729EBE-603E-42F8-83D5-9E9B5A463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E6B9D50B-766D-4871-B01C-93E0A05143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EA3533D-2B51-4910-BB6F-C47EA6CC899E}" type="slidenum">
              <a:rPr lang="en-US" altLang="en-US" sz="1200"/>
              <a:pPr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381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465401D-3E69-4311-A076-F059F52C71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6450C4-8F99-4915-BB19-93B7941F22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7423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2677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4031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9570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928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9363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951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307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565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562518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5176241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6108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534400" cy="914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BD31A7-671D-4BC5-813A-B20585B0548C}"/>
              </a:ext>
            </a:extLst>
          </p:cNvPr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A0079730-8534-4A99-B1D1-BC48449F207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D9C3753F-DCEA-40BA-8E3E-D0B1F2BB44F4}"/>
              </a:ext>
            </a:extLst>
          </p:cNvPr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2016 Kaplan, Inc.</a:t>
            </a:r>
          </a:p>
        </p:txBody>
      </p:sp>
    </p:spTree>
    <p:extLst>
      <p:ext uri="{BB962C8B-B14F-4D97-AF65-F5344CB8AC3E}">
        <p14:creationId xmlns:p14="http://schemas.microsoft.com/office/powerpoint/2010/main" val="230763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06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3000"/>
            </a:lvl2pPr>
            <a:lvl3pPr>
              <a:defRPr sz="2800"/>
            </a:lvl3pPr>
            <a:lvl4pPr>
              <a:defRPr sz="26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AD74EF1-066C-4C59-84A0-BB401E1CDD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C23FA0-C59F-4E1F-BCA2-1E40395E9F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0092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12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>
            <a:extLst>
              <a:ext uri="{FF2B5EF4-FFF2-40B4-BE49-F238E27FC236}">
                <a16:creationId xmlns:a16="http://schemas.microsoft.com/office/drawing/2014/main" id="{ACCAE92B-8252-4E93-BA05-83544E6D71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213B1-FCB8-4A44-B0D2-DA6FE0C8E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A2CB1E5-E2FE-4A17-B8EA-FE7F00FB74C9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BB34C-6FDF-4747-AD47-FD212599B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2019 Kaplan,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09971-F112-4F54-80AC-E28DADB724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B6A0ADF-7684-4DE7-8936-F842F93705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47981010-0EAD-4BB8-8744-71479EC967F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872FFB8B-B3AB-4652-84F9-281D06679F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A948E4-BCB3-4CEC-9DB8-62F2CB3DE0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34200" y="5664200"/>
            <a:ext cx="2133600" cy="4064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DEDD043E-9F75-4FB6-8C53-21E1C86B5F7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CC30F9-A3FD-464F-9941-BEFB48A7EFC5}"/>
              </a:ext>
            </a:extLst>
          </p:cNvPr>
          <p:cNvSpPr/>
          <p:nvPr/>
        </p:nvSpPr>
        <p:spPr>
          <a:xfrm>
            <a:off x="152400" y="6324600"/>
            <a:ext cx="1676400" cy="304800"/>
          </a:xfrm>
          <a:prstGeom prst="rect">
            <a:avLst/>
          </a:prstGeom>
          <a:solidFill>
            <a:srgbClr val="634E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4" name="TextBox 5">
            <a:extLst>
              <a:ext uri="{FF2B5EF4-FFF2-40B4-BE49-F238E27FC236}">
                <a16:creationId xmlns:a16="http://schemas.microsoft.com/office/drawing/2014/main" id="{F9C1294C-C002-4A47-8978-ABD231496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6259513"/>
            <a:ext cx="1711325" cy="3079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400" dirty="0">
                <a:solidFill>
                  <a:schemeClr val="bg1"/>
                </a:solidFill>
              </a:rPr>
              <a:t>©2022 Kaplan,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53" r:id="rId2"/>
    <p:sldLayoutId id="2147484154" r:id="rId3"/>
    <p:sldLayoutId id="2147484163" r:id="rId4"/>
    <p:sldLayoutId id="2147484164" r:id="rId5"/>
    <p:sldLayoutId id="2147484165" r:id="rId6"/>
    <p:sldLayoutId id="2147484166" r:id="rId7"/>
    <p:sldLayoutId id="2147484167" r:id="rId8"/>
    <p:sldLayoutId id="2147484168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3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9.xml"/><Relationship Id="rId4" Type="http://schemas.openxmlformats.org/officeDocument/2006/relationships/tags" Target="../tags/tag3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tags" Target="../tags/tag37.xml"/><Relationship Id="rId7" Type="http://schemas.openxmlformats.org/officeDocument/2006/relationships/notesSlide" Target="../notesSlides/notesSlide14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slideLayout" Target="../slideLayouts/slideLayout9.xml"/><Relationship Id="rId5" Type="http://schemas.openxmlformats.org/officeDocument/2006/relationships/tags" Target="../tags/tag39.xml"/><Relationship Id="rId4" Type="http://schemas.openxmlformats.org/officeDocument/2006/relationships/tags" Target="../tags/tag3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tags" Target="../tags/tag42.xml"/><Relationship Id="rId7" Type="http://schemas.openxmlformats.org/officeDocument/2006/relationships/notesSlide" Target="../notesSlides/notesSlide15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Layout" Target="../slideLayouts/slideLayout9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tags" Target="../tags/tag47.xml"/><Relationship Id="rId7" Type="http://schemas.openxmlformats.org/officeDocument/2006/relationships/notesSlide" Target="../notesSlides/notesSlide16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slideLayout" Target="../slideLayouts/slideLayout9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tags" Target="../tags/tag52.xml"/><Relationship Id="rId7" Type="http://schemas.openxmlformats.org/officeDocument/2006/relationships/notesSlide" Target="../notesSlides/notesSlide17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Layout" Target="../slideLayouts/slideLayout9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notesSlide" Target="../notesSlides/notesSlide18.xml"/><Relationship Id="rId5" Type="http://schemas.openxmlformats.org/officeDocument/2006/relationships/slideLayout" Target="../slideLayouts/slideLayout9.xml"/><Relationship Id="rId4" Type="http://schemas.openxmlformats.org/officeDocument/2006/relationships/tags" Target="../tags/tag5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5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tags" Target="../tags/tag14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9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tags" Target="../tags/tag19.xml"/><Relationship Id="rId7" Type="http://schemas.openxmlformats.org/officeDocument/2006/relationships/notesSlide" Target="../notesSlides/notesSlide6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Layout" Target="../slideLayouts/slideLayout9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9.xml"/><Relationship Id="rId4" Type="http://schemas.openxmlformats.org/officeDocument/2006/relationships/tags" Target="../tags/tag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F8F4DDD-F2D7-410C-82F9-2046690A40E3}"/>
              </a:ext>
            </a:extLst>
          </p:cNvPr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 bwMode="auto">
          <a:xfrm>
            <a:off x="455613" y="1371600"/>
            <a:ext cx="7772400" cy="2101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Florida Real Estate Broker’s Guide, Eighth Edition</a:t>
            </a:r>
            <a:br>
              <a:rPr lang="en-US" altLang="en-US"/>
            </a:br>
            <a:br>
              <a:rPr lang="en-US" altLang="en-US"/>
            </a:br>
            <a:r>
              <a:rPr lang="en-US" altLang="en-US" sz="2000"/>
              <a:t>	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920C710-E0EF-49DA-A688-0908225E6259}"/>
              </a:ext>
            </a:extLst>
          </p:cNvPr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55613" y="36576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Linda L. Crawford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Edward J. O’Donnell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1200" dirty="0">
                <a:latin typeface="Arial" panose="020B0604020202020204" pitchFamily="34" charset="0"/>
              </a:rPr>
              <a:t>Copyright © 2022 Kaplan, Inc.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1200" dirty="0">
                <a:latin typeface="Arial" panose="020B0604020202020204" pitchFamily="34" charset="0"/>
              </a:rPr>
              <a:t>All rights reserved.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A9C89CDD-BA49-4A1E-963F-94A40E99A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Options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3C5FA6ED-18A0-49D1-938C-2D8270830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Renewal option</a:t>
            </a:r>
          </a:p>
          <a:p>
            <a:pPr eaLnBrk="1" hangingPunct="1"/>
            <a:r>
              <a:rPr lang="en-US" altLang="en-US"/>
              <a:t>Expansion option</a:t>
            </a:r>
          </a:p>
          <a:p>
            <a:pPr eaLnBrk="1" hangingPunct="1"/>
            <a:r>
              <a:rPr lang="en-US" altLang="en-US"/>
              <a:t>Right of first refusal (ROFR)</a:t>
            </a:r>
          </a:p>
          <a:p>
            <a:pPr eaLnBrk="1" hangingPunct="1"/>
            <a:r>
              <a:rPr lang="en-US" altLang="en-US"/>
              <a:t>Right of first offer</a:t>
            </a:r>
          </a:p>
          <a:p>
            <a:pPr eaLnBrk="1" hangingPunct="1"/>
            <a:r>
              <a:rPr lang="en-US" altLang="en-US"/>
              <a:t>Termination option</a:t>
            </a: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984E522F-7C58-467C-9D44-DC1B9EA851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F6EF3474-4A4B-4E81-989B-26DA94279868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EF76E78F-0183-45C2-90F2-C53EE3196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Mortgages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09A6A06D-36C0-4387-A75C-0AA09F9A0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Interest computation</a:t>
            </a:r>
          </a:p>
          <a:p>
            <a:pPr eaLnBrk="1" hangingPunct="1"/>
            <a:r>
              <a:rPr lang="en-US" altLang="en-US"/>
              <a:t>Balloon date</a:t>
            </a:r>
          </a:p>
          <a:p>
            <a:pPr eaLnBrk="1" hangingPunct="1"/>
            <a:r>
              <a:rPr lang="en-US" altLang="en-US"/>
              <a:t>Amortization term</a:t>
            </a:r>
          </a:p>
          <a:p>
            <a:pPr eaLnBrk="1" hangingPunct="1"/>
            <a:r>
              <a:rPr lang="en-US" altLang="en-US"/>
              <a:t>Other terms affecting the payment</a:t>
            </a:r>
          </a:p>
          <a:p>
            <a:pPr eaLnBrk="1" hangingPunct="1"/>
            <a:r>
              <a:rPr lang="en-US" altLang="en-US"/>
              <a:t>Amortization</a:t>
            </a:r>
          </a:p>
          <a:p>
            <a:pPr eaLnBrk="1" hangingPunct="1"/>
            <a:r>
              <a:rPr lang="en-US" altLang="en-US"/>
              <a:t>Term/balloon mortgage</a:t>
            </a: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BEAA73F5-E006-4777-8385-14167B3376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16A70072-BA94-4D37-AB98-F88598D76C18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46172E8C-07FB-40F7-8918-77484AF91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Mortgages Continued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CF2F0846-7B28-4814-BA57-91EC20A63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Recourse provisions</a:t>
            </a:r>
          </a:p>
          <a:p>
            <a:pPr lvl="1" eaLnBrk="1" hangingPunct="1"/>
            <a:r>
              <a:rPr lang="en-US" altLang="en-US"/>
              <a:t>Transferring mortgaged property </a:t>
            </a:r>
          </a:p>
          <a:p>
            <a:pPr eaLnBrk="1" hangingPunct="1"/>
            <a:r>
              <a:rPr lang="en-US" altLang="en-US"/>
              <a:t>Legal priority of leases relative to mortgages</a:t>
            </a:r>
          </a:p>
          <a:p>
            <a:pPr eaLnBrk="1" hangingPunct="1"/>
            <a:r>
              <a:rPr lang="en-US" altLang="en-US"/>
              <a:t>Prepayment Clauses</a:t>
            </a:r>
          </a:p>
          <a:p>
            <a:pPr eaLnBrk="1" hangingPunct="1"/>
            <a:r>
              <a:rPr lang="en-US" altLang="en-US"/>
              <a:t>Estoppel letter for existing mortgage</a:t>
            </a: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DC78D5AC-AEF7-43F6-968D-4319E46959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9B243C8D-14E5-45CF-AF7A-943F0DC1A0A5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1555ED67-EA04-4635-A66F-0AD3BAF288F3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Reviewing Structural Conditions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5B0BE63E-4717-4C25-96F9-025EFF30E793}"/>
              </a:ext>
            </a:extLst>
          </p:cNvPr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Roof should be professionally inspected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Heating, ventilation, and air conditioning (HVAC). Older systems need more service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Electrical—older systems may need upgrades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Insulation—check for asbestos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Utilities—separate meters for each unit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Storm drainage must conform to local rules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Internet services / bandwidth capacity</a:t>
            </a:r>
          </a:p>
        </p:txBody>
      </p:sp>
      <p:sp>
        <p:nvSpPr>
          <p:cNvPr id="43012" name="Slide Number Placeholder 1">
            <a:extLst>
              <a:ext uri="{FF2B5EF4-FFF2-40B4-BE49-F238E27FC236}">
                <a16:creationId xmlns:a16="http://schemas.microsoft.com/office/drawing/2014/main" id="{C79B2584-1E23-4C46-939E-EFD163A16FBB}"/>
              </a:ext>
            </a:extLst>
          </p:cNvPr>
          <p:cNvSpPr>
            <a:spLocks noGrp="1"/>
          </p:cNvSpPr>
          <p:nvPr>
            <p:ph type="sldNum" sz="quarter" idx="10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F5C6684C-72D7-4254-B886-C9D380EAE5D2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>
            <a:extLst>
              <a:ext uri="{FF2B5EF4-FFF2-40B4-BE49-F238E27FC236}">
                <a16:creationId xmlns:a16="http://schemas.microsoft.com/office/drawing/2014/main" id="{3E282F5F-CC4E-45A1-83ED-7A5D750BE984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Site Description</a:t>
            </a:r>
          </a:p>
        </p:txBody>
      </p:sp>
      <p:sp>
        <p:nvSpPr>
          <p:cNvPr id="14340" name="Rectangle 5">
            <a:extLst>
              <a:ext uri="{FF2B5EF4-FFF2-40B4-BE49-F238E27FC236}">
                <a16:creationId xmlns:a16="http://schemas.microsoft.com/office/drawing/2014/main" id="{1AC711E6-9B22-4AB7-97DA-4D2D63CD9736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7086600" cy="44196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Land that is ready for a building is a </a:t>
            </a:r>
            <a:r>
              <a:rPr lang="en-US" altLang="en-US" i="1" dirty="0"/>
              <a:t>site</a:t>
            </a:r>
            <a:endParaRPr lang="en-US" alt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Physical features include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Size, shape, topography, drainage, soil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Assemblage is use of more than one parcel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dirty="0" err="1"/>
              <a:t>Plottage</a:t>
            </a:r>
            <a:r>
              <a:rPr lang="en-US" altLang="en-US" dirty="0"/>
              <a:t> is the increase in value of the two taken as a whole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Access, road frontage, and visibility are important locational attributes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Legal restrictions such as zoning affects use</a:t>
            </a:r>
          </a:p>
        </p:txBody>
      </p:sp>
      <p:sp>
        <p:nvSpPr>
          <p:cNvPr id="45060" name="Slide Number Placeholder 1">
            <a:extLst>
              <a:ext uri="{FF2B5EF4-FFF2-40B4-BE49-F238E27FC236}">
                <a16:creationId xmlns:a16="http://schemas.microsoft.com/office/drawing/2014/main" id="{7F176D9C-002B-434F-9D6C-9E20AEB11B2F}"/>
              </a:ext>
            </a:extLst>
          </p:cNvPr>
          <p:cNvSpPr>
            <a:spLocks noGrp="1"/>
          </p:cNvSpPr>
          <p:nvPr>
            <p:ph type="sldNum" sz="quarter" idx="10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E94C948E-70F5-4CE9-A917-0A835654E615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  <p:pic>
        <p:nvPicPr>
          <p:cNvPr id="45061" name="Picture 9" descr="C:\Users\Edward\AppData\Local\Microsoft\Windows\Temporary Internet Files\Content.IE5\1EL5S7MT\MC900056192[1].wmf">
            <a:extLst>
              <a:ext uri="{FF2B5EF4-FFF2-40B4-BE49-F238E27FC236}">
                <a16:creationId xmlns:a16="http://schemas.microsoft.com/office/drawing/2014/main" id="{7533BA93-408D-463F-B41F-8D115D737716}"/>
              </a:ext>
            </a:extLst>
          </p:cNvPr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075" y="3505200"/>
            <a:ext cx="184785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F38DA618-AF80-4C0A-91AD-41A77B913432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Investment Property—Owner Data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A9EC5C0D-8C73-42EF-8C5B-A451E234ED46}"/>
              </a:ext>
            </a:extLst>
          </p:cNvPr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04825" y="1414463"/>
            <a:ext cx="7696200" cy="44196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Owner data to be verified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Deferred maintenance—high expense to correct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Understated reserves for maintenance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Rent concessions—occupancy rates unrealistic?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No management fees in owner’s statements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Short-term tenants—how many will leave soon?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Advance rent discounts—get estoppel letters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Tenants who own their own appliances </a:t>
            </a:r>
          </a:p>
        </p:txBody>
      </p:sp>
      <p:sp>
        <p:nvSpPr>
          <p:cNvPr id="47108" name="Slide Number Placeholder 1">
            <a:extLst>
              <a:ext uri="{FF2B5EF4-FFF2-40B4-BE49-F238E27FC236}">
                <a16:creationId xmlns:a16="http://schemas.microsoft.com/office/drawing/2014/main" id="{9B435E7D-5ECD-4F6E-B988-C8DB3638C625}"/>
              </a:ext>
            </a:extLst>
          </p:cNvPr>
          <p:cNvSpPr>
            <a:spLocks noGrp="1"/>
          </p:cNvSpPr>
          <p:nvPr>
            <p:ph type="sldNum" sz="quarter" idx="10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763630F4-DA47-4453-B008-6DB6165D35A1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  <p:pic>
        <p:nvPicPr>
          <p:cNvPr id="47109" name="Picture 8" descr="C:\Users\Edward\AppData\Local\Microsoft\Windows\Temporary Internet Files\Content.IE5\Z840X983\MM900282748[1].gif">
            <a:extLst>
              <a:ext uri="{FF2B5EF4-FFF2-40B4-BE49-F238E27FC236}">
                <a16:creationId xmlns:a16="http://schemas.microsoft.com/office/drawing/2014/main" id="{592B72DA-1DE5-420B-B734-9980637E2481}"/>
              </a:ext>
            </a:extLst>
          </p:cNvPr>
          <p:cNvPicPr>
            <a:picLocks noChangeAspect="1" noChangeArrowheads="1" noCrop="1"/>
          </p:cNvPicPr>
          <p:nvPr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75" y="4194175"/>
            <a:ext cx="1231900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310CB036-B68D-4A92-BAB2-45A645375596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Financial Ratios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81A3734A-E23F-4F62-B96A-3662B777F6A8}"/>
              </a:ext>
            </a:extLst>
          </p:cNvPr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/>
              <a:t>Debt service coverage ratio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Net operating income ÷ Annual debt service</a:t>
            </a:r>
          </a:p>
          <a:p>
            <a:pPr marL="0" indent="0" eaLnBrk="1" hangingPunct="1">
              <a:buFontTx/>
              <a:buNone/>
            </a:pPr>
            <a:r>
              <a:rPr lang="en-US" altLang="en-US"/>
              <a:t>Operating expense ratio</a:t>
            </a:r>
          </a:p>
          <a:p>
            <a:pPr marL="0" indent="0" eaLnBrk="1" hangingPunct="1">
              <a:buFontTx/>
              <a:buNone/>
            </a:pPr>
            <a:r>
              <a:rPr lang="en-US" altLang="en-US"/>
              <a:t>	</a:t>
            </a:r>
            <a:r>
              <a:rPr lang="en-US" altLang="en-US" sz="2400"/>
              <a:t>Operating expenses ÷ Effective gross income</a:t>
            </a:r>
            <a:r>
              <a:rPr lang="en-US" altLang="en-US"/>
              <a:t> </a:t>
            </a:r>
          </a:p>
          <a:p>
            <a:pPr marL="0" indent="0" eaLnBrk="1" hangingPunct="1">
              <a:buFontTx/>
              <a:buNone/>
            </a:pPr>
            <a:r>
              <a:rPr lang="en-US" altLang="en-US"/>
              <a:t>Expenses per square foot</a:t>
            </a:r>
          </a:p>
          <a:p>
            <a:pPr marL="0" indent="0" eaLnBrk="1" hangingPunct="1">
              <a:buFontTx/>
              <a:buNone/>
            </a:pPr>
            <a:r>
              <a:rPr lang="en-US" altLang="en-US"/>
              <a:t>	</a:t>
            </a:r>
            <a:r>
              <a:rPr lang="en-US" altLang="en-US" sz="2400"/>
              <a:t>Operating expenses ÷ Total square footage</a:t>
            </a:r>
            <a:r>
              <a:rPr lang="en-US" altLang="en-US"/>
              <a:t> </a:t>
            </a:r>
          </a:p>
          <a:p>
            <a:pPr marL="0" indent="0" eaLnBrk="1" hangingPunct="1">
              <a:buFontTx/>
              <a:buNone/>
            </a:pPr>
            <a:r>
              <a:rPr lang="en-US" altLang="en-US"/>
              <a:t>Price per square foot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/>
              <a:t>	Price ÷ number of square feet in property</a:t>
            </a:r>
          </a:p>
          <a:p>
            <a:pPr marL="0" indent="0" eaLnBrk="1" hangingPunct="1">
              <a:buFontTx/>
              <a:buNone/>
            </a:pPr>
            <a:endParaRPr lang="en-US" altLang="en-US" sz="2400"/>
          </a:p>
        </p:txBody>
      </p:sp>
      <p:sp>
        <p:nvSpPr>
          <p:cNvPr id="49156" name="Slide Number Placeholder 1">
            <a:extLst>
              <a:ext uri="{FF2B5EF4-FFF2-40B4-BE49-F238E27FC236}">
                <a16:creationId xmlns:a16="http://schemas.microsoft.com/office/drawing/2014/main" id="{EE81196D-889A-4142-BB59-CB9165B3D547}"/>
              </a:ext>
            </a:extLst>
          </p:cNvPr>
          <p:cNvSpPr>
            <a:spLocks noGrp="1"/>
          </p:cNvSpPr>
          <p:nvPr>
            <p:ph type="sldNum" sz="quarter" idx="10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2F581BEB-A0F2-4CE5-A664-BA0C65D6B24C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  <p:pic>
        <p:nvPicPr>
          <p:cNvPr id="49157" name="Picture 30" descr="C:\Users\Edward\AppData\Local\Microsoft\Windows\Temporary Internet Files\Content.IE5\H942HHIJ\MC900250085[1].wmf">
            <a:extLst>
              <a:ext uri="{FF2B5EF4-FFF2-40B4-BE49-F238E27FC236}">
                <a16:creationId xmlns:a16="http://schemas.microsoft.com/office/drawing/2014/main" id="{1DF46EA1-0F76-4A38-B46F-80284793388D}"/>
              </a:ext>
            </a:extLst>
          </p:cNvPr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87338"/>
            <a:ext cx="1806575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29507A82-6ED6-409D-8C56-0AFB549AC4C1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Financial Ratios Continued</a:t>
            </a:r>
          </a:p>
        </p:txBody>
      </p:sp>
      <p:sp>
        <p:nvSpPr>
          <p:cNvPr id="17413" name="Content Placeholder 2">
            <a:extLst>
              <a:ext uri="{FF2B5EF4-FFF2-40B4-BE49-F238E27FC236}">
                <a16:creationId xmlns:a16="http://schemas.microsoft.com/office/drawing/2014/main" id="{DB102427-C093-442A-B0F4-E513F203BB65}"/>
              </a:ext>
            </a:extLst>
          </p:cNvPr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dirty="0"/>
              <a:t>Break-even ratio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400" u="sng" dirty="0"/>
              <a:t>Operating expenses – reserves + annual debt service  </a:t>
            </a:r>
            <a:br>
              <a:rPr lang="en-US" altLang="en-US" sz="2400" u="sng" dirty="0"/>
            </a:br>
            <a:r>
              <a:rPr lang="en-US" altLang="en-US" sz="2400" dirty="0"/>
              <a:t>Potential gross income 	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dirty="0"/>
              <a:t>Equity dividend rate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dirty="0"/>
              <a:t>	</a:t>
            </a:r>
            <a:r>
              <a:rPr lang="en-US" altLang="en-US" sz="2400" dirty="0"/>
              <a:t>Before-tax cash flow ÷ equity 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dirty="0"/>
              <a:t>Capitalization rate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400" dirty="0"/>
              <a:t>	Net operating income ÷ value </a:t>
            </a:r>
            <a:r>
              <a:rPr lang="en-US" altLang="en-US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dirty="0"/>
              <a:t>Loan constant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sz="2000" dirty="0"/>
              <a:t>	</a:t>
            </a:r>
            <a:r>
              <a:rPr lang="en-US" altLang="en-US" sz="2400" dirty="0"/>
              <a:t>Monthly payment ÷ loan amount </a:t>
            </a:r>
            <a:endParaRPr lang="en-US" altLang="en-US" sz="2000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en-US" sz="2400" dirty="0"/>
          </a:p>
        </p:txBody>
      </p:sp>
      <p:sp>
        <p:nvSpPr>
          <p:cNvPr id="51204" name="Slide Number Placeholder 1">
            <a:extLst>
              <a:ext uri="{FF2B5EF4-FFF2-40B4-BE49-F238E27FC236}">
                <a16:creationId xmlns:a16="http://schemas.microsoft.com/office/drawing/2014/main" id="{6218EC6D-0D98-4631-B359-A17E9F6603D5}"/>
              </a:ext>
            </a:extLst>
          </p:cNvPr>
          <p:cNvSpPr>
            <a:spLocks noGrp="1"/>
          </p:cNvSpPr>
          <p:nvPr>
            <p:ph type="sldNum" sz="quarter" idx="10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F29FA4B1-571B-4AF0-85B5-946AF619401B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  <p:pic>
        <p:nvPicPr>
          <p:cNvPr id="51205" name="Picture 30" descr="C:\Users\Edward\AppData\Local\Microsoft\Windows\Temporary Internet Files\Content.IE5\H942HHIJ\MC900250085[1].wmf">
            <a:extLst>
              <a:ext uri="{FF2B5EF4-FFF2-40B4-BE49-F238E27FC236}">
                <a16:creationId xmlns:a16="http://schemas.microsoft.com/office/drawing/2014/main" id="{A202EE74-1885-4FBB-8E15-BC4E5EE304FD}"/>
              </a:ext>
            </a:extLst>
          </p:cNvPr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475" y="152400"/>
            <a:ext cx="1806575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BCE1B1A2-097E-434C-A42E-6A6EDD71722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Internal Rate of Return </a:t>
            </a:r>
            <a:br>
              <a:rPr lang="en-US" altLang="en-US" dirty="0"/>
            </a:br>
            <a:r>
              <a:rPr lang="en-US" altLang="en-US" dirty="0"/>
              <a:t>(Time Value of Money)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FD78A4B8-6BED-4D76-8FFE-1796D63BC058}"/>
              </a:ext>
            </a:extLst>
          </p:cNvPr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Accounts for change in cash flows over time</a:t>
            </a:r>
          </a:p>
          <a:p>
            <a:pPr eaLnBrk="1" hangingPunct="1"/>
            <a:r>
              <a:rPr lang="en-US" altLang="en-US"/>
              <a:t>Adjusts values of cash flows depending on when the money is received</a:t>
            </a:r>
          </a:p>
          <a:p>
            <a:pPr eaLnBrk="1" hangingPunct="1"/>
            <a:r>
              <a:rPr lang="en-US" altLang="en-US"/>
              <a:t>Discounts future cash flows to the present value</a:t>
            </a:r>
          </a:p>
          <a:p>
            <a:pPr eaLnBrk="1" hangingPunct="1"/>
            <a:r>
              <a:rPr lang="en-US" altLang="en-US"/>
              <a:t>Uses after-tax cash flows in calculations</a:t>
            </a:r>
          </a:p>
          <a:p>
            <a:pPr lvl="1"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AF090D38-26C0-41E7-8D43-95DCB62E770B}"/>
              </a:ext>
            </a:extLst>
          </p:cNvPr>
          <p:cNvSpPr>
            <a:spLocks noGrp="1"/>
          </p:cNvSpPr>
          <p:nvPr>
            <p:ph type="sldNum" sz="quarter" idx="10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CD9CF0CD-298E-4F04-BC97-473AEA857F67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119CEBA5-8508-4435-994B-C360FDF02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End</a:t>
            </a:r>
          </a:p>
        </p:txBody>
      </p:sp>
      <p:sp>
        <p:nvSpPr>
          <p:cNvPr id="55299" name="Slide Number Placeholder 2">
            <a:extLst>
              <a:ext uri="{FF2B5EF4-FFF2-40B4-BE49-F238E27FC236}">
                <a16:creationId xmlns:a16="http://schemas.microsoft.com/office/drawing/2014/main" id="{C1093DD3-970F-40E9-8C51-2EE25344CD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2771A3A0-47FB-4584-94C4-068AFFF608B5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A05D2C6D-8C0B-4EA3-9FE6-D85D28AFB2C2}"/>
              </a:ext>
            </a:extLst>
          </p:cNvPr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 bwMode="auto">
          <a:xfrm>
            <a:off x="685800" y="2130425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Unit 15</a:t>
            </a:r>
          </a:p>
        </p:txBody>
      </p:sp>
      <p:sp>
        <p:nvSpPr>
          <p:cNvPr id="4099" name="Rectangle 5">
            <a:extLst>
              <a:ext uri="{FF2B5EF4-FFF2-40B4-BE49-F238E27FC236}">
                <a16:creationId xmlns:a16="http://schemas.microsoft.com/office/drawing/2014/main" id="{0942ED6C-4ECF-4555-9979-A1E867412C06}"/>
              </a:ext>
            </a:extLst>
          </p:cNvPr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/>
              <a:t>Investment Real Estate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A8F741C1-5C9F-48C7-BD22-E302C907C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Basic Investor Situation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0E948063-76DE-48E4-A660-314607226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600"/>
            <a:ext cx="8229600" cy="4419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Existing asset portfolio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Liabilities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Contingent liabilities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Risk preferences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Earning potential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Real estate management capability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Specific investment goals	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Investor’s experience, reputation, ego</a:t>
            </a: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712B516B-1284-475A-AE64-D1A5DF0F12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31155A12-0AD4-4274-A772-4C18E2DA7F3C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1644556D-EB1E-47CB-999B-8279892DC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Basic Property Characteristics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B5468326-0F8C-4483-A0E8-7EC5F3A36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/>
              <a:t>Return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/>
              <a:t>Risk level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/>
              <a:t>Business risk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/>
              <a:t>Financial risk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/>
              <a:t>Capital risk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/>
              <a:t>Regulatory risk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/>
              <a:t>Inflation risk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/>
              <a:t>Liquidity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2D2D39B0-BD28-44CF-9CBC-E8F20828DA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84BEA1A5-D295-44AD-A08D-3404C3E10595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C6AE6CDD-98BC-452F-9C25-F6EFA9298F8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Risk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9EE44E07-C61E-4E58-8FE7-4402C862BEC5}"/>
              </a:ext>
            </a:extLst>
          </p:cNvPr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Business risk—two types: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Static risk—from fire, flood, theft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Protect with insurance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Dynamic risk—from economic changes, tax code changes, etc.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Can’t be insured—requires due diligence before purchase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Financial risk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Mortgage payments increase risk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altLang="en-US" dirty="0"/>
          </a:p>
        </p:txBody>
      </p:sp>
      <p:sp>
        <p:nvSpPr>
          <p:cNvPr id="26628" name="Slide Number Placeholder 1">
            <a:extLst>
              <a:ext uri="{FF2B5EF4-FFF2-40B4-BE49-F238E27FC236}">
                <a16:creationId xmlns:a16="http://schemas.microsoft.com/office/drawing/2014/main" id="{3A85034E-F3DF-47E8-893D-5D4A72E8DCA6}"/>
              </a:ext>
            </a:extLst>
          </p:cNvPr>
          <p:cNvSpPr>
            <a:spLocks noGrp="1"/>
          </p:cNvSpPr>
          <p:nvPr>
            <p:ph type="sldNum" sz="quarter" idx="10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03F999C8-07FA-4D52-B31B-C5BE96CD94BD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  <p:pic>
        <p:nvPicPr>
          <p:cNvPr id="26629" name="Picture 6" descr="C:\Users\Edward\AppData\Local\Microsoft\Windows\Temporary Internet Files\Content.IE5\4H00K10M\MC900056539[1].wmf">
            <a:extLst>
              <a:ext uri="{FF2B5EF4-FFF2-40B4-BE49-F238E27FC236}">
                <a16:creationId xmlns:a16="http://schemas.microsoft.com/office/drawing/2014/main" id="{226803C8-343D-4786-B4FC-9ADA4CDBA700}"/>
              </a:ext>
            </a:extLst>
          </p:cNvPr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347663"/>
            <a:ext cx="2362200" cy="219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481734EF-548F-407B-9C39-0E1189436AAD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9EE3-2A57-4575-822A-3FF137DDD2A7}"/>
              </a:ext>
            </a:extLst>
          </p:cNvPr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Capital risk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Can’t get financing when needed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Regulatory risk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Laws affecting use or taxation may affect value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Inflation risk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Return rates must increase at least as much as inflation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176B3B91-0C0B-4F9E-9319-0F7954B54D05}"/>
              </a:ext>
            </a:extLst>
          </p:cNvPr>
          <p:cNvSpPr>
            <a:spLocks noGrp="1"/>
          </p:cNvSpPr>
          <p:nvPr>
            <p:ph type="sldNum" sz="quarter" idx="10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951E192B-2E54-4467-A2F7-EBC15BC1189E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  <p:pic>
        <p:nvPicPr>
          <p:cNvPr id="28677" name="Picture 3" descr="C:\Users\Edward\AppData\Local\Microsoft\Windows\Temporary Internet Files\Content.IE5\9M2OJJK2\MC900332776[1].wmf">
            <a:extLst>
              <a:ext uri="{FF2B5EF4-FFF2-40B4-BE49-F238E27FC236}">
                <a16:creationId xmlns:a16="http://schemas.microsoft.com/office/drawing/2014/main" id="{DB7BF035-85E8-4EDA-A250-6461056A1D7E}"/>
              </a:ext>
            </a:extLst>
          </p:cNvPr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457200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4F4887EF-3C93-4573-A881-FF66B96E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Rent Determination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744215C6-08B9-44A3-AE0B-A895C9875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/>
              <a:t>Area determination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/>
              <a:t>Determination of base rent charge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/>
              <a:t>Percentage (overage) rent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/>
              <a:t>Rent concessions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/>
              <a:t>Expense stops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/>
              <a:t>Pass-through expenses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/>
              <a:t>Reimbursable vs non-reimbursable expenses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/>
              <a:t>Expense caps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/>
              <a:t>Pro-rata expenses</a:t>
            </a:r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22E1EB6-8B63-4AE6-B671-87CE4B3C82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EB409FB2-9D9E-4630-B476-3253972C5C9A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823CF981-6457-4680-AD68-BE1E684A1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/>
              <a:t>BOMA Area Measurement Standards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85612609-9A29-4472-8413-243BAA0E0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88" y="1323975"/>
            <a:ext cx="8229600" cy="4419600"/>
          </a:xfrm>
        </p:spPr>
        <p:txBody>
          <a:bodyPr/>
          <a:lstStyle/>
          <a:p>
            <a:pPr eaLnBrk="1" hangingPunct="1"/>
            <a:r>
              <a:rPr lang="en-US" altLang="en-US" sz="2400" i="1"/>
              <a:t>Gross floor area</a:t>
            </a:r>
          </a:p>
          <a:p>
            <a:pPr lvl="1" eaLnBrk="1" hangingPunct="1"/>
            <a:r>
              <a:rPr lang="en-US" altLang="en-US" sz="2000"/>
              <a:t>Total building area measured from outside walls</a:t>
            </a:r>
          </a:p>
          <a:p>
            <a:pPr eaLnBrk="1" hangingPunct="1"/>
            <a:r>
              <a:rPr lang="en-US" altLang="en-US" sz="2400" i="1"/>
              <a:t>Rentable area </a:t>
            </a:r>
            <a:r>
              <a:rPr lang="en-US" altLang="en-US" sz="2400"/>
              <a:t>(gross leasable area)</a:t>
            </a:r>
          </a:p>
          <a:p>
            <a:pPr lvl="1" eaLnBrk="1" hangingPunct="1"/>
            <a:r>
              <a:rPr lang="en-US" altLang="en-US"/>
              <a:t>all the area inside tenant’s space</a:t>
            </a:r>
          </a:p>
          <a:p>
            <a:pPr eaLnBrk="1" hangingPunct="1"/>
            <a:r>
              <a:rPr lang="en-US" altLang="en-US" sz="2400" i="1"/>
              <a:t>Occupant area </a:t>
            </a:r>
            <a:r>
              <a:rPr lang="en-US" altLang="en-US" sz="2400"/>
              <a:t>(usable area)</a:t>
            </a:r>
            <a:endParaRPr lang="en-US" altLang="en-US" sz="2400" i="1"/>
          </a:p>
          <a:p>
            <a:pPr lvl="1" eaLnBrk="1" hangingPunct="1"/>
            <a:r>
              <a:rPr lang="en-US" altLang="en-US"/>
              <a:t>area inside tenant’s space that the tenant uses</a:t>
            </a:r>
          </a:p>
          <a:p>
            <a:pPr eaLnBrk="1" hangingPunct="1"/>
            <a:r>
              <a:rPr lang="en-US" altLang="en-US" sz="2400" i="1"/>
              <a:t>Rentable/usable ratio</a:t>
            </a:r>
          </a:p>
          <a:p>
            <a:pPr lvl="1" eaLnBrk="1" hangingPunct="1"/>
            <a:r>
              <a:rPr lang="en-US" altLang="en-US" sz="2000"/>
              <a:t>Rentable area / usable area = load factor</a:t>
            </a:r>
          </a:p>
          <a:p>
            <a:pPr eaLnBrk="1" hangingPunct="1"/>
            <a:r>
              <a:rPr lang="en-US" altLang="en-US" sz="2400" i="1"/>
              <a:t>Load factor </a:t>
            </a:r>
            <a:r>
              <a:rPr lang="en-US" altLang="en-US" sz="2400"/>
              <a:t>(gross-up factor)</a:t>
            </a:r>
            <a:endParaRPr lang="en-US" altLang="en-US" sz="1600"/>
          </a:p>
          <a:p>
            <a:pPr lvl="1" eaLnBrk="1" hangingPunct="1"/>
            <a:r>
              <a:rPr lang="en-US" altLang="en-US" sz="2000"/>
              <a:t>Occupant area x load factor = space for rent calculation</a:t>
            </a:r>
          </a:p>
          <a:p>
            <a:pPr lvl="1" eaLnBrk="1" hangingPunct="1"/>
            <a:endParaRPr lang="en-US" altLang="en-US" i="1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CA2FA5DE-B12F-4E16-8602-175BBB0EF2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85F0DE88-B6C9-4A72-A0E1-D1B818D46E22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BE8E9A0D-A791-454D-84E5-3526AE4D601E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Leases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8359A0FB-C588-4056-A515-D79E7C3E70F7}"/>
              </a:ext>
            </a:extLst>
          </p:cNvPr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sz="2400" i="1" u="sng"/>
              <a:t>Gross lease</a:t>
            </a:r>
            <a:r>
              <a:rPr lang="en-US" altLang="en-US" sz="2400" i="1"/>
              <a:t>-</a:t>
            </a:r>
            <a:r>
              <a:rPr lang="en-US" altLang="en-US" sz="2400"/>
              <a:t>landlord pays all expenses</a:t>
            </a:r>
            <a:endParaRPr lang="en-US" altLang="en-US" sz="2400" i="1"/>
          </a:p>
          <a:p>
            <a:pPr eaLnBrk="1" hangingPunct="1"/>
            <a:r>
              <a:rPr lang="en-US" altLang="en-US" sz="2400" i="1" u="sng"/>
              <a:t>Percentage lease</a:t>
            </a:r>
            <a:r>
              <a:rPr lang="en-US" altLang="en-US" sz="2400" i="1"/>
              <a:t>-</a:t>
            </a:r>
            <a:r>
              <a:rPr lang="en-US" altLang="en-US" sz="2400"/>
              <a:t>Retail tenants pay a base rent plus percentage of sales over a preset threshold.</a:t>
            </a:r>
            <a:endParaRPr lang="en-US" altLang="en-US"/>
          </a:p>
          <a:p>
            <a:pPr eaLnBrk="1" hangingPunct="1"/>
            <a:r>
              <a:rPr lang="en-US" altLang="en-US" sz="2400" i="1" u="sng"/>
              <a:t>Net lease</a:t>
            </a:r>
            <a:r>
              <a:rPr lang="en-US" altLang="en-US" sz="2400" i="1"/>
              <a:t>-</a:t>
            </a:r>
            <a:r>
              <a:rPr lang="en-US" altLang="en-US" sz="2400"/>
              <a:t>Tenant pays taxes, insurance, and maintenance</a:t>
            </a:r>
            <a:endParaRPr lang="en-US" altLang="en-US"/>
          </a:p>
          <a:p>
            <a:pPr eaLnBrk="1" hangingPunct="1"/>
            <a:r>
              <a:rPr lang="en-US" altLang="en-US" sz="2400" i="1" u="sng"/>
              <a:t>Escalator lease</a:t>
            </a:r>
            <a:r>
              <a:rPr lang="en-US" altLang="en-US" sz="2400" i="1"/>
              <a:t>-</a:t>
            </a:r>
            <a:r>
              <a:rPr lang="en-US" altLang="en-US" sz="2400"/>
              <a:t>After certain expenses like taxes pass a preset threshold, the tenant pays the excess</a:t>
            </a:r>
            <a:endParaRPr lang="en-US" altLang="en-US"/>
          </a:p>
          <a:p>
            <a:pPr eaLnBrk="1" hangingPunct="1"/>
            <a:r>
              <a:rPr lang="en-US" altLang="en-US" sz="2400" i="1" u="sng"/>
              <a:t>Index lease</a:t>
            </a:r>
            <a:r>
              <a:rPr lang="en-US" altLang="en-US" sz="2400" i="1"/>
              <a:t>-</a:t>
            </a:r>
            <a:r>
              <a:rPr lang="en-US" altLang="en-US" sz="2400"/>
              <a:t>Lease payments increase based on an index</a:t>
            </a:r>
          </a:p>
          <a:p>
            <a:pPr eaLnBrk="1" hangingPunct="1"/>
            <a:endParaRPr lang="en-US" altLang="en-US"/>
          </a:p>
        </p:txBody>
      </p:sp>
      <p:sp>
        <p:nvSpPr>
          <p:cNvPr id="34820" name="Slide Number Placeholder 1">
            <a:extLst>
              <a:ext uri="{FF2B5EF4-FFF2-40B4-BE49-F238E27FC236}">
                <a16:creationId xmlns:a16="http://schemas.microsoft.com/office/drawing/2014/main" id="{21E737D7-1E22-497F-9804-2040E381EF8F}"/>
              </a:ext>
            </a:extLst>
          </p:cNvPr>
          <p:cNvSpPr>
            <a:spLocks noGrp="1"/>
          </p:cNvSpPr>
          <p:nvPr>
            <p:ph type="sldNum" sz="quarter" idx="10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63DE70B7-74F6-4803-BEA0-7E1517F2202A}" type="slidenum">
              <a:rPr lang="en-US" altLang="en-US" sz="1400">
                <a:latin typeface="Arial" panose="020B0604020202020204" pitchFamily="34" charset="0"/>
                <a:ea typeface="Osaka" pitchFamily="96" charset="-128"/>
              </a:rPr>
              <a:pPr algn="l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latin typeface="Arial" panose="020B0604020202020204" pitchFamily="34" charset="0"/>
              <a:ea typeface="Osaka" pitchFamily="96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9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47AZjRuVS169wMrQIEHTeE"/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ESZIdjTxyimfKrHABdi3K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sZWDgXPIjZu2aZ5m4KQPU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sSz5AvHV74qmd0IzpW30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DQKJbKi40jaxHamLR21Mf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w8sQTtRpahsZkQa1mu3lT"/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XZDjXWeWjmGDEMpUQOvpY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lb5Y2iLR2wMxasdAwVbd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0UESMhQhbZSluleMb9AQ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jGcoBrEeQt09EsdZUWbsk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ncydeoP9zlqL20NXlCvE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fih4bdBuetlCDnj3zWesM"/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eqDPfPjWVSK2OK4NTRWpy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8qUhKK5yVFRfFQNNW4ttK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az4d06URV4q9YMxzFXIam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Z09K7f7DyUtZZDihyyxmC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Yc0BwJ9NvWjQcACpIVQi6"/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n130fgBcyPQN0OSnxcz7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3ny770HPXVdXio4Xuff5r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9Sqovm6EAJWut2by5l0ih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kRpyiFu9Dnsy8tEOCjp4M"/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f8S0efYQig9lJHpsTxERH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hNuiuvV5YjYHDocDVsiR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NGp7YJvQhZEgQ5wVLsUdh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X7qZXa8wSqyMAHpUjKnX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9b06QAk0qfcHec2tx9ZSv"/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7rkHpR1M5igu3o0b51lrFY"/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gCyATZ0UCn2mXa6R7KQr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D8e8quTTELILisFqcUR0s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DcSDbHxVzwsB2Bk3043Fs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ORMOvG6R87u4CxEcXYgI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xgz9n5b3CoJ7QXmLlzI9b"/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SWtf4slmZIiPZBuQC7rn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y1NGWehnXZsm1YbjXYan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nPS54h3KmtH5dtrZuMqR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uZQdjyApAYqMMU0cGbHQ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hDJf2f4Od5W0B7EgIwDi6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lALN0bROHc4MKt5lJkMYJ"/>
  <p:tag name="ARTICULATE_SLIDE_THUMBNAIL_REFRESH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SWtf4slmZIiPZBuQC7rn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y1NGWehnXZsm1YbjXYan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nPS54h3KmtH5dtrZuMqR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iFRyHxnOI1ozmNXhmyhI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8kMdmTsHzbNHmPd2zzU6w"/>
  <p:tag name="ARTICULATE_SLIDE_THUMBNAIL_REFRESH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7vxLDrJkeT9JO78rlynMn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IJ3QicgzqApDcgFBg1Xe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yD15T8elIJ74NOIM9x4Es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r6JmHcQqsyPOxIJaPg9Gd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2wr2X0BlsKJ1brXO0cmzh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ldVojJW5iZLEbDwFySYMD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bMAWxxHm8pp3KwriT7umf"/>
</p:tagLst>
</file>

<file path=ppt/theme/theme1.xml><?xml version="1.0" encoding="utf-8"?>
<a:theme xmlns:a="http://schemas.openxmlformats.org/drawingml/2006/main" name="4.3 - PowerPoint IRs [template]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rnal Desig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4.3 - PowerPoint IRs [template]</Template>
  <TotalTime>9213</TotalTime>
  <Words>614</Words>
  <Application>Microsoft Office PowerPoint</Application>
  <PresentationFormat>On-screen Show (4:3)</PresentationFormat>
  <Paragraphs>171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ＭＳ Ｐゴシック</vt:lpstr>
      <vt:lpstr>Calibri</vt:lpstr>
      <vt:lpstr>Osaka</vt:lpstr>
      <vt:lpstr>4.3 - PowerPoint IRs [template]</vt:lpstr>
      <vt:lpstr>Internal Designs</vt:lpstr>
      <vt:lpstr>Florida Real Estate Broker’s Guide, Eighth Edition   </vt:lpstr>
      <vt:lpstr>Unit 15</vt:lpstr>
      <vt:lpstr>Basic Investor Situation</vt:lpstr>
      <vt:lpstr>Basic Property Characteristics</vt:lpstr>
      <vt:lpstr>Types of Risk</vt:lpstr>
      <vt:lpstr>Types of Risk</vt:lpstr>
      <vt:lpstr>Rent Determination</vt:lpstr>
      <vt:lpstr>BOMA Area Measurement Standards</vt:lpstr>
      <vt:lpstr>Types of Leases</vt:lpstr>
      <vt:lpstr>Options</vt:lpstr>
      <vt:lpstr>Mortgages</vt:lpstr>
      <vt:lpstr>Mortgages Continued</vt:lpstr>
      <vt:lpstr>Reviewing Structural Conditions</vt:lpstr>
      <vt:lpstr>Site Description</vt:lpstr>
      <vt:lpstr>Investment Property—Owner Data</vt:lpstr>
      <vt:lpstr>Financial Ratios</vt:lpstr>
      <vt:lpstr>Financial Ratios Continued</vt:lpstr>
      <vt:lpstr>Internal Rate of Return  (Time Value of Money)</vt:lpstr>
      <vt:lpstr>The End</vt:lpstr>
    </vt:vector>
  </TitlesOfParts>
  <Company>Kaplan Professional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Title</dc:title>
  <dc:creator>HowardsWork</dc:creator>
  <cp:lastModifiedBy>Adam Bissen</cp:lastModifiedBy>
  <cp:revision>98</cp:revision>
  <cp:lastPrinted>2007-04-29T21:43:34Z</cp:lastPrinted>
  <dcterms:created xsi:type="dcterms:W3CDTF">2007-04-26T19:26:14Z</dcterms:created>
  <dcterms:modified xsi:type="dcterms:W3CDTF">2022-07-06T19:03:10Z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11UMIAJGKOOH0J8qqJKCFBfi9e4hBwM6_1Nx7JYrWay4</vt:lpwstr>
  </property>
  <property fmtid="{D5CDD505-2E9C-101B-9397-08002B2CF9AE}" pid="4" name="Google.Documents.RevisionId">
    <vt:lpwstr>03481328958214653635</vt:lpwstr>
  </property>
  <property fmtid="{D5CDD505-2E9C-101B-9397-08002B2CF9AE}" pid="5" name="Google.Documents.PreviousRevisionId">
    <vt:lpwstr>09650275176653202152</vt:lpwstr>
  </property>
  <property fmtid="{D5CDD505-2E9C-101B-9397-08002B2CF9AE}" pid="6" name="Google.Documents.PluginVersion">
    <vt:lpwstr>2.0.2662.553</vt:lpwstr>
  </property>
  <property fmtid="{D5CDD505-2E9C-101B-9397-08002B2CF9AE}" pid="7" name="Google.Documents.MergeIncapabilityFlags">
    <vt:i4>0</vt:i4>
  </property>
  <property fmtid="{D5CDD505-2E9C-101B-9397-08002B2CF9AE}" pid="8" name="ArticulateGUID">
    <vt:lpwstr>2258B9FC-DA34-4D8E-BCF5-2E4AC60C8243</vt:lpwstr>
  </property>
  <property fmtid="{D5CDD505-2E9C-101B-9397-08002B2CF9AE}" pid="9" name="ArticulatePath">
    <vt:lpwstr>Unit15_PPT</vt:lpwstr>
  </property>
</Properties>
</file>