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948" r:id="rId2"/>
    <p:sldId id="925" r:id="rId3"/>
    <p:sldId id="943" r:id="rId4"/>
    <p:sldId id="942" r:id="rId5"/>
    <p:sldId id="945" r:id="rId6"/>
    <p:sldId id="956" r:id="rId7"/>
    <p:sldId id="926" r:id="rId8"/>
    <p:sldId id="941" r:id="rId9"/>
    <p:sldId id="937" r:id="rId10"/>
    <p:sldId id="938" r:id="rId11"/>
    <p:sldId id="951" r:id="rId12"/>
    <p:sldId id="939" r:id="rId13"/>
    <p:sldId id="940" r:id="rId14"/>
    <p:sldId id="936" r:id="rId15"/>
    <p:sldId id="933" r:id="rId16"/>
    <p:sldId id="955" r:id="rId17"/>
    <p:sldId id="928" r:id="rId18"/>
    <p:sldId id="958" r:id="rId19"/>
    <p:sldId id="944" r:id="rId20"/>
    <p:sldId id="952" r:id="rId21"/>
    <p:sldId id="946" r:id="rId22"/>
    <p:sldId id="953" r:id="rId23"/>
    <p:sldId id="954"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AFF"/>
    <a:srgbClr val="F5FAFF"/>
    <a:srgbClr val="C2C0C0"/>
    <a:srgbClr val="5785D5"/>
    <a:srgbClr val="F2FFFE"/>
    <a:srgbClr val="F42C2C"/>
    <a:srgbClr val="F4AF5A"/>
    <a:srgbClr val="FFFF3B"/>
    <a:srgbClr val="000000"/>
    <a:srgbClr val="4584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50" autoAdjust="0"/>
    <p:restoredTop sz="91466" autoAdjust="0"/>
  </p:normalViewPr>
  <p:slideViewPr>
    <p:cSldViewPr snapToGrid="0" snapToObjects="1">
      <p:cViewPr varScale="1">
        <p:scale>
          <a:sx n="69" d="100"/>
          <a:sy n="69" d="100"/>
        </p:scale>
        <p:origin x="930" y="6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80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Bell MT" panose="02020503060305020303" pitchFamily="18" charset="77"/>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Bell MT" panose="02020503060305020303" pitchFamily="18" charset="77"/>
              </a:defRPr>
            </a:lvl1pPr>
          </a:lstStyle>
          <a:p>
            <a:fld id="{408B6DC2-16A5-E140-951B-5490E001F7AE}" type="datetimeFigureOut">
              <a:rPr lang="en-US" smtClean="0"/>
              <a:pPr/>
              <a:t>1/18/2023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Bell MT" panose="02020503060305020303" pitchFamily="18" charset="77"/>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Bell MT" panose="02020503060305020303" pitchFamily="18" charset="77"/>
              </a:defRPr>
            </a:lvl1pPr>
          </a:lstStyle>
          <a:p>
            <a:fld id="{3473ABDB-12D1-C34E-BCC6-F04AAE8C975A}" type="slidenum">
              <a:rPr lang="en-US" smtClean="0"/>
              <a:pPr/>
              <a:t>‹#›</a:t>
            </a:fld>
            <a:endParaRPr lang="en-US" dirty="0"/>
          </a:p>
        </p:txBody>
      </p:sp>
    </p:spTree>
    <p:extLst>
      <p:ext uri="{BB962C8B-B14F-4D97-AF65-F5344CB8AC3E}">
        <p14:creationId xmlns:p14="http://schemas.microsoft.com/office/powerpoint/2010/main" val="776107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Bell MT" panose="02020503060305020303" pitchFamily="18" charset="77"/>
        <a:ea typeface="+mn-ea"/>
        <a:cs typeface="+mn-cs"/>
      </a:defRPr>
    </a:lvl1pPr>
    <a:lvl2pPr marL="457200" algn="l" defTabSz="914400" rtl="0" eaLnBrk="1" latinLnBrk="0" hangingPunct="1">
      <a:defRPr sz="1200" b="0" i="0" kern="1200">
        <a:solidFill>
          <a:schemeClr val="tx1"/>
        </a:solidFill>
        <a:latin typeface="Bell MT" panose="02020503060305020303" pitchFamily="18" charset="77"/>
        <a:ea typeface="+mn-ea"/>
        <a:cs typeface="+mn-cs"/>
      </a:defRPr>
    </a:lvl2pPr>
    <a:lvl3pPr marL="914400" algn="l" defTabSz="914400" rtl="0" eaLnBrk="1" latinLnBrk="0" hangingPunct="1">
      <a:defRPr sz="1200" b="0" i="0" kern="1200">
        <a:solidFill>
          <a:schemeClr val="tx1"/>
        </a:solidFill>
        <a:latin typeface="Bell MT" panose="02020503060305020303" pitchFamily="18" charset="77"/>
        <a:ea typeface="+mn-ea"/>
        <a:cs typeface="+mn-cs"/>
      </a:defRPr>
    </a:lvl3pPr>
    <a:lvl4pPr marL="1371600" algn="l" defTabSz="914400" rtl="0" eaLnBrk="1" latinLnBrk="0" hangingPunct="1">
      <a:defRPr sz="1200" b="0" i="0" kern="1200">
        <a:solidFill>
          <a:schemeClr val="tx1"/>
        </a:solidFill>
        <a:latin typeface="Bell MT" panose="02020503060305020303" pitchFamily="18" charset="77"/>
        <a:ea typeface="+mn-ea"/>
        <a:cs typeface="+mn-cs"/>
      </a:defRPr>
    </a:lvl4pPr>
    <a:lvl5pPr marL="1828800" algn="l" defTabSz="914400" rtl="0" eaLnBrk="1" latinLnBrk="0" hangingPunct="1">
      <a:defRPr sz="1200" b="0" i="0" kern="1200">
        <a:solidFill>
          <a:schemeClr val="tx1"/>
        </a:solidFill>
        <a:latin typeface="Bell MT" panose="02020503060305020303" pitchFamily="18"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3ABDB-12D1-C34E-BCC6-F04AAE8C975A}" type="slidenum">
              <a:rPr lang="en-US" smtClean="0"/>
              <a:pPr/>
              <a:t>7</a:t>
            </a:fld>
            <a:endParaRPr lang="en-US" dirty="0"/>
          </a:p>
        </p:txBody>
      </p:sp>
    </p:spTree>
    <p:extLst>
      <p:ext uri="{BB962C8B-B14F-4D97-AF65-F5344CB8AC3E}">
        <p14:creationId xmlns:p14="http://schemas.microsoft.com/office/powerpoint/2010/main" val="372924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3ABDB-12D1-C34E-BCC6-F04AAE8C975A}" type="slidenum">
              <a:rPr lang="en-US" smtClean="0"/>
              <a:pPr/>
              <a:t>14</a:t>
            </a:fld>
            <a:endParaRPr lang="en-US" dirty="0"/>
          </a:p>
        </p:txBody>
      </p:sp>
    </p:spTree>
    <p:extLst>
      <p:ext uri="{BB962C8B-B14F-4D97-AF65-F5344CB8AC3E}">
        <p14:creationId xmlns:p14="http://schemas.microsoft.com/office/powerpoint/2010/main" val="385936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73ABDB-12D1-C34E-BCC6-F04AAE8C975A}" type="slidenum">
              <a:rPr lang="en-US" smtClean="0"/>
              <a:pPr/>
              <a:t>16</a:t>
            </a:fld>
            <a:endParaRPr lang="en-US" dirty="0"/>
          </a:p>
        </p:txBody>
      </p:sp>
    </p:spTree>
    <p:extLst>
      <p:ext uri="{BB962C8B-B14F-4D97-AF65-F5344CB8AC3E}">
        <p14:creationId xmlns:p14="http://schemas.microsoft.com/office/powerpoint/2010/main" val="413815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861240-6906-4B0B-BCC4-B987AFC1286E}"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r>
              <a:rPr lang="en-US"/>
              <a:t>www.jcsllc5.com</a:t>
            </a:r>
            <a:endParaRPr lang="en-US" dirty="0"/>
          </a:p>
        </p:txBody>
      </p:sp>
      <p:sp>
        <p:nvSpPr>
          <p:cNvPr id="7" name="TextBox 6">
            <a:extLst>
              <a:ext uri="{FF2B5EF4-FFF2-40B4-BE49-F238E27FC236}">
                <a16:creationId xmlns:a16="http://schemas.microsoft.com/office/drawing/2014/main" id="{6427F3EA-3CCA-4E25-922F-994E567FC979}"/>
              </a:ext>
            </a:extLst>
          </p:cNvPr>
          <p:cNvSpPr txBox="1"/>
          <p:nvPr userDrawn="1"/>
        </p:nvSpPr>
        <p:spPr>
          <a:xfrm>
            <a:off x="654908" y="5894173"/>
            <a:ext cx="1383957" cy="1015663"/>
          </a:xfrm>
          <a:prstGeom prst="rect">
            <a:avLst/>
          </a:prstGeom>
          <a:noFill/>
        </p:spPr>
        <p:txBody>
          <a:bodyPr wrap="square" rtlCol="0">
            <a:spAutoFit/>
          </a:bodyPr>
          <a:lstStyle/>
          <a:p>
            <a:r>
              <a:rPr lang="en-US" sz="6000" dirty="0">
                <a:solidFill>
                  <a:schemeClr val="bg1"/>
                </a:solidFill>
                <a:latin typeface="Bell MT" charset="0"/>
                <a:ea typeface="Bell MT" charset="0"/>
                <a:cs typeface="Bell MT" charset="0"/>
              </a:rPr>
              <a:t>J</a:t>
            </a:r>
          </a:p>
        </p:txBody>
      </p:sp>
    </p:spTree>
    <p:extLst>
      <p:ext uri="{BB962C8B-B14F-4D97-AF65-F5344CB8AC3E}">
        <p14:creationId xmlns:p14="http://schemas.microsoft.com/office/powerpoint/2010/main" val="2753395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7DF1829-7705-46D6-A57C-3240394F8167}"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a:t>WWW.CLEANPOWERSOLUTIONSGROUP.COM</a:t>
            </a:r>
            <a:endParaRPr lang="en-US" dirty="0"/>
          </a:p>
        </p:txBody>
      </p:sp>
      <p:sp>
        <p:nvSpPr>
          <p:cNvPr id="7" name="Slide Number Placeholder 6"/>
          <p:cNvSpPr>
            <a:spLocks noGrp="1"/>
          </p:cNvSpPr>
          <p:nvPr>
            <p:ph type="sldNum" sz="quarter" idx="12"/>
          </p:nvPr>
        </p:nvSpPr>
        <p:spPr/>
        <p:txBody>
          <a:bodyPr/>
          <a:lstStyle/>
          <a:p>
            <a:fld id="{4D00CE3D-A1AB-4B9D-B252-18EFE39644C8}" type="slidenum">
              <a:rPr lang="en-US" smtClean="0"/>
              <a:pPr/>
              <a:t>‹#›</a:t>
            </a:fld>
            <a:endParaRPr lang="en-US" dirty="0"/>
          </a:p>
        </p:txBody>
      </p:sp>
    </p:spTree>
    <p:extLst>
      <p:ext uri="{BB962C8B-B14F-4D97-AF65-F5344CB8AC3E}">
        <p14:creationId xmlns:p14="http://schemas.microsoft.com/office/powerpoint/2010/main" val="119735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D27F465-A009-4D42-9F89-BD41723BDC71}"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pPr/>
              <a:t>‹#›</a:t>
            </a:fld>
            <a:endParaRPr lang="en-US" dirty="0"/>
          </a:p>
        </p:txBody>
      </p:sp>
    </p:spTree>
    <p:extLst>
      <p:ext uri="{BB962C8B-B14F-4D97-AF65-F5344CB8AC3E}">
        <p14:creationId xmlns:p14="http://schemas.microsoft.com/office/powerpoint/2010/main" val="3112990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711E59E8-E4CF-4F2A-ACAE-D66585B9D9F8}"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403678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553980-B0D1-498C-AA89-30999A899F38}"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pPr/>
              <a:t>‹#›</a:t>
            </a:fld>
            <a:endParaRPr lang="en-US" dirty="0"/>
          </a:p>
        </p:txBody>
      </p:sp>
    </p:spTree>
    <p:extLst>
      <p:ext uri="{BB962C8B-B14F-4D97-AF65-F5344CB8AC3E}">
        <p14:creationId xmlns:p14="http://schemas.microsoft.com/office/powerpoint/2010/main" val="374928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2E269D0-2BFA-4116-8E68-7EFB2C9C0BBE}" type="datetime1">
              <a:rPr lang="en-US" smtClean="0"/>
              <a:t>1/18/2023</a:t>
            </a:fld>
            <a:endParaRPr lang="en-US" dirty="0"/>
          </a:p>
        </p:txBody>
      </p:sp>
      <p:sp>
        <p:nvSpPr>
          <p:cNvPr id="4"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pPr/>
              <a:t>‹#›</a:t>
            </a:fld>
            <a:endParaRPr lang="en-US" dirty="0"/>
          </a:p>
        </p:txBody>
      </p:sp>
    </p:spTree>
    <p:extLst>
      <p:ext uri="{BB962C8B-B14F-4D97-AF65-F5344CB8AC3E}">
        <p14:creationId xmlns:p14="http://schemas.microsoft.com/office/powerpoint/2010/main" val="1364167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9371F92-014E-4C1B-8F81-99F11F34FD44}" type="datetime1">
              <a:rPr lang="en-US" smtClean="0"/>
              <a:t>1/18/2023</a:t>
            </a:fld>
            <a:endParaRPr lang="en-US" dirty="0"/>
          </a:p>
        </p:txBody>
      </p:sp>
      <p:sp>
        <p:nvSpPr>
          <p:cNvPr id="4"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pPr/>
              <a:t>‹#›</a:t>
            </a:fld>
            <a:endParaRPr lang="en-US" dirty="0"/>
          </a:p>
        </p:txBody>
      </p:sp>
    </p:spTree>
    <p:extLst>
      <p:ext uri="{BB962C8B-B14F-4D97-AF65-F5344CB8AC3E}">
        <p14:creationId xmlns:p14="http://schemas.microsoft.com/office/powerpoint/2010/main" val="6329760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32C24F-5093-4CE7-AF76-302AFDDA8BE7}"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2928185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A5ACEA-1D7F-4F7C-9424-A81F2292902C}"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356556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21FCC-AAC1-4091-A10F-CBA6B66C39B6}"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4046308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C81884-EFE8-49D8-90B5-799AAFAB0C84}" type="datetime1">
              <a:rPr lang="en-US" smtClean="0"/>
              <a:t>1/18/2023</a:t>
            </a:fld>
            <a:endParaRPr lang="en-US" dirty="0"/>
          </a:p>
        </p:txBody>
      </p:sp>
      <p:sp>
        <p:nvSpPr>
          <p:cNvPr id="5" name="Footer Placeholder 4"/>
          <p:cNvSpPr>
            <a:spLocks noGrp="1"/>
          </p:cNvSpPr>
          <p:nvPr>
            <p:ph type="ftr" sz="quarter" idx="11"/>
          </p:nvPr>
        </p:nvSpPr>
        <p:spPr/>
        <p:txBody>
          <a:bodyPr/>
          <a:lstStyle/>
          <a:p>
            <a:r>
              <a:rPr lang="en-US"/>
              <a:t>WWW.CLEANPOWERSOLUTIONSGROUP.COM</a:t>
            </a:r>
            <a:endParaRPr lang="en-US" dirty="0"/>
          </a:p>
        </p:txBody>
      </p:sp>
      <p:sp>
        <p:nvSpPr>
          <p:cNvPr id="6" name="Slide Number Placeholder 5"/>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1495499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A495BC-A243-47EA-B999-C4CDC90C96DF}"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a:t>WWW.CLEANPOWERSOLUTIONSGROUP.COM</a:t>
            </a:r>
            <a:endParaRPr lang="en-US" dirty="0"/>
          </a:p>
        </p:txBody>
      </p:sp>
      <p:sp>
        <p:nvSpPr>
          <p:cNvPr id="7" name="Slide Number Placeholder 6"/>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97060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6A4986-8D7C-408E-847A-08EB14BF4CF1}" type="datetime1">
              <a:rPr lang="en-US" smtClean="0"/>
              <a:t>1/18/2023</a:t>
            </a:fld>
            <a:endParaRPr lang="en-US" dirty="0"/>
          </a:p>
        </p:txBody>
      </p:sp>
      <p:sp>
        <p:nvSpPr>
          <p:cNvPr id="8" name="Footer Placeholder 7"/>
          <p:cNvSpPr>
            <a:spLocks noGrp="1"/>
          </p:cNvSpPr>
          <p:nvPr>
            <p:ph type="ftr" sz="quarter" idx="11"/>
          </p:nvPr>
        </p:nvSpPr>
        <p:spPr/>
        <p:txBody>
          <a:bodyPr/>
          <a:lstStyle/>
          <a:p>
            <a:r>
              <a:rPr lang="en-US"/>
              <a:t>WWW.CLEANPOWERSOLUTIONSGROUP.COM</a:t>
            </a:r>
            <a:endParaRPr lang="en-US" dirty="0"/>
          </a:p>
        </p:txBody>
      </p:sp>
      <p:sp>
        <p:nvSpPr>
          <p:cNvPr id="9" name="Slide Number Placeholder 8"/>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2984097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61AEEC8-3D30-459F-9BC6-72FF0D0E66E3}" type="datetime1">
              <a:rPr lang="en-US" smtClean="0"/>
              <a:t>1/18/2023</a:t>
            </a:fld>
            <a:endParaRPr lang="en-US" dirty="0"/>
          </a:p>
        </p:txBody>
      </p:sp>
      <p:sp>
        <p:nvSpPr>
          <p:cNvPr id="5" name="Footer Placeholder 3"/>
          <p:cNvSpPr>
            <a:spLocks noGrp="1"/>
          </p:cNvSpPr>
          <p:nvPr>
            <p:ph type="ftr" sz="quarter" idx="11"/>
          </p:nvPr>
        </p:nvSpPr>
        <p:spPr/>
        <p:txBody>
          <a:bodyPr/>
          <a:lstStyle/>
          <a:p>
            <a:r>
              <a:rPr lang="en-US"/>
              <a:t>WWW.CLEANPOWERSOLUTIONSGROUP.COM</a:t>
            </a:r>
            <a:endParaRPr lang="en-US" dirty="0"/>
          </a:p>
        </p:txBody>
      </p:sp>
      <p:sp>
        <p:nvSpPr>
          <p:cNvPr id="6" name="Slide Number Placeholder 4"/>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332786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96B423B-B8B6-4722-A103-DB9DF7F87068}" type="datetime1">
              <a:rPr lang="en-US" smtClean="0"/>
              <a:t>1/18/2023</a:t>
            </a:fld>
            <a:endParaRPr lang="en-US" dirty="0"/>
          </a:p>
        </p:txBody>
      </p:sp>
      <p:sp>
        <p:nvSpPr>
          <p:cNvPr id="5" name="Footer Placeholder 2"/>
          <p:cNvSpPr>
            <a:spLocks noGrp="1"/>
          </p:cNvSpPr>
          <p:nvPr>
            <p:ph type="ftr" sz="quarter" idx="11"/>
          </p:nvPr>
        </p:nvSpPr>
        <p:spPr/>
        <p:txBody>
          <a:bodyPr/>
          <a:lstStyle/>
          <a:p>
            <a:r>
              <a:rPr lang="en-US"/>
              <a:t>WWW.CLEANPOWERSOLUTIONSGROUP.COM</a:t>
            </a:r>
            <a:endParaRPr lang="en-US" dirty="0"/>
          </a:p>
        </p:txBody>
      </p:sp>
      <p:sp>
        <p:nvSpPr>
          <p:cNvPr id="6" name="Slide Number Placeholder 3"/>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740592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20DE245E-3296-4D49-A487-3D80038FC4DD}" type="datetime1">
              <a:rPr lang="en-US" smtClean="0"/>
              <a:t>1/18/2023</a:t>
            </a:fld>
            <a:endParaRPr lang="en-US" dirty="0"/>
          </a:p>
        </p:txBody>
      </p:sp>
      <p:sp>
        <p:nvSpPr>
          <p:cNvPr id="5" name="Footer Placeholder 5"/>
          <p:cNvSpPr>
            <a:spLocks noGrp="1"/>
          </p:cNvSpPr>
          <p:nvPr>
            <p:ph type="ftr" sz="quarter" idx="11"/>
          </p:nvPr>
        </p:nvSpPr>
        <p:spPr/>
        <p:txBody>
          <a:bodyPr/>
          <a:lstStyle/>
          <a:p>
            <a:r>
              <a:rPr lang="en-US"/>
              <a:t>WWW.CLEANPOWERSOLUTIONSGROUP.COM</a:t>
            </a:r>
            <a:endParaRPr lang="en-US" dirty="0"/>
          </a:p>
        </p:txBody>
      </p:sp>
      <p:sp>
        <p:nvSpPr>
          <p:cNvPr id="6" name="Slide Number Placeholder 6"/>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377129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914EA7-B4D8-45C5-8046-76222E7DCC2B}" type="datetime1">
              <a:rPr lang="en-US" smtClean="0"/>
              <a:t>1/18/2023</a:t>
            </a:fld>
            <a:endParaRPr lang="en-US" dirty="0"/>
          </a:p>
        </p:txBody>
      </p:sp>
      <p:sp>
        <p:nvSpPr>
          <p:cNvPr id="6" name="Footer Placeholder 5"/>
          <p:cNvSpPr>
            <a:spLocks noGrp="1"/>
          </p:cNvSpPr>
          <p:nvPr>
            <p:ph type="ftr" sz="quarter" idx="11"/>
          </p:nvPr>
        </p:nvSpPr>
        <p:spPr/>
        <p:txBody>
          <a:bodyPr/>
          <a:lstStyle/>
          <a:p>
            <a:r>
              <a:rPr lang="en-US"/>
              <a:t>WWW.CLEANPOWERSOLUTIONSGROUP.COM</a:t>
            </a:r>
            <a:endParaRPr lang="en-US" dirty="0"/>
          </a:p>
        </p:txBody>
      </p:sp>
      <p:sp>
        <p:nvSpPr>
          <p:cNvPr id="7" name="Slide Number Placeholder 6"/>
          <p:cNvSpPr>
            <a:spLocks noGrp="1"/>
          </p:cNvSpPr>
          <p:nvPr>
            <p:ph type="sldNum" sz="quarter" idx="12"/>
          </p:nvPr>
        </p:nvSpPr>
        <p:spPr/>
        <p:txBody>
          <a:bodyPr/>
          <a:lstStyle/>
          <a:p>
            <a:fld id="{4D00CE3D-A1AB-4B9D-B252-18EFE39644C8}" type="slidenum">
              <a:rPr lang="en-US" smtClean="0"/>
              <a:t>‹#›</a:t>
            </a:fld>
            <a:endParaRPr lang="en-US" dirty="0"/>
          </a:p>
        </p:txBody>
      </p:sp>
    </p:spTree>
    <p:extLst>
      <p:ext uri="{BB962C8B-B14F-4D97-AF65-F5344CB8AC3E}">
        <p14:creationId xmlns:p14="http://schemas.microsoft.com/office/powerpoint/2010/main" val="952636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C6325B3-F25A-4B03-9AC5-38BCAA478341}" type="datetime1">
              <a:rPr lang="en-US" smtClean="0"/>
              <a:t>1/18/2023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WWW.CLEANPOWERSOLUTIONSGROUP.COM</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4D00CE3D-A1AB-4B9D-B252-18EFE39644C8}" type="slidenum">
              <a:rPr lang="en-US" smtClean="0"/>
              <a:pPr/>
              <a:t>‹#›</a:t>
            </a:fld>
            <a:endParaRPr lang="en-US" dirty="0"/>
          </a:p>
        </p:txBody>
      </p:sp>
    </p:spTree>
    <p:extLst>
      <p:ext uri="{BB962C8B-B14F-4D97-AF65-F5344CB8AC3E}">
        <p14:creationId xmlns:p14="http://schemas.microsoft.com/office/powerpoint/2010/main" val="40708058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frank.cleanpower@gmail.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mailto:frank.cleanpower@gmail.com"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u="sng" dirty="0">
                <a:solidFill>
                  <a:srgbClr val="F7FFF7"/>
                </a:solidFill>
                <a:latin typeface="Bell MT" panose="02020503060305020303" pitchFamily="18" charset="77"/>
              </a:rPr>
              <a:t>CLEAN  POWER  SOLUTIONS,</a:t>
            </a:r>
            <a:r>
              <a:rPr kumimoji="0" lang="en-US" sz="3600" b="1" i="0" u="sng"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4" name="TextBox 3">
            <a:extLst>
              <a:ext uri="{FF2B5EF4-FFF2-40B4-BE49-F238E27FC236}">
                <a16:creationId xmlns:a16="http://schemas.microsoft.com/office/drawing/2014/main" id="{0C327066-545A-4EFB-A5B4-386288937ADF}"/>
              </a:ext>
            </a:extLst>
          </p:cNvPr>
          <p:cNvSpPr txBox="1"/>
          <p:nvPr/>
        </p:nvSpPr>
        <p:spPr>
          <a:xfrm>
            <a:off x="159027" y="1086678"/>
            <a:ext cx="10323444" cy="5632311"/>
          </a:xfrm>
          <a:prstGeom prst="rect">
            <a:avLst/>
          </a:prstGeom>
          <a:noFill/>
        </p:spPr>
        <p:txBody>
          <a:bodyPr wrap="square" rtlCol="0">
            <a:spAutoFit/>
          </a:bodyPr>
          <a:lstStyle/>
          <a:p>
            <a:pPr algn="ctr"/>
            <a:r>
              <a:rPr lang="en-US" sz="4000" b="1" u="sng" dirty="0"/>
              <a:t>CLEAN  POWER  SOLUTIONS, LLC</a:t>
            </a:r>
          </a:p>
          <a:p>
            <a:pPr marL="742950" indent="-742950" algn="ctr">
              <a:buAutoNum type="arabicPlain" startAt="10826"/>
            </a:pPr>
            <a:r>
              <a:rPr lang="en-US" sz="4000" b="1" u="sng" dirty="0"/>
              <a:t> Sparkling Waters Ct.</a:t>
            </a:r>
          </a:p>
          <a:p>
            <a:pPr algn="ctr"/>
            <a:r>
              <a:rPr lang="en-US" sz="4000" b="1" u="sng" dirty="0"/>
              <a:t>South Lyon, MI  48178</a:t>
            </a:r>
          </a:p>
          <a:p>
            <a:pPr algn="ctr"/>
            <a:r>
              <a:rPr lang="en-US" sz="4000" b="1" u="sng" dirty="0"/>
              <a:t>E: </a:t>
            </a:r>
            <a:r>
              <a:rPr lang="en-US" sz="4000" b="1" u="sng" dirty="0">
                <a:hlinkClick r:id="rId2"/>
              </a:rPr>
              <a:t>frank.cleanpower@gmail.com</a:t>
            </a:r>
            <a:endParaRPr lang="en-US" sz="4000" b="1" u="sng" dirty="0"/>
          </a:p>
          <a:p>
            <a:pPr algn="ctr"/>
            <a:r>
              <a:rPr lang="en-US" sz="4000" b="1" u="sng" dirty="0"/>
              <a:t>C: 616-633-1805</a:t>
            </a:r>
          </a:p>
          <a:p>
            <a:pPr algn="ctr"/>
            <a:r>
              <a:rPr lang="en-US" sz="3600" b="1" u="sng" dirty="0"/>
              <a:t>WWW.CLEANPOWERSOLUTIONSGROUP.COM</a:t>
            </a:r>
          </a:p>
          <a:p>
            <a:pPr algn="ctr"/>
            <a:endParaRPr lang="en-US" sz="4000" b="1" u="sng" dirty="0"/>
          </a:p>
          <a:p>
            <a:pPr marL="571500" indent="-571500">
              <a:buFont typeface="Arial" panose="020B0604020202020204" pitchFamily="34" charset="0"/>
              <a:buChar char="•"/>
            </a:pPr>
            <a:r>
              <a:rPr lang="en-US" sz="4000" b="1" dirty="0"/>
              <a:t>    50 Years In The Electrical Industry</a:t>
            </a:r>
          </a:p>
          <a:p>
            <a:endParaRPr lang="en-US" sz="4000" b="1" u="sng" dirty="0"/>
          </a:p>
        </p:txBody>
      </p:sp>
    </p:spTree>
    <p:extLst>
      <p:ext uri="{BB962C8B-B14F-4D97-AF65-F5344CB8AC3E}">
        <p14:creationId xmlns:p14="http://schemas.microsoft.com/office/powerpoint/2010/main" val="902453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5812629"/>
            <a:ext cx="12192000" cy="1063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1088810" y="1565722"/>
            <a:ext cx="9539433" cy="4238730"/>
          </a:xfrm>
          <a:noFill/>
        </p:spPr>
        <p:txBody>
          <a:bodyPr anchor="t">
            <a:normAutofit/>
          </a:bodyPr>
          <a:lstStyle/>
          <a:p>
            <a:pPr algn="ctr">
              <a:lnSpc>
                <a:spcPct val="150000"/>
              </a:lnSpc>
            </a:pPr>
            <a:r>
              <a:rPr lang="en-US" sz="2400" b="1" dirty="0"/>
              <a:t>Reduces Nuisance Tripping Of Critical Equipment</a:t>
            </a:r>
          </a:p>
          <a:p>
            <a:pPr algn="ctr">
              <a:lnSpc>
                <a:spcPct val="150000"/>
              </a:lnSpc>
            </a:pPr>
            <a:r>
              <a:rPr lang="en-US" sz="2400" b="1" dirty="0"/>
              <a:t>Improves Operational Efficiencies &amp; Saves End User Money</a:t>
            </a:r>
          </a:p>
          <a:p>
            <a:pPr algn="ctr">
              <a:lnSpc>
                <a:spcPct val="150000"/>
              </a:lnSpc>
            </a:pPr>
            <a:r>
              <a:rPr lang="en-US" sz="2400" b="1" dirty="0"/>
              <a:t>Prevents  All External And Internal Voltage Spikes</a:t>
            </a:r>
          </a:p>
          <a:p>
            <a:pPr algn="ctr">
              <a:lnSpc>
                <a:spcPct val="150000"/>
              </a:lnSpc>
            </a:pPr>
            <a:r>
              <a:rPr lang="en-US" sz="2400" b="1" u="sng" dirty="0"/>
              <a:t>Eliminates Costs/Need For All Downstream  TVSS  Products</a:t>
            </a:r>
          </a:p>
          <a:p>
            <a:pPr algn="ctr">
              <a:lnSpc>
                <a:spcPct val="150000"/>
              </a:lnSpc>
            </a:pPr>
            <a:r>
              <a:rPr lang="en-US" sz="2400" b="1" dirty="0"/>
              <a:t>Eliminates Ground Noise</a:t>
            </a:r>
          </a:p>
          <a:p>
            <a:pPr marL="0" indent="0" algn="ctr">
              <a:lnSpc>
                <a:spcPct val="150000"/>
              </a:lnSpc>
              <a:buNone/>
            </a:pPr>
            <a:r>
              <a:rPr lang="en-US" sz="2400" b="1" dirty="0"/>
              <a:t>  ROI  In Months, Not Years</a:t>
            </a: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8"/>
            <a:ext cx="9013052" cy="1063914"/>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F7FFF7"/>
                </a:solidFill>
              </a:rPr>
              <a:t>AVE</a:t>
            </a: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  Additional Benefits</a:t>
            </a:r>
          </a:p>
        </p:txBody>
      </p:sp>
      <p:sp>
        <p:nvSpPr>
          <p:cNvPr id="2" name="Rectangle 1">
            <a:extLst>
              <a:ext uri="{FF2B5EF4-FFF2-40B4-BE49-F238E27FC236}">
                <a16:creationId xmlns:a16="http://schemas.microsoft.com/office/drawing/2014/main" id="{A143902C-DB27-4768-92D6-BD40CF3055C0}"/>
              </a:ext>
            </a:extLst>
          </p:cNvPr>
          <p:cNvSpPr/>
          <p:nvPr/>
        </p:nvSpPr>
        <p:spPr>
          <a:xfrm>
            <a:off x="13309600" y="3907909"/>
            <a:ext cx="747376" cy="1477328"/>
          </a:xfrm>
          <a:prstGeom prst="rect">
            <a:avLst/>
          </a:prstGeom>
        </p:spPr>
        <p:txBody>
          <a:bodyPr wrap="square">
            <a:spAutoFit/>
          </a:bodyPr>
          <a:lstStyle/>
          <a:p>
            <a:r>
              <a:rPr lang="en-US" dirty="0"/>
              <a:t>Eliminates  Downstream </a:t>
            </a:r>
          </a:p>
        </p:txBody>
      </p:sp>
    </p:spTree>
    <p:extLst>
      <p:ext uri="{BB962C8B-B14F-4D97-AF65-F5344CB8AC3E}">
        <p14:creationId xmlns:p14="http://schemas.microsoft.com/office/powerpoint/2010/main" val="19194237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1088810" y="1497496"/>
            <a:ext cx="9539433" cy="4267201"/>
          </a:xfrm>
          <a:noFill/>
        </p:spPr>
        <p:txBody>
          <a:bodyPr anchor="t">
            <a:normAutofit fontScale="25000" lnSpcReduction="20000"/>
          </a:bodyPr>
          <a:lstStyle/>
          <a:p>
            <a:pPr algn="ctr">
              <a:lnSpc>
                <a:spcPct val="150000"/>
              </a:lnSpc>
            </a:pPr>
            <a:endParaRPr lang="en-US" sz="6200" b="1" dirty="0"/>
          </a:p>
          <a:p>
            <a:pPr algn="ctr">
              <a:lnSpc>
                <a:spcPct val="150000"/>
              </a:lnSpc>
            </a:pPr>
            <a:r>
              <a:rPr lang="en-US" sz="9600" b="1" dirty="0"/>
              <a:t>Prevents  Voltage  Sags</a:t>
            </a:r>
          </a:p>
          <a:p>
            <a:pPr algn="ctr">
              <a:lnSpc>
                <a:spcPct val="150000"/>
              </a:lnSpc>
            </a:pPr>
            <a:r>
              <a:rPr lang="en-US" sz="9600" b="1" dirty="0"/>
              <a:t>Prevents Phase Voltage Imbalances</a:t>
            </a:r>
          </a:p>
          <a:p>
            <a:pPr algn="ctr">
              <a:lnSpc>
                <a:spcPct val="150000"/>
              </a:lnSpc>
            </a:pPr>
            <a:r>
              <a:rPr lang="en-US" sz="9600" b="1" dirty="0"/>
              <a:t>Prevents  Ground Faults</a:t>
            </a:r>
          </a:p>
          <a:p>
            <a:pPr algn="ctr">
              <a:lnSpc>
                <a:spcPct val="150000"/>
              </a:lnSpc>
            </a:pPr>
            <a:r>
              <a:rPr lang="en-US" sz="9600" b="1" dirty="0"/>
              <a:t>Restores Phase Angle Differentials</a:t>
            </a:r>
          </a:p>
          <a:p>
            <a:pPr algn="ctr">
              <a:lnSpc>
                <a:spcPct val="150000"/>
              </a:lnSpc>
            </a:pPr>
            <a:r>
              <a:rPr lang="en-US" sz="9600" b="1" dirty="0"/>
              <a:t>Extends Capacitors, Motors, Drives &amp; Control Systems Life</a:t>
            </a:r>
          </a:p>
          <a:p>
            <a:pPr algn="ctr">
              <a:lnSpc>
                <a:spcPct val="150000"/>
              </a:lnSpc>
            </a:pPr>
            <a:r>
              <a:rPr lang="en-US" sz="9600" b="1" dirty="0"/>
              <a:t>Electromagnetic Solution, No Electronics to Fail</a:t>
            </a:r>
          </a:p>
          <a:p>
            <a:pPr algn="ctr">
              <a:lnSpc>
                <a:spcPct val="150000"/>
              </a:lnSpc>
            </a:pPr>
            <a:endParaRPr lang="en-US" sz="9600" b="1" dirty="0"/>
          </a:p>
          <a:p>
            <a:pPr marL="0" indent="0" algn="ctr">
              <a:lnSpc>
                <a:spcPct val="150000"/>
              </a:lnSpc>
              <a:buNone/>
            </a:pPr>
            <a:r>
              <a:rPr lang="en-US" sz="6200" b="1" dirty="0"/>
              <a:t> </a:t>
            </a:r>
          </a:p>
          <a:p>
            <a:pPr algn="ctr">
              <a:lnSpc>
                <a:spcPct val="150000"/>
              </a:lnSpc>
            </a:pPr>
            <a:endParaRPr lang="en-US" sz="2400" dirty="0">
              <a:latin typeface="Bell MT" panose="02020503060305020303" pitchFamily="18" charset="77"/>
            </a:endParaRP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7"/>
            <a:ext cx="9013052" cy="995689"/>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AVE:  More  Benefits</a:t>
            </a:r>
          </a:p>
        </p:txBody>
      </p:sp>
      <p:sp>
        <p:nvSpPr>
          <p:cNvPr id="2" name="Rectangle 1">
            <a:extLst>
              <a:ext uri="{FF2B5EF4-FFF2-40B4-BE49-F238E27FC236}">
                <a16:creationId xmlns:a16="http://schemas.microsoft.com/office/drawing/2014/main" id="{A143902C-DB27-4768-92D6-BD40CF3055C0}"/>
              </a:ext>
            </a:extLst>
          </p:cNvPr>
          <p:cNvSpPr/>
          <p:nvPr/>
        </p:nvSpPr>
        <p:spPr>
          <a:xfrm>
            <a:off x="13309600" y="3907909"/>
            <a:ext cx="747376" cy="1477328"/>
          </a:xfrm>
          <a:prstGeom prst="rect">
            <a:avLst/>
          </a:prstGeom>
        </p:spPr>
        <p:txBody>
          <a:bodyPr wrap="square">
            <a:spAutoFit/>
          </a:bodyPr>
          <a:lstStyle/>
          <a:p>
            <a:r>
              <a:rPr lang="en-US" dirty="0"/>
              <a:t>Eliminates  Downstream </a:t>
            </a:r>
          </a:p>
        </p:txBody>
      </p:sp>
    </p:spTree>
    <p:extLst>
      <p:ext uri="{BB962C8B-B14F-4D97-AF65-F5344CB8AC3E}">
        <p14:creationId xmlns:p14="http://schemas.microsoft.com/office/powerpoint/2010/main" val="1165945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246743" y="2018686"/>
            <a:ext cx="11698513" cy="3878531"/>
          </a:xfrm>
          <a:noFill/>
        </p:spPr>
        <p:txBody>
          <a:bodyPr anchor="t">
            <a:normAutofit fontScale="92500"/>
          </a:bodyPr>
          <a:lstStyle/>
          <a:p>
            <a:pPr algn="ctr">
              <a:lnSpc>
                <a:spcPct val="150000"/>
              </a:lnSpc>
            </a:pPr>
            <a:r>
              <a:rPr lang="en-US" sz="2400" b="1" dirty="0"/>
              <a:t>Voltage Spikes Cause Phase Angle To Shift From Intended 120◦</a:t>
            </a:r>
          </a:p>
          <a:p>
            <a:pPr algn="ctr">
              <a:lnSpc>
                <a:spcPct val="150000"/>
              </a:lnSpc>
            </a:pPr>
            <a:r>
              <a:rPr lang="en-US" sz="2400" b="1" dirty="0"/>
              <a:t>A 6◦ Change Can Cause Wire Insulation Breakdowns, Failures, Ground Faults</a:t>
            </a:r>
          </a:p>
          <a:p>
            <a:pPr algn="ctr">
              <a:lnSpc>
                <a:spcPct val="150000"/>
              </a:lnSpc>
            </a:pPr>
            <a:r>
              <a:rPr lang="en-US" sz="2400" b="1" dirty="0"/>
              <a:t>3 Single Phase </a:t>
            </a:r>
            <a:r>
              <a:rPr lang="en-US" sz="2400" b="1" u="sng" dirty="0"/>
              <a:t>Bi Directional </a:t>
            </a:r>
            <a:r>
              <a:rPr lang="en-US" sz="2400" b="1" dirty="0"/>
              <a:t>Transformers In Series With SS Grid Resister</a:t>
            </a:r>
          </a:p>
          <a:p>
            <a:pPr algn="ctr">
              <a:lnSpc>
                <a:spcPct val="150000"/>
              </a:lnSpc>
            </a:pPr>
            <a:r>
              <a:rPr lang="en-US" sz="2400" b="1" dirty="0"/>
              <a:t>Wire Wound Resistor In Circuit Causes Lowering Of Capacitive Energy  Potential</a:t>
            </a:r>
          </a:p>
          <a:p>
            <a:pPr algn="ctr">
              <a:lnSpc>
                <a:spcPct val="150000"/>
              </a:lnSpc>
            </a:pPr>
            <a:r>
              <a:rPr lang="en-US" sz="2400" b="1" dirty="0"/>
              <a:t>Energy From Higher Voltage Phase  Is Redirected To Phase With Lowest Voltage</a:t>
            </a:r>
          </a:p>
          <a:p>
            <a:pPr algn="ctr">
              <a:lnSpc>
                <a:spcPct val="150000"/>
              </a:lnSpc>
            </a:pPr>
            <a:r>
              <a:rPr lang="en-US" sz="2400" b="1" dirty="0"/>
              <a:t>Utilizes Electromagnetic Interaction Of Mutual Induction To Control Voltages </a:t>
            </a:r>
          </a:p>
          <a:p>
            <a:pPr marL="0" indent="0" algn="ctr">
              <a:lnSpc>
                <a:spcPct val="150000"/>
              </a:lnSpc>
              <a:buNone/>
            </a:pPr>
            <a:endParaRPr lang="en-US" sz="2400" dirty="0">
              <a:latin typeface="Bell MT" panose="02020503060305020303" pitchFamily="18" charset="77"/>
            </a:endParaRP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246743" y="501807"/>
            <a:ext cx="10702654" cy="1516879"/>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AVE:  How Our Patented Technology Works</a:t>
            </a:r>
          </a:p>
        </p:txBody>
      </p:sp>
    </p:spTree>
    <p:extLst>
      <p:ext uri="{BB962C8B-B14F-4D97-AF65-F5344CB8AC3E}">
        <p14:creationId xmlns:p14="http://schemas.microsoft.com/office/powerpoint/2010/main" val="310604162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 LLC</a:t>
            </a:r>
            <a:endPar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397565" y="1444487"/>
            <a:ext cx="10959548" cy="4008116"/>
          </a:xfrm>
          <a:noFill/>
        </p:spPr>
        <p:txBody>
          <a:bodyPr anchor="t">
            <a:normAutofit/>
          </a:bodyPr>
          <a:lstStyle/>
          <a:p>
            <a:pPr algn="ctr">
              <a:lnSpc>
                <a:spcPct val="150000"/>
              </a:lnSpc>
            </a:pPr>
            <a:r>
              <a:rPr lang="en-US" sz="2400" b="1" dirty="0"/>
              <a:t>Install As Close To The Main Distribution Panel  As Possible</a:t>
            </a:r>
          </a:p>
          <a:p>
            <a:pPr algn="ctr">
              <a:lnSpc>
                <a:spcPct val="150000"/>
              </a:lnSpc>
            </a:pPr>
            <a:r>
              <a:rPr lang="en-US" sz="2400" b="1" dirty="0"/>
              <a:t>Install At </a:t>
            </a:r>
            <a:r>
              <a:rPr lang="en-US" sz="2400" b="1" dirty="0" err="1"/>
              <a:t>Xfmr</a:t>
            </a:r>
            <a:r>
              <a:rPr lang="en-US" sz="2400" b="1" dirty="0"/>
              <a:t> &amp; Main Panel Anytime Ground Reference Changes</a:t>
            </a:r>
          </a:p>
          <a:p>
            <a:pPr algn="ctr">
              <a:lnSpc>
                <a:spcPct val="150000"/>
              </a:lnSpc>
            </a:pPr>
            <a:r>
              <a:rPr lang="en-US" sz="2400" b="1" dirty="0"/>
              <a:t>Connect The Prewired Harness To A 30 Amp Breaker</a:t>
            </a:r>
          </a:p>
          <a:p>
            <a:pPr algn="ctr">
              <a:lnSpc>
                <a:spcPct val="150000"/>
              </a:lnSpc>
            </a:pPr>
            <a:r>
              <a:rPr lang="en-US" sz="2400" b="1" dirty="0"/>
              <a:t>The Straighter  And Shorter The Wire Connection The Better</a:t>
            </a:r>
          </a:p>
          <a:p>
            <a:pPr algn="ctr">
              <a:lnSpc>
                <a:spcPct val="150000"/>
              </a:lnSpc>
            </a:pPr>
            <a:r>
              <a:rPr lang="en-US" sz="2400" b="1" dirty="0"/>
              <a:t>Selection Of Unit Is Based On KVA &amp; Voltage Of The Main Transformer</a:t>
            </a:r>
          </a:p>
          <a:p>
            <a:pPr algn="ctr">
              <a:lnSpc>
                <a:spcPct val="150000"/>
              </a:lnSpc>
            </a:pPr>
            <a:r>
              <a:rPr lang="en-US" sz="2400" b="1" u="sng" dirty="0"/>
              <a:t>Only One AVE Unit Is Required Per Ground </a:t>
            </a:r>
            <a:r>
              <a:rPr lang="en-US" sz="2400" b="1" u="sng" dirty="0" err="1"/>
              <a:t>Referenc</a:t>
            </a:r>
            <a:endParaRPr lang="en-US" sz="2400" b="1" u="sng" dirty="0"/>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8"/>
            <a:ext cx="9013052" cy="1101706"/>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F7FFF7"/>
                </a:solidFill>
              </a:rPr>
              <a:t>AVE</a:t>
            </a: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  How Is It Installed ? </a:t>
            </a:r>
          </a:p>
        </p:txBody>
      </p:sp>
    </p:spTree>
    <p:extLst>
      <p:ext uri="{BB962C8B-B14F-4D97-AF65-F5344CB8AC3E}">
        <p14:creationId xmlns:p14="http://schemas.microsoft.com/office/powerpoint/2010/main" val="36867707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5671931"/>
            <a:ext cx="12192000" cy="1204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132522" y="2266122"/>
            <a:ext cx="11449877" cy="4288305"/>
          </a:xfrm>
          <a:noFill/>
        </p:spPr>
        <p:txBody>
          <a:bodyPr anchor="t">
            <a:normAutofit/>
          </a:bodyPr>
          <a:lstStyle/>
          <a:p>
            <a:pPr algn="ctr">
              <a:lnSpc>
                <a:spcPct val="150000"/>
              </a:lnSpc>
            </a:pPr>
            <a:r>
              <a:rPr lang="en-US" sz="2400" b="1" dirty="0"/>
              <a:t>We Can Calculate End User Annual Projected Savings</a:t>
            </a:r>
          </a:p>
          <a:p>
            <a:pPr algn="ctr">
              <a:lnSpc>
                <a:spcPct val="150000"/>
              </a:lnSpc>
            </a:pPr>
            <a:r>
              <a:rPr lang="en-US" sz="2400" b="1" dirty="0"/>
              <a:t>Based On Customers Utility KW &amp; Demand Rates And Operational Hours</a:t>
            </a:r>
          </a:p>
          <a:p>
            <a:pPr algn="ctr">
              <a:lnSpc>
                <a:spcPct val="150000"/>
              </a:lnSpc>
            </a:pPr>
            <a:r>
              <a:rPr lang="en-US" sz="2400" b="1" dirty="0"/>
              <a:t>ROI  Determined By Our Software Program</a:t>
            </a:r>
          </a:p>
          <a:p>
            <a:pPr algn="ctr">
              <a:lnSpc>
                <a:spcPct val="150000"/>
              </a:lnSpc>
            </a:pPr>
            <a:r>
              <a:rPr lang="en-US" sz="2400" b="1" dirty="0"/>
              <a:t>Developed The Algorithm Program &amp; Validated With Square D.</a:t>
            </a:r>
          </a:p>
          <a:p>
            <a:pPr algn="ctr">
              <a:lnSpc>
                <a:spcPct val="150000"/>
              </a:lnSpc>
            </a:pPr>
            <a:r>
              <a:rPr lang="en-US" sz="2400" b="1" dirty="0"/>
              <a:t>Average ROI Is In Months, Not Years. </a:t>
            </a: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7"/>
            <a:ext cx="9013052" cy="1516879"/>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F7FFF7"/>
                </a:solidFill>
              </a:rPr>
              <a:t>AVE</a:t>
            </a: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  The Operational Savings  </a:t>
            </a:r>
          </a:p>
        </p:txBody>
      </p:sp>
    </p:spTree>
    <p:extLst>
      <p:ext uri="{BB962C8B-B14F-4D97-AF65-F5344CB8AC3E}">
        <p14:creationId xmlns:p14="http://schemas.microsoft.com/office/powerpoint/2010/main" val="256499561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026513"/>
            <a:ext cx="12192000" cy="85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12" name="Title 1">
            <a:extLst>
              <a:ext uri="{FF2B5EF4-FFF2-40B4-BE49-F238E27FC236}">
                <a16:creationId xmlns:a16="http://schemas.microsoft.com/office/drawing/2014/main" id="{8B7259E2-CE27-D449-86B1-CEE65143A6FC}"/>
              </a:ext>
            </a:extLst>
          </p:cNvPr>
          <p:cNvSpPr txBox="1">
            <a:spLocks/>
          </p:cNvSpPr>
          <p:nvPr/>
        </p:nvSpPr>
        <p:spPr>
          <a:xfrm>
            <a:off x="319313" y="621775"/>
            <a:ext cx="11422743" cy="1289128"/>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F7FFF7"/>
                </a:solidFill>
              </a:rPr>
              <a:t>Estimated  3000 KVA</a:t>
            </a: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 Savings Calculation</a:t>
            </a:r>
          </a:p>
        </p:txBody>
      </p:sp>
      <p:sp>
        <p:nvSpPr>
          <p:cNvPr id="5" name="Rectangle 4">
            <a:extLst>
              <a:ext uri="{FF2B5EF4-FFF2-40B4-BE49-F238E27FC236}">
                <a16:creationId xmlns:a16="http://schemas.microsoft.com/office/drawing/2014/main" id="{4DCCC425-E9B3-8D4A-87AC-17EAD1A3CDF1}"/>
              </a:ext>
            </a:extLst>
          </p:cNvPr>
          <p:cNvSpPr/>
          <p:nvPr/>
        </p:nvSpPr>
        <p:spPr>
          <a:xfrm>
            <a:off x="1021768" y="3493265"/>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Kilowatts</a:t>
            </a:r>
          </a:p>
        </p:txBody>
      </p:sp>
      <p:sp>
        <p:nvSpPr>
          <p:cNvPr id="17" name="Rectangle 16">
            <a:extLst>
              <a:ext uri="{FF2B5EF4-FFF2-40B4-BE49-F238E27FC236}">
                <a16:creationId xmlns:a16="http://schemas.microsoft.com/office/drawing/2014/main" id="{DEE8D91D-4CD4-1F45-83EE-BF6C422DAB4B}"/>
              </a:ext>
            </a:extLst>
          </p:cNvPr>
          <p:cNvSpPr/>
          <p:nvPr/>
        </p:nvSpPr>
        <p:spPr>
          <a:xfrm>
            <a:off x="1027769" y="4108011"/>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Kilowatts/ Horsepower</a:t>
            </a:r>
          </a:p>
        </p:txBody>
      </p:sp>
      <p:sp>
        <p:nvSpPr>
          <p:cNvPr id="18" name="Rectangle 17">
            <a:extLst>
              <a:ext uri="{FF2B5EF4-FFF2-40B4-BE49-F238E27FC236}">
                <a16:creationId xmlns:a16="http://schemas.microsoft.com/office/drawing/2014/main" id="{D0C22CAD-BC5A-6243-86F6-6E50E8576CA9}"/>
              </a:ext>
            </a:extLst>
          </p:cNvPr>
          <p:cNvSpPr/>
          <p:nvPr/>
        </p:nvSpPr>
        <p:spPr>
          <a:xfrm>
            <a:off x="1021769" y="4745365"/>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Load</a:t>
            </a:r>
          </a:p>
        </p:txBody>
      </p:sp>
      <p:sp>
        <p:nvSpPr>
          <p:cNvPr id="19" name="Rectangle 18">
            <a:extLst>
              <a:ext uri="{FF2B5EF4-FFF2-40B4-BE49-F238E27FC236}">
                <a16:creationId xmlns:a16="http://schemas.microsoft.com/office/drawing/2014/main" id="{DD37D9C3-2023-3442-B07D-B681AB2F171E}"/>
              </a:ext>
            </a:extLst>
          </p:cNvPr>
          <p:cNvSpPr/>
          <p:nvPr/>
        </p:nvSpPr>
        <p:spPr>
          <a:xfrm>
            <a:off x="1021768" y="5382510"/>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Effective Improvement</a:t>
            </a:r>
          </a:p>
        </p:txBody>
      </p:sp>
      <p:sp>
        <p:nvSpPr>
          <p:cNvPr id="28" name="Rectangle 27">
            <a:extLst>
              <a:ext uri="{FF2B5EF4-FFF2-40B4-BE49-F238E27FC236}">
                <a16:creationId xmlns:a16="http://schemas.microsoft.com/office/drawing/2014/main" id="{A8282E58-3FE1-6C42-9718-FB581BD440BC}"/>
              </a:ext>
            </a:extLst>
          </p:cNvPr>
          <p:cNvSpPr/>
          <p:nvPr/>
        </p:nvSpPr>
        <p:spPr>
          <a:xfrm>
            <a:off x="1021767" y="2828107"/>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Horsepower</a:t>
            </a:r>
          </a:p>
        </p:txBody>
      </p:sp>
      <p:sp>
        <p:nvSpPr>
          <p:cNvPr id="29" name="Rectangle 28">
            <a:extLst>
              <a:ext uri="{FF2B5EF4-FFF2-40B4-BE49-F238E27FC236}">
                <a16:creationId xmlns:a16="http://schemas.microsoft.com/office/drawing/2014/main" id="{16266625-C6D2-3945-B7C9-8D3830289995}"/>
              </a:ext>
            </a:extLst>
          </p:cNvPr>
          <p:cNvSpPr/>
          <p:nvPr/>
        </p:nvSpPr>
        <p:spPr>
          <a:xfrm>
            <a:off x="6442872" y="3492674"/>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Hours Per Year</a:t>
            </a:r>
          </a:p>
        </p:txBody>
      </p:sp>
      <p:sp>
        <p:nvSpPr>
          <p:cNvPr id="30" name="Rectangle 29">
            <a:extLst>
              <a:ext uri="{FF2B5EF4-FFF2-40B4-BE49-F238E27FC236}">
                <a16:creationId xmlns:a16="http://schemas.microsoft.com/office/drawing/2014/main" id="{88CA44F3-3543-C145-84F3-980AA4618171}"/>
              </a:ext>
            </a:extLst>
          </p:cNvPr>
          <p:cNvSpPr/>
          <p:nvPr/>
        </p:nvSpPr>
        <p:spPr>
          <a:xfrm>
            <a:off x="6448873" y="4107420"/>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Energy Savings Per Year    </a:t>
            </a:r>
          </a:p>
        </p:txBody>
      </p:sp>
      <p:sp>
        <p:nvSpPr>
          <p:cNvPr id="31" name="Rectangle 30">
            <a:extLst>
              <a:ext uri="{FF2B5EF4-FFF2-40B4-BE49-F238E27FC236}">
                <a16:creationId xmlns:a16="http://schemas.microsoft.com/office/drawing/2014/main" id="{A7C34941-2C7A-5145-B611-5E6D0C4B36B6}"/>
              </a:ext>
            </a:extLst>
          </p:cNvPr>
          <p:cNvSpPr/>
          <p:nvPr/>
        </p:nvSpPr>
        <p:spPr>
          <a:xfrm>
            <a:off x="6442873" y="4744774"/>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Demand  Savings Per Year </a:t>
            </a:r>
          </a:p>
        </p:txBody>
      </p:sp>
      <p:sp>
        <p:nvSpPr>
          <p:cNvPr id="32" name="Rectangle 31">
            <a:extLst>
              <a:ext uri="{FF2B5EF4-FFF2-40B4-BE49-F238E27FC236}">
                <a16:creationId xmlns:a16="http://schemas.microsoft.com/office/drawing/2014/main" id="{5C40E052-D5E5-BF45-AAFF-8797284E3573}"/>
              </a:ext>
            </a:extLst>
          </p:cNvPr>
          <p:cNvSpPr/>
          <p:nvPr/>
        </p:nvSpPr>
        <p:spPr>
          <a:xfrm>
            <a:off x="6442872" y="5381919"/>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Total Savings Per Year   </a:t>
            </a:r>
          </a:p>
        </p:txBody>
      </p:sp>
      <p:sp>
        <p:nvSpPr>
          <p:cNvPr id="33" name="Rectangle 32">
            <a:extLst>
              <a:ext uri="{FF2B5EF4-FFF2-40B4-BE49-F238E27FC236}">
                <a16:creationId xmlns:a16="http://schemas.microsoft.com/office/drawing/2014/main" id="{8E21136C-7DE1-5045-9597-F031DCDFAB79}"/>
              </a:ext>
            </a:extLst>
          </p:cNvPr>
          <p:cNvSpPr/>
          <p:nvPr/>
        </p:nvSpPr>
        <p:spPr>
          <a:xfrm>
            <a:off x="6442871" y="2827516"/>
            <a:ext cx="3414713" cy="3651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Cost Per Kilowatt Hour</a:t>
            </a:r>
          </a:p>
        </p:txBody>
      </p:sp>
      <p:sp>
        <p:nvSpPr>
          <p:cNvPr id="2" name="Rectangle 1">
            <a:extLst>
              <a:ext uri="{FF2B5EF4-FFF2-40B4-BE49-F238E27FC236}">
                <a16:creationId xmlns:a16="http://schemas.microsoft.com/office/drawing/2014/main" id="{BC0CE5DA-628D-A84E-AAE0-EAC9415DF8BF}"/>
              </a:ext>
            </a:extLst>
          </p:cNvPr>
          <p:cNvSpPr/>
          <p:nvPr/>
        </p:nvSpPr>
        <p:spPr>
          <a:xfrm>
            <a:off x="4872116" y="2827517"/>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1,678</a:t>
            </a:r>
          </a:p>
        </p:txBody>
      </p:sp>
      <p:sp>
        <p:nvSpPr>
          <p:cNvPr id="34" name="Rectangle 33">
            <a:extLst>
              <a:ext uri="{FF2B5EF4-FFF2-40B4-BE49-F238E27FC236}">
                <a16:creationId xmlns:a16="http://schemas.microsoft.com/office/drawing/2014/main" id="{32648B3D-FA5D-9244-A9F2-B333C1CF1C31}"/>
              </a:ext>
            </a:extLst>
          </p:cNvPr>
          <p:cNvSpPr/>
          <p:nvPr/>
        </p:nvSpPr>
        <p:spPr>
          <a:xfrm>
            <a:off x="4872116" y="3485484"/>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1,250</a:t>
            </a:r>
          </a:p>
        </p:txBody>
      </p:sp>
      <p:sp>
        <p:nvSpPr>
          <p:cNvPr id="35" name="Rectangle 34">
            <a:extLst>
              <a:ext uri="{FF2B5EF4-FFF2-40B4-BE49-F238E27FC236}">
                <a16:creationId xmlns:a16="http://schemas.microsoft.com/office/drawing/2014/main" id="{FD34B5A5-AAAE-134C-AF4D-46385F72F398}"/>
              </a:ext>
            </a:extLst>
          </p:cNvPr>
          <p:cNvSpPr/>
          <p:nvPr/>
        </p:nvSpPr>
        <p:spPr>
          <a:xfrm>
            <a:off x="4872116" y="4102608"/>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0.746</a:t>
            </a:r>
          </a:p>
        </p:txBody>
      </p:sp>
      <p:sp>
        <p:nvSpPr>
          <p:cNvPr id="36" name="Rectangle 35">
            <a:extLst>
              <a:ext uri="{FF2B5EF4-FFF2-40B4-BE49-F238E27FC236}">
                <a16:creationId xmlns:a16="http://schemas.microsoft.com/office/drawing/2014/main" id="{AF192C17-9A07-6B4B-ABBD-758CCB0CD07C}"/>
              </a:ext>
            </a:extLst>
          </p:cNvPr>
          <p:cNvSpPr/>
          <p:nvPr/>
        </p:nvSpPr>
        <p:spPr>
          <a:xfrm>
            <a:off x="4872116" y="4744775"/>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0.8</a:t>
            </a:r>
          </a:p>
        </p:txBody>
      </p:sp>
      <p:sp>
        <p:nvSpPr>
          <p:cNvPr id="37" name="Rectangle 36">
            <a:extLst>
              <a:ext uri="{FF2B5EF4-FFF2-40B4-BE49-F238E27FC236}">
                <a16:creationId xmlns:a16="http://schemas.microsoft.com/office/drawing/2014/main" id="{6A22AB24-31E1-244E-8C58-C4B28E60AB1A}"/>
              </a:ext>
            </a:extLst>
          </p:cNvPr>
          <p:cNvSpPr/>
          <p:nvPr/>
        </p:nvSpPr>
        <p:spPr>
          <a:xfrm>
            <a:off x="4872116" y="5381920"/>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0.042049</a:t>
            </a:r>
          </a:p>
        </p:txBody>
      </p:sp>
      <p:sp>
        <p:nvSpPr>
          <p:cNvPr id="38" name="Rectangle 37">
            <a:extLst>
              <a:ext uri="{FF2B5EF4-FFF2-40B4-BE49-F238E27FC236}">
                <a16:creationId xmlns:a16="http://schemas.microsoft.com/office/drawing/2014/main" id="{100BE4B7-C238-974E-BCDD-E08CAB326F76}"/>
              </a:ext>
            </a:extLst>
          </p:cNvPr>
          <p:cNvSpPr/>
          <p:nvPr/>
        </p:nvSpPr>
        <p:spPr>
          <a:xfrm>
            <a:off x="10293221" y="2827516"/>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$0.114</a:t>
            </a:r>
          </a:p>
        </p:txBody>
      </p:sp>
      <p:sp>
        <p:nvSpPr>
          <p:cNvPr id="39" name="Rectangle 38">
            <a:extLst>
              <a:ext uri="{FF2B5EF4-FFF2-40B4-BE49-F238E27FC236}">
                <a16:creationId xmlns:a16="http://schemas.microsoft.com/office/drawing/2014/main" id="{6070C94A-3118-1646-863C-F91C17A775B9}"/>
              </a:ext>
            </a:extLst>
          </p:cNvPr>
          <p:cNvSpPr/>
          <p:nvPr/>
        </p:nvSpPr>
        <p:spPr>
          <a:xfrm>
            <a:off x="10293221" y="3485484"/>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4,500</a:t>
            </a:r>
          </a:p>
        </p:txBody>
      </p:sp>
      <p:sp>
        <p:nvSpPr>
          <p:cNvPr id="40" name="Rectangle 39">
            <a:extLst>
              <a:ext uri="{FF2B5EF4-FFF2-40B4-BE49-F238E27FC236}">
                <a16:creationId xmlns:a16="http://schemas.microsoft.com/office/drawing/2014/main" id="{81A530F7-4EA3-1B4D-9C31-4BECCF61D68A}"/>
              </a:ext>
            </a:extLst>
          </p:cNvPr>
          <p:cNvSpPr/>
          <p:nvPr/>
        </p:nvSpPr>
        <p:spPr>
          <a:xfrm>
            <a:off x="10293221" y="4102608"/>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$21,602</a:t>
            </a:r>
          </a:p>
        </p:txBody>
      </p:sp>
      <p:sp>
        <p:nvSpPr>
          <p:cNvPr id="41" name="Rectangle 40">
            <a:extLst>
              <a:ext uri="{FF2B5EF4-FFF2-40B4-BE49-F238E27FC236}">
                <a16:creationId xmlns:a16="http://schemas.microsoft.com/office/drawing/2014/main" id="{B487AC8D-AD6B-E246-8876-DC05B88530DC}"/>
              </a:ext>
            </a:extLst>
          </p:cNvPr>
          <p:cNvSpPr/>
          <p:nvPr/>
        </p:nvSpPr>
        <p:spPr>
          <a:xfrm>
            <a:off x="10293221" y="4744775"/>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$7,201</a:t>
            </a:r>
          </a:p>
        </p:txBody>
      </p:sp>
      <p:sp>
        <p:nvSpPr>
          <p:cNvPr id="42" name="Rectangle 41">
            <a:extLst>
              <a:ext uri="{FF2B5EF4-FFF2-40B4-BE49-F238E27FC236}">
                <a16:creationId xmlns:a16="http://schemas.microsoft.com/office/drawing/2014/main" id="{2298132C-8B54-674D-B456-9B965B149562}"/>
              </a:ext>
            </a:extLst>
          </p:cNvPr>
          <p:cNvSpPr/>
          <p:nvPr/>
        </p:nvSpPr>
        <p:spPr>
          <a:xfrm>
            <a:off x="10293221" y="5389368"/>
            <a:ext cx="1135118" cy="36512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a:t>
            </a:r>
            <a:r>
              <a:rPr lang="en-US" noProof="0" dirty="0">
                <a:solidFill>
                  <a:srgbClr val="F7FFF7"/>
                </a:solidFill>
                <a:latin typeface="Bell MT" panose="02020503060305020303" pitchFamily="18" charset="77"/>
              </a:rPr>
              <a:t>28</a:t>
            </a:r>
            <a:r>
              <a:rPr kumimoji="0" lang="en-US" sz="18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,803</a:t>
            </a:r>
          </a:p>
        </p:txBody>
      </p:sp>
    </p:spTree>
    <p:extLst>
      <p:ext uri="{BB962C8B-B14F-4D97-AF65-F5344CB8AC3E}">
        <p14:creationId xmlns:p14="http://schemas.microsoft.com/office/powerpoint/2010/main" val="358423315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8" grpId="0" animBg="1"/>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331304" y="1855305"/>
            <a:ext cx="11251095" cy="4068418"/>
          </a:xfrm>
          <a:noFill/>
        </p:spPr>
        <p:txBody>
          <a:bodyPr anchor="t">
            <a:normAutofit/>
          </a:bodyPr>
          <a:lstStyle/>
          <a:p>
            <a:pPr algn="ctr">
              <a:lnSpc>
                <a:spcPct val="150000"/>
              </a:lnSpc>
            </a:pPr>
            <a:r>
              <a:rPr lang="en-US" sz="2400" b="1" u="sng" dirty="0"/>
              <a:t>If Power Factor Improvement is important</a:t>
            </a:r>
            <a:r>
              <a:rPr lang="en-US" sz="2400" b="1" dirty="0"/>
              <a:t>:</a:t>
            </a:r>
          </a:p>
          <a:p>
            <a:pPr algn="ctr">
              <a:lnSpc>
                <a:spcPct val="150000"/>
              </a:lnSpc>
            </a:pPr>
            <a:r>
              <a:rPr lang="en-US" sz="2400" b="1" dirty="0"/>
              <a:t>Voltage Fluctuations Will Cause Capacitors To Fail</a:t>
            </a:r>
          </a:p>
          <a:p>
            <a:pPr algn="ctr">
              <a:lnSpc>
                <a:spcPct val="150000"/>
              </a:lnSpc>
            </a:pPr>
            <a:r>
              <a:rPr lang="en-US" sz="2400" b="1" dirty="0"/>
              <a:t>Motor Loads Are What Affects The Power Factor The Most</a:t>
            </a:r>
          </a:p>
          <a:p>
            <a:pPr algn="ctr">
              <a:lnSpc>
                <a:spcPct val="150000"/>
              </a:lnSpc>
            </a:pPr>
            <a:r>
              <a:rPr lang="en-US" sz="2400" b="1" dirty="0"/>
              <a:t>AVE Will Extend The Life of Capacitors and Motors</a:t>
            </a:r>
          </a:p>
          <a:p>
            <a:pPr algn="ctr">
              <a:lnSpc>
                <a:spcPct val="150000"/>
              </a:lnSpc>
            </a:pPr>
            <a:r>
              <a:rPr lang="en-US" sz="2400" b="1" dirty="0"/>
              <a:t>AVE  APF Unit Properly Sized And Installed Can Help Obtain PF Unity</a:t>
            </a:r>
          </a:p>
          <a:p>
            <a:pPr algn="ctr">
              <a:lnSpc>
                <a:spcPct val="150000"/>
              </a:lnSpc>
            </a:pPr>
            <a:r>
              <a:rPr lang="en-US" sz="2400" b="1" dirty="0"/>
              <a:t>LED Lighting Systems Need Voltage Stabilization To Survive</a:t>
            </a: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7"/>
            <a:ext cx="9013052" cy="1207723"/>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4000" b="1" dirty="0">
                <a:solidFill>
                  <a:srgbClr val="F7FFF7"/>
                </a:solidFill>
              </a:rPr>
              <a:t>Important  Notes:</a:t>
            </a: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  </a:t>
            </a:r>
          </a:p>
        </p:txBody>
      </p:sp>
    </p:spTree>
    <p:extLst>
      <p:ext uri="{BB962C8B-B14F-4D97-AF65-F5344CB8AC3E}">
        <p14:creationId xmlns:p14="http://schemas.microsoft.com/office/powerpoint/2010/main" val="368116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WWW.  </a:t>
            </a:r>
            <a:r>
              <a:rPr lang="en-US" sz="1400" dirty="0">
                <a:solidFill>
                  <a:srgbClr val="F7FFF7"/>
                </a:solidFill>
                <a:latin typeface="Bell MT" panose="02020503060305020303" pitchFamily="18" charset="77"/>
              </a:rPr>
              <a:t>CLEANPOWERSOLUTIONSGROUP</a:t>
            </a:r>
            <a:r>
              <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.COM</a:t>
            </a: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 </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pic>
        <p:nvPicPr>
          <p:cNvPr id="4" name="Picture 3">
            <a:extLst>
              <a:ext uri="{FF2B5EF4-FFF2-40B4-BE49-F238E27FC236}">
                <a16:creationId xmlns:a16="http://schemas.microsoft.com/office/drawing/2014/main" id="{554E053B-0909-3947-A6F7-82CA135DC03A}"/>
              </a:ext>
            </a:extLst>
          </p:cNvPr>
          <p:cNvPicPr>
            <a:picLocks noChangeAspect="1"/>
          </p:cNvPicPr>
          <p:nvPr/>
        </p:nvPicPr>
        <p:blipFill>
          <a:blip r:embed="rId2"/>
          <a:stretch>
            <a:fillRect/>
          </a:stretch>
        </p:blipFill>
        <p:spPr>
          <a:xfrm>
            <a:off x="2406151" y="472709"/>
            <a:ext cx="7013939" cy="5769065"/>
          </a:xfrm>
          <a:prstGeom prst="rect">
            <a:avLst/>
          </a:prstGeom>
        </p:spPr>
      </p:pic>
      <p:sp>
        <p:nvSpPr>
          <p:cNvPr id="2" name="TextBox 1">
            <a:extLst>
              <a:ext uri="{FF2B5EF4-FFF2-40B4-BE49-F238E27FC236}">
                <a16:creationId xmlns:a16="http://schemas.microsoft.com/office/drawing/2014/main" id="{9846B676-6B72-424A-AE71-8333D7BE87AE}"/>
              </a:ext>
            </a:extLst>
          </p:cNvPr>
          <p:cNvSpPr txBox="1"/>
          <p:nvPr/>
        </p:nvSpPr>
        <p:spPr>
          <a:xfrm>
            <a:off x="0" y="3338303"/>
            <a:ext cx="2406151" cy="3046988"/>
          </a:xfrm>
          <a:prstGeom prst="rect">
            <a:avLst/>
          </a:prstGeom>
          <a:noFill/>
        </p:spPr>
        <p:txBody>
          <a:bodyPr wrap="square" rtlCol="0">
            <a:spAutoFit/>
          </a:bodyPr>
          <a:lstStyle/>
          <a:p>
            <a:r>
              <a:rPr lang="en-US" sz="2400" b="1" dirty="0"/>
              <a:t>$ 12 ,500 Plus Average Cost Of 600v  Units</a:t>
            </a:r>
          </a:p>
          <a:p>
            <a:r>
              <a:rPr lang="en-US" sz="2400" b="1" dirty="0"/>
              <a:t>  </a:t>
            </a:r>
          </a:p>
          <a:p>
            <a:r>
              <a:rPr lang="en-US" sz="2400" b="1" dirty="0"/>
              <a:t>Average Weight is 250 lbs. </a:t>
            </a:r>
          </a:p>
          <a:p>
            <a:endParaRPr lang="en-US" sz="2400" b="1" dirty="0"/>
          </a:p>
        </p:txBody>
      </p:sp>
      <p:sp>
        <p:nvSpPr>
          <p:cNvPr id="3" name="TextBox 2">
            <a:extLst>
              <a:ext uri="{FF2B5EF4-FFF2-40B4-BE49-F238E27FC236}">
                <a16:creationId xmlns:a16="http://schemas.microsoft.com/office/drawing/2014/main" id="{BA113E6E-8854-4C52-BB01-1BFA7B717ED5}"/>
              </a:ext>
            </a:extLst>
          </p:cNvPr>
          <p:cNvSpPr txBox="1"/>
          <p:nvPr/>
        </p:nvSpPr>
        <p:spPr>
          <a:xfrm>
            <a:off x="9785849" y="2862470"/>
            <a:ext cx="1756794" cy="3046988"/>
          </a:xfrm>
          <a:prstGeom prst="rect">
            <a:avLst/>
          </a:prstGeom>
          <a:noFill/>
        </p:spPr>
        <p:txBody>
          <a:bodyPr wrap="square" rtlCol="0">
            <a:spAutoFit/>
          </a:bodyPr>
          <a:lstStyle/>
          <a:p>
            <a:r>
              <a:rPr lang="en-US" sz="2400" b="1" dirty="0"/>
              <a:t>250KVA  TO 6,000 KVA  UNITS</a:t>
            </a:r>
          </a:p>
          <a:p>
            <a:endParaRPr lang="en-US" sz="2400" b="1" dirty="0"/>
          </a:p>
          <a:p>
            <a:r>
              <a:rPr lang="en-US" sz="2400" b="1" dirty="0"/>
              <a:t>5Kv and 15kv units  available</a:t>
            </a:r>
          </a:p>
          <a:p>
            <a:r>
              <a:rPr lang="en-US" sz="2400" b="1" dirty="0"/>
              <a:t>$$$$$$</a:t>
            </a:r>
          </a:p>
        </p:txBody>
      </p:sp>
    </p:spTree>
    <p:extLst>
      <p:ext uri="{BB962C8B-B14F-4D97-AF65-F5344CB8AC3E}">
        <p14:creationId xmlns:p14="http://schemas.microsoft.com/office/powerpoint/2010/main" val="63346315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BD809-FE62-4439-846D-D982B1A8A1B3}"/>
              </a:ext>
            </a:extLst>
          </p:cNvPr>
          <p:cNvSpPr>
            <a:spLocks noGrp="1"/>
          </p:cNvSpPr>
          <p:nvPr>
            <p:ph type="title"/>
          </p:nvPr>
        </p:nvSpPr>
        <p:spPr>
          <a:xfrm>
            <a:off x="2152650" y="365127"/>
            <a:ext cx="7886700" cy="543594"/>
          </a:xfrm>
        </p:spPr>
        <p:txBody>
          <a:bodyPr>
            <a:normAutofit fontScale="90000"/>
          </a:bodyPr>
          <a:lstStyle/>
          <a:p>
            <a:pPr algn="ctr"/>
            <a:r>
              <a:rPr lang="nb-NO" u="sng" dirty="0">
                <a:latin typeface="Georgia" panose="02040502050405020303" pitchFamily="18" charset="0"/>
              </a:rPr>
              <a:t>Product Design:  Installation:</a:t>
            </a:r>
            <a:endParaRPr lang="en-US" u="sng" dirty="0">
              <a:latin typeface="Georgia" panose="02040502050405020303" pitchFamily="18" charset="0"/>
            </a:endParaRPr>
          </a:p>
        </p:txBody>
      </p:sp>
      <p:pic>
        <p:nvPicPr>
          <p:cNvPr id="6" name="Picture 5">
            <a:extLst>
              <a:ext uri="{FF2B5EF4-FFF2-40B4-BE49-F238E27FC236}">
                <a16:creationId xmlns:a16="http://schemas.microsoft.com/office/drawing/2014/main" id="{AF96BDE6-62EE-4F8C-B3B2-8E6173798D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19481" y="6217068"/>
            <a:ext cx="2880370" cy="551610"/>
          </a:xfrm>
          <a:prstGeom prst="rect">
            <a:avLst/>
          </a:prstGeom>
          <a:effectLst>
            <a:softEdge rad="12700"/>
          </a:effectLst>
        </p:spPr>
      </p:pic>
      <p:pic>
        <p:nvPicPr>
          <p:cNvPr id="8" name="Picture 7">
            <a:extLst>
              <a:ext uri="{FF2B5EF4-FFF2-40B4-BE49-F238E27FC236}">
                <a16:creationId xmlns:a16="http://schemas.microsoft.com/office/drawing/2014/main" id="{B2B25D14-1817-45E7-AD20-17443847DEB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8555" y="829017"/>
            <a:ext cx="9143999" cy="5318263"/>
          </a:xfrm>
          <a:prstGeom prst="rect">
            <a:avLst/>
          </a:prstGeom>
        </p:spPr>
      </p:pic>
      <p:pic>
        <p:nvPicPr>
          <p:cNvPr id="12" name="Picture 11" descr="A picture containing indoor, floor, kitchen, ceiling&#10;&#10;Description automatically generated">
            <a:extLst>
              <a:ext uri="{FF2B5EF4-FFF2-40B4-BE49-F238E27FC236}">
                <a16:creationId xmlns:a16="http://schemas.microsoft.com/office/drawing/2014/main" id="{65517AC7-38D5-47B3-9DA2-7648D32B5C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473" y="1457620"/>
            <a:ext cx="6857052" cy="3994233"/>
          </a:xfrm>
          <a:prstGeom prst="rect">
            <a:avLst/>
          </a:prstGeom>
        </p:spPr>
      </p:pic>
      <p:sp>
        <p:nvSpPr>
          <p:cNvPr id="3" name="TextBox 2">
            <a:extLst>
              <a:ext uri="{FF2B5EF4-FFF2-40B4-BE49-F238E27FC236}">
                <a16:creationId xmlns:a16="http://schemas.microsoft.com/office/drawing/2014/main" id="{3651AE9F-0E86-42BD-9771-3FD3821424CB}"/>
              </a:ext>
            </a:extLst>
          </p:cNvPr>
          <p:cNvSpPr txBox="1"/>
          <p:nvPr/>
        </p:nvSpPr>
        <p:spPr>
          <a:xfrm>
            <a:off x="2862470" y="5777948"/>
            <a:ext cx="7770084" cy="369332"/>
          </a:xfrm>
          <a:prstGeom prst="rect">
            <a:avLst/>
          </a:prstGeom>
          <a:noFill/>
        </p:spPr>
        <p:txBody>
          <a:bodyPr wrap="square" rtlCol="0">
            <a:spAutoFit/>
          </a:bodyPr>
          <a:lstStyle/>
          <a:p>
            <a:r>
              <a:rPr lang="en-US" b="1" u="sng" dirty="0"/>
              <a:t>CONNECT  TO  ANY  30 AMP CIRCUIT  BREAKER  IN MDP</a:t>
            </a:r>
          </a:p>
        </p:txBody>
      </p:sp>
    </p:spTree>
    <p:extLst>
      <p:ext uri="{BB962C8B-B14F-4D97-AF65-F5344CB8AC3E}">
        <p14:creationId xmlns:p14="http://schemas.microsoft.com/office/powerpoint/2010/main" val="70981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WWW.PHASEBACK.COM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7FFF7"/>
                </a:solidFill>
                <a:latin typeface="Bell MT" panose="02020503060305020303" pitchFamily="18" charset="77"/>
              </a:rPr>
              <a:t>CLEAN  POWER  SOLUTIONS,</a:t>
            </a:r>
            <a:r>
              <a:rPr kumimoji="0" lang="en-US" sz="20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pic>
        <p:nvPicPr>
          <p:cNvPr id="4" name="Picture 3" descr="A room with a fireplace&#10;&#10;Description automatically generated">
            <a:extLst>
              <a:ext uri="{FF2B5EF4-FFF2-40B4-BE49-F238E27FC236}">
                <a16:creationId xmlns:a16="http://schemas.microsoft.com/office/drawing/2014/main" id="{C04F4E7B-FC61-4AE8-9137-25E3EBC23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76034BF-603C-4D62-ACD7-0B69FF2351D7}"/>
              </a:ext>
            </a:extLst>
          </p:cNvPr>
          <p:cNvSpPr txBox="1"/>
          <p:nvPr/>
        </p:nvSpPr>
        <p:spPr>
          <a:xfrm>
            <a:off x="755374" y="4717774"/>
            <a:ext cx="3392556" cy="830997"/>
          </a:xfrm>
          <a:prstGeom prst="rect">
            <a:avLst/>
          </a:prstGeom>
          <a:noFill/>
        </p:spPr>
        <p:txBody>
          <a:bodyPr wrap="square" rtlCol="0">
            <a:spAutoFit/>
          </a:bodyPr>
          <a:lstStyle/>
          <a:p>
            <a:r>
              <a:rPr lang="en-US" sz="4800" b="1" u="sng" dirty="0"/>
              <a:t>THIS  ???</a:t>
            </a:r>
          </a:p>
        </p:txBody>
      </p:sp>
    </p:spTree>
    <p:extLst>
      <p:ext uri="{BB962C8B-B14F-4D97-AF65-F5344CB8AC3E}">
        <p14:creationId xmlns:p14="http://schemas.microsoft.com/office/powerpoint/2010/main" val="4069065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531" y="2413712"/>
            <a:ext cx="11299190" cy="3515373"/>
          </a:xfrm>
          <a:solidFill>
            <a:schemeClr val="bg1">
              <a:lumMod val="95000"/>
              <a:lumOff val="5000"/>
              <a:alpha val="22000"/>
            </a:schemeClr>
          </a:solidFill>
        </p:spPr>
        <p:txBody>
          <a:bodyPr anchor="ctr">
            <a:normAutofit fontScale="90000"/>
          </a:bodyPr>
          <a:lstStyle/>
          <a:p>
            <a:pPr algn="ctr"/>
            <a:r>
              <a:rPr lang="en-US" b="1" u="sng" dirty="0"/>
              <a:t>WHAT ARE THE  PROBLEMS &amp; THE  SOLUTIONS: </a:t>
            </a:r>
            <a:br>
              <a:rPr lang="en-US" b="1" u="sng" dirty="0"/>
            </a:br>
            <a:br>
              <a:rPr lang="en-US" dirty="0"/>
            </a:br>
            <a:br>
              <a:rPr lang="en-US" dirty="0"/>
            </a:br>
            <a:r>
              <a:rPr lang="en-US" dirty="0"/>
              <a:t>(</a:t>
            </a:r>
            <a:r>
              <a:rPr lang="en-US" b="1" u="sng" dirty="0"/>
              <a:t>Automatic Voltage Equalizer System)</a:t>
            </a:r>
            <a:br>
              <a:rPr lang="en-US" b="1" u="sng" dirty="0"/>
            </a:br>
            <a:br>
              <a:rPr lang="en-US" b="1" u="sng" dirty="0"/>
            </a:br>
            <a:r>
              <a:rPr lang="en-US" b="1" dirty="0"/>
              <a:t>PATENTED….AVE</a:t>
            </a:r>
            <a:endParaRPr lang="en-US" b="1" dirty="0">
              <a:latin typeface="Bell MT" panose="02020503060305020303" pitchFamily="18" charset="77"/>
            </a:endParaRPr>
          </a:p>
        </p:txBody>
      </p:sp>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3" name="TextBox 2">
            <a:extLst>
              <a:ext uri="{FF2B5EF4-FFF2-40B4-BE49-F238E27FC236}">
                <a16:creationId xmlns:a16="http://schemas.microsoft.com/office/drawing/2014/main" id="{4E32DBF3-7C38-4B7F-8103-4CCC260B25F9}"/>
              </a:ext>
            </a:extLst>
          </p:cNvPr>
          <p:cNvSpPr txBox="1"/>
          <p:nvPr/>
        </p:nvSpPr>
        <p:spPr>
          <a:xfrm>
            <a:off x="763661" y="928914"/>
            <a:ext cx="9381825" cy="707886"/>
          </a:xfrm>
          <a:prstGeom prst="rect">
            <a:avLst/>
          </a:prstGeom>
          <a:noFill/>
        </p:spPr>
        <p:txBody>
          <a:bodyPr wrap="square" rtlCol="0">
            <a:spAutoFit/>
          </a:bodyPr>
          <a:lstStyle/>
          <a:p>
            <a:r>
              <a:rPr lang="en-US" sz="4000" b="1" u="sng" dirty="0">
                <a:solidFill>
                  <a:srgbClr val="FBFAFF"/>
                </a:solidFill>
              </a:rPr>
              <a:t>ARC  FLASH</a:t>
            </a:r>
            <a:r>
              <a:rPr lang="en-US" sz="4000" b="1" u="sng" dirty="0"/>
              <a:t>…..................WHAT  IS  IT ?</a:t>
            </a:r>
          </a:p>
        </p:txBody>
      </p:sp>
    </p:spTree>
    <p:extLst>
      <p:ext uri="{BB962C8B-B14F-4D97-AF65-F5344CB8AC3E}">
        <p14:creationId xmlns:p14="http://schemas.microsoft.com/office/powerpoint/2010/main" val="172983101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WWW.PHASEBACK.COM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7FFF7"/>
                </a:solidFill>
                <a:latin typeface="Bell MT" panose="02020503060305020303" pitchFamily="18" charset="77"/>
              </a:rPr>
              <a:t>CLEAN  POWER  SOLUTIONS,</a:t>
            </a:r>
            <a:r>
              <a:rPr kumimoji="0" lang="en-US" sz="20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pic>
        <p:nvPicPr>
          <p:cNvPr id="7" name="Picture 6" descr="A picture containing man, kitchen, fire, standing&#10;&#10;Description automatically generated">
            <a:extLst>
              <a:ext uri="{FF2B5EF4-FFF2-40B4-BE49-F238E27FC236}">
                <a16:creationId xmlns:a16="http://schemas.microsoft.com/office/drawing/2014/main" id="{07583AAD-F17D-43E5-B532-31A139CAE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6094186" cy="7126514"/>
          </a:xfrm>
          <a:prstGeom prst="rect">
            <a:avLst/>
          </a:prstGeom>
        </p:spPr>
      </p:pic>
      <p:pic>
        <p:nvPicPr>
          <p:cNvPr id="12" name="Picture 11" descr="A blurry photo of a fire&#10;&#10;Description automatically generated">
            <a:extLst>
              <a:ext uri="{FF2B5EF4-FFF2-40B4-BE49-F238E27FC236}">
                <a16:creationId xmlns:a16="http://schemas.microsoft.com/office/drawing/2014/main" id="{B810EA56-5320-47A4-BD1E-8CBDB8453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116" y="-1"/>
            <a:ext cx="5979884" cy="7126515"/>
          </a:xfrm>
          <a:prstGeom prst="rect">
            <a:avLst/>
          </a:prstGeom>
        </p:spPr>
      </p:pic>
      <p:sp>
        <p:nvSpPr>
          <p:cNvPr id="2" name="TextBox 1">
            <a:extLst>
              <a:ext uri="{FF2B5EF4-FFF2-40B4-BE49-F238E27FC236}">
                <a16:creationId xmlns:a16="http://schemas.microsoft.com/office/drawing/2014/main" id="{16E55B49-D658-4822-ADE2-0ABF5CB36A59}"/>
              </a:ext>
            </a:extLst>
          </p:cNvPr>
          <p:cNvSpPr txBox="1"/>
          <p:nvPr/>
        </p:nvSpPr>
        <p:spPr>
          <a:xfrm>
            <a:off x="3366052" y="4558748"/>
            <a:ext cx="2279374" cy="1323439"/>
          </a:xfrm>
          <a:prstGeom prst="rect">
            <a:avLst/>
          </a:prstGeom>
          <a:noFill/>
        </p:spPr>
        <p:txBody>
          <a:bodyPr wrap="square" rtlCol="0">
            <a:spAutoFit/>
          </a:bodyPr>
          <a:lstStyle/>
          <a:p>
            <a:r>
              <a:rPr lang="en-US" sz="4000" b="1" u="sng" dirty="0"/>
              <a:t>AND THIS ???</a:t>
            </a:r>
          </a:p>
        </p:txBody>
      </p:sp>
    </p:spTree>
    <p:extLst>
      <p:ext uri="{BB962C8B-B14F-4D97-AF65-F5344CB8AC3E}">
        <p14:creationId xmlns:p14="http://schemas.microsoft.com/office/powerpoint/2010/main" val="991929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310523"/>
            <a:ext cx="12192000" cy="566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WWW.  </a:t>
            </a:r>
            <a:r>
              <a:rPr lang="en-US" sz="1400" dirty="0">
                <a:solidFill>
                  <a:srgbClr val="F7FFF7"/>
                </a:solidFill>
                <a:latin typeface="Bell MT" panose="02020503060305020303" pitchFamily="18" charset="77"/>
              </a:rPr>
              <a:t>CLEANPOWERSOLUTIONSGROUP</a:t>
            </a:r>
            <a:r>
              <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.COM</a:t>
            </a: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 </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pic>
        <p:nvPicPr>
          <p:cNvPr id="4" name="Picture 3">
            <a:extLst>
              <a:ext uri="{FF2B5EF4-FFF2-40B4-BE49-F238E27FC236}">
                <a16:creationId xmlns:a16="http://schemas.microsoft.com/office/drawing/2014/main" id="{554E053B-0909-3947-A6F7-82CA135DC03A}"/>
              </a:ext>
            </a:extLst>
          </p:cNvPr>
          <p:cNvPicPr>
            <a:picLocks noChangeAspect="1"/>
          </p:cNvPicPr>
          <p:nvPr/>
        </p:nvPicPr>
        <p:blipFill>
          <a:blip r:embed="rId2"/>
          <a:stretch>
            <a:fillRect/>
          </a:stretch>
        </p:blipFill>
        <p:spPr>
          <a:xfrm>
            <a:off x="2406151" y="547477"/>
            <a:ext cx="7013939" cy="5963940"/>
          </a:xfrm>
          <a:prstGeom prst="rect">
            <a:avLst/>
          </a:prstGeom>
        </p:spPr>
      </p:pic>
      <p:sp>
        <p:nvSpPr>
          <p:cNvPr id="2" name="TextBox 1">
            <a:extLst>
              <a:ext uri="{FF2B5EF4-FFF2-40B4-BE49-F238E27FC236}">
                <a16:creationId xmlns:a16="http://schemas.microsoft.com/office/drawing/2014/main" id="{9846B676-6B72-424A-AE71-8333D7BE87AE}"/>
              </a:ext>
            </a:extLst>
          </p:cNvPr>
          <p:cNvSpPr txBox="1"/>
          <p:nvPr/>
        </p:nvSpPr>
        <p:spPr>
          <a:xfrm>
            <a:off x="0" y="3338303"/>
            <a:ext cx="2406151" cy="830997"/>
          </a:xfrm>
          <a:prstGeom prst="rect">
            <a:avLst/>
          </a:prstGeom>
          <a:noFill/>
        </p:spPr>
        <p:txBody>
          <a:bodyPr wrap="square" rtlCol="0">
            <a:spAutoFit/>
          </a:bodyPr>
          <a:lstStyle/>
          <a:p>
            <a:endParaRPr lang="en-US" sz="2400" b="1" dirty="0"/>
          </a:p>
          <a:p>
            <a:endParaRPr lang="en-US" sz="2400" b="1" dirty="0"/>
          </a:p>
        </p:txBody>
      </p:sp>
      <p:sp>
        <p:nvSpPr>
          <p:cNvPr id="3" name="TextBox 2">
            <a:extLst>
              <a:ext uri="{FF2B5EF4-FFF2-40B4-BE49-F238E27FC236}">
                <a16:creationId xmlns:a16="http://schemas.microsoft.com/office/drawing/2014/main" id="{BD67E73C-0F49-4E5F-9981-7562B46B1CC8}"/>
              </a:ext>
            </a:extLst>
          </p:cNvPr>
          <p:cNvSpPr txBox="1"/>
          <p:nvPr/>
        </p:nvSpPr>
        <p:spPr>
          <a:xfrm>
            <a:off x="569842" y="2107096"/>
            <a:ext cx="1696279" cy="1323439"/>
          </a:xfrm>
          <a:prstGeom prst="rect">
            <a:avLst/>
          </a:prstGeom>
          <a:noFill/>
        </p:spPr>
        <p:txBody>
          <a:bodyPr wrap="square" rtlCol="0">
            <a:spAutoFit/>
          </a:bodyPr>
          <a:lstStyle/>
          <a:p>
            <a:r>
              <a:rPr lang="en-US" sz="4000" b="1" u="sng" dirty="0"/>
              <a:t>OR  THIS ?</a:t>
            </a:r>
          </a:p>
        </p:txBody>
      </p:sp>
    </p:spTree>
    <p:extLst>
      <p:ext uri="{BB962C8B-B14F-4D97-AF65-F5344CB8AC3E}">
        <p14:creationId xmlns:p14="http://schemas.microsoft.com/office/powerpoint/2010/main" val="2622657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5658679"/>
            <a:ext cx="12192000" cy="821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3" name="TextBox 2">
            <a:extLst>
              <a:ext uri="{FF2B5EF4-FFF2-40B4-BE49-F238E27FC236}">
                <a16:creationId xmlns:a16="http://schemas.microsoft.com/office/drawing/2014/main" id="{4E32DBF3-7C38-4B7F-8103-4CCC260B25F9}"/>
              </a:ext>
            </a:extLst>
          </p:cNvPr>
          <p:cNvSpPr txBox="1"/>
          <p:nvPr/>
        </p:nvSpPr>
        <p:spPr>
          <a:xfrm>
            <a:off x="763661" y="928914"/>
            <a:ext cx="10036861" cy="707886"/>
          </a:xfrm>
          <a:prstGeom prst="rect">
            <a:avLst/>
          </a:prstGeom>
          <a:noFill/>
        </p:spPr>
        <p:txBody>
          <a:bodyPr wrap="square" rtlCol="0">
            <a:spAutoFit/>
          </a:bodyPr>
          <a:lstStyle/>
          <a:p>
            <a:pPr algn="ctr"/>
            <a:r>
              <a:rPr lang="en-US" sz="4000" b="1" u="sng" dirty="0">
                <a:solidFill>
                  <a:srgbClr val="FBFAFF"/>
                </a:solidFill>
              </a:rPr>
              <a:t>CLEAN POWER SOLUTIONS  RESOURCES:</a:t>
            </a:r>
            <a:endParaRPr lang="en-US" sz="4000" b="1" u="sng" dirty="0"/>
          </a:p>
        </p:txBody>
      </p:sp>
      <p:sp>
        <p:nvSpPr>
          <p:cNvPr id="5" name="TextBox 4">
            <a:extLst>
              <a:ext uri="{FF2B5EF4-FFF2-40B4-BE49-F238E27FC236}">
                <a16:creationId xmlns:a16="http://schemas.microsoft.com/office/drawing/2014/main" id="{4ED438A2-BE73-4F80-8C74-8E8BF58D2F1D}"/>
              </a:ext>
            </a:extLst>
          </p:cNvPr>
          <p:cNvSpPr txBox="1"/>
          <p:nvPr/>
        </p:nvSpPr>
        <p:spPr>
          <a:xfrm>
            <a:off x="2398643" y="2570922"/>
            <a:ext cx="8401879" cy="3323987"/>
          </a:xfrm>
          <a:prstGeom prst="rect">
            <a:avLst/>
          </a:prstGeom>
          <a:noFill/>
        </p:spPr>
        <p:txBody>
          <a:bodyPr wrap="square" rtlCol="0">
            <a:spAutoFit/>
          </a:bodyPr>
          <a:lstStyle/>
          <a:p>
            <a:pPr marL="285750" indent="-285750">
              <a:buFont typeface="Arial" panose="020B0604020202020204" pitchFamily="34" charset="0"/>
              <a:buChar char="•"/>
            </a:pPr>
            <a:r>
              <a:rPr lang="en-US" sz="2400" b="1" dirty="0"/>
              <a:t>AVE  BROCHURE</a:t>
            </a:r>
          </a:p>
          <a:p>
            <a:pPr marL="285750" indent="-285750">
              <a:buFont typeface="Arial" panose="020B0604020202020204" pitchFamily="34" charset="0"/>
              <a:buChar char="•"/>
            </a:pPr>
            <a:r>
              <a:rPr lang="en-US" sz="2400" b="1" dirty="0"/>
              <a:t>AVE  PROJECT  SPECIFICATION</a:t>
            </a:r>
          </a:p>
          <a:p>
            <a:pPr marL="285750" indent="-285750">
              <a:buFont typeface="Arial" panose="020B0604020202020204" pitchFamily="34" charset="0"/>
              <a:buChar char="•"/>
            </a:pPr>
            <a:r>
              <a:rPr lang="en-US" sz="2400" b="1" dirty="0"/>
              <a:t>AVE  INSTALLATION  MANUALS</a:t>
            </a:r>
          </a:p>
          <a:p>
            <a:pPr marL="285750" indent="-285750">
              <a:buFont typeface="Arial" panose="020B0604020202020204" pitchFamily="34" charset="0"/>
              <a:buChar char="•"/>
            </a:pPr>
            <a:r>
              <a:rPr lang="en-US" sz="2400" b="1" dirty="0"/>
              <a:t>AVE  LAB  TEST  REPORT</a:t>
            </a:r>
          </a:p>
          <a:p>
            <a:pPr marL="285750" indent="-285750">
              <a:buFont typeface="Arial" panose="020B0604020202020204" pitchFamily="34" charset="0"/>
              <a:buChar char="•"/>
            </a:pPr>
            <a:r>
              <a:rPr lang="en-US" sz="2400" b="1" dirty="0"/>
              <a:t>AVE  CAPABILITIES  SUMMARY</a:t>
            </a:r>
          </a:p>
          <a:p>
            <a:pPr marL="285750" indent="-285750">
              <a:buFont typeface="Arial" panose="020B0604020202020204" pitchFamily="34" charset="0"/>
              <a:buChar char="•"/>
            </a:pPr>
            <a:r>
              <a:rPr lang="en-US" sz="2400" b="1" dirty="0"/>
              <a:t>AVE  ROI  CALCULATOR PROGRAM</a:t>
            </a:r>
          </a:p>
          <a:p>
            <a:pPr marL="285750" indent="-285750">
              <a:buFont typeface="Arial" panose="020B0604020202020204" pitchFamily="34" charset="0"/>
              <a:buChar char="•"/>
            </a:pPr>
            <a:r>
              <a:rPr lang="en-US" sz="2400" b="1" dirty="0"/>
              <a:t>AVE  PROJECT  BUDGETS</a:t>
            </a:r>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007179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4" name="TextBox 3">
            <a:extLst>
              <a:ext uri="{FF2B5EF4-FFF2-40B4-BE49-F238E27FC236}">
                <a16:creationId xmlns:a16="http://schemas.microsoft.com/office/drawing/2014/main" id="{0C327066-545A-4EFB-A5B4-386288937ADF}"/>
              </a:ext>
            </a:extLst>
          </p:cNvPr>
          <p:cNvSpPr txBox="1"/>
          <p:nvPr/>
        </p:nvSpPr>
        <p:spPr>
          <a:xfrm>
            <a:off x="159027" y="1086678"/>
            <a:ext cx="10323444" cy="6186309"/>
          </a:xfrm>
          <a:prstGeom prst="rect">
            <a:avLst/>
          </a:prstGeom>
          <a:noFill/>
        </p:spPr>
        <p:txBody>
          <a:bodyPr wrap="square" rtlCol="0">
            <a:spAutoFit/>
          </a:bodyPr>
          <a:lstStyle/>
          <a:p>
            <a:pPr algn="ctr"/>
            <a:endParaRPr lang="en-US" sz="4000" b="1" u="sng" dirty="0"/>
          </a:p>
          <a:p>
            <a:pPr algn="ctr"/>
            <a:r>
              <a:rPr lang="en-US" sz="4000" b="1" u="sng" dirty="0"/>
              <a:t>CLEAN  POWER  SOLUTIONS, LLC</a:t>
            </a:r>
          </a:p>
          <a:p>
            <a:pPr marL="742950" indent="-742950" algn="ctr">
              <a:buAutoNum type="arabicPlain" startAt="10826"/>
            </a:pPr>
            <a:r>
              <a:rPr lang="en-US" sz="4000" b="1" u="sng" dirty="0"/>
              <a:t> Sparkling Waters Ct.</a:t>
            </a:r>
          </a:p>
          <a:p>
            <a:pPr algn="ctr"/>
            <a:r>
              <a:rPr lang="en-US" sz="4000" b="1" u="sng" dirty="0"/>
              <a:t>South Lyon, MI  48178</a:t>
            </a:r>
          </a:p>
          <a:p>
            <a:pPr algn="ctr"/>
            <a:r>
              <a:rPr lang="en-US" sz="4000" b="1" u="sng" dirty="0"/>
              <a:t>E: </a:t>
            </a:r>
            <a:r>
              <a:rPr lang="en-US" sz="4000" b="1" u="sng" dirty="0">
                <a:hlinkClick r:id="rId2"/>
              </a:rPr>
              <a:t>frank.cleanpower@gmail.com</a:t>
            </a:r>
            <a:endParaRPr lang="en-US" sz="4000" b="1" u="sng" dirty="0"/>
          </a:p>
          <a:p>
            <a:pPr algn="ctr"/>
            <a:r>
              <a:rPr lang="en-US" sz="4000" b="1" u="sng" dirty="0"/>
              <a:t>C: 616-633-1805</a:t>
            </a:r>
          </a:p>
          <a:p>
            <a:pPr algn="ctr"/>
            <a:r>
              <a:rPr lang="en-US" sz="3600" b="1" u="sng" dirty="0"/>
              <a:t>WWW.CLEANPOWERSOLUTIONSGROUP.COM</a:t>
            </a:r>
          </a:p>
          <a:p>
            <a:pPr algn="ctr"/>
            <a:endParaRPr lang="en-US" sz="4000" b="1" u="sng" dirty="0"/>
          </a:p>
          <a:p>
            <a:endParaRPr lang="en-US" sz="4000" b="1" dirty="0"/>
          </a:p>
          <a:p>
            <a:endParaRPr lang="en-US" sz="4000" b="1" u="sng" dirty="0"/>
          </a:p>
        </p:txBody>
      </p:sp>
    </p:spTree>
    <p:extLst>
      <p:ext uri="{BB962C8B-B14F-4D97-AF65-F5344CB8AC3E}">
        <p14:creationId xmlns:p14="http://schemas.microsoft.com/office/powerpoint/2010/main" val="1112415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WWW.PHASEBACK.COM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7FFF7"/>
                </a:solidFill>
                <a:latin typeface="Bell MT" panose="02020503060305020303" pitchFamily="18" charset="77"/>
              </a:rPr>
              <a:t>CLEAN  POWER  SOLUTIONS,</a:t>
            </a:r>
            <a:r>
              <a:rPr kumimoji="0" lang="en-US" sz="20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pic>
        <p:nvPicPr>
          <p:cNvPr id="4" name="Picture 3" descr="A room with a fireplace&#10;&#10;Description automatically generated">
            <a:extLst>
              <a:ext uri="{FF2B5EF4-FFF2-40B4-BE49-F238E27FC236}">
                <a16:creationId xmlns:a16="http://schemas.microsoft.com/office/drawing/2014/main" id="{C04F4E7B-FC61-4AE8-9137-25E3EBC23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2922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WWW.PHASEBACK.COM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F7FFF7"/>
                </a:solidFill>
                <a:latin typeface="Bell MT" panose="02020503060305020303" pitchFamily="18" charset="77"/>
              </a:rPr>
              <a:t>CLEAN  POWER  SOLUTIONS,</a:t>
            </a:r>
            <a:r>
              <a:rPr kumimoji="0" lang="en-US" sz="20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pic>
        <p:nvPicPr>
          <p:cNvPr id="7" name="Picture 6" descr="A picture containing man, kitchen, fire, standing&#10;&#10;Description automatically generated">
            <a:extLst>
              <a:ext uri="{FF2B5EF4-FFF2-40B4-BE49-F238E27FC236}">
                <a16:creationId xmlns:a16="http://schemas.microsoft.com/office/drawing/2014/main" id="{07583AAD-F17D-43E5-B532-31A139CAE7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0"/>
            <a:ext cx="6094186" cy="7126514"/>
          </a:xfrm>
          <a:prstGeom prst="rect">
            <a:avLst/>
          </a:prstGeom>
        </p:spPr>
      </p:pic>
      <p:pic>
        <p:nvPicPr>
          <p:cNvPr id="12" name="Picture 11" descr="A blurry photo of a fire&#10;&#10;Description automatically generated">
            <a:extLst>
              <a:ext uri="{FF2B5EF4-FFF2-40B4-BE49-F238E27FC236}">
                <a16:creationId xmlns:a16="http://schemas.microsoft.com/office/drawing/2014/main" id="{B810EA56-5320-47A4-BD1E-8CBDB8453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116" y="-1"/>
            <a:ext cx="5979884" cy="7126515"/>
          </a:xfrm>
          <a:prstGeom prst="rect">
            <a:avLst/>
          </a:prstGeom>
        </p:spPr>
      </p:pic>
    </p:spTree>
    <p:extLst>
      <p:ext uri="{BB962C8B-B14F-4D97-AF65-F5344CB8AC3E}">
        <p14:creationId xmlns:p14="http://schemas.microsoft.com/office/powerpoint/2010/main" val="2393113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pic>
        <p:nvPicPr>
          <p:cNvPr id="8" name="Picture 7" descr="A picture containing sitting, blue, covered, water&#10;&#10;Description automatically generated">
            <a:extLst>
              <a:ext uri="{FF2B5EF4-FFF2-40B4-BE49-F238E27FC236}">
                <a16:creationId xmlns:a16="http://schemas.microsoft.com/office/drawing/2014/main" id="{03ABE680-75EE-46F7-9D2F-FC361D3A8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026" y="-231913"/>
            <a:ext cx="6255026" cy="7089913"/>
          </a:xfrm>
          <a:prstGeom prst="rect">
            <a:avLst/>
          </a:prstGeom>
        </p:spPr>
      </p:pic>
      <p:sp>
        <p:nvSpPr>
          <p:cNvPr id="16" name="TextBox 15">
            <a:extLst>
              <a:ext uri="{FF2B5EF4-FFF2-40B4-BE49-F238E27FC236}">
                <a16:creationId xmlns:a16="http://schemas.microsoft.com/office/drawing/2014/main" id="{8A08B3EB-97A3-4633-9E77-90836694DABE}"/>
              </a:ext>
            </a:extLst>
          </p:cNvPr>
          <p:cNvSpPr txBox="1"/>
          <p:nvPr/>
        </p:nvSpPr>
        <p:spPr>
          <a:xfrm>
            <a:off x="6944139" y="331304"/>
            <a:ext cx="4611757" cy="707886"/>
          </a:xfrm>
          <a:prstGeom prst="rect">
            <a:avLst/>
          </a:prstGeom>
          <a:noFill/>
        </p:spPr>
        <p:txBody>
          <a:bodyPr wrap="square" rtlCol="0">
            <a:spAutoFit/>
          </a:bodyPr>
          <a:lstStyle/>
          <a:p>
            <a:r>
              <a:rPr lang="en-US" sz="4000" b="1" dirty="0"/>
              <a:t>       </a:t>
            </a:r>
            <a:r>
              <a:rPr lang="en-US" sz="4000" b="1" u="sng" dirty="0"/>
              <a:t>STATISTICS:</a:t>
            </a:r>
          </a:p>
        </p:txBody>
      </p:sp>
      <p:sp>
        <p:nvSpPr>
          <p:cNvPr id="17" name="TextBox 16">
            <a:extLst>
              <a:ext uri="{FF2B5EF4-FFF2-40B4-BE49-F238E27FC236}">
                <a16:creationId xmlns:a16="http://schemas.microsoft.com/office/drawing/2014/main" id="{56F5DC18-CF9B-450C-883D-DE024E314D29}"/>
              </a:ext>
            </a:extLst>
          </p:cNvPr>
          <p:cNvSpPr txBox="1"/>
          <p:nvPr/>
        </p:nvSpPr>
        <p:spPr>
          <a:xfrm>
            <a:off x="6387547" y="1364974"/>
            <a:ext cx="5671931" cy="4893647"/>
          </a:xfrm>
          <a:prstGeom prst="rect">
            <a:avLst/>
          </a:prstGeom>
          <a:noFill/>
        </p:spPr>
        <p:txBody>
          <a:bodyPr wrap="square" rtlCol="0">
            <a:spAutoFit/>
          </a:bodyPr>
          <a:lstStyle/>
          <a:p>
            <a:pPr marL="342900" indent="-342900">
              <a:buFont typeface="Arial" panose="020B0604020202020204" pitchFamily="34" charset="0"/>
              <a:buChar char="•"/>
            </a:pPr>
            <a:r>
              <a:rPr lang="en-US" sz="2400" b="1" dirty="0"/>
              <a:t>DEPT. LABOR  7  YEAR STUDY:</a:t>
            </a:r>
          </a:p>
          <a:p>
            <a:endParaRPr lang="en-US" sz="2400" b="1" dirty="0"/>
          </a:p>
          <a:p>
            <a:pPr marL="342900" indent="-342900">
              <a:buFont typeface="Arial" panose="020B0604020202020204" pitchFamily="34" charset="0"/>
              <a:buChar char="•"/>
            </a:pPr>
            <a:r>
              <a:rPr lang="en-US" sz="2400" b="1" dirty="0"/>
              <a:t> </a:t>
            </a:r>
            <a:r>
              <a:rPr lang="en-US" sz="2400" b="1" u="sng" dirty="0"/>
              <a:t>EVERY  YEAR</a:t>
            </a:r>
            <a:r>
              <a:rPr lang="en-US" sz="2400" b="1" dirty="0"/>
              <a:t>:   400 DEATHS</a:t>
            </a:r>
            <a:endParaRPr lang="en-US" sz="2400" dirty="0"/>
          </a:p>
          <a:p>
            <a:pPr marL="342900" indent="-342900">
              <a:buFont typeface="Arial" panose="020B0604020202020204" pitchFamily="34" charset="0"/>
              <a:buChar char="•"/>
            </a:pPr>
            <a:r>
              <a:rPr lang="en-US" sz="2400" dirty="0"/>
              <a:t> </a:t>
            </a:r>
            <a:r>
              <a:rPr lang="en-US" sz="2400" b="1" dirty="0"/>
              <a:t>4,686  WORK  LOSS  INJURYS</a:t>
            </a:r>
          </a:p>
          <a:p>
            <a:endParaRPr lang="en-US" sz="2400" b="1" dirty="0"/>
          </a:p>
          <a:p>
            <a:pPr marL="342900" indent="-342900">
              <a:buFont typeface="Arial" panose="020B0604020202020204" pitchFamily="34" charset="0"/>
              <a:buChar char="•"/>
            </a:pPr>
            <a:r>
              <a:rPr lang="en-US" sz="2400" b="1" dirty="0"/>
              <a:t> 7,000  BURN  INJURYS</a:t>
            </a:r>
          </a:p>
          <a:p>
            <a:pPr marL="342900" indent="-342900">
              <a:buFont typeface="Arial" panose="020B0604020202020204" pitchFamily="34" charset="0"/>
              <a:buChar char="•"/>
            </a:pPr>
            <a:r>
              <a:rPr lang="en-US" sz="2400" b="1" dirty="0"/>
              <a:t> 2,000  HOSPITALIZATIONS</a:t>
            </a:r>
          </a:p>
          <a:p>
            <a:endParaRPr lang="en-US" sz="2400" b="1" dirty="0"/>
          </a:p>
          <a:p>
            <a:pPr marL="342900" indent="-342900">
              <a:buFont typeface="Arial" panose="020B0604020202020204" pitchFamily="34" charset="0"/>
              <a:buChar char="•"/>
            </a:pPr>
            <a:r>
              <a:rPr lang="en-US" sz="2400" b="1" dirty="0"/>
              <a:t>  </a:t>
            </a:r>
            <a:r>
              <a:rPr lang="en-US" sz="2400" b="1" u="sng" dirty="0"/>
              <a:t>30,000  EVENTS  EVERY  YEAR</a:t>
            </a:r>
            <a:endParaRPr lang="en-US" sz="2400" b="1" dirty="0"/>
          </a:p>
          <a:p>
            <a:pPr marL="342900" indent="-342900">
              <a:buFont typeface="Arial" panose="020B0604020202020204" pitchFamily="34" charset="0"/>
              <a:buChar char="•"/>
            </a:pPr>
            <a:r>
              <a:rPr lang="en-US" sz="2400" b="1" dirty="0"/>
              <a:t>  HOW  MANY  ARE UNREPORTED?</a:t>
            </a:r>
          </a:p>
          <a:p>
            <a:pPr marL="342900" indent="-342900">
              <a:buFont typeface="Arial" panose="020B0604020202020204" pitchFamily="34" charset="0"/>
              <a:buChar char="•"/>
            </a:pPr>
            <a:r>
              <a:rPr lang="en-US" sz="2400" b="1" dirty="0"/>
              <a:t>  HOW  MANY  ARE IN  MICHIGAN?</a:t>
            </a:r>
          </a:p>
          <a:p>
            <a:endParaRPr lang="en-US" sz="2400" b="1" dirty="0"/>
          </a:p>
          <a:p>
            <a:pPr marL="342900" indent="-342900">
              <a:buFont typeface="Arial" panose="020B0604020202020204" pitchFamily="34" charset="0"/>
              <a:buChar char="•"/>
            </a:pPr>
            <a:r>
              <a:rPr lang="en-US" sz="2400" b="1" dirty="0"/>
              <a:t>  ROGER  REASON ITE  SIEMENS</a:t>
            </a:r>
          </a:p>
        </p:txBody>
      </p:sp>
    </p:spTree>
    <p:extLst>
      <p:ext uri="{BB962C8B-B14F-4D97-AF65-F5344CB8AC3E}">
        <p14:creationId xmlns:p14="http://schemas.microsoft.com/office/powerpoint/2010/main" val="1135961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04" y="1636800"/>
            <a:ext cx="10792235" cy="4684487"/>
          </a:xfrm>
          <a:solidFill>
            <a:schemeClr val="bg1">
              <a:lumMod val="95000"/>
              <a:lumOff val="5000"/>
              <a:alpha val="22000"/>
            </a:schemeClr>
          </a:solidFill>
        </p:spPr>
        <p:txBody>
          <a:bodyPr anchor="ctr">
            <a:normAutofit/>
          </a:bodyPr>
          <a:lstStyle/>
          <a:p>
            <a:pPr algn="just"/>
            <a:r>
              <a:rPr lang="en-US" sz="2400" b="1" dirty="0">
                <a:latin typeface="Bell MT" panose="02020503060305020303" pitchFamily="18" charset="77"/>
              </a:rPr>
              <a:t>Transient overvoltage causes a phase angle shift so they are not longer 120 degrees apart. It only takes </a:t>
            </a:r>
            <a:r>
              <a:rPr lang="en-US" sz="2400" b="1" u="sng" dirty="0">
                <a:latin typeface="Bell MT" panose="02020503060305020303" pitchFamily="18" charset="77"/>
              </a:rPr>
              <a:t>6 degrees </a:t>
            </a:r>
            <a:r>
              <a:rPr lang="en-US" sz="2400" b="1" dirty="0">
                <a:latin typeface="Bell MT" panose="02020503060305020303" pitchFamily="18" charset="77"/>
              </a:rPr>
              <a:t>off to cause drives and motors to fail.  When the problem increases, other more catastrophic problems can occur. These problems can be eliminated by stabilizing the voltage potential between phase and ground. Without the AVE, transient overvoltage causes insultation breakdown and premature failures.  AVE makes an instantaneous correction to all phase voltages out of balance.  The AVE keeps the voltage differential to a minimum of 5% making an ARC FLASH IMPOSSIBLE</a:t>
            </a:r>
            <a:endParaRPr lang="en-US" sz="3200" b="1" dirty="0">
              <a:latin typeface="Bell MT" panose="02020503060305020303" pitchFamily="18" charset="77"/>
            </a:endParaRPr>
          </a:p>
        </p:txBody>
      </p:sp>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3" name="TextBox 2">
            <a:extLst>
              <a:ext uri="{FF2B5EF4-FFF2-40B4-BE49-F238E27FC236}">
                <a16:creationId xmlns:a16="http://schemas.microsoft.com/office/drawing/2014/main" id="{4E32DBF3-7C38-4B7F-8103-4CCC260B25F9}"/>
              </a:ext>
            </a:extLst>
          </p:cNvPr>
          <p:cNvSpPr txBox="1"/>
          <p:nvPr/>
        </p:nvSpPr>
        <p:spPr>
          <a:xfrm>
            <a:off x="763661" y="928914"/>
            <a:ext cx="9573035" cy="707886"/>
          </a:xfrm>
          <a:prstGeom prst="rect">
            <a:avLst/>
          </a:prstGeom>
          <a:noFill/>
        </p:spPr>
        <p:txBody>
          <a:bodyPr wrap="square" rtlCol="0">
            <a:spAutoFit/>
          </a:bodyPr>
          <a:lstStyle/>
          <a:p>
            <a:r>
              <a:rPr lang="en-US" sz="4000" b="1" u="sng" dirty="0">
                <a:solidFill>
                  <a:srgbClr val="FBFAFF"/>
                </a:solidFill>
              </a:rPr>
              <a:t>ARC  FLASH  </a:t>
            </a:r>
            <a:r>
              <a:rPr lang="en-US" sz="4000" b="1" u="sng" dirty="0"/>
              <a:t>…..............  WHAT  IS  IT ?</a:t>
            </a:r>
          </a:p>
        </p:txBody>
      </p:sp>
    </p:spTree>
    <p:extLst>
      <p:ext uri="{BB962C8B-B14F-4D97-AF65-F5344CB8AC3E}">
        <p14:creationId xmlns:p14="http://schemas.microsoft.com/office/powerpoint/2010/main" val="19414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493486" y="1915887"/>
            <a:ext cx="11433471" cy="4440294"/>
          </a:xfrm>
          <a:noFill/>
        </p:spPr>
        <p:txBody>
          <a:bodyPr anchor="t">
            <a:normAutofit fontScale="25000" lnSpcReduction="20000"/>
          </a:bodyPr>
          <a:lstStyle/>
          <a:p>
            <a:pPr algn="ctr">
              <a:lnSpc>
                <a:spcPct val="150000"/>
              </a:lnSpc>
            </a:pPr>
            <a:r>
              <a:rPr lang="en-US" sz="8000" b="1" dirty="0"/>
              <a:t>A Decaying, Unreliable National Grid</a:t>
            </a:r>
          </a:p>
          <a:p>
            <a:pPr algn="ctr">
              <a:lnSpc>
                <a:spcPct val="150000"/>
              </a:lnSpc>
            </a:pPr>
            <a:r>
              <a:rPr lang="en-US" sz="8000" b="1" dirty="0"/>
              <a:t>Proliferation Of High Frequency Electronics Installed In Past 35 Years</a:t>
            </a:r>
          </a:p>
          <a:p>
            <a:pPr algn="ctr">
              <a:lnSpc>
                <a:spcPct val="150000"/>
              </a:lnSpc>
            </a:pPr>
            <a:r>
              <a:rPr lang="en-US" sz="8000" b="1" dirty="0"/>
              <a:t>Primarily Internally  Generated  Transient Voltages 90%</a:t>
            </a:r>
          </a:p>
          <a:p>
            <a:pPr algn="ctr">
              <a:lnSpc>
                <a:spcPct val="150000"/>
              </a:lnSpc>
            </a:pPr>
            <a:r>
              <a:rPr lang="en-US" sz="8000" b="1" dirty="0"/>
              <a:t>Poor Grounding Methods</a:t>
            </a:r>
          </a:p>
          <a:p>
            <a:pPr algn="ctr">
              <a:lnSpc>
                <a:spcPct val="150000"/>
              </a:lnSpc>
            </a:pPr>
            <a:r>
              <a:rPr lang="en-US" sz="8000" b="1" dirty="0"/>
              <a:t>4,000 People Have Died In Last 10 Years:  Department of Labor Study.</a:t>
            </a:r>
          </a:p>
          <a:p>
            <a:pPr algn="ctr">
              <a:lnSpc>
                <a:spcPct val="150000"/>
              </a:lnSpc>
            </a:pPr>
            <a:r>
              <a:rPr lang="en-US" sz="8000" b="1" dirty="0"/>
              <a:t>Potential </a:t>
            </a:r>
            <a:r>
              <a:rPr lang="en-US" sz="8000" b="1" u="sng" dirty="0"/>
              <a:t>Arc Flash Temperature Can Reach 35,000 Degrees in 1/1000 Of A </a:t>
            </a:r>
            <a:r>
              <a:rPr lang="en-US" sz="8000" b="1" dirty="0"/>
              <a:t>Second</a:t>
            </a:r>
          </a:p>
          <a:p>
            <a:pPr algn="ctr">
              <a:lnSpc>
                <a:spcPct val="150000"/>
              </a:lnSpc>
            </a:pPr>
            <a:r>
              <a:rPr lang="en-US" sz="8000" b="1" dirty="0"/>
              <a:t>Consulting Engineers Need To Take Lead With Arc Flash Specifications</a:t>
            </a:r>
          </a:p>
          <a:p>
            <a:pPr algn="ctr">
              <a:lnSpc>
                <a:spcPct val="150000"/>
              </a:lnSpc>
            </a:pPr>
            <a:endParaRPr lang="en-US" sz="2400" dirty="0"/>
          </a:p>
          <a:p>
            <a:pPr algn="ctr">
              <a:lnSpc>
                <a:spcPct val="150000"/>
              </a:lnSpc>
            </a:pPr>
            <a:endParaRPr lang="en-US" sz="2400" dirty="0"/>
          </a:p>
          <a:p>
            <a:pPr marL="0" indent="0" algn="ctr">
              <a:lnSpc>
                <a:spcPct val="150000"/>
              </a:lnSpc>
              <a:buNone/>
            </a:pPr>
            <a:r>
              <a:rPr lang="en-US" sz="2400" dirty="0"/>
              <a:t> </a:t>
            </a:r>
            <a:endParaRPr lang="en-US" sz="2400" dirty="0">
              <a:latin typeface="Bell MT" panose="02020503060305020303" pitchFamily="18" charset="77"/>
            </a:endParaRP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8"/>
            <a:ext cx="9013052" cy="1414078"/>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sng" strike="noStrike" kern="1200" cap="none" spc="0" normalizeH="0" baseline="0" noProof="0" dirty="0">
                <a:ln>
                  <a:noFill/>
                </a:ln>
                <a:solidFill>
                  <a:srgbClr val="F7FFF7"/>
                </a:solidFill>
                <a:effectLst/>
                <a:uLnTx/>
                <a:uFillTx/>
                <a:latin typeface="Bell MT" panose="02020503060305020303" pitchFamily="18" charset="77"/>
                <a:ea typeface="+mj-ea"/>
                <a:cs typeface="+mj-cs"/>
              </a:rPr>
              <a:t>The Problems</a:t>
            </a:r>
          </a:p>
        </p:txBody>
      </p:sp>
    </p:spTree>
    <p:extLst>
      <p:ext uri="{BB962C8B-B14F-4D97-AF65-F5344CB8AC3E}">
        <p14:creationId xmlns:p14="http://schemas.microsoft.com/office/powerpoint/2010/main" val="403933056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WWW.  </a:t>
            </a:r>
            <a:r>
              <a:rPr lang="en-US" sz="1400" dirty="0">
                <a:solidFill>
                  <a:srgbClr val="F7FFF7"/>
                </a:solidFill>
                <a:latin typeface="Bell MT" panose="02020503060305020303" pitchFamily="18" charset="77"/>
              </a:rPr>
              <a:t>CLEANPOWERSOLUTIONSGROUP</a:t>
            </a:r>
            <a:r>
              <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.COM</a:t>
            </a: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377370" y="2332383"/>
            <a:ext cx="11393715" cy="3778129"/>
          </a:xfrm>
          <a:noFill/>
        </p:spPr>
        <p:txBody>
          <a:bodyPr anchor="t">
            <a:normAutofit/>
          </a:bodyPr>
          <a:lstStyle/>
          <a:p>
            <a:pPr algn="ctr">
              <a:lnSpc>
                <a:spcPct val="150000"/>
              </a:lnSpc>
            </a:pPr>
            <a:r>
              <a:rPr lang="en-US" sz="2400" b="1" dirty="0"/>
              <a:t>Arc  Flash  Prevention  Will Be  Addressed……….Required ? </a:t>
            </a:r>
          </a:p>
          <a:p>
            <a:pPr algn="ctr">
              <a:lnSpc>
                <a:spcPct val="150000"/>
              </a:lnSpc>
            </a:pPr>
            <a:r>
              <a:rPr lang="en-US" sz="2400" b="1" dirty="0"/>
              <a:t>Patented EM Energy AVE  Is The Only Product  Tested and Approved</a:t>
            </a:r>
          </a:p>
          <a:p>
            <a:pPr algn="ctr">
              <a:lnSpc>
                <a:spcPct val="150000"/>
              </a:lnSpc>
            </a:pPr>
            <a:r>
              <a:rPr lang="en-US" sz="2400" b="1" dirty="0"/>
              <a:t>  Detailed Testing at PNDC Laboratory Strathclyde University In Scotland </a:t>
            </a:r>
          </a:p>
          <a:p>
            <a:pPr algn="ctr">
              <a:lnSpc>
                <a:spcPct val="150000"/>
              </a:lnSpc>
            </a:pPr>
            <a:r>
              <a:rPr lang="en-US" sz="2400" b="1" dirty="0"/>
              <a:t>Arch Flash Article In March Issue of EC&amp;M</a:t>
            </a:r>
          </a:p>
          <a:p>
            <a:pPr algn="ctr">
              <a:lnSpc>
                <a:spcPct val="150000"/>
              </a:lnSpc>
            </a:pPr>
            <a:r>
              <a:rPr lang="en-US" sz="2400" b="1" dirty="0"/>
              <a:t>Industry Providing Safety Training Instead of Solving The Problem</a:t>
            </a: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7"/>
            <a:ext cx="9013052" cy="1516879"/>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2020  National Electric Code  &amp;  </a:t>
            </a:r>
            <a:r>
              <a:rPr lang="en-US" sz="4000" b="1" dirty="0">
                <a:solidFill>
                  <a:srgbClr val="F7FFF7"/>
                </a:solidFill>
              </a:rPr>
              <a:t>AVE</a:t>
            </a:r>
            <a:endPar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endParaRPr>
          </a:p>
        </p:txBody>
      </p:sp>
    </p:spTree>
    <p:extLst>
      <p:ext uri="{BB962C8B-B14F-4D97-AF65-F5344CB8AC3E}">
        <p14:creationId xmlns:p14="http://schemas.microsoft.com/office/powerpoint/2010/main" val="9053541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3A2981-39F9-044F-B94B-5E96DD97C547}"/>
              </a:ext>
            </a:extLst>
          </p:cNvPr>
          <p:cNvSpPr/>
          <p:nvPr/>
        </p:nvSpPr>
        <p:spPr>
          <a:xfrm>
            <a:off x="0" y="6511417"/>
            <a:ext cx="12192000"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F7FFF7"/>
                </a:solidFill>
                <a:latin typeface="Bell MT" panose="02020503060305020303" pitchFamily="18" charset="77"/>
              </a:rPr>
              <a:t>WWW. CLEANPOWERSOLUTIONSGROUP.COM</a:t>
            </a:r>
            <a:endParaRPr kumimoji="0" lang="en-US" sz="1400" b="0" i="0" u="none" strike="noStrike" kern="1200" cap="none" spc="0" normalizeH="0" baseline="0" noProof="0" dirty="0">
              <a:ln>
                <a:noFill/>
              </a:ln>
              <a:solidFill>
                <a:srgbClr val="F7FFF7"/>
              </a:solidFill>
              <a:effectLst/>
              <a:uLnTx/>
              <a:uFillTx/>
              <a:latin typeface="Bell MT" panose="02020503060305020303" pitchFamily="18" charset="77"/>
              <a:ea typeface="+mn-ea"/>
              <a:cs typeface="+mn-cs"/>
            </a:endParaRPr>
          </a:p>
        </p:txBody>
      </p:sp>
      <p:sp>
        <p:nvSpPr>
          <p:cNvPr id="10" name="Rectangle 9">
            <a:extLst>
              <a:ext uri="{FF2B5EF4-FFF2-40B4-BE49-F238E27FC236}">
                <a16:creationId xmlns:a16="http://schemas.microsoft.com/office/drawing/2014/main" id="{02F96D97-6C11-E74C-B2D9-CBA5A3EEE5F2}"/>
              </a:ext>
            </a:extLst>
          </p:cNvPr>
          <p:cNvSpPr/>
          <p:nvPr/>
        </p:nvSpPr>
        <p:spPr>
          <a:xfrm>
            <a:off x="0" y="-18544"/>
            <a:ext cx="12192000" cy="563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F7FFF7"/>
                </a:solidFill>
                <a:latin typeface="Bell MT" panose="02020503060305020303" pitchFamily="18" charset="77"/>
              </a:rPr>
              <a:t>CLEAN  POWER  SOLUTIONS, </a:t>
            </a:r>
            <a:r>
              <a:rPr kumimoji="0" lang="en-US" sz="2000" b="1" i="0" u="none" strike="noStrike" kern="1200" cap="none" spc="0" normalizeH="0" baseline="0" noProof="0" dirty="0">
                <a:ln>
                  <a:noFill/>
                </a:ln>
                <a:solidFill>
                  <a:srgbClr val="F7FFF7"/>
                </a:solidFill>
                <a:effectLst/>
                <a:uLnTx/>
                <a:uFillTx/>
                <a:latin typeface="Bell MT" panose="02020503060305020303" pitchFamily="18" charset="77"/>
                <a:ea typeface="+mn-ea"/>
                <a:cs typeface="+mn-cs"/>
              </a:rPr>
              <a:t> LLC</a:t>
            </a:r>
          </a:p>
        </p:txBody>
      </p:sp>
      <p:sp>
        <p:nvSpPr>
          <p:cNvPr id="7" name="Content Placeholder 2">
            <a:extLst>
              <a:ext uri="{FF2B5EF4-FFF2-40B4-BE49-F238E27FC236}">
                <a16:creationId xmlns:a16="http://schemas.microsoft.com/office/drawing/2014/main" id="{43199552-9274-4746-9537-B68E9E8A2E1A}"/>
              </a:ext>
            </a:extLst>
          </p:cNvPr>
          <p:cNvSpPr>
            <a:spLocks noGrp="1"/>
          </p:cNvSpPr>
          <p:nvPr>
            <p:ph idx="1"/>
          </p:nvPr>
        </p:nvSpPr>
        <p:spPr>
          <a:xfrm>
            <a:off x="763660" y="2186609"/>
            <a:ext cx="10702625" cy="4367818"/>
          </a:xfrm>
          <a:noFill/>
        </p:spPr>
        <p:txBody>
          <a:bodyPr anchor="t">
            <a:normAutofit/>
          </a:bodyPr>
          <a:lstStyle/>
          <a:p>
            <a:pPr algn="ctr">
              <a:lnSpc>
                <a:spcPct val="150000"/>
              </a:lnSpc>
            </a:pPr>
            <a:r>
              <a:rPr lang="en-US" sz="2400" b="1" dirty="0"/>
              <a:t>Prevents Voltage Surges Up To 230,000 Volts</a:t>
            </a:r>
          </a:p>
          <a:p>
            <a:pPr algn="ctr">
              <a:lnSpc>
                <a:spcPct val="150000"/>
              </a:lnSpc>
            </a:pPr>
            <a:r>
              <a:rPr lang="en-US" sz="2400" b="1" dirty="0"/>
              <a:t>Prevents  Arc Flash  Events 100% of The Time !!!</a:t>
            </a:r>
          </a:p>
          <a:p>
            <a:pPr algn="ctr">
              <a:lnSpc>
                <a:spcPct val="150000"/>
              </a:lnSpc>
            </a:pPr>
            <a:r>
              <a:rPr lang="en-US" sz="2400" b="1" dirty="0"/>
              <a:t>Improves Power Factor Which Increases Available Power</a:t>
            </a:r>
          </a:p>
          <a:p>
            <a:pPr algn="ctr">
              <a:lnSpc>
                <a:spcPct val="150000"/>
              </a:lnSpc>
            </a:pPr>
            <a:r>
              <a:rPr lang="en-US" sz="2400" b="1" dirty="0"/>
              <a:t>Reduces Harmonics By A Minimum Of 85% At Same Time</a:t>
            </a:r>
          </a:p>
          <a:p>
            <a:pPr algn="ctr">
              <a:lnSpc>
                <a:spcPct val="150000"/>
              </a:lnSpc>
            </a:pPr>
            <a:r>
              <a:rPr lang="en-US" sz="2400" b="1" dirty="0"/>
              <a:t>Reduces End User Energy Consumption</a:t>
            </a:r>
          </a:p>
          <a:p>
            <a:pPr algn="ctr">
              <a:lnSpc>
                <a:spcPct val="150000"/>
              </a:lnSpc>
            </a:pPr>
            <a:r>
              <a:rPr lang="en-US" sz="2400" b="1" dirty="0"/>
              <a:t>Prevents Phase Loss</a:t>
            </a:r>
          </a:p>
        </p:txBody>
      </p:sp>
      <p:sp>
        <p:nvSpPr>
          <p:cNvPr id="8" name="Title 1">
            <a:extLst>
              <a:ext uri="{FF2B5EF4-FFF2-40B4-BE49-F238E27FC236}">
                <a16:creationId xmlns:a16="http://schemas.microsoft.com/office/drawing/2014/main" id="{080D9B9B-3463-6249-BB0F-1EFDBD41CD57}"/>
              </a:ext>
            </a:extLst>
          </p:cNvPr>
          <p:cNvSpPr txBox="1">
            <a:spLocks/>
          </p:cNvSpPr>
          <p:nvPr/>
        </p:nvSpPr>
        <p:spPr>
          <a:xfrm>
            <a:off x="1936345" y="501807"/>
            <a:ext cx="9013052" cy="1516879"/>
          </a:xfrm>
          <a:prstGeom prst="rect">
            <a:avLst/>
          </a:prstGeom>
          <a:solidFill>
            <a:schemeClr val="bg1">
              <a:lumMod val="95000"/>
              <a:lumOff val="5000"/>
              <a:alpha val="2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tx1"/>
                </a:solidFill>
                <a:latin typeface="Bell MT" panose="02020503060305020303" pitchFamily="18"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F7FFF7"/>
                </a:solidFill>
                <a:effectLst/>
                <a:uLnTx/>
                <a:uFillTx/>
                <a:latin typeface="Bell MT" panose="02020503060305020303" pitchFamily="18" charset="77"/>
                <a:ea typeface="+mj-ea"/>
                <a:cs typeface="+mj-cs"/>
              </a:rPr>
              <a:t>AVE:  </a:t>
            </a:r>
            <a:r>
              <a:rPr lang="en-US" sz="4000" b="1" dirty="0">
                <a:solidFill>
                  <a:srgbClr val="F7FFF7"/>
                </a:solidFill>
              </a:rPr>
              <a:t>The Solution With  Benefits</a:t>
            </a:r>
            <a:r>
              <a:rPr lang="en-US" sz="4000" dirty="0">
                <a:solidFill>
                  <a:srgbClr val="F7FFF7"/>
                </a:solidFill>
              </a:rPr>
              <a:t>: </a:t>
            </a:r>
            <a:endParaRPr kumimoji="0" lang="en-US" sz="4000" b="0" i="0" u="none" strike="noStrike" kern="1200" cap="none" spc="0" normalizeH="0" baseline="0" noProof="0" dirty="0">
              <a:ln>
                <a:noFill/>
              </a:ln>
              <a:solidFill>
                <a:srgbClr val="F7FFF7"/>
              </a:solidFill>
              <a:effectLst/>
              <a:uLnTx/>
              <a:uFillTx/>
              <a:latin typeface="Bell MT" panose="02020503060305020303" pitchFamily="18" charset="77"/>
              <a:ea typeface="+mj-ea"/>
              <a:cs typeface="+mj-cs"/>
            </a:endParaRPr>
          </a:p>
        </p:txBody>
      </p:sp>
    </p:spTree>
    <p:extLst>
      <p:ext uri="{BB962C8B-B14F-4D97-AF65-F5344CB8AC3E}">
        <p14:creationId xmlns:p14="http://schemas.microsoft.com/office/powerpoint/2010/main" val="31499361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9541</TotalTime>
  <Words>1096</Words>
  <Application>Microsoft Office PowerPoint</Application>
  <PresentationFormat>Widescreen</PresentationFormat>
  <Paragraphs>190</Paragraphs>
  <Slides>23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Bell MT</vt:lpstr>
      <vt:lpstr>Century Gothic</vt:lpstr>
      <vt:lpstr>Georgia</vt:lpstr>
      <vt:lpstr>Wingdings 3</vt:lpstr>
      <vt:lpstr>Ion</vt:lpstr>
      <vt:lpstr>PowerPoint Presentation</vt:lpstr>
      <vt:lpstr>WHAT ARE THE  PROBLEMS &amp; THE  SOLUTIONS:    (Automatic Voltage Equalizer System)  PATENTED….AVE</vt:lpstr>
      <vt:lpstr>PowerPoint Presentation</vt:lpstr>
      <vt:lpstr>PowerPoint Presentation</vt:lpstr>
      <vt:lpstr>PowerPoint Presentation</vt:lpstr>
      <vt:lpstr>Transient overvoltage causes a phase angle shift so they are not longer 120 degrees apart. It only takes 6 degrees off to cause drives and motors to fail.  When the problem increases, other more catastrophic problems can occur. These problems can be eliminated by stabilizing the voltage potential between phase and ground. Without the AVE, transient overvoltage causes insultation breakdown and premature failures.  AVE makes an instantaneous correction to all phase voltages out of balance.  The AVE keeps the voltage differential to a minimum of 5% making an ARC FLASH IMPOSSIBLE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 Design:  Installation: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Prowess – Uniquely Positionedqwertqwertswreyerty</dc:title>
  <dc:creator>Microsoft Office User</dc:creator>
  <cp:lastModifiedBy>Frank Casteel</cp:lastModifiedBy>
  <cp:revision>541</cp:revision>
  <dcterms:created xsi:type="dcterms:W3CDTF">2019-04-06T20:27:30Z</dcterms:created>
  <dcterms:modified xsi:type="dcterms:W3CDTF">2023-01-18T16:13:43Z</dcterms:modified>
</cp:coreProperties>
</file>