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001135" cy="10287000"/>
          </a:xfrm>
          <a:custGeom>
            <a:avLst/>
            <a:gdLst/>
            <a:ahLst/>
            <a:cxnLst/>
            <a:rect l="l" t="t" r="r" b="b"/>
            <a:pathLst>
              <a:path w="4001135" h="10287000">
                <a:moveTo>
                  <a:pt x="0" y="10286999"/>
                </a:moveTo>
                <a:lnTo>
                  <a:pt x="0" y="0"/>
                </a:lnTo>
                <a:lnTo>
                  <a:pt x="4000918" y="0"/>
                </a:lnTo>
                <a:lnTo>
                  <a:pt x="4000918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8916" y="2345485"/>
            <a:ext cx="5930900" cy="5930900"/>
          </a:xfrm>
          <a:custGeom>
            <a:avLst/>
            <a:gdLst/>
            <a:ahLst/>
            <a:cxnLst/>
            <a:rect l="l" t="t" r="r" b="b"/>
            <a:pathLst>
              <a:path w="5930900" h="5930900">
                <a:moveTo>
                  <a:pt x="8272" y="2985227"/>
                </a:moveTo>
                <a:lnTo>
                  <a:pt x="2068" y="2975895"/>
                </a:lnTo>
                <a:lnTo>
                  <a:pt x="0" y="2965293"/>
                </a:lnTo>
                <a:lnTo>
                  <a:pt x="2068" y="2954690"/>
                </a:lnTo>
                <a:lnTo>
                  <a:pt x="8271" y="2945360"/>
                </a:lnTo>
                <a:lnTo>
                  <a:pt x="2945359" y="8272"/>
                </a:lnTo>
                <a:lnTo>
                  <a:pt x="2954690" y="2068"/>
                </a:lnTo>
                <a:lnTo>
                  <a:pt x="2965293" y="0"/>
                </a:lnTo>
                <a:lnTo>
                  <a:pt x="2975895" y="2068"/>
                </a:lnTo>
                <a:lnTo>
                  <a:pt x="2985228" y="8273"/>
                </a:lnTo>
                <a:lnTo>
                  <a:pt x="5922313" y="2945358"/>
                </a:lnTo>
                <a:lnTo>
                  <a:pt x="5928517" y="2954690"/>
                </a:lnTo>
                <a:lnTo>
                  <a:pt x="5930586" y="2965293"/>
                </a:lnTo>
                <a:lnTo>
                  <a:pt x="5928517" y="2975895"/>
                </a:lnTo>
                <a:lnTo>
                  <a:pt x="5922314" y="2985226"/>
                </a:lnTo>
                <a:lnTo>
                  <a:pt x="2985226" y="5922314"/>
                </a:lnTo>
                <a:lnTo>
                  <a:pt x="2975895" y="5928517"/>
                </a:lnTo>
                <a:lnTo>
                  <a:pt x="2965293" y="5930586"/>
                </a:lnTo>
                <a:lnTo>
                  <a:pt x="2954690" y="5928517"/>
                </a:lnTo>
                <a:lnTo>
                  <a:pt x="2945358" y="5922313"/>
                </a:lnTo>
                <a:lnTo>
                  <a:pt x="8272" y="298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23381" y="274678"/>
            <a:ext cx="8493760" cy="157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5986" y="3494629"/>
            <a:ext cx="11043285" cy="209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hs.umich.edu/mindfulne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hypertension-high-blood-pressure/guide/diastolic-and-systolic-blood-pressure-know-your-numbers" TargetMode="External"/><Relationship Id="rId5" Type="http://schemas.openxmlformats.org/officeDocument/2006/relationships/hyperlink" Target="https://www.webmd.com/heart/picture-of-the-heart" TargetMode="External"/><Relationship Id="rId4" Type="http://schemas.openxmlformats.org/officeDocument/2006/relationships/hyperlink" Target="https://www.webmd.com/depression/ss/slideshow-depression-over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today.com/us/basics/memory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psychologytoday.com/us/basics/motivatio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sychologytoday.com/us/basics/oxytocin" TargetMode="External"/><Relationship Id="rId11" Type="http://schemas.openxmlformats.org/officeDocument/2006/relationships/hyperlink" Target="https://www.psychologytoday.com/us/basics/empathy" TargetMode="External"/><Relationship Id="rId5" Type="http://schemas.openxmlformats.org/officeDocument/2006/relationships/hyperlink" Target="https://www.psychologytoday.com/us/basics/dopamine" TargetMode="External"/><Relationship Id="rId10" Type="http://schemas.openxmlformats.org/officeDocument/2006/relationships/hyperlink" Target="https://www.psychologytoday.com/us/basics/attachment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www.psychologytoday.com/us/basics/appeti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27" y="8765388"/>
            <a:ext cx="36239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EVOLVE</a:t>
            </a:r>
            <a:r>
              <a:rPr sz="22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NEUROFEEDBACK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613" y="5639959"/>
            <a:ext cx="10083800" cy="3141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7955">
              <a:lnSpc>
                <a:spcPts val="5060"/>
              </a:lnSpc>
              <a:spcBef>
                <a:spcPts val="130"/>
              </a:spcBef>
            </a:pPr>
            <a:r>
              <a:rPr sz="4600" b="1" spc="50" dirty="0">
                <a:latin typeface="Tahoma"/>
                <a:cs typeface="Tahoma"/>
              </a:rPr>
              <a:t>Carl</a:t>
            </a:r>
            <a:r>
              <a:rPr sz="4600" b="1" spc="-100" dirty="0">
                <a:latin typeface="Tahoma"/>
                <a:cs typeface="Tahoma"/>
              </a:rPr>
              <a:t> </a:t>
            </a:r>
            <a:r>
              <a:rPr sz="4600" b="1" spc="145" dirty="0">
                <a:latin typeface="Tahoma"/>
                <a:cs typeface="Tahoma"/>
              </a:rPr>
              <a:t>Weeks,</a:t>
            </a:r>
            <a:r>
              <a:rPr sz="4600" b="1" spc="-100" dirty="0">
                <a:latin typeface="Tahoma"/>
                <a:cs typeface="Tahoma"/>
              </a:rPr>
              <a:t> </a:t>
            </a:r>
            <a:r>
              <a:rPr sz="4600" b="1" spc="65" dirty="0">
                <a:latin typeface="Tahoma"/>
                <a:cs typeface="Tahoma"/>
              </a:rPr>
              <a:t>MRC,</a:t>
            </a:r>
            <a:r>
              <a:rPr sz="4600" b="1" spc="-100" dirty="0">
                <a:latin typeface="Tahoma"/>
                <a:cs typeface="Tahoma"/>
              </a:rPr>
              <a:t> </a:t>
            </a:r>
            <a:r>
              <a:rPr sz="4600" b="1" spc="-10" dirty="0">
                <a:latin typeface="Tahoma"/>
                <a:cs typeface="Tahoma"/>
              </a:rPr>
              <a:t>Neurotherapist</a:t>
            </a:r>
            <a:endParaRPr sz="4600">
              <a:latin typeface="Tahoma"/>
              <a:cs typeface="Tahoma"/>
            </a:endParaRPr>
          </a:p>
          <a:p>
            <a:pPr marL="12700" marR="223520" indent="60325">
              <a:lnSpc>
                <a:spcPts val="9280"/>
              </a:lnSpc>
              <a:spcBef>
                <a:spcPts val="969"/>
              </a:spcBef>
            </a:pPr>
            <a:r>
              <a:rPr sz="8850" spc="-10" dirty="0">
                <a:solidFill>
                  <a:srgbClr val="C8E265"/>
                </a:solidFill>
                <a:latin typeface="Arial Black"/>
                <a:cs typeface="Arial Black"/>
              </a:rPr>
              <a:t>NON-</a:t>
            </a:r>
            <a:r>
              <a:rPr sz="8850" spc="-455" dirty="0">
                <a:solidFill>
                  <a:srgbClr val="C8E265"/>
                </a:solidFill>
                <a:latin typeface="Arial Black"/>
                <a:cs typeface="Arial Black"/>
              </a:rPr>
              <a:t>MEDICINAL </a:t>
            </a:r>
            <a:r>
              <a:rPr sz="8850" spc="-545" dirty="0">
                <a:solidFill>
                  <a:srgbClr val="FFFFFF"/>
                </a:solidFill>
                <a:latin typeface="Arial Black"/>
                <a:cs typeface="Arial Black"/>
              </a:rPr>
              <a:t>OPTIONS</a:t>
            </a:r>
            <a:endParaRPr sz="8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72" y="2720051"/>
            <a:ext cx="5086349" cy="5181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259300" y="314328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1685" y="2059736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4892" y="1426469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7594" y="497594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4755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40413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9097" y="9613278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1258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961" y="4321435"/>
            <a:ext cx="114300" cy="114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95986" y="3491224"/>
            <a:ext cx="11264900" cy="264477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650" spc="-140" dirty="0">
                <a:latin typeface="Verdana"/>
                <a:cs typeface="Verdana"/>
              </a:rPr>
              <a:t>6.</a:t>
            </a:r>
            <a:r>
              <a:rPr sz="2650" spc="-180" dirty="0">
                <a:latin typeface="Verdana"/>
                <a:cs typeface="Verdana"/>
              </a:rPr>
              <a:t> </a:t>
            </a:r>
            <a:r>
              <a:rPr sz="2650" b="1" dirty="0">
                <a:latin typeface="Tahoma"/>
                <a:cs typeface="Tahoma"/>
              </a:rPr>
              <a:t>Quiet</a:t>
            </a:r>
            <a:r>
              <a:rPr sz="2650" b="1" spc="-70" dirty="0">
                <a:latin typeface="Tahoma"/>
                <a:cs typeface="Tahoma"/>
              </a:rPr>
              <a:t> </a:t>
            </a:r>
            <a:r>
              <a:rPr sz="2650" b="1" dirty="0">
                <a:latin typeface="Tahoma"/>
                <a:cs typeface="Tahoma"/>
              </a:rPr>
              <a:t>your</a:t>
            </a:r>
            <a:r>
              <a:rPr sz="2650" b="1" spc="-60" dirty="0">
                <a:latin typeface="Tahoma"/>
                <a:cs typeface="Tahoma"/>
              </a:rPr>
              <a:t> </a:t>
            </a:r>
            <a:r>
              <a:rPr sz="2650" b="1" spc="-20" dirty="0">
                <a:latin typeface="Tahoma"/>
                <a:cs typeface="Tahoma"/>
              </a:rPr>
              <a:t>mind:</a:t>
            </a:r>
            <a:endParaRPr sz="2650">
              <a:latin typeface="Tahoma"/>
              <a:cs typeface="Tahoma"/>
            </a:endParaRPr>
          </a:p>
          <a:p>
            <a:pPr marL="593090" marR="5080">
              <a:lnSpc>
                <a:spcPct val="129700"/>
              </a:lnSpc>
            </a:pPr>
            <a:r>
              <a:rPr sz="2650" spc="-65" dirty="0">
                <a:latin typeface="Verdana"/>
                <a:cs typeface="Verdana"/>
              </a:rPr>
              <a:t>Try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75" dirty="0">
                <a:latin typeface="Verdana"/>
                <a:cs typeface="Verdana"/>
              </a:rPr>
              <a:t>meditating,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  <a:hlinkClick r:id="rId4"/>
              </a:rPr>
              <a:t>Mindfulness</a:t>
            </a:r>
            <a:r>
              <a:rPr sz="2650" spc="-160" dirty="0">
                <a:latin typeface="Verdana"/>
                <a:cs typeface="Verdana"/>
              </a:rPr>
              <a:t> </a:t>
            </a:r>
            <a:r>
              <a:rPr sz="2650" spc="-45" dirty="0">
                <a:latin typeface="Verdana"/>
                <a:cs typeface="Verdana"/>
              </a:rPr>
              <a:t>and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65" dirty="0">
                <a:latin typeface="Verdana"/>
                <a:cs typeface="Verdana"/>
              </a:rPr>
              <a:t>if</a:t>
            </a:r>
            <a:r>
              <a:rPr sz="2650" spc="-160" dirty="0">
                <a:latin typeface="Verdana"/>
                <a:cs typeface="Verdana"/>
              </a:rPr>
              <a:t> </a:t>
            </a:r>
            <a:r>
              <a:rPr sz="2650" spc="-20" dirty="0">
                <a:latin typeface="Verdana"/>
                <a:cs typeface="Verdana"/>
              </a:rPr>
              <a:t>you’re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a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20" dirty="0">
                <a:latin typeface="Verdana"/>
                <a:cs typeface="Verdana"/>
              </a:rPr>
              <a:t>religious</a:t>
            </a:r>
            <a:r>
              <a:rPr sz="2650" spc="-16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person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55" dirty="0">
                <a:latin typeface="Verdana"/>
                <a:cs typeface="Verdana"/>
              </a:rPr>
              <a:t>pray. </a:t>
            </a:r>
            <a:r>
              <a:rPr sz="2650" spc="-40" dirty="0">
                <a:latin typeface="Verdana"/>
                <a:cs typeface="Verdana"/>
              </a:rPr>
              <a:t>Relaxation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45" dirty="0">
                <a:latin typeface="Verdana"/>
                <a:cs typeface="Verdana"/>
              </a:rPr>
              <a:t>exercises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45" dirty="0">
                <a:latin typeface="Verdana"/>
                <a:cs typeface="Verdana"/>
              </a:rPr>
              <a:t>and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50" dirty="0">
                <a:latin typeface="Verdana"/>
                <a:cs typeface="Verdana"/>
              </a:rPr>
              <a:t>prayer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can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55" dirty="0">
                <a:latin typeface="Verdana"/>
                <a:cs typeface="Verdana"/>
              </a:rPr>
              <a:t>improve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80" dirty="0">
                <a:latin typeface="Verdana"/>
                <a:cs typeface="Verdana"/>
              </a:rPr>
              <a:t>your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state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50" dirty="0">
                <a:latin typeface="Verdana"/>
                <a:cs typeface="Verdana"/>
              </a:rPr>
              <a:t>of</a:t>
            </a:r>
            <a:r>
              <a:rPr sz="2650" spc="-165" dirty="0">
                <a:latin typeface="Verdana"/>
                <a:cs typeface="Verdana"/>
              </a:rPr>
              <a:t> </a:t>
            </a:r>
            <a:r>
              <a:rPr sz="2650" spc="-20" dirty="0">
                <a:latin typeface="Verdana"/>
                <a:cs typeface="Verdana"/>
              </a:rPr>
              <a:t>mind </a:t>
            </a:r>
            <a:r>
              <a:rPr sz="2650" spc="-45" dirty="0">
                <a:latin typeface="Verdana"/>
                <a:cs typeface="Verdana"/>
              </a:rPr>
              <a:t>and</a:t>
            </a:r>
            <a:r>
              <a:rPr sz="2650" spc="-15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outlook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on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spc="-70" dirty="0">
                <a:latin typeface="Verdana"/>
                <a:cs typeface="Verdana"/>
              </a:rPr>
              <a:t>life.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spc="-295" dirty="0">
                <a:latin typeface="Verdana"/>
                <a:cs typeface="Verdana"/>
              </a:rPr>
              <a:t>In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spc="-25" dirty="0">
                <a:latin typeface="Verdana"/>
                <a:cs typeface="Verdana"/>
              </a:rPr>
              <a:t>fact,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research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shows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spc="-95" dirty="0">
                <a:latin typeface="Verdana"/>
                <a:cs typeface="Verdana"/>
              </a:rPr>
              <a:t>that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spc="-55" dirty="0">
                <a:latin typeface="Verdana"/>
                <a:cs typeface="Verdana"/>
              </a:rPr>
              <a:t>meditation</a:t>
            </a:r>
            <a:r>
              <a:rPr sz="2650" spc="-145" dirty="0">
                <a:latin typeface="Verdana"/>
                <a:cs typeface="Verdana"/>
              </a:rPr>
              <a:t> </a:t>
            </a:r>
            <a:r>
              <a:rPr sz="2650" spc="-25" dirty="0">
                <a:latin typeface="Verdana"/>
                <a:cs typeface="Verdana"/>
              </a:rPr>
              <a:t>may </a:t>
            </a:r>
            <a:r>
              <a:rPr sz="2650" dirty="0">
                <a:latin typeface="Verdana"/>
                <a:cs typeface="Verdana"/>
              </a:rPr>
              <a:t>help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-45" dirty="0">
                <a:latin typeface="Verdana"/>
                <a:cs typeface="Verdana"/>
              </a:rPr>
              <a:t>you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60" dirty="0">
                <a:latin typeface="Verdana"/>
                <a:cs typeface="Verdana"/>
              </a:rPr>
              <a:t>feel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calm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-45" dirty="0">
                <a:latin typeface="Verdana"/>
                <a:cs typeface="Verdana"/>
              </a:rPr>
              <a:t>and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enhance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-60" dirty="0">
                <a:latin typeface="Verdana"/>
                <a:cs typeface="Verdana"/>
              </a:rPr>
              <a:t>quality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50" dirty="0">
                <a:latin typeface="Verdana"/>
                <a:cs typeface="Verdana"/>
              </a:rPr>
              <a:t>of</a:t>
            </a:r>
            <a:r>
              <a:rPr sz="2650" spc="-170" dirty="0">
                <a:latin typeface="Verdana"/>
                <a:cs typeface="Verdana"/>
              </a:rPr>
              <a:t> </a:t>
            </a:r>
            <a:r>
              <a:rPr sz="2650" spc="-20" dirty="0">
                <a:latin typeface="Verdana"/>
                <a:cs typeface="Verdana"/>
              </a:rPr>
              <a:t>life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90663" y="2121069"/>
            <a:ext cx="377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72" y="2720046"/>
            <a:ext cx="5086349" cy="5181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259300" y="314325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1685" y="2059732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4892" y="1426465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7594" y="497592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4755" y="961247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40413" y="961247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9097" y="9613276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1258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961" y="4321431"/>
            <a:ext cx="114300" cy="1142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b="0" spc="-200" dirty="0">
                <a:latin typeface="Verdana"/>
                <a:cs typeface="Verdana"/>
              </a:rPr>
              <a:t>7.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spc="90" dirty="0"/>
              <a:t>Get</a:t>
            </a:r>
            <a:r>
              <a:rPr spc="-50" dirty="0"/>
              <a:t> </a:t>
            </a:r>
            <a:r>
              <a:rPr dirty="0"/>
              <a:t>help</a:t>
            </a:r>
            <a:r>
              <a:rPr spc="-50" dirty="0"/>
              <a:t> </a:t>
            </a:r>
            <a:r>
              <a:rPr dirty="0"/>
              <a:t>when</a:t>
            </a:r>
            <a:r>
              <a:rPr spc="-50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spc="60" dirty="0"/>
              <a:t>need</a:t>
            </a:r>
            <a:r>
              <a:rPr spc="-50" dirty="0"/>
              <a:t> </a:t>
            </a:r>
            <a:r>
              <a:rPr spc="-25" dirty="0"/>
              <a:t>it:</a:t>
            </a:r>
          </a:p>
          <a:p>
            <a:pPr marL="593090" marR="5080">
              <a:lnSpc>
                <a:spcPct val="129700"/>
              </a:lnSpc>
            </a:pPr>
            <a:r>
              <a:rPr b="0" spc="-10" dirty="0">
                <a:latin typeface="Verdana"/>
                <a:cs typeface="Verdana"/>
              </a:rPr>
              <a:t>Seeking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help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is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sign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spc="50" dirty="0">
                <a:latin typeface="Verdana"/>
                <a:cs typeface="Verdana"/>
              </a:rPr>
              <a:t>of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-40" dirty="0">
                <a:latin typeface="Verdana"/>
                <a:cs typeface="Verdana"/>
              </a:rPr>
              <a:t>strength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spc="315" dirty="0">
                <a:latin typeface="Verdana"/>
                <a:cs typeface="Verdana"/>
              </a:rPr>
              <a:t>—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-40" dirty="0">
                <a:latin typeface="Verdana"/>
                <a:cs typeface="Verdana"/>
              </a:rPr>
              <a:t>not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weakness.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70" dirty="0">
                <a:latin typeface="Verdana"/>
                <a:cs typeface="Verdana"/>
              </a:rPr>
              <a:t>People </a:t>
            </a:r>
            <a:r>
              <a:rPr b="0" dirty="0">
                <a:latin typeface="Verdana"/>
                <a:cs typeface="Verdana"/>
              </a:rPr>
              <a:t>who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get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appropriate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care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can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recover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65" dirty="0">
                <a:latin typeface="Verdana"/>
                <a:cs typeface="Verdana"/>
              </a:rPr>
              <a:t>from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mental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illness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and </a:t>
            </a:r>
            <a:r>
              <a:rPr b="0" spc="-10" dirty="0">
                <a:latin typeface="Verdana"/>
                <a:cs typeface="Verdana"/>
              </a:rPr>
              <a:t>addiction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45" dirty="0">
                <a:latin typeface="Verdana"/>
                <a:cs typeface="Verdana"/>
              </a:rPr>
              <a:t>and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lead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75" dirty="0">
                <a:latin typeface="Verdana"/>
                <a:cs typeface="Verdana"/>
              </a:rPr>
              <a:t>full,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b="0" spc="-45" dirty="0">
                <a:latin typeface="Verdana"/>
                <a:cs typeface="Verdana"/>
              </a:rPr>
              <a:t>rewarding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lives.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90663" y="2121071"/>
            <a:ext cx="377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09069"/>
            <a:ext cx="3813810" cy="2678430"/>
          </a:xfrm>
          <a:custGeom>
            <a:avLst/>
            <a:gdLst/>
            <a:ahLst/>
            <a:cxnLst/>
            <a:rect l="l" t="t" r="r" b="b"/>
            <a:pathLst>
              <a:path w="3813810" h="2678429">
                <a:moveTo>
                  <a:pt x="0" y="0"/>
                </a:moveTo>
                <a:lnTo>
                  <a:pt x="3765718" y="0"/>
                </a:lnTo>
                <a:lnTo>
                  <a:pt x="3784215" y="3718"/>
                </a:lnTo>
                <a:lnTo>
                  <a:pt x="3799301" y="13866"/>
                </a:lnTo>
                <a:lnTo>
                  <a:pt x="3809462" y="28933"/>
                </a:lnTo>
                <a:lnTo>
                  <a:pt x="3813185" y="47407"/>
                </a:lnTo>
                <a:lnTo>
                  <a:pt x="3813185" y="2677929"/>
                </a:lnTo>
                <a:lnTo>
                  <a:pt x="0" y="2677929"/>
                </a:lnTo>
                <a:lnTo>
                  <a:pt x="0" y="0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259300" y="314325"/>
            <a:ext cx="714375" cy="714375"/>
            <a:chOff x="17259300" y="314325"/>
            <a:chExt cx="714375" cy="714375"/>
          </a:xfrm>
        </p:grpSpPr>
        <p:sp>
          <p:nvSpPr>
            <p:cNvPr id="4" name="object 4"/>
            <p:cNvSpPr/>
            <p:nvPr/>
          </p:nvSpPr>
          <p:spPr>
            <a:xfrm>
              <a:off x="17259300" y="314325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87" y="714375"/>
                  </a:moveTo>
                  <a:lnTo>
                    <a:pt x="308724" y="711113"/>
                  </a:lnTo>
                  <a:lnTo>
                    <a:pt x="262242" y="701614"/>
                  </a:lnTo>
                  <a:lnTo>
                    <a:pt x="218165" y="686301"/>
                  </a:lnTo>
                  <a:lnTo>
                    <a:pt x="176920" y="665602"/>
                  </a:lnTo>
                  <a:lnTo>
                    <a:pt x="138932" y="639942"/>
                  </a:lnTo>
                  <a:lnTo>
                    <a:pt x="104627" y="609747"/>
                  </a:lnTo>
                  <a:lnTo>
                    <a:pt x="74432" y="575442"/>
                  </a:lnTo>
                  <a:lnTo>
                    <a:pt x="48772" y="537454"/>
                  </a:lnTo>
                  <a:lnTo>
                    <a:pt x="28073" y="496209"/>
                  </a:lnTo>
                  <a:lnTo>
                    <a:pt x="12760" y="452132"/>
                  </a:lnTo>
                  <a:lnTo>
                    <a:pt x="3261" y="405650"/>
                  </a:lnTo>
                  <a:lnTo>
                    <a:pt x="0" y="357187"/>
                  </a:lnTo>
                  <a:lnTo>
                    <a:pt x="3261" y="308724"/>
                  </a:lnTo>
                  <a:lnTo>
                    <a:pt x="12760" y="262242"/>
                  </a:lnTo>
                  <a:lnTo>
                    <a:pt x="28073" y="218165"/>
                  </a:lnTo>
                  <a:lnTo>
                    <a:pt x="48772" y="176920"/>
                  </a:lnTo>
                  <a:lnTo>
                    <a:pt x="74432" y="138932"/>
                  </a:lnTo>
                  <a:lnTo>
                    <a:pt x="104627" y="104627"/>
                  </a:lnTo>
                  <a:lnTo>
                    <a:pt x="138932" y="74432"/>
                  </a:lnTo>
                  <a:lnTo>
                    <a:pt x="176920" y="48772"/>
                  </a:lnTo>
                  <a:lnTo>
                    <a:pt x="218165" y="28073"/>
                  </a:lnTo>
                  <a:lnTo>
                    <a:pt x="262242" y="12760"/>
                  </a:lnTo>
                  <a:lnTo>
                    <a:pt x="308724" y="3261"/>
                  </a:lnTo>
                  <a:lnTo>
                    <a:pt x="357187" y="0"/>
                  </a:lnTo>
                  <a:lnTo>
                    <a:pt x="405650" y="3261"/>
                  </a:lnTo>
                  <a:lnTo>
                    <a:pt x="452132" y="12760"/>
                  </a:lnTo>
                  <a:lnTo>
                    <a:pt x="496209" y="28073"/>
                  </a:lnTo>
                  <a:lnTo>
                    <a:pt x="537454" y="48772"/>
                  </a:lnTo>
                  <a:lnTo>
                    <a:pt x="575442" y="74432"/>
                  </a:lnTo>
                  <a:lnTo>
                    <a:pt x="609747" y="104627"/>
                  </a:lnTo>
                  <a:lnTo>
                    <a:pt x="639942" y="138932"/>
                  </a:lnTo>
                  <a:lnTo>
                    <a:pt x="665602" y="176920"/>
                  </a:lnTo>
                  <a:lnTo>
                    <a:pt x="686301" y="218165"/>
                  </a:lnTo>
                  <a:lnTo>
                    <a:pt x="701614" y="262242"/>
                  </a:lnTo>
                  <a:lnTo>
                    <a:pt x="711113" y="308724"/>
                  </a:lnTo>
                  <a:lnTo>
                    <a:pt x="714375" y="357187"/>
                  </a:lnTo>
                  <a:lnTo>
                    <a:pt x="711113" y="405650"/>
                  </a:lnTo>
                  <a:lnTo>
                    <a:pt x="701614" y="452132"/>
                  </a:lnTo>
                  <a:lnTo>
                    <a:pt x="686301" y="496209"/>
                  </a:lnTo>
                  <a:lnTo>
                    <a:pt x="665602" y="537454"/>
                  </a:lnTo>
                  <a:lnTo>
                    <a:pt x="639942" y="575442"/>
                  </a:lnTo>
                  <a:lnTo>
                    <a:pt x="609747" y="609747"/>
                  </a:lnTo>
                  <a:lnTo>
                    <a:pt x="575442" y="639942"/>
                  </a:lnTo>
                  <a:lnTo>
                    <a:pt x="537454" y="665602"/>
                  </a:lnTo>
                  <a:lnTo>
                    <a:pt x="496209" y="686301"/>
                  </a:lnTo>
                  <a:lnTo>
                    <a:pt x="452132" y="701614"/>
                  </a:lnTo>
                  <a:lnTo>
                    <a:pt x="405650" y="711113"/>
                  </a:lnTo>
                  <a:lnTo>
                    <a:pt x="357187" y="714375"/>
                  </a:lnTo>
                  <a:close/>
                </a:path>
              </a:pathLst>
            </a:custGeom>
            <a:solidFill>
              <a:srgbClr val="C8E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06256" y="492979"/>
              <a:ext cx="419100" cy="352425"/>
            </a:xfrm>
            <a:custGeom>
              <a:avLst/>
              <a:gdLst/>
              <a:ahLst/>
              <a:cxnLst/>
              <a:rect l="l" t="t" r="r" b="b"/>
              <a:pathLst>
                <a:path w="419100" h="352425">
                  <a:moveTo>
                    <a:pt x="244594" y="0"/>
                  </a:moveTo>
                  <a:lnTo>
                    <a:pt x="419057" y="176212"/>
                  </a:lnTo>
                  <a:lnTo>
                    <a:pt x="244594" y="352425"/>
                  </a:lnTo>
                  <a:lnTo>
                    <a:pt x="209701" y="317182"/>
                  </a:lnTo>
                  <a:lnTo>
                    <a:pt x="324628" y="201103"/>
                  </a:lnTo>
                  <a:lnTo>
                    <a:pt x="0" y="201219"/>
                  </a:lnTo>
                  <a:lnTo>
                    <a:pt x="0" y="151321"/>
                  </a:lnTo>
                  <a:lnTo>
                    <a:pt x="324628" y="151321"/>
                  </a:lnTo>
                  <a:lnTo>
                    <a:pt x="209701" y="35242"/>
                  </a:lnTo>
                  <a:lnTo>
                    <a:pt x="244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702995" y="0"/>
            <a:ext cx="2552700" cy="3237230"/>
          </a:xfrm>
          <a:custGeom>
            <a:avLst/>
            <a:gdLst/>
            <a:ahLst/>
            <a:cxnLst/>
            <a:rect l="l" t="t" r="r" b="b"/>
            <a:pathLst>
              <a:path w="2552700" h="3237230">
                <a:moveTo>
                  <a:pt x="2552699" y="97207"/>
                </a:moveTo>
                <a:lnTo>
                  <a:pt x="2552699" y="3209636"/>
                </a:lnTo>
                <a:lnTo>
                  <a:pt x="2550546" y="3220350"/>
                </a:lnTo>
                <a:lnTo>
                  <a:pt x="2544671" y="3229091"/>
                </a:lnTo>
                <a:lnTo>
                  <a:pt x="2535947" y="3234978"/>
                </a:lnTo>
                <a:lnTo>
                  <a:pt x="2525251" y="3237136"/>
                </a:lnTo>
                <a:lnTo>
                  <a:pt x="27448" y="3237136"/>
                </a:lnTo>
                <a:lnTo>
                  <a:pt x="16752" y="3234978"/>
                </a:lnTo>
                <a:lnTo>
                  <a:pt x="8028" y="3229091"/>
                </a:lnTo>
                <a:lnTo>
                  <a:pt x="2152" y="3220350"/>
                </a:lnTo>
                <a:lnTo>
                  <a:pt x="0" y="3209633"/>
                </a:lnTo>
                <a:lnTo>
                  <a:pt x="0" y="97243"/>
                </a:lnTo>
                <a:lnTo>
                  <a:pt x="882" y="49372"/>
                </a:lnTo>
                <a:lnTo>
                  <a:pt x="3507" y="1940"/>
                </a:lnTo>
                <a:lnTo>
                  <a:pt x="3686" y="0"/>
                </a:lnTo>
                <a:lnTo>
                  <a:pt x="2549013" y="0"/>
                </a:lnTo>
                <a:lnTo>
                  <a:pt x="2549192" y="1940"/>
                </a:lnTo>
                <a:lnTo>
                  <a:pt x="2551817" y="49373"/>
                </a:lnTo>
                <a:lnTo>
                  <a:pt x="2552699" y="97207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11259" y="966908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62693" y="966908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64755" y="966920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053"/>
                </a:moveTo>
                <a:lnTo>
                  <a:pt x="78551" y="246960"/>
                </a:lnTo>
                <a:lnTo>
                  <a:pt x="37676" y="219422"/>
                </a:lnTo>
                <a:lnTo>
                  <a:pt x="10110" y="178553"/>
                </a:lnTo>
                <a:lnTo>
                  <a:pt x="0" y="128465"/>
                </a:lnTo>
                <a:lnTo>
                  <a:pt x="10093" y="78449"/>
                </a:lnTo>
                <a:lnTo>
                  <a:pt x="37631" y="37616"/>
                </a:lnTo>
                <a:lnTo>
                  <a:pt x="78500" y="10091"/>
                </a:lnTo>
                <a:lnTo>
                  <a:pt x="128587" y="0"/>
                </a:lnTo>
                <a:lnTo>
                  <a:pt x="178674" y="10023"/>
                </a:lnTo>
                <a:lnTo>
                  <a:pt x="219543" y="37524"/>
                </a:lnTo>
                <a:lnTo>
                  <a:pt x="247081" y="78380"/>
                </a:lnTo>
                <a:lnTo>
                  <a:pt x="257174" y="128465"/>
                </a:lnTo>
                <a:lnTo>
                  <a:pt x="247081" y="178501"/>
                </a:lnTo>
                <a:lnTo>
                  <a:pt x="219543" y="219376"/>
                </a:lnTo>
                <a:lnTo>
                  <a:pt x="178674" y="246942"/>
                </a:lnTo>
                <a:lnTo>
                  <a:pt x="128587" y="257053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46817" y="9669884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32366"/>
            <a:ext cx="9146248" cy="68198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78044" y="995054"/>
            <a:ext cx="5024755" cy="207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450" spc="-1040" dirty="0"/>
              <a:t>EMDR</a:t>
            </a:r>
            <a:endParaRPr sz="13450"/>
          </a:p>
        </p:txBody>
      </p:sp>
      <p:sp>
        <p:nvSpPr>
          <p:cNvPr id="13" name="object 13"/>
          <p:cNvSpPr txBox="1"/>
          <p:nvPr/>
        </p:nvSpPr>
        <p:spPr>
          <a:xfrm>
            <a:off x="9481018" y="4148202"/>
            <a:ext cx="8275320" cy="390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100"/>
              </a:spcBef>
            </a:pPr>
            <a:r>
              <a:rPr sz="2000" spc="95" dirty="0">
                <a:latin typeface="Verdana"/>
                <a:cs typeface="Verdana"/>
              </a:rPr>
              <a:t>Eye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35" dirty="0">
                <a:latin typeface="Verdana"/>
                <a:cs typeface="Verdana"/>
              </a:rPr>
              <a:t>Movement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40" dirty="0">
                <a:latin typeface="Verdana"/>
                <a:cs typeface="Verdana"/>
              </a:rPr>
              <a:t>Desensitization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and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70" dirty="0">
                <a:latin typeface="Verdana"/>
                <a:cs typeface="Verdana"/>
              </a:rPr>
              <a:t>Reprocessing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-320" dirty="0">
                <a:latin typeface="Verdana"/>
                <a:cs typeface="Verdana"/>
              </a:rPr>
              <a:t>(</a:t>
            </a:r>
            <a:r>
              <a:rPr sz="2000" spc="-52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EMDR)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It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is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widely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35" dirty="0">
                <a:latin typeface="Verdana"/>
                <a:cs typeface="Verdana"/>
              </a:rPr>
              <a:t>assumed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that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severe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emotional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pain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requires</a:t>
            </a:r>
            <a:r>
              <a:rPr sz="2000" spc="4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a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long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t</a:t>
            </a:r>
            <a:r>
              <a:rPr sz="2000" spc="-52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ime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to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heal.</a:t>
            </a:r>
            <a:endParaRPr sz="2000">
              <a:latin typeface="Verdana"/>
              <a:cs typeface="Verdana"/>
            </a:endParaRPr>
          </a:p>
          <a:p>
            <a:pPr marL="12700" marR="202565">
              <a:lnSpc>
                <a:spcPct val="115599"/>
              </a:lnSpc>
            </a:pPr>
            <a:r>
              <a:rPr sz="2000" spc="110" dirty="0">
                <a:latin typeface="Verdana"/>
                <a:cs typeface="Verdana"/>
              </a:rPr>
              <a:t>EMDR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and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70" dirty="0">
                <a:latin typeface="Verdana"/>
                <a:cs typeface="Verdana"/>
              </a:rPr>
              <a:t>Neurofeedback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therapy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60" dirty="0">
                <a:latin typeface="Verdana"/>
                <a:cs typeface="Verdana"/>
              </a:rPr>
              <a:t>shows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that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the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mind </a:t>
            </a:r>
            <a:r>
              <a:rPr sz="2000" spc="114" dirty="0">
                <a:latin typeface="Verdana"/>
                <a:cs typeface="Verdana"/>
              </a:rPr>
              <a:t>can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fact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heal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from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180" dirty="0">
                <a:latin typeface="Verdana"/>
                <a:cs typeface="Verdana"/>
              </a:rPr>
              <a:t>psychological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trauma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much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as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the </a:t>
            </a:r>
            <a:r>
              <a:rPr sz="2000" spc="135" dirty="0">
                <a:latin typeface="Verdana"/>
                <a:cs typeface="Verdana"/>
              </a:rPr>
              <a:t>body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160" dirty="0">
                <a:latin typeface="Verdana"/>
                <a:cs typeface="Verdana"/>
              </a:rPr>
              <a:t>recovers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from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140" dirty="0">
                <a:latin typeface="Verdana"/>
                <a:cs typeface="Verdana"/>
              </a:rPr>
              <a:t>physical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trauma.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spc="175" dirty="0">
                <a:latin typeface="Verdana"/>
                <a:cs typeface="Verdana"/>
              </a:rPr>
              <a:t>Once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the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75" dirty="0">
                <a:latin typeface="Verdana"/>
                <a:cs typeface="Verdana"/>
              </a:rPr>
              <a:t>block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is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removed,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healing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resumes.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EMDR</a:t>
            </a:r>
            <a:endParaRPr sz="2000">
              <a:latin typeface="Verdana"/>
              <a:cs typeface="Verdana"/>
            </a:endParaRPr>
          </a:p>
          <a:p>
            <a:pPr marL="12700" marR="121285">
              <a:lnSpc>
                <a:spcPct val="115599"/>
              </a:lnSpc>
            </a:pPr>
            <a:r>
              <a:rPr sz="2000" spc="100" dirty="0">
                <a:latin typeface="Verdana"/>
                <a:cs typeface="Verdana"/>
              </a:rPr>
              <a:t>therapy</a:t>
            </a:r>
            <a:r>
              <a:rPr sz="2000" spc="225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demonstrates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that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similar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180" dirty="0">
                <a:latin typeface="Verdana"/>
                <a:cs typeface="Verdana"/>
              </a:rPr>
              <a:t>sequence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of</a:t>
            </a:r>
            <a:r>
              <a:rPr sz="2000" spc="229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events </a:t>
            </a:r>
            <a:r>
              <a:rPr sz="2000" spc="185" dirty="0">
                <a:latin typeface="Verdana"/>
                <a:cs typeface="Verdana"/>
              </a:rPr>
              <a:t>occurs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with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mental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80" dirty="0">
                <a:latin typeface="Verdana"/>
                <a:cs typeface="Verdana"/>
              </a:rPr>
              <a:t>processes.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The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brain’</a:t>
            </a:r>
            <a:r>
              <a:rPr sz="2000" spc="-51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s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information</a:t>
            </a:r>
            <a:endParaRPr sz="2000">
              <a:latin typeface="Verdana"/>
              <a:cs typeface="Verdana"/>
            </a:endParaRPr>
          </a:p>
          <a:p>
            <a:pPr marL="12700" marR="958215">
              <a:lnSpc>
                <a:spcPct val="115599"/>
              </a:lnSpc>
            </a:pPr>
            <a:r>
              <a:rPr sz="2000" spc="175" dirty="0">
                <a:latin typeface="Verdana"/>
                <a:cs typeface="Verdana"/>
              </a:rPr>
              <a:t>processing</a:t>
            </a:r>
            <a:r>
              <a:rPr sz="2000" spc="235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system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naturally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moves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toward</a:t>
            </a:r>
            <a:r>
              <a:rPr sz="2000" spc="240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mental </a:t>
            </a:r>
            <a:r>
              <a:rPr sz="2000" spc="65" dirty="0">
                <a:latin typeface="Verdana"/>
                <a:cs typeface="Verdana"/>
              </a:rPr>
              <a:t>health.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63408" y="7770882"/>
            <a:ext cx="952500" cy="552450"/>
          </a:xfrm>
          <a:custGeom>
            <a:avLst/>
            <a:gdLst/>
            <a:ahLst/>
            <a:cxnLst/>
            <a:rect l="l" t="t" r="r" b="b"/>
            <a:pathLst>
              <a:path w="952500" h="552450">
                <a:moveTo>
                  <a:pt x="676812" y="552449"/>
                </a:moveTo>
                <a:lnTo>
                  <a:pt x="2647" y="552449"/>
                </a:lnTo>
                <a:lnTo>
                  <a:pt x="0" y="549796"/>
                </a:lnTo>
                <a:lnTo>
                  <a:pt x="0" y="2653"/>
                </a:lnTo>
                <a:lnTo>
                  <a:pt x="2647" y="0"/>
                </a:lnTo>
                <a:lnTo>
                  <a:pt x="676812" y="0"/>
                </a:lnTo>
                <a:lnTo>
                  <a:pt x="726298" y="4458"/>
                </a:lnTo>
                <a:lnTo>
                  <a:pt x="772901" y="17309"/>
                </a:lnTo>
                <a:lnTo>
                  <a:pt x="815836" y="37767"/>
                </a:lnTo>
                <a:lnTo>
                  <a:pt x="854318" y="65045"/>
                </a:lnTo>
                <a:lnTo>
                  <a:pt x="887563" y="98357"/>
                </a:lnTo>
                <a:lnTo>
                  <a:pt x="914786" y="136917"/>
                </a:lnTo>
                <a:lnTo>
                  <a:pt x="935202" y="179939"/>
                </a:lnTo>
                <a:lnTo>
                  <a:pt x="948027" y="226637"/>
                </a:lnTo>
                <a:lnTo>
                  <a:pt x="952477" y="276224"/>
                </a:lnTo>
                <a:lnTo>
                  <a:pt x="948027" y="325812"/>
                </a:lnTo>
                <a:lnTo>
                  <a:pt x="935202" y="372510"/>
                </a:lnTo>
                <a:lnTo>
                  <a:pt x="914786" y="415532"/>
                </a:lnTo>
                <a:lnTo>
                  <a:pt x="887563" y="454092"/>
                </a:lnTo>
                <a:lnTo>
                  <a:pt x="854318" y="487404"/>
                </a:lnTo>
                <a:lnTo>
                  <a:pt x="815836" y="514682"/>
                </a:lnTo>
                <a:lnTo>
                  <a:pt x="772901" y="535140"/>
                </a:lnTo>
                <a:lnTo>
                  <a:pt x="726298" y="547991"/>
                </a:lnTo>
                <a:lnTo>
                  <a:pt x="676812" y="5524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81205" cy="10287000"/>
          </a:xfrm>
          <a:custGeom>
            <a:avLst/>
            <a:gdLst/>
            <a:ahLst/>
            <a:cxnLst/>
            <a:rect l="l" t="t" r="r" b="b"/>
            <a:pathLst>
              <a:path w="12181205" h="10287000">
                <a:moveTo>
                  <a:pt x="0" y="10286998"/>
                </a:moveTo>
                <a:lnTo>
                  <a:pt x="0" y="0"/>
                </a:lnTo>
                <a:lnTo>
                  <a:pt x="12180688" y="0"/>
                </a:lnTo>
                <a:lnTo>
                  <a:pt x="1218068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4705" y="740073"/>
            <a:ext cx="13283565" cy="9547225"/>
            <a:chOff x="5004705" y="740073"/>
            <a:chExt cx="13283565" cy="9547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18113" y="740073"/>
              <a:ext cx="6069886" cy="95469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705" y="6090304"/>
              <a:ext cx="7467599" cy="3924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259299" y="8619273"/>
              <a:ext cx="1028700" cy="1668145"/>
            </a:xfrm>
            <a:custGeom>
              <a:avLst/>
              <a:gdLst/>
              <a:ahLst/>
              <a:cxnLst/>
              <a:rect l="l" t="t" r="r" b="b"/>
              <a:pathLst>
                <a:path w="1028700" h="1668145">
                  <a:moveTo>
                    <a:pt x="0" y="0"/>
                  </a:moveTo>
                  <a:lnTo>
                    <a:pt x="1028699" y="0"/>
                  </a:lnTo>
                  <a:lnTo>
                    <a:pt x="1028699" y="1667726"/>
                  </a:lnTo>
                  <a:lnTo>
                    <a:pt x="0" y="1667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1"/>
            <a:ext cx="3488690" cy="1477645"/>
          </a:xfrm>
          <a:custGeom>
            <a:avLst/>
            <a:gdLst/>
            <a:ahLst/>
            <a:cxnLst/>
            <a:rect l="l" t="t" r="r" b="b"/>
            <a:pathLst>
              <a:path w="3488690" h="1477645">
                <a:moveTo>
                  <a:pt x="0" y="0"/>
                </a:moveTo>
                <a:lnTo>
                  <a:pt x="3488309" y="0"/>
                </a:lnTo>
                <a:lnTo>
                  <a:pt x="3488309" y="1477283"/>
                </a:lnTo>
                <a:lnTo>
                  <a:pt x="0" y="1477283"/>
                </a:lnTo>
                <a:lnTo>
                  <a:pt x="0" y="0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3946" y="1691738"/>
            <a:ext cx="10742930" cy="408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750" spc="-785" dirty="0">
                <a:solidFill>
                  <a:srgbClr val="FFFFFF"/>
                </a:solidFill>
                <a:latin typeface="Arial Black"/>
                <a:cs typeface="Arial Black"/>
              </a:rPr>
              <a:t>COUNSELING</a:t>
            </a:r>
            <a:endParaRPr sz="9750">
              <a:latin typeface="Arial Black"/>
              <a:cs typeface="Arial Black"/>
            </a:endParaRPr>
          </a:p>
          <a:p>
            <a:pPr marL="12700" marR="5080" algn="just">
              <a:lnSpc>
                <a:spcPct val="116100"/>
              </a:lnSpc>
              <a:spcBef>
                <a:spcPts val="4545"/>
              </a:spcBef>
            </a:pP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Counseling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offers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you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chance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talk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about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social,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emotional,</a:t>
            </a:r>
            <a:r>
              <a:rPr sz="2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or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behavioral</a:t>
            </a:r>
            <a:r>
              <a:rPr sz="2250" spc="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problems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causing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you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concern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or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interfering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2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your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daily</a:t>
            </a:r>
            <a:r>
              <a:rPr sz="22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activities.</a:t>
            </a:r>
            <a:endParaRPr sz="2250">
              <a:latin typeface="Lucida Sans Unicode"/>
              <a:cs typeface="Lucida Sans Unicode"/>
            </a:endParaRPr>
          </a:p>
          <a:p>
            <a:pPr marL="12700" marR="5715" algn="just">
              <a:lnSpc>
                <a:spcPct val="116100"/>
              </a:lnSpc>
            </a:pPr>
            <a:r>
              <a:rPr sz="22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Students</a:t>
            </a:r>
            <a:r>
              <a:rPr sz="2250" spc="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250" spc="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family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attending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250" spc="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twin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falls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school</a:t>
            </a:r>
            <a:r>
              <a:rPr sz="2250" spc="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district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believe</a:t>
            </a:r>
            <a:r>
              <a:rPr sz="2250" spc="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have </a:t>
            </a:r>
            <a:r>
              <a:rPr sz="2250" dirty="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sz="22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counseling</a:t>
            </a:r>
            <a:r>
              <a:rPr sz="22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services.</a:t>
            </a:r>
            <a:endParaRPr sz="225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1169062"/>
            <a:ext cx="114300" cy="1142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85336" y="951841"/>
            <a:ext cx="461073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450" spc="-130" dirty="0"/>
              <a:t>Improved</a:t>
            </a:r>
            <a:r>
              <a:rPr sz="2450" spc="-150" dirty="0"/>
              <a:t> </a:t>
            </a:r>
            <a:r>
              <a:rPr sz="2450" spc="-165" dirty="0"/>
              <a:t>communication</a:t>
            </a:r>
            <a:r>
              <a:rPr sz="2450" spc="-150" dirty="0"/>
              <a:t> </a:t>
            </a:r>
            <a:r>
              <a:rPr sz="2450" spc="-75" dirty="0"/>
              <a:t>and </a:t>
            </a:r>
            <a:r>
              <a:rPr sz="2450" spc="-140" dirty="0"/>
              <a:t>interpersonal</a:t>
            </a:r>
            <a:r>
              <a:rPr sz="2450" spc="-165" dirty="0"/>
              <a:t> </a:t>
            </a:r>
            <a:r>
              <a:rPr sz="2450" spc="-25" dirty="0"/>
              <a:t>skills</a:t>
            </a:r>
            <a:endParaRPr sz="245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2026312"/>
            <a:ext cx="114300" cy="11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2883562"/>
            <a:ext cx="114300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3740812"/>
            <a:ext cx="114300" cy="1142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4598062"/>
            <a:ext cx="114300" cy="1142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5883937"/>
            <a:ext cx="114300" cy="1142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6741186"/>
            <a:ext cx="114300" cy="1142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7672" y="7598436"/>
            <a:ext cx="114300" cy="1142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985336" y="1809091"/>
            <a:ext cx="4726940" cy="645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>
              <a:lnSpc>
                <a:spcPct val="114799"/>
              </a:lnSpc>
              <a:spcBef>
                <a:spcPts val="100"/>
              </a:spcBef>
            </a:pPr>
            <a:r>
              <a:rPr sz="2450" spc="-130" dirty="0">
                <a:latin typeface="Arial Black"/>
                <a:cs typeface="Arial Black"/>
              </a:rPr>
              <a:t>Improved</a:t>
            </a:r>
            <a:r>
              <a:rPr sz="2450" spc="-160" dirty="0">
                <a:latin typeface="Arial Black"/>
                <a:cs typeface="Arial Black"/>
              </a:rPr>
              <a:t> </a:t>
            </a:r>
            <a:r>
              <a:rPr sz="2450" spc="-100" dirty="0">
                <a:latin typeface="Arial Black"/>
                <a:cs typeface="Arial Black"/>
              </a:rPr>
              <a:t>self-</a:t>
            </a:r>
            <a:r>
              <a:rPr sz="2450" spc="-210" dirty="0">
                <a:latin typeface="Arial Black"/>
                <a:cs typeface="Arial Black"/>
              </a:rPr>
              <a:t>acceptance</a:t>
            </a:r>
            <a:r>
              <a:rPr sz="2450" spc="-160" dirty="0">
                <a:latin typeface="Arial Black"/>
                <a:cs typeface="Arial Black"/>
              </a:rPr>
              <a:t> </a:t>
            </a:r>
            <a:r>
              <a:rPr sz="2450" spc="-60" dirty="0">
                <a:latin typeface="Arial Black"/>
                <a:cs typeface="Arial Black"/>
              </a:rPr>
              <a:t>and </a:t>
            </a:r>
            <a:r>
              <a:rPr sz="2450" spc="-100" dirty="0">
                <a:latin typeface="Arial Black"/>
                <a:cs typeface="Arial Black"/>
              </a:rPr>
              <a:t>self-</a:t>
            </a:r>
            <a:r>
              <a:rPr sz="2450" spc="-35" dirty="0">
                <a:latin typeface="Arial Black"/>
                <a:cs typeface="Arial Black"/>
              </a:rPr>
              <a:t>esteem</a:t>
            </a:r>
            <a:endParaRPr sz="2450">
              <a:latin typeface="Arial Black"/>
              <a:cs typeface="Arial Black"/>
            </a:endParaRPr>
          </a:p>
          <a:p>
            <a:pPr marL="12700" marR="5080">
              <a:lnSpc>
                <a:spcPct val="114799"/>
              </a:lnSpc>
            </a:pPr>
            <a:r>
              <a:rPr sz="2450" spc="-140" dirty="0">
                <a:latin typeface="Arial Black"/>
                <a:cs typeface="Arial Black"/>
              </a:rPr>
              <a:t>Capability</a:t>
            </a:r>
            <a:r>
              <a:rPr sz="2450" spc="-195" dirty="0">
                <a:latin typeface="Arial Black"/>
                <a:cs typeface="Arial Black"/>
              </a:rPr>
              <a:t> </a:t>
            </a:r>
            <a:r>
              <a:rPr sz="2450" spc="-100" dirty="0">
                <a:latin typeface="Arial Black"/>
                <a:cs typeface="Arial Black"/>
              </a:rPr>
              <a:t>to</a:t>
            </a:r>
            <a:r>
              <a:rPr sz="2450" spc="-190" dirty="0">
                <a:latin typeface="Arial Black"/>
                <a:cs typeface="Arial Black"/>
              </a:rPr>
              <a:t> </a:t>
            </a:r>
            <a:r>
              <a:rPr sz="2450" spc="-215" dirty="0">
                <a:latin typeface="Arial Black"/>
                <a:cs typeface="Arial Black"/>
              </a:rPr>
              <a:t>change</a:t>
            </a:r>
            <a:r>
              <a:rPr sz="2450" spc="-190" dirty="0">
                <a:latin typeface="Arial Black"/>
                <a:cs typeface="Arial Black"/>
              </a:rPr>
              <a:t> </a:t>
            </a:r>
            <a:r>
              <a:rPr sz="2450" spc="-10" dirty="0">
                <a:latin typeface="Arial Black"/>
                <a:cs typeface="Arial Black"/>
              </a:rPr>
              <a:t>self- </a:t>
            </a:r>
            <a:r>
              <a:rPr sz="2450" spc="-155" dirty="0">
                <a:latin typeface="Arial Black"/>
                <a:cs typeface="Arial Black"/>
              </a:rPr>
              <a:t>defeating</a:t>
            </a:r>
            <a:r>
              <a:rPr sz="2450" spc="-195" dirty="0">
                <a:latin typeface="Arial Black"/>
                <a:cs typeface="Arial Black"/>
              </a:rPr>
              <a:t> </a:t>
            </a:r>
            <a:r>
              <a:rPr sz="2450" spc="-155" dirty="0">
                <a:latin typeface="Arial Black"/>
                <a:cs typeface="Arial Black"/>
              </a:rPr>
              <a:t>behaviors</a:t>
            </a:r>
            <a:r>
              <a:rPr sz="2450" spc="-190" dirty="0">
                <a:latin typeface="Arial Black"/>
                <a:cs typeface="Arial Black"/>
              </a:rPr>
              <a:t> </a:t>
            </a:r>
            <a:r>
              <a:rPr sz="2450" spc="-145" dirty="0">
                <a:latin typeface="Arial Black"/>
                <a:cs typeface="Arial Black"/>
              </a:rPr>
              <a:t>and</a:t>
            </a:r>
            <a:r>
              <a:rPr sz="2450" spc="-190" dirty="0">
                <a:latin typeface="Arial Black"/>
                <a:cs typeface="Arial Black"/>
              </a:rPr>
              <a:t> </a:t>
            </a:r>
            <a:r>
              <a:rPr sz="2450" spc="-110" dirty="0">
                <a:latin typeface="Arial Black"/>
                <a:cs typeface="Arial Black"/>
              </a:rPr>
              <a:t>habits </a:t>
            </a:r>
            <a:r>
              <a:rPr sz="2450" spc="-125" dirty="0">
                <a:latin typeface="Arial Black"/>
                <a:cs typeface="Arial Black"/>
              </a:rPr>
              <a:t>More</a:t>
            </a:r>
            <a:r>
              <a:rPr sz="2450" spc="-190" dirty="0">
                <a:latin typeface="Arial Black"/>
                <a:cs typeface="Arial Black"/>
              </a:rPr>
              <a:t> </a:t>
            </a:r>
            <a:r>
              <a:rPr sz="2450" spc="-155" dirty="0">
                <a:latin typeface="Arial Black"/>
                <a:cs typeface="Arial Black"/>
              </a:rPr>
              <a:t>suitable</a:t>
            </a:r>
            <a:r>
              <a:rPr sz="2450" spc="-185" dirty="0">
                <a:latin typeface="Arial Black"/>
                <a:cs typeface="Arial Black"/>
              </a:rPr>
              <a:t> </a:t>
            </a:r>
            <a:r>
              <a:rPr sz="2450" spc="-195" dirty="0">
                <a:latin typeface="Arial Black"/>
                <a:cs typeface="Arial Black"/>
              </a:rPr>
              <a:t>expression</a:t>
            </a:r>
            <a:r>
              <a:rPr sz="2450" spc="-185" dirty="0">
                <a:latin typeface="Arial Black"/>
                <a:cs typeface="Arial Black"/>
              </a:rPr>
              <a:t> </a:t>
            </a:r>
            <a:r>
              <a:rPr sz="2450" spc="-25" dirty="0">
                <a:latin typeface="Arial Black"/>
                <a:cs typeface="Arial Black"/>
              </a:rPr>
              <a:t>and </a:t>
            </a:r>
            <a:r>
              <a:rPr sz="2450" spc="-190" dirty="0">
                <a:latin typeface="Arial Black"/>
                <a:cs typeface="Arial Black"/>
              </a:rPr>
              <a:t>management</a:t>
            </a:r>
            <a:r>
              <a:rPr sz="2450" spc="-215" dirty="0">
                <a:latin typeface="Arial Black"/>
                <a:cs typeface="Arial Black"/>
              </a:rPr>
              <a:t> </a:t>
            </a:r>
            <a:r>
              <a:rPr sz="2450" spc="-70" dirty="0">
                <a:latin typeface="Arial Black"/>
                <a:cs typeface="Arial Black"/>
              </a:rPr>
              <a:t>of</a:t>
            </a:r>
            <a:r>
              <a:rPr sz="2450" spc="-210" dirty="0">
                <a:latin typeface="Arial Black"/>
                <a:cs typeface="Arial Black"/>
              </a:rPr>
              <a:t> </a:t>
            </a:r>
            <a:r>
              <a:rPr sz="2450" spc="-20" dirty="0">
                <a:latin typeface="Arial Black"/>
                <a:cs typeface="Arial Black"/>
              </a:rPr>
              <a:t>emotions </a:t>
            </a:r>
            <a:r>
              <a:rPr sz="2450" spc="-160" dirty="0">
                <a:latin typeface="Arial Black"/>
                <a:cs typeface="Arial Black"/>
              </a:rPr>
              <a:t>Relief</a:t>
            </a:r>
            <a:r>
              <a:rPr sz="2450" spc="-210" dirty="0">
                <a:latin typeface="Arial Black"/>
                <a:cs typeface="Arial Black"/>
              </a:rPr>
              <a:t> </a:t>
            </a:r>
            <a:r>
              <a:rPr sz="2450" spc="-100" dirty="0">
                <a:latin typeface="Arial Black"/>
                <a:cs typeface="Arial Black"/>
              </a:rPr>
              <a:t>from</a:t>
            </a:r>
            <a:r>
              <a:rPr sz="2450" spc="-204" dirty="0">
                <a:latin typeface="Arial Black"/>
                <a:cs typeface="Arial Black"/>
              </a:rPr>
              <a:t> </a:t>
            </a:r>
            <a:r>
              <a:rPr sz="2450" spc="-60" dirty="0">
                <a:latin typeface="Arial Black"/>
                <a:cs typeface="Arial Black"/>
              </a:rPr>
              <a:t>depression, </a:t>
            </a:r>
            <a:r>
              <a:rPr sz="2450" spc="-180" dirty="0">
                <a:latin typeface="Arial Black"/>
                <a:cs typeface="Arial Black"/>
              </a:rPr>
              <a:t>anxiety,</a:t>
            </a:r>
            <a:r>
              <a:rPr sz="2450" spc="-204" dirty="0">
                <a:latin typeface="Arial Black"/>
                <a:cs typeface="Arial Black"/>
              </a:rPr>
              <a:t> </a:t>
            </a:r>
            <a:r>
              <a:rPr sz="2450" spc="-95" dirty="0">
                <a:latin typeface="Arial Black"/>
                <a:cs typeface="Arial Black"/>
              </a:rPr>
              <a:t>or</a:t>
            </a:r>
            <a:r>
              <a:rPr sz="2450" spc="-200" dirty="0">
                <a:latin typeface="Arial Black"/>
                <a:cs typeface="Arial Black"/>
              </a:rPr>
              <a:t> </a:t>
            </a:r>
            <a:r>
              <a:rPr sz="2450" spc="-120" dirty="0">
                <a:latin typeface="Arial Black"/>
                <a:cs typeface="Arial Black"/>
              </a:rPr>
              <a:t>other</a:t>
            </a:r>
            <a:r>
              <a:rPr sz="2450" spc="-204" dirty="0">
                <a:latin typeface="Arial Black"/>
                <a:cs typeface="Arial Black"/>
              </a:rPr>
              <a:t> </a:t>
            </a:r>
            <a:r>
              <a:rPr sz="2450" spc="-155" dirty="0">
                <a:latin typeface="Arial Black"/>
                <a:cs typeface="Arial Black"/>
              </a:rPr>
              <a:t>mental</a:t>
            </a:r>
            <a:r>
              <a:rPr sz="2450" spc="-200" dirty="0">
                <a:latin typeface="Arial Black"/>
                <a:cs typeface="Arial Black"/>
              </a:rPr>
              <a:t> </a:t>
            </a:r>
            <a:r>
              <a:rPr sz="2450" spc="-100" dirty="0">
                <a:latin typeface="Arial Black"/>
                <a:cs typeface="Arial Black"/>
              </a:rPr>
              <a:t>health </a:t>
            </a:r>
            <a:r>
              <a:rPr sz="2450" spc="-45" dirty="0">
                <a:latin typeface="Arial Black"/>
                <a:cs typeface="Arial Black"/>
              </a:rPr>
              <a:t>conditions</a:t>
            </a:r>
            <a:endParaRPr sz="2450">
              <a:latin typeface="Arial Black"/>
              <a:cs typeface="Arial Black"/>
            </a:endParaRPr>
          </a:p>
          <a:p>
            <a:pPr marL="12700" marR="1115060">
              <a:lnSpc>
                <a:spcPct val="114799"/>
              </a:lnSpc>
            </a:pPr>
            <a:r>
              <a:rPr sz="2450" spc="-165" dirty="0">
                <a:latin typeface="Arial Black"/>
                <a:cs typeface="Arial Black"/>
              </a:rPr>
              <a:t>Greater</a:t>
            </a:r>
            <a:r>
              <a:rPr sz="2450" spc="-180" dirty="0">
                <a:latin typeface="Arial Black"/>
                <a:cs typeface="Arial Black"/>
              </a:rPr>
              <a:t> </a:t>
            </a:r>
            <a:r>
              <a:rPr sz="2450" spc="-160" dirty="0">
                <a:latin typeface="Arial Black"/>
                <a:cs typeface="Arial Black"/>
              </a:rPr>
              <a:t>confidence</a:t>
            </a:r>
            <a:r>
              <a:rPr sz="2450" spc="-175" dirty="0">
                <a:latin typeface="Arial Black"/>
                <a:cs typeface="Arial Black"/>
              </a:rPr>
              <a:t> </a:t>
            </a:r>
            <a:r>
              <a:rPr sz="2450" spc="-85" dirty="0">
                <a:latin typeface="Arial Black"/>
                <a:cs typeface="Arial Black"/>
              </a:rPr>
              <a:t>and </a:t>
            </a:r>
            <a:r>
              <a:rPr sz="2450" spc="-140" dirty="0">
                <a:latin typeface="Arial Black"/>
                <a:cs typeface="Arial Black"/>
              </a:rPr>
              <a:t>decision-</a:t>
            </a:r>
            <a:r>
              <a:rPr sz="2450" spc="-215" dirty="0">
                <a:latin typeface="Arial Black"/>
                <a:cs typeface="Arial Black"/>
              </a:rPr>
              <a:t>making</a:t>
            </a:r>
            <a:r>
              <a:rPr sz="2450" spc="-135" dirty="0">
                <a:latin typeface="Arial Black"/>
                <a:cs typeface="Arial Black"/>
              </a:rPr>
              <a:t> </a:t>
            </a:r>
            <a:r>
              <a:rPr sz="2450" spc="-20" dirty="0">
                <a:latin typeface="Arial Black"/>
                <a:cs typeface="Arial Black"/>
              </a:rPr>
              <a:t>skills</a:t>
            </a:r>
            <a:endParaRPr sz="2450">
              <a:latin typeface="Arial Black"/>
              <a:cs typeface="Arial Black"/>
            </a:endParaRPr>
          </a:p>
          <a:p>
            <a:pPr marL="12700" marR="187325">
              <a:lnSpc>
                <a:spcPct val="114799"/>
              </a:lnSpc>
            </a:pPr>
            <a:r>
              <a:rPr sz="2450" spc="-114" dirty="0">
                <a:latin typeface="Arial Black"/>
                <a:cs typeface="Arial Black"/>
              </a:rPr>
              <a:t>Ability</a:t>
            </a:r>
            <a:r>
              <a:rPr sz="2450" spc="-204" dirty="0">
                <a:latin typeface="Arial Black"/>
                <a:cs typeface="Arial Black"/>
              </a:rPr>
              <a:t> </a:t>
            </a:r>
            <a:r>
              <a:rPr sz="2450" spc="-100" dirty="0">
                <a:latin typeface="Arial Black"/>
                <a:cs typeface="Arial Black"/>
              </a:rPr>
              <a:t>to</a:t>
            </a:r>
            <a:r>
              <a:rPr sz="2450" spc="-200" dirty="0">
                <a:latin typeface="Arial Black"/>
                <a:cs typeface="Arial Black"/>
              </a:rPr>
              <a:t> </a:t>
            </a:r>
            <a:r>
              <a:rPr sz="2450" spc="-220" dirty="0">
                <a:latin typeface="Arial Black"/>
                <a:cs typeface="Arial Black"/>
              </a:rPr>
              <a:t>manage</a:t>
            </a:r>
            <a:r>
              <a:rPr sz="2450" spc="-195" dirty="0">
                <a:latin typeface="Arial Black"/>
                <a:cs typeface="Arial Black"/>
              </a:rPr>
              <a:t> </a:t>
            </a:r>
            <a:r>
              <a:rPr sz="2450" spc="-210" dirty="0">
                <a:latin typeface="Arial Black"/>
                <a:cs typeface="Arial Black"/>
              </a:rPr>
              <a:t>stress</a:t>
            </a:r>
            <a:r>
              <a:rPr sz="2450" spc="-204" dirty="0">
                <a:latin typeface="Arial Black"/>
                <a:cs typeface="Arial Black"/>
              </a:rPr>
              <a:t> </a:t>
            </a:r>
            <a:r>
              <a:rPr sz="2450" spc="-95" dirty="0">
                <a:latin typeface="Arial Black"/>
                <a:cs typeface="Arial Black"/>
              </a:rPr>
              <a:t>more </a:t>
            </a:r>
            <a:r>
              <a:rPr sz="2450" spc="-40" dirty="0">
                <a:latin typeface="Arial Black"/>
                <a:cs typeface="Arial Black"/>
              </a:rPr>
              <a:t>effectively</a:t>
            </a:r>
            <a:endParaRPr sz="2450">
              <a:latin typeface="Arial Black"/>
              <a:cs typeface="Arial Black"/>
            </a:endParaRPr>
          </a:p>
          <a:p>
            <a:pPr marL="12700" marR="314325">
              <a:lnSpc>
                <a:spcPct val="114799"/>
              </a:lnSpc>
            </a:pPr>
            <a:r>
              <a:rPr sz="2450" spc="-130" dirty="0">
                <a:latin typeface="Arial Black"/>
                <a:cs typeface="Arial Black"/>
              </a:rPr>
              <a:t>Improved</a:t>
            </a:r>
            <a:r>
              <a:rPr sz="2450" spc="-185" dirty="0">
                <a:latin typeface="Arial Black"/>
                <a:cs typeface="Arial Black"/>
              </a:rPr>
              <a:t> </a:t>
            </a:r>
            <a:r>
              <a:rPr sz="2450" spc="-150" dirty="0">
                <a:latin typeface="Arial Black"/>
                <a:cs typeface="Arial Black"/>
              </a:rPr>
              <a:t>abilities</a:t>
            </a:r>
            <a:r>
              <a:rPr sz="2450" spc="-185" dirty="0">
                <a:latin typeface="Arial Black"/>
                <a:cs typeface="Arial Black"/>
              </a:rPr>
              <a:t> </a:t>
            </a:r>
            <a:r>
              <a:rPr sz="2450" spc="-25" dirty="0">
                <a:latin typeface="Arial Black"/>
                <a:cs typeface="Arial Black"/>
              </a:rPr>
              <a:t>for </a:t>
            </a:r>
            <a:r>
              <a:rPr sz="2450" spc="-90" dirty="0">
                <a:latin typeface="Arial Black"/>
                <a:cs typeface="Arial Black"/>
              </a:rPr>
              <a:t>problem-</a:t>
            </a:r>
            <a:r>
              <a:rPr sz="2450" spc="-160" dirty="0">
                <a:latin typeface="Arial Black"/>
                <a:cs typeface="Arial Black"/>
              </a:rPr>
              <a:t>solving</a:t>
            </a:r>
            <a:r>
              <a:rPr sz="2450" spc="-185" dirty="0">
                <a:latin typeface="Arial Black"/>
                <a:cs typeface="Arial Black"/>
              </a:rPr>
              <a:t> </a:t>
            </a:r>
            <a:r>
              <a:rPr sz="2450" spc="-145" dirty="0">
                <a:latin typeface="Arial Black"/>
                <a:cs typeface="Arial Black"/>
              </a:rPr>
              <a:t>and</a:t>
            </a:r>
            <a:r>
              <a:rPr sz="2450" spc="-185" dirty="0">
                <a:latin typeface="Arial Black"/>
                <a:cs typeface="Arial Black"/>
              </a:rPr>
              <a:t> </a:t>
            </a:r>
            <a:r>
              <a:rPr sz="2450" spc="-105" dirty="0">
                <a:latin typeface="Arial Black"/>
                <a:cs typeface="Arial Black"/>
              </a:rPr>
              <a:t>conflict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85336" y="8294016"/>
            <a:ext cx="158813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20" dirty="0">
                <a:latin typeface="Arial Black"/>
                <a:cs typeface="Arial Black"/>
              </a:rPr>
              <a:t>resolution</a:t>
            </a:r>
            <a:endParaRPr sz="24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0103" y="0"/>
            <a:ext cx="1790064" cy="4794250"/>
          </a:xfrm>
          <a:custGeom>
            <a:avLst/>
            <a:gdLst/>
            <a:ahLst/>
            <a:cxnLst/>
            <a:rect l="l" t="t" r="r" b="b"/>
            <a:pathLst>
              <a:path w="1790065" h="4794250">
                <a:moveTo>
                  <a:pt x="0" y="3901305"/>
                </a:moveTo>
                <a:lnTo>
                  <a:pt x="0" y="0"/>
                </a:lnTo>
                <a:lnTo>
                  <a:pt x="81981" y="0"/>
                </a:lnTo>
                <a:lnTo>
                  <a:pt x="81981" y="3901305"/>
                </a:lnTo>
                <a:lnTo>
                  <a:pt x="83364" y="3948892"/>
                </a:lnTo>
                <a:lnTo>
                  <a:pt x="87461" y="3995764"/>
                </a:lnTo>
                <a:lnTo>
                  <a:pt x="94195" y="4041844"/>
                </a:lnTo>
                <a:lnTo>
                  <a:pt x="103489" y="4087056"/>
                </a:lnTo>
                <a:lnTo>
                  <a:pt x="115267" y="4131323"/>
                </a:lnTo>
                <a:lnTo>
                  <a:pt x="129452" y="4174568"/>
                </a:lnTo>
                <a:lnTo>
                  <a:pt x="145967" y="4216715"/>
                </a:lnTo>
                <a:lnTo>
                  <a:pt x="164736" y="4257687"/>
                </a:lnTo>
                <a:lnTo>
                  <a:pt x="185680" y="4297407"/>
                </a:lnTo>
                <a:lnTo>
                  <a:pt x="208724" y="4335800"/>
                </a:lnTo>
                <a:lnTo>
                  <a:pt x="233791" y="4372787"/>
                </a:lnTo>
                <a:lnTo>
                  <a:pt x="260804" y="4408293"/>
                </a:lnTo>
                <a:lnTo>
                  <a:pt x="289686" y="4442241"/>
                </a:lnTo>
                <a:lnTo>
                  <a:pt x="320360" y="4474554"/>
                </a:lnTo>
                <a:lnTo>
                  <a:pt x="352749" y="4505155"/>
                </a:lnTo>
                <a:lnTo>
                  <a:pt x="386777" y="4533969"/>
                </a:lnTo>
                <a:lnTo>
                  <a:pt x="422367" y="4560918"/>
                </a:lnTo>
                <a:lnTo>
                  <a:pt x="459442" y="4585926"/>
                </a:lnTo>
                <a:lnTo>
                  <a:pt x="497925" y="4608915"/>
                </a:lnTo>
                <a:lnTo>
                  <a:pt x="537740" y="4629810"/>
                </a:lnTo>
                <a:lnTo>
                  <a:pt x="578809" y="4648534"/>
                </a:lnTo>
                <a:lnTo>
                  <a:pt x="621056" y="4665010"/>
                </a:lnTo>
                <a:lnTo>
                  <a:pt x="664403" y="4679162"/>
                </a:lnTo>
                <a:lnTo>
                  <a:pt x="708775" y="4690912"/>
                </a:lnTo>
                <a:lnTo>
                  <a:pt x="754094" y="4700185"/>
                </a:lnTo>
                <a:lnTo>
                  <a:pt x="800283" y="4706903"/>
                </a:lnTo>
                <a:lnTo>
                  <a:pt x="847266" y="4710990"/>
                </a:lnTo>
                <a:lnTo>
                  <a:pt x="894965" y="4712369"/>
                </a:lnTo>
                <a:lnTo>
                  <a:pt x="942665" y="4710990"/>
                </a:lnTo>
                <a:lnTo>
                  <a:pt x="989648" y="4706903"/>
                </a:lnTo>
                <a:lnTo>
                  <a:pt x="1035837" y="4700185"/>
                </a:lnTo>
                <a:lnTo>
                  <a:pt x="1081156" y="4690912"/>
                </a:lnTo>
                <a:lnTo>
                  <a:pt x="1125528" y="4679162"/>
                </a:lnTo>
                <a:lnTo>
                  <a:pt x="1168938" y="4664986"/>
                </a:lnTo>
                <a:lnTo>
                  <a:pt x="1211122" y="4648534"/>
                </a:lnTo>
                <a:lnTo>
                  <a:pt x="1252191" y="4629810"/>
                </a:lnTo>
                <a:lnTo>
                  <a:pt x="1292005" y="4608915"/>
                </a:lnTo>
                <a:lnTo>
                  <a:pt x="1330489" y="4585926"/>
                </a:lnTo>
                <a:lnTo>
                  <a:pt x="1367563" y="4560918"/>
                </a:lnTo>
                <a:lnTo>
                  <a:pt x="1403153" y="4533969"/>
                </a:lnTo>
                <a:lnTo>
                  <a:pt x="1437182" y="4505155"/>
                </a:lnTo>
                <a:lnTo>
                  <a:pt x="1469571" y="4474554"/>
                </a:lnTo>
                <a:lnTo>
                  <a:pt x="1500245" y="4442241"/>
                </a:lnTo>
                <a:lnTo>
                  <a:pt x="1529127" y="4408293"/>
                </a:lnTo>
                <a:lnTo>
                  <a:pt x="1556140" y="4372787"/>
                </a:lnTo>
                <a:lnTo>
                  <a:pt x="1581207" y="4335800"/>
                </a:lnTo>
                <a:lnTo>
                  <a:pt x="1604251" y="4297407"/>
                </a:lnTo>
                <a:lnTo>
                  <a:pt x="1625195" y="4257687"/>
                </a:lnTo>
                <a:lnTo>
                  <a:pt x="1643964" y="4216715"/>
                </a:lnTo>
                <a:lnTo>
                  <a:pt x="1660479" y="4174568"/>
                </a:lnTo>
                <a:lnTo>
                  <a:pt x="1674664" y="4131323"/>
                </a:lnTo>
                <a:lnTo>
                  <a:pt x="1686442" y="4087056"/>
                </a:lnTo>
                <a:lnTo>
                  <a:pt x="1695736" y="4041844"/>
                </a:lnTo>
                <a:lnTo>
                  <a:pt x="1702470" y="3995764"/>
                </a:lnTo>
                <a:lnTo>
                  <a:pt x="1706567" y="3948892"/>
                </a:lnTo>
                <a:lnTo>
                  <a:pt x="1707950" y="3901305"/>
                </a:lnTo>
                <a:lnTo>
                  <a:pt x="1707950" y="0"/>
                </a:lnTo>
                <a:lnTo>
                  <a:pt x="1789931" y="0"/>
                </a:lnTo>
                <a:lnTo>
                  <a:pt x="1789931" y="3901305"/>
                </a:lnTo>
                <a:lnTo>
                  <a:pt x="1788689" y="3948656"/>
                </a:lnTo>
                <a:lnTo>
                  <a:pt x="1785002" y="3995371"/>
                </a:lnTo>
                <a:lnTo>
                  <a:pt x="1778933" y="4041388"/>
                </a:lnTo>
                <a:lnTo>
                  <a:pt x="1770545" y="4086646"/>
                </a:lnTo>
                <a:lnTo>
                  <a:pt x="1759900" y="4131080"/>
                </a:lnTo>
                <a:lnTo>
                  <a:pt x="1747060" y="4174631"/>
                </a:lnTo>
                <a:lnTo>
                  <a:pt x="1732087" y="4217235"/>
                </a:lnTo>
                <a:lnTo>
                  <a:pt x="1715044" y="4258830"/>
                </a:lnTo>
                <a:lnTo>
                  <a:pt x="1695993" y="4299354"/>
                </a:lnTo>
                <a:lnTo>
                  <a:pt x="1674997" y="4338746"/>
                </a:lnTo>
                <a:lnTo>
                  <a:pt x="1652117" y="4376942"/>
                </a:lnTo>
                <a:lnTo>
                  <a:pt x="1627416" y="4413881"/>
                </a:lnTo>
                <a:lnTo>
                  <a:pt x="1600957" y="4449500"/>
                </a:lnTo>
                <a:lnTo>
                  <a:pt x="1572800" y="4483738"/>
                </a:lnTo>
                <a:lnTo>
                  <a:pt x="1543010" y="4516532"/>
                </a:lnTo>
                <a:lnTo>
                  <a:pt x="1511648" y="4547819"/>
                </a:lnTo>
                <a:lnTo>
                  <a:pt x="1478777" y="4577539"/>
                </a:lnTo>
                <a:lnTo>
                  <a:pt x="1444458" y="4605629"/>
                </a:lnTo>
                <a:lnTo>
                  <a:pt x="1408754" y="4632026"/>
                </a:lnTo>
                <a:lnTo>
                  <a:pt x="1371728" y="4656668"/>
                </a:lnTo>
                <a:lnTo>
                  <a:pt x="1333442" y="4679494"/>
                </a:lnTo>
                <a:lnTo>
                  <a:pt x="1293957" y="4700441"/>
                </a:lnTo>
                <a:lnTo>
                  <a:pt x="1253337" y="4719447"/>
                </a:lnTo>
                <a:lnTo>
                  <a:pt x="1211643" y="4736450"/>
                </a:lnTo>
                <a:lnTo>
                  <a:pt x="1168875" y="4751405"/>
                </a:lnTo>
                <a:lnTo>
                  <a:pt x="1125285" y="4764197"/>
                </a:lnTo>
                <a:lnTo>
                  <a:pt x="1080745" y="4774817"/>
                </a:lnTo>
                <a:lnTo>
                  <a:pt x="1035380" y="4783185"/>
                </a:lnTo>
                <a:lnTo>
                  <a:pt x="989254" y="4789239"/>
                </a:lnTo>
                <a:lnTo>
                  <a:pt x="942428" y="4792917"/>
                </a:lnTo>
                <a:lnTo>
                  <a:pt x="894965" y="4794157"/>
                </a:lnTo>
                <a:lnTo>
                  <a:pt x="847266" y="4792899"/>
                </a:lnTo>
                <a:lnTo>
                  <a:pt x="800677" y="4789239"/>
                </a:lnTo>
                <a:lnTo>
                  <a:pt x="754551" y="4783185"/>
                </a:lnTo>
                <a:lnTo>
                  <a:pt x="709186" y="4774817"/>
                </a:lnTo>
                <a:lnTo>
                  <a:pt x="664646" y="4764197"/>
                </a:lnTo>
                <a:lnTo>
                  <a:pt x="620993" y="4751387"/>
                </a:lnTo>
                <a:lnTo>
                  <a:pt x="578288" y="4736450"/>
                </a:lnTo>
                <a:lnTo>
                  <a:pt x="536594" y="4719447"/>
                </a:lnTo>
                <a:lnTo>
                  <a:pt x="495974" y="4700441"/>
                </a:lnTo>
                <a:lnTo>
                  <a:pt x="456489" y="4679494"/>
                </a:lnTo>
                <a:lnTo>
                  <a:pt x="418203" y="4656668"/>
                </a:lnTo>
                <a:lnTo>
                  <a:pt x="381176" y="4632026"/>
                </a:lnTo>
                <a:lnTo>
                  <a:pt x="345473" y="4605629"/>
                </a:lnTo>
                <a:lnTo>
                  <a:pt x="311154" y="4577539"/>
                </a:lnTo>
                <a:lnTo>
                  <a:pt x="278283" y="4547819"/>
                </a:lnTo>
                <a:lnTo>
                  <a:pt x="246921" y="4516532"/>
                </a:lnTo>
                <a:lnTo>
                  <a:pt x="217130" y="4483738"/>
                </a:lnTo>
                <a:lnTo>
                  <a:pt x="188974" y="4449500"/>
                </a:lnTo>
                <a:lnTo>
                  <a:pt x="162515" y="4413881"/>
                </a:lnTo>
                <a:lnTo>
                  <a:pt x="137814" y="4376942"/>
                </a:lnTo>
                <a:lnTo>
                  <a:pt x="114934" y="4338746"/>
                </a:lnTo>
                <a:lnTo>
                  <a:pt x="93938" y="4299354"/>
                </a:lnTo>
                <a:lnTo>
                  <a:pt x="74887" y="4258830"/>
                </a:lnTo>
                <a:lnTo>
                  <a:pt x="57844" y="4217235"/>
                </a:lnTo>
                <a:lnTo>
                  <a:pt x="42871" y="4174631"/>
                </a:lnTo>
                <a:lnTo>
                  <a:pt x="30031" y="4131080"/>
                </a:lnTo>
                <a:lnTo>
                  <a:pt x="19386" y="4086646"/>
                </a:lnTo>
                <a:lnTo>
                  <a:pt x="10998" y="4041388"/>
                </a:lnTo>
                <a:lnTo>
                  <a:pt x="4929" y="3995371"/>
                </a:lnTo>
                <a:lnTo>
                  <a:pt x="1242" y="3948656"/>
                </a:lnTo>
                <a:lnTo>
                  <a:pt x="0" y="390130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9146"/>
            <a:ext cx="7896224" cy="52577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496954" y="2466950"/>
            <a:ext cx="2676525" cy="2676525"/>
          </a:xfrm>
          <a:custGeom>
            <a:avLst/>
            <a:gdLst/>
            <a:ahLst/>
            <a:cxnLst/>
            <a:rect l="l" t="t" r="r" b="b"/>
            <a:pathLst>
              <a:path w="2676525" h="2676525">
                <a:moveTo>
                  <a:pt x="2676524" y="0"/>
                </a:moveTo>
                <a:lnTo>
                  <a:pt x="2676524" y="2676524"/>
                </a:lnTo>
                <a:lnTo>
                  <a:pt x="0" y="2676524"/>
                </a:lnTo>
                <a:lnTo>
                  <a:pt x="0" y="1470422"/>
                </a:lnTo>
                <a:lnTo>
                  <a:pt x="44314" y="1491767"/>
                </a:lnTo>
                <a:lnTo>
                  <a:pt x="90216" y="1511524"/>
                </a:lnTo>
                <a:lnTo>
                  <a:pt x="137389" y="1529500"/>
                </a:lnTo>
                <a:lnTo>
                  <a:pt x="185520" y="1545500"/>
                </a:lnTo>
                <a:lnTo>
                  <a:pt x="234296" y="1559330"/>
                </a:lnTo>
                <a:lnTo>
                  <a:pt x="283402" y="1570795"/>
                </a:lnTo>
                <a:lnTo>
                  <a:pt x="332524" y="1579702"/>
                </a:lnTo>
                <a:lnTo>
                  <a:pt x="381349" y="1585854"/>
                </a:lnTo>
                <a:lnTo>
                  <a:pt x="429562" y="1589059"/>
                </a:lnTo>
                <a:lnTo>
                  <a:pt x="476849" y="1589122"/>
                </a:lnTo>
                <a:lnTo>
                  <a:pt x="522896" y="1585848"/>
                </a:lnTo>
                <a:lnTo>
                  <a:pt x="567390" y="1579043"/>
                </a:lnTo>
                <a:lnTo>
                  <a:pt x="610016" y="1568513"/>
                </a:lnTo>
                <a:lnTo>
                  <a:pt x="650461" y="1554063"/>
                </a:lnTo>
                <a:lnTo>
                  <a:pt x="688410" y="1535498"/>
                </a:lnTo>
                <a:lnTo>
                  <a:pt x="723550" y="1512625"/>
                </a:lnTo>
                <a:lnTo>
                  <a:pt x="758952" y="1481713"/>
                </a:lnTo>
                <a:lnTo>
                  <a:pt x="788004" y="1447180"/>
                </a:lnTo>
                <a:lnTo>
                  <a:pt x="811419" y="1409368"/>
                </a:lnTo>
                <a:lnTo>
                  <a:pt x="829909" y="1368621"/>
                </a:lnTo>
                <a:lnTo>
                  <a:pt x="844188" y="1325282"/>
                </a:lnTo>
                <a:lnTo>
                  <a:pt x="854968" y="1279694"/>
                </a:lnTo>
                <a:lnTo>
                  <a:pt x="862963" y="1232200"/>
                </a:lnTo>
                <a:lnTo>
                  <a:pt x="868886" y="1183144"/>
                </a:lnTo>
                <a:lnTo>
                  <a:pt x="873450" y="1132868"/>
                </a:lnTo>
                <a:lnTo>
                  <a:pt x="880924" y="1034282"/>
                </a:lnTo>
                <a:lnTo>
                  <a:pt x="884999" y="986791"/>
                </a:lnTo>
                <a:lnTo>
                  <a:pt x="890112" y="939438"/>
                </a:lnTo>
                <a:lnTo>
                  <a:pt x="896781" y="892421"/>
                </a:lnTo>
                <a:lnTo>
                  <a:pt x="905525" y="845937"/>
                </a:lnTo>
                <a:lnTo>
                  <a:pt x="916862" y="800181"/>
                </a:lnTo>
                <a:lnTo>
                  <a:pt x="931311" y="755350"/>
                </a:lnTo>
                <a:lnTo>
                  <a:pt x="949390" y="711642"/>
                </a:lnTo>
                <a:lnTo>
                  <a:pt x="971619" y="669252"/>
                </a:lnTo>
                <a:lnTo>
                  <a:pt x="998516" y="628378"/>
                </a:lnTo>
                <a:lnTo>
                  <a:pt x="1030600" y="589216"/>
                </a:lnTo>
                <a:lnTo>
                  <a:pt x="1068388" y="551963"/>
                </a:lnTo>
                <a:lnTo>
                  <a:pt x="1113583" y="516399"/>
                </a:lnTo>
                <a:lnTo>
                  <a:pt x="1159136" y="488903"/>
                </a:lnTo>
                <a:lnTo>
                  <a:pt x="1204936" y="468331"/>
                </a:lnTo>
                <a:lnTo>
                  <a:pt x="1250872" y="453537"/>
                </a:lnTo>
                <a:lnTo>
                  <a:pt x="1296835" y="443377"/>
                </a:lnTo>
                <a:lnTo>
                  <a:pt x="1342713" y="436705"/>
                </a:lnTo>
                <a:lnTo>
                  <a:pt x="1388396" y="432375"/>
                </a:lnTo>
                <a:lnTo>
                  <a:pt x="1478528" y="426147"/>
                </a:lnTo>
                <a:lnTo>
                  <a:pt x="1523609" y="421964"/>
                </a:lnTo>
                <a:lnTo>
                  <a:pt x="1568924" y="415607"/>
                </a:lnTo>
                <a:lnTo>
                  <a:pt x="1614383" y="405990"/>
                </a:lnTo>
                <a:lnTo>
                  <a:pt x="1659893" y="392026"/>
                </a:lnTo>
                <a:lnTo>
                  <a:pt x="1705365" y="372629"/>
                </a:lnTo>
                <a:lnTo>
                  <a:pt x="1750706" y="346711"/>
                </a:lnTo>
                <a:lnTo>
                  <a:pt x="1795826" y="313186"/>
                </a:lnTo>
                <a:lnTo>
                  <a:pt x="1831841" y="280142"/>
                </a:lnTo>
                <a:lnTo>
                  <a:pt x="1865544" y="243028"/>
                </a:lnTo>
                <a:lnTo>
                  <a:pt x="1896799" y="202058"/>
                </a:lnTo>
                <a:lnTo>
                  <a:pt x="1925470" y="157445"/>
                </a:lnTo>
                <a:lnTo>
                  <a:pt x="1951422" y="109403"/>
                </a:lnTo>
                <a:lnTo>
                  <a:pt x="1974518" y="58145"/>
                </a:lnTo>
                <a:lnTo>
                  <a:pt x="1994621" y="3887"/>
                </a:lnTo>
                <a:lnTo>
                  <a:pt x="1995732" y="0"/>
                </a:lnTo>
                <a:lnTo>
                  <a:pt x="2676524" y="0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0283" y="3747718"/>
            <a:ext cx="2562224" cy="25526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1028700" cy="1025525"/>
          </a:xfrm>
          <a:custGeom>
            <a:avLst/>
            <a:gdLst/>
            <a:ahLst/>
            <a:cxnLst/>
            <a:rect l="l" t="t" r="r" b="b"/>
            <a:pathLst>
              <a:path w="1028700" h="1025525">
                <a:moveTo>
                  <a:pt x="0" y="1025378"/>
                </a:moveTo>
                <a:lnTo>
                  <a:pt x="0" y="0"/>
                </a:lnTo>
                <a:lnTo>
                  <a:pt x="1028652" y="0"/>
                </a:lnTo>
                <a:lnTo>
                  <a:pt x="1028652" y="1025378"/>
                </a:lnTo>
                <a:lnTo>
                  <a:pt x="0" y="1025378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259300" y="9258300"/>
            <a:ext cx="714375" cy="714375"/>
            <a:chOff x="17259300" y="9258300"/>
            <a:chExt cx="714375" cy="714375"/>
          </a:xfrm>
        </p:grpSpPr>
        <p:sp>
          <p:nvSpPr>
            <p:cNvPr id="8" name="object 8"/>
            <p:cNvSpPr/>
            <p:nvPr/>
          </p:nvSpPr>
          <p:spPr>
            <a:xfrm>
              <a:off x="17259300" y="9258300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87" y="714375"/>
                  </a:moveTo>
                  <a:lnTo>
                    <a:pt x="308724" y="711113"/>
                  </a:lnTo>
                  <a:lnTo>
                    <a:pt x="262242" y="701614"/>
                  </a:lnTo>
                  <a:lnTo>
                    <a:pt x="218165" y="686301"/>
                  </a:lnTo>
                  <a:lnTo>
                    <a:pt x="176920" y="665602"/>
                  </a:lnTo>
                  <a:lnTo>
                    <a:pt x="138932" y="639942"/>
                  </a:lnTo>
                  <a:lnTo>
                    <a:pt x="104627" y="609747"/>
                  </a:lnTo>
                  <a:lnTo>
                    <a:pt x="74432" y="575442"/>
                  </a:lnTo>
                  <a:lnTo>
                    <a:pt x="48772" y="537454"/>
                  </a:lnTo>
                  <a:lnTo>
                    <a:pt x="28073" y="496209"/>
                  </a:lnTo>
                  <a:lnTo>
                    <a:pt x="12760" y="452132"/>
                  </a:lnTo>
                  <a:lnTo>
                    <a:pt x="3261" y="405650"/>
                  </a:lnTo>
                  <a:lnTo>
                    <a:pt x="0" y="357187"/>
                  </a:lnTo>
                  <a:lnTo>
                    <a:pt x="3261" y="308724"/>
                  </a:lnTo>
                  <a:lnTo>
                    <a:pt x="12760" y="262242"/>
                  </a:lnTo>
                  <a:lnTo>
                    <a:pt x="28073" y="218165"/>
                  </a:lnTo>
                  <a:lnTo>
                    <a:pt x="48772" y="176920"/>
                  </a:lnTo>
                  <a:lnTo>
                    <a:pt x="74432" y="138932"/>
                  </a:lnTo>
                  <a:lnTo>
                    <a:pt x="104627" y="104627"/>
                  </a:lnTo>
                  <a:lnTo>
                    <a:pt x="138932" y="74432"/>
                  </a:lnTo>
                  <a:lnTo>
                    <a:pt x="176920" y="48772"/>
                  </a:lnTo>
                  <a:lnTo>
                    <a:pt x="218165" y="28073"/>
                  </a:lnTo>
                  <a:lnTo>
                    <a:pt x="262242" y="12760"/>
                  </a:lnTo>
                  <a:lnTo>
                    <a:pt x="308724" y="3261"/>
                  </a:lnTo>
                  <a:lnTo>
                    <a:pt x="357187" y="0"/>
                  </a:lnTo>
                  <a:lnTo>
                    <a:pt x="405650" y="3261"/>
                  </a:lnTo>
                  <a:lnTo>
                    <a:pt x="452132" y="12760"/>
                  </a:lnTo>
                  <a:lnTo>
                    <a:pt x="496209" y="28073"/>
                  </a:lnTo>
                  <a:lnTo>
                    <a:pt x="537454" y="48772"/>
                  </a:lnTo>
                  <a:lnTo>
                    <a:pt x="575442" y="74432"/>
                  </a:lnTo>
                  <a:lnTo>
                    <a:pt x="609747" y="104627"/>
                  </a:lnTo>
                  <a:lnTo>
                    <a:pt x="639942" y="138932"/>
                  </a:lnTo>
                  <a:lnTo>
                    <a:pt x="665602" y="176920"/>
                  </a:lnTo>
                  <a:lnTo>
                    <a:pt x="686301" y="218165"/>
                  </a:lnTo>
                  <a:lnTo>
                    <a:pt x="701614" y="262242"/>
                  </a:lnTo>
                  <a:lnTo>
                    <a:pt x="711113" y="308724"/>
                  </a:lnTo>
                  <a:lnTo>
                    <a:pt x="714375" y="357187"/>
                  </a:lnTo>
                  <a:lnTo>
                    <a:pt x="711113" y="405650"/>
                  </a:lnTo>
                  <a:lnTo>
                    <a:pt x="701614" y="452132"/>
                  </a:lnTo>
                  <a:lnTo>
                    <a:pt x="686301" y="496209"/>
                  </a:lnTo>
                  <a:lnTo>
                    <a:pt x="665602" y="537454"/>
                  </a:lnTo>
                  <a:lnTo>
                    <a:pt x="639942" y="575442"/>
                  </a:lnTo>
                  <a:lnTo>
                    <a:pt x="609747" y="609747"/>
                  </a:lnTo>
                  <a:lnTo>
                    <a:pt x="575442" y="639942"/>
                  </a:lnTo>
                  <a:lnTo>
                    <a:pt x="537454" y="665602"/>
                  </a:lnTo>
                  <a:lnTo>
                    <a:pt x="496209" y="686301"/>
                  </a:lnTo>
                  <a:lnTo>
                    <a:pt x="452132" y="701614"/>
                  </a:lnTo>
                  <a:lnTo>
                    <a:pt x="405650" y="711113"/>
                  </a:lnTo>
                  <a:lnTo>
                    <a:pt x="357187" y="714375"/>
                  </a:lnTo>
                  <a:close/>
                </a:path>
              </a:pathLst>
            </a:custGeom>
            <a:solidFill>
              <a:srgbClr val="C8E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07615" y="9436935"/>
              <a:ext cx="419100" cy="352425"/>
            </a:xfrm>
            <a:custGeom>
              <a:avLst/>
              <a:gdLst/>
              <a:ahLst/>
              <a:cxnLst/>
              <a:rect l="l" t="t" r="r" b="b"/>
              <a:pathLst>
                <a:path w="419100" h="352425">
                  <a:moveTo>
                    <a:pt x="419057" y="176212"/>
                  </a:moveTo>
                  <a:lnTo>
                    <a:pt x="244594" y="352425"/>
                  </a:lnTo>
                  <a:lnTo>
                    <a:pt x="209701" y="317182"/>
                  </a:lnTo>
                  <a:lnTo>
                    <a:pt x="324628" y="201103"/>
                  </a:lnTo>
                  <a:lnTo>
                    <a:pt x="0" y="201219"/>
                  </a:lnTo>
                  <a:lnTo>
                    <a:pt x="0" y="151321"/>
                  </a:lnTo>
                  <a:lnTo>
                    <a:pt x="324628" y="151321"/>
                  </a:lnTo>
                  <a:lnTo>
                    <a:pt x="209701" y="35242"/>
                  </a:lnTo>
                  <a:lnTo>
                    <a:pt x="244594" y="0"/>
                  </a:lnTo>
                  <a:lnTo>
                    <a:pt x="419057" y="176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9840" y="3977276"/>
            <a:ext cx="2119389" cy="21193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40241" y="305193"/>
            <a:ext cx="1586810" cy="11541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2810" y="1578813"/>
            <a:ext cx="11245850" cy="1569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100" spc="-1070" dirty="0"/>
              <a:t>NEUROFEEDBACK</a:t>
            </a:r>
            <a:endParaRPr sz="10100"/>
          </a:p>
        </p:txBody>
      </p:sp>
      <p:sp>
        <p:nvSpPr>
          <p:cNvPr id="13" name="object 13"/>
          <p:cNvSpPr txBox="1"/>
          <p:nvPr/>
        </p:nvSpPr>
        <p:spPr>
          <a:xfrm>
            <a:off x="9160441" y="3356352"/>
            <a:ext cx="8272780" cy="6379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4320">
              <a:lnSpc>
                <a:spcPct val="129299"/>
              </a:lnSpc>
              <a:spcBef>
                <a:spcPts val="95"/>
              </a:spcBef>
            </a:pPr>
            <a:r>
              <a:rPr sz="2150" dirty="0">
                <a:latin typeface="Verdana"/>
                <a:cs typeface="Verdana"/>
              </a:rPr>
              <a:t>Neurofeedback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is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a</a:t>
            </a:r>
            <a:r>
              <a:rPr sz="2150" spc="-114" dirty="0">
                <a:latin typeface="Verdana"/>
                <a:cs typeface="Verdana"/>
              </a:rPr>
              <a:t> non-</a:t>
            </a:r>
            <a:r>
              <a:rPr sz="2150" spc="-75" dirty="0">
                <a:latin typeface="Verdana"/>
                <a:cs typeface="Verdana"/>
              </a:rPr>
              <a:t>invasive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treatment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that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encourages </a:t>
            </a:r>
            <a:r>
              <a:rPr sz="2150" spc="-45" dirty="0">
                <a:latin typeface="Verdana"/>
                <a:cs typeface="Verdana"/>
              </a:rPr>
              <a:t>the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brain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to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develop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55" dirty="0">
                <a:latin typeface="Verdana"/>
                <a:cs typeface="Verdana"/>
              </a:rPr>
              <a:t>healthier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patterns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of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activity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through reinforcement.</a:t>
            </a:r>
            <a:endParaRPr sz="2150">
              <a:latin typeface="Verdana"/>
              <a:cs typeface="Verdana"/>
            </a:endParaRPr>
          </a:p>
          <a:p>
            <a:pPr marL="12700" marR="5080">
              <a:lnSpc>
                <a:spcPct val="129299"/>
              </a:lnSpc>
            </a:pPr>
            <a:r>
              <a:rPr sz="2150" dirty="0">
                <a:latin typeface="Verdana"/>
                <a:cs typeface="Verdana"/>
              </a:rPr>
              <a:t>The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brain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is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not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stimulated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80" dirty="0">
                <a:latin typeface="Verdana"/>
                <a:cs typeface="Verdana"/>
              </a:rPr>
              <a:t>with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electro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cranial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stimulation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and drugs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are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not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administered.</a:t>
            </a:r>
            <a:endParaRPr sz="2150">
              <a:latin typeface="Verdana"/>
              <a:cs typeface="Verdana"/>
            </a:endParaRPr>
          </a:p>
          <a:p>
            <a:pPr marL="12700" marR="24130">
              <a:lnSpc>
                <a:spcPct val="129299"/>
              </a:lnSpc>
            </a:pPr>
            <a:r>
              <a:rPr sz="2150" spc="130" dirty="0">
                <a:latin typeface="Verdana"/>
                <a:cs typeface="Verdana"/>
              </a:rPr>
              <a:t>We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35" dirty="0">
                <a:latin typeface="Verdana"/>
                <a:cs typeface="Verdana"/>
              </a:rPr>
              <a:t>measure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and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study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75" dirty="0">
                <a:latin typeface="Verdana"/>
                <a:cs typeface="Verdana"/>
              </a:rPr>
              <a:t>your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brain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wave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activity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to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understand </a:t>
            </a:r>
            <a:r>
              <a:rPr sz="2150" spc="-40" dirty="0">
                <a:latin typeface="Verdana"/>
                <a:cs typeface="Verdana"/>
              </a:rPr>
              <a:t>its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specific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problematic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patterns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75" dirty="0">
                <a:latin typeface="Verdana"/>
                <a:cs typeface="Verdana"/>
              </a:rPr>
              <a:t>so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we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-35" dirty="0">
                <a:latin typeface="Verdana"/>
                <a:cs typeface="Verdana"/>
              </a:rPr>
              <a:t>know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where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and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why </a:t>
            </a:r>
            <a:r>
              <a:rPr sz="2150" spc="-50" dirty="0">
                <a:latin typeface="Verdana"/>
                <a:cs typeface="Verdana"/>
              </a:rPr>
              <a:t>you</a:t>
            </a:r>
            <a:r>
              <a:rPr sz="2150" spc="-125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are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feeling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the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way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you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feel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the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way</a:t>
            </a:r>
            <a:r>
              <a:rPr sz="2150" spc="-125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you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do.</a:t>
            </a:r>
            <a:endParaRPr sz="2150">
              <a:latin typeface="Verdana"/>
              <a:cs typeface="Verdana"/>
            </a:endParaRPr>
          </a:p>
          <a:p>
            <a:pPr marL="12700" marR="145415">
              <a:lnSpc>
                <a:spcPct val="129299"/>
              </a:lnSpc>
            </a:pPr>
            <a:r>
              <a:rPr sz="2150" spc="-10" dirty="0">
                <a:latin typeface="Verdana"/>
                <a:cs typeface="Verdana"/>
              </a:rPr>
              <a:t>Neurofeedback,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a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type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of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-75" dirty="0">
                <a:latin typeface="Verdana"/>
                <a:cs typeface="Verdana"/>
              </a:rPr>
              <a:t>Bio-</a:t>
            </a:r>
            <a:r>
              <a:rPr sz="2150" dirty="0">
                <a:latin typeface="Verdana"/>
                <a:cs typeface="Verdana"/>
              </a:rPr>
              <a:t>Feedback,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teaches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self- </a:t>
            </a:r>
            <a:r>
              <a:rPr sz="2150" spc="-50" dirty="0">
                <a:latin typeface="Verdana"/>
                <a:cs typeface="Verdana"/>
              </a:rPr>
              <a:t>regulation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of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brain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function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by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measuring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brain</a:t>
            </a:r>
            <a:r>
              <a:rPr sz="2150" spc="-12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wave</a:t>
            </a:r>
            <a:r>
              <a:rPr sz="2150" spc="-114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activity, </a:t>
            </a:r>
            <a:r>
              <a:rPr sz="2150" spc="-30" dirty="0">
                <a:latin typeface="Verdana"/>
                <a:cs typeface="Verdana"/>
              </a:rPr>
              <a:t>while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providing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80" dirty="0">
                <a:latin typeface="Verdana"/>
                <a:cs typeface="Verdana"/>
              </a:rPr>
              <a:t>real-</a:t>
            </a:r>
            <a:r>
              <a:rPr sz="2150" spc="-70" dirty="0">
                <a:latin typeface="Verdana"/>
                <a:cs typeface="Verdana"/>
              </a:rPr>
              <a:t>time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feedback.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Neurofeedback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can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be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a </a:t>
            </a:r>
            <a:r>
              <a:rPr sz="2150" spc="-30" dirty="0">
                <a:latin typeface="Verdana"/>
                <a:cs typeface="Verdana"/>
              </a:rPr>
              <a:t>stand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alone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or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adjunctive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treatment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used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for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psychiatric/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MH </a:t>
            </a:r>
            <a:r>
              <a:rPr sz="2150" spc="-10" dirty="0">
                <a:latin typeface="Verdana"/>
                <a:cs typeface="Verdana"/>
              </a:rPr>
              <a:t>conditions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such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180" dirty="0">
                <a:latin typeface="Verdana"/>
                <a:cs typeface="Verdana"/>
              </a:rPr>
              <a:t>as: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90" dirty="0">
                <a:latin typeface="Verdana"/>
                <a:cs typeface="Verdana"/>
              </a:rPr>
              <a:t>ADHD,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Generalized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Anxiety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Disorder, </a:t>
            </a:r>
            <a:r>
              <a:rPr sz="2150" spc="-30" dirty="0">
                <a:latin typeface="Verdana"/>
                <a:cs typeface="Verdana"/>
              </a:rPr>
              <a:t>Depression,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Post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55" dirty="0">
                <a:latin typeface="Verdana"/>
                <a:cs typeface="Verdana"/>
              </a:rPr>
              <a:t>Traumatic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Stress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Disorder,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Obsessive- </a:t>
            </a:r>
            <a:r>
              <a:rPr sz="2150" spc="-20" dirty="0">
                <a:latin typeface="Verdana"/>
                <a:cs typeface="Verdana"/>
              </a:rPr>
              <a:t>Compulsive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Disorder,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processing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disorders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and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Insomnia.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953" y="2767545"/>
            <a:ext cx="5305424" cy="50853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259300" y="314328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1685" y="2059736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4892" y="1426469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7594" y="497594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4755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40413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9097" y="9613278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1258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62744" y="4297352"/>
            <a:ext cx="10497820" cy="29972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550" spc="-425" dirty="0">
                <a:latin typeface="Verdana"/>
                <a:cs typeface="Verdana"/>
              </a:rPr>
              <a:t>1.</a:t>
            </a:r>
            <a:r>
              <a:rPr sz="2550" spc="-145" dirty="0">
                <a:latin typeface="Verdana"/>
                <a:cs typeface="Verdana"/>
              </a:rPr>
              <a:t> </a:t>
            </a:r>
            <a:r>
              <a:rPr sz="2550" b="1" dirty="0">
                <a:latin typeface="Tahoma"/>
                <a:cs typeface="Tahoma"/>
              </a:rPr>
              <a:t>Value</a:t>
            </a:r>
            <a:r>
              <a:rPr sz="2550" b="1" spc="-25" dirty="0">
                <a:latin typeface="Tahoma"/>
                <a:cs typeface="Tahoma"/>
              </a:rPr>
              <a:t> </a:t>
            </a:r>
            <a:r>
              <a:rPr sz="2550" b="1" spc="-10" dirty="0">
                <a:latin typeface="Tahoma"/>
                <a:cs typeface="Tahoma"/>
              </a:rPr>
              <a:t>yourself:</a:t>
            </a:r>
            <a:endParaRPr sz="2550">
              <a:latin typeface="Tahoma"/>
              <a:cs typeface="Tahoma"/>
            </a:endParaRPr>
          </a:p>
          <a:p>
            <a:pPr marL="926465" marR="5080">
              <a:lnSpc>
                <a:spcPts val="3900"/>
              </a:lnSpc>
              <a:spcBef>
                <a:spcPts val="270"/>
              </a:spcBef>
            </a:pPr>
            <a:r>
              <a:rPr sz="2550" spc="-35" dirty="0">
                <a:latin typeface="Verdana"/>
                <a:cs typeface="Verdana"/>
              </a:rPr>
              <a:t>Treat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0" dirty="0">
                <a:latin typeface="Verdana"/>
                <a:cs typeface="Verdana"/>
              </a:rPr>
              <a:t>yourself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with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30" dirty="0">
                <a:latin typeface="Verdana"/>
                <a:cs typeface="Verdana"/>
              </a:rPr>
              <a:t>kindness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respect.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55" dirty="0">
                <a:latin typeface="Verdana"/>
                <a:cs typeface="Verdana"/>
              </a:rPr>
              <a:t>Healthy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30" dirty="0">
                <a:latin typeface="Verdana"/>
                <a:cs typeface="Verdana"/>
              </a:rPr>
              <a:t>self-</a:t>
            </a:r>
            <a:r>
              <a:rPr sz="2550" spc="-70" dirty="0">
                <a:latin typeface="Verdana"/>
                <a:cs typeface="Verdana"/>
              </a:rPr>
              <a:t>talk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in </a:t>
            </a:r>
            <a:r>
              <a:rPr sz="2550" spc="-50" dirty="0">
                <a:latin typeface="Verdana"/>
                <a:cs typeface="Verdana"/>
              </a:rPr>
              <a:t>the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120" dirty="0">
                <a:latin typeface="Verdana"/>
                <a:cs typeface="Verdana"/>
              </a:rPr>
              <a:t>mirror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65" dirty="0">
                <a:latin typeface="Verdana"/>
                <a:cs typeface="Verdana"/>
              </a:rPr>
              <a:t>every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95" dirty="0">
                <a:latin typeface="Verdana"/>
                <a:cs typeface="Verdana"/>
              </a:rPr>
              <a:t>morning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is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35" dirty="0">
                <a:latin typeface="Verdana"/>
                <a:cs typeface="Verdana"/>
              </a:rPr>
              <a:t>incredibly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65" dirty="0">
                <a:latin typeface="Verdana"/>
                <a:cs typeface="Verdana"/>
              </a:rPr>
              <a:t>mentally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fortifying</a:t>
            </a:r>
            <a:endParaRPr sz="2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Verdana"/>
              <a:cs typeface="Verdana"/>
            </a:endParaRPr>
          </a:p>
          <a:p>
            <a:pPr marL="926465" marR="722630">
              <a:lnSpc>
                <a:spcPct val="127499"/>
              </a:lnSpc>
            </a:pPr>
            <a:r>
              <a:rPr sz="2550" dirty="0">
                <a:latin typeface="Verdana"/>
                <a:cs typeface="Verdana"/>
              </a:rPr>
              <a:t>Make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80" dirty="0">
                <a:latin typeface="Verdana"/>
                <a:cs typeface="Verdana"/>
              </a:rPr>
              <a:t>time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0" dirty="0">
                <a:latin typeface="Verdana"/>
                <a:cs typeface="Verdana"/>
              </a:rPr>
              <a:t>for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your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hobbies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doing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105" dirty="0">
                <a:latin typeface="Verdana"/>
                <a:cs typeface="Verdana"/>
              </a:rPr>
              <a:t>thing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55" dirty="0">
                <a:latin typeface="Verdana"/>
                <a:cs typeface="Verdana"/>
              </a:rPr>
              <a:t>you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love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tend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to </a:t>
            </a:r>
            <a:r>
              <a:rPr sz="2550" spc="-65" dirty="0">
                <a:latin typeface="Verdana"/>
                <a:cs typeface="Verdana"/>
              </a:rPr>
              <a:t>improve</a:t>
            </a:r>
            <a:r>
              <a:rPr sz="2550" spc="-180" dirty="0">
                <a:latin typeface="Verdana"/>
                <a:cs typeface="Verdana"/>
              </a:rPr>
              <a:t> </a:t>
            </a:r>
            <a:r>
              <a:rPr sz="2550" spc="-20" dirty="0">
                <a:latin typeface="Verdana"/>
                <a:cs typeface="Verdana"/>
              </a:rPr>
              <a:t>moods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0663" y="2121069"/>
            <a:ext cx="377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549" y="2607860"/>
            <a:ext cx="5172074" cy="5333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259300" y="314325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1685" y="2059732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4892" y="1426465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7594" y="497592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4755" y="961247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40413" y="961247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9097" y="9613276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1258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3643946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4291646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4615496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4939346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5263196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5587046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5910896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6234746"/>
            <a:ext cx="66675" cy="66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6558596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6882446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7206296"/>
            <a:ext cx="66675" cy="666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7530146"/>
            <a:ext cx="66675" cy="666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7853996"/>
            <a:ext cx="66675" cy="666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8177846"/>
            <a:ext cx="66675" cy="666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8501696"/>
            <a:ext cx="66675" cy="666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369" y="9149396"/>
            <a:ext cx="66675" cy="66674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862744" y="2121071"/>
            <a:ext cx="10686415" cy="7512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50" spc="-155" dirty="0">
                <a:latin typeface="Verdana"/>
                <a:cs typeface="Verdana"/>
              </a:rPr>
              <a:t>2.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b="1" dirty="0">
                <a:latin typeface="Tahoma"/>
                <a:cs typeface="Tahoma"/>
              </a:rPr>
              <a:t>Take</a:t>
            </a:r>
            <a:r>
              <a:rPr sz="2550" b="1" spc="-40" dirty="0">
                <a:latin typeface="Tahoma"/>
                <a:cs typeface="Tahoma"/>
              </a:rPr>
              <a:t> </a:t>
            </a:r>
            <a:r>
              <a:rPr sz="2550" b="1" spc="55" dirty="0">
                <a:latin typeface="Tahoma"/>
                <a:cs typeface="Tahoma"/>
              </a:rPr>
              <a:t>care</a:t>
            </a:r>
            <a:r>
              <a:rPr sz="2550" b="1" spc="-40" dirty="0">
                <a:latin typeface="Tahoma"/>
                <a:cs typeface="Tahoma"/>
              </a:rPr>
              <a:t> </a:t>
            </a:r>
            <a:r>
              <a:rPr sz="2550" b="1" dirty="0">
                <a:latin typeface="Tahoma"/>
                <a:cs typeface="Tahoma"/>
              </a:rPr>
              <a:t>of</a:t>
            </a:r>
            <a:r>
              <a:rPr sz="2550" b="1" spc="-40" dirty="0">
                <a:latin typeface="Tahoma"/>
                <a:cs typeface="Tahoma"/>
              </a:rPr>
              <a:t> </a:t>
            </a:r>
            <a:r>
              <a:rPr sz="2550" b="1" spc="-10" dirty="0">
                <a:latin typeface="Tahoma"/>
                <a:cs typeface="Tahoma"/>
              </a:rPr>
              <a:t>your</a:t>
            </a:r>
            <a:r>
              <a:rPr sz="2550" b="1" spc="-40" dirty="0">
                <a:latin typeface="Tahoma"/>
                <a:cs typeface="Tahoma"/>
              </a:rPr>
              <a:t> </a:t>
            </a:r>
            <a:r>
              <a:rPr sz="2550" b="1" spc="-10" dirty="0">
                <a:latin typeface="Tahoma"/>
                <a:cs typeface="Tahoma"/>
              </a:rPr>
              <a:t>body:</a:t>
            </a:r>
            <a:endParaRPr sz="2550">
              <a:latin typeface="Tahoma"/>
              <a:cs typeface="Tahoma"/>
            </a:endParaRPr>
          </a:p>
          <a:p>
            <a:pPr marL="373380" marR="351790">
              <a:lnSpc>
                <a:spcPct val="128800"/>
              </a:lnSpc>
              <a:spcBef>
                <a:spcPts val="120"/>
              </a:spcBef>
            </a:pPr>
            <a:r>
              <a:rPr sz="1650" spc="-35" dirty="0">
                <a:latin typeface="Verdana"/>
                <a:cs typeface="Verdana"/>
              </a:rPr>
              <a:t>Taking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care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of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yourself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30" dirty="0">
                <a:latin typeface="Verdana"/>
                <a:cs typeface="Verdana"/>
              </a:rPr>
              <a:t>physically,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35" dirty="0">
                <a:latin typeface="Verdana"/>
                <a:cs typeface="Verdana"/>
              </a:rPr>
              <a:t>Emotional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and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60" dirty="0">
                <a:latin typeface="Verdana"/>
                <a:cs typeface="Verdana"/>
              </a:rPr>
              <a:t>nutritionally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can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45" dirty="0">
                <a:latin typeface="Verdana"/>
                <a:cs typeface="Verdana"/>
              </a:rPr>
              <a:t>improve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60" dirty="0">
                <a:latin typeface="Verdana"/>
                <a:cs typeface="Verdana"/>
              </a:rPr>
              <a:t>your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mental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65" dirty="0">
                <a:latin typeface="Verdana"/>
                <a:cs typeface="Verdana"/>
              </a:rPr>
              <a:t>health.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Be </a:t>
            </a:r>
            <a:r>
              <a:rPr sz="1650" spc="-20" dirty="0">
                <a:latin typeface="Verdana"/>
                <a:cs typeface="Verdana"/>
              </a:rPr>
              <a:t>sure</a:t>
            </a:r>
            <a:r>
              <a:rPr sz="1650" spc="-105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to:</a:t>
            </a:r>
            <a:endParaRPr sz="1650">
              <a:latin typeface="Verdana"/>
              <a:cs typeface="Verdana"/>
            </a:endParaRPr>
          </a:p>
          <a:p>
            <a:pPr marL="373380" marR="8169909">
              <a:lnSpc>
                <a:spcPct val="128800"/>
              </a:lnSpc>
            </a:pPr>
            <a:r>
              <a:rPr sz="1650" spc="-45" dirty="0">
                <a:latin typeface="Verdana"/>
                <a:cs typeface="Verdana"/>
              </a:rPr>
              <a:t>Eat</a:t>
            </a:r>
            <a:r>
              <a:rPr sz="1650" spc="-95" dirty="0">
                <a:latin typeface="Verdana"/>
                <a:cs typeface="Verdana"/>
              </a:rPr>
              <a:t> </a:t>
            </a:r>
            <a:r>
              <a:rPr sz="1650" spc="-55" dirty="0">
                <a:latin typeface="Verdana"/>
                <a:cs typeface="Verdana"/>
              </a:rPr>
              <a:t>nutritious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meals </a:t>
            </a:r>
            <a:r>
              <a:rPr sz="1650" spc="-80" dirty="0">
                <a:latin typeface="Verdana"/>
                <a:cs typeface="Verdana"/>
              </a:rPr>
              <a:t>Drink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plenty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of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water </a:t>
            </a:r>
            <a:r>
              <a:rPr sz="1650" spc="-10" dirty="0">
                <a:latin typeface="Verdana"/>
                <a:cs typeface="Verdana"/>
              </a:rPr>
              <a:t>Exercise</a:t>
            </a:r>
            <a:endParaRPr sz="1650">
              <a:latin typeface="Verdana"/>
              <a:cs typeface="Verdana"/>
            </a:endParaRPr>
          </a:p>
          <a:p>
            <a:pPr marL="373380" marR="2496820">
              <a:lnSpc>
                <a:spcPct val="128800"/>
              </a:lnSpc>
            </a:pPr>
            <a:r>
              <a:rPr sz="1650" dirty="0">
                <a:latin typeface="Verdana"/>
                <a:cs typeface="Verdana"/>
              </a:rPr>
              <a:t>Exercise</a:t>
            </a:r>
            <a:r>
              <a:rPr sz="1650" spc="-60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which</a:t>
            </a:r>
            <a:r>
              <a:rPr sz="1650" spc="-5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helps</a:t>
            </a:r>
            <a:r>
              <a:rPr sz="1650" spc="-5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decrease</a:t>
            </a:r>
            <a:r>
              <a:rPr sz="1650" spc="-5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depression</a:t>
            </a:r>
            <a:r>
              <a:rPr sz="1650" spc="-60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and</a:t>
            </a:r>
            <a:r>
              <a:rPr sz="1650" spc="-55" dirty="0">
                <a:latin typeface="Verdana"/>
                <a:cs typeface="Verdana"/>
              </a:rPr>
              <a:t> </a:t>
            </a:r>
            <a:r>
              <a:rPr sz="1650" spc="-50" dirty="0">
                <a:latin typeface="Verdana"/>
                <a:cs typeface="Verdana"/>
              </a:rPr>
              <a:t>anxiety</a:t>
            </a:r>
            <a:r>
              <a:rPr sz="1650" spc="-55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and</a:t>
            </a:r>
            <a:r>
              <a:rPr sz="1650" spc="-55" dirty="0">
                <a:latin typeface="Verdana"/>
                <a:cs typeface="Verdana"/>
              </a:rPr>
              <a:t> </a:t>
            </a:r>
            <a:r>
              <a:rPr sz="1650" spc="-45" dirty="0">
                <a:latin typeface="Verdana"/>
                <a:cs typeface="Verdana"/>
              </a:rPr>
              <a:t>improve</a:t>
            </a:r>
            <a:r>
              <a:rPr sz="1650" spc="-60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moods. </a:t>
            </a:r>
            <a:r>
              <a:rPr sz="1650" dirty="0">
                <a:latin typeface="Verdana"/>
                <a:cs typeface="Verdana"/>
              </a:rPr>
              <a:t>Reduces</a:t>
            </a:r>
            <a:r>
              <a:rPr sz="1650" spc="8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stress</a:t>
            </a:r>
            <a:endParaRPr sz="1650">
              <a:latin typeface="Verdana"/>
              <a:cs typeface="Verdana"/>
            </a:endParaRPr>
          </a:p>
          <a:p>
            <a:pPr marL="373380" marR="5795645">
              <a:lnSpc>
                <a:spcPct val="128800"/>
              </a:lnSpc>
            </a:pPr>
            <a:r>
              <a:rPr sz="1650" dirty="0">
                <a:latin typeface="Verdana"/>
                <a:cs typeface="Verdana"/>
              </a:rPr>
              <a:t>Ward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off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50" dirty="0">
                <a:latin typeface="Verdana"/>
                <a:cs typeface="Verdana"/>
              </a:rPr>
              <a:t>anxiety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and</a:t>
            </a:r>
            <a:r>
              <a:rPr sz="1650" spc="-7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feelings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of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  <a:hlinkClick r:id="rId4"/>
              </a:rPr>
              <a:t>depression</a:t>
            </a:r>
            <a:r>
              <a:rPr sz="1650" spc="-1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Boost</a:t>
            </a:r>
            <a:r>
              <a:rPr sz="1650" spc="50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self-</a:t>
            </a:r>
            <a:r>
              <a:rPr sz="1650" spc="-10" dirty="0">
                <a:latin typeface="Verdana"/>
                <a:cs typeface="Verdana"/>
              </a:rPr>
              <a:t>esteem</a:t>
            </a:r>
            <a:endParaRPr sz="1650">
              <a:latin typeface="Verdana"/>
              <a:cs typeface="Verdana"/>
            </a:endParaRPr>
          </a:p>
          <a:p>
            <a:pPr marL="373380">
              <a:lnSpc>
                <a:spcPct val="100000"/>
              </a:lnSpc>
              <a:spcBef>
                <a:spcPts val="565"/>
              </a:spcBef>
            </a:pPr>
            <a:r>
              <a:rPr sz="1650" spc="-75" dirty="0">
                <a:latin typeface="Verdana"/>
                <a:cs typeface="Verdana"/>
              </a:rPr>
              <a:t>Improve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sleep</a:t>
            </a:r>
            <a:endParaRPr sz="1650">
              <a:latin typeface="Verdana"/>
              <a:cs typeface="Verdana"/>
            </a:endParaRPr>
          </a:p>
          <a:p>
            <a:pPr marL="373380" marR="7614284">
              <a:lnSpc>
                <a:spcPct val="128800"/>
              </a:lnSpc>
            </a:pPr>
            <a:r>
              <a:rPr sz="1650" spc="-175" dirty="0">
                <a:latin typeface="Verdana"/>
                <a:cs typeface="Verdana"/>
              </a:rPr>
              <a:t>It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strengthens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60" dirty="0">
                <a:latin typeface="Verdana"/>
                <a:cs typeface="Verdana"/>
              </a:rPr>
              <a:t>your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  <a:hlinkClick r:id="rId5"/>
              </a:rPr>
              <a:t>heart</a:t>
            </a:r>
            <a:r>
              <a:rPr sz="1650" spc="-10" dirty="0">
                <a:latin typeface="Verdana"/>
                <a:cs typeface="Verdana"/>
              </a:rPr>
              <a:t>. </a:t>
            </a:r>
            <a:r>
              <a:rPr sz="1650" spc="-175" dirty="0">
                <a:latin typeface="Verdana"/>
                <a:cs typeface="Verdana"/>
              </a:rPr>
              <a:t>It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increases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energy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levels. </a:t>
            </a:r>
            <a:r>
              <a:rPr sz="1650" spc="-175" dirty="0">
                <a:latin typeface="Verdana"/>
                <a:cs typeface="Verdana"/>
              </a:rPr>
              <a:t>It</a:t>
            </a:r>
            <a:r>
              <a:rPr sz="1650" spc="-2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lowers</a:t>
            </a:r>
            <a:r>
              <a:rPr sz="1650" spc="-2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  <a:hlinkClick r:id="rId6"/>
              </a:rPr>
              <a:t>blood</a:t>
            </a:r>
            <a:r>
              <a:rPr sz="1650" spc="-25" dirty="0">
                <a:latin typeface="Verdana"/>
                <a:cs typeface="Verdana"/>
                <a:hlinkClick r:id="rId6"/>
              </a:rPr>
              <a:t> </a:t>
            </a:r>
            <a:r>
              <a:rPr sz="1650" spc="-10" dirty="0">
                <a:latin typeface="Verdana"/>
                <a:cs typeface="Verdana"/>
                <a:hlinkClick r:id="rId6"/>
              </a:rPr>
              <a:t>pressure</a:t>
            </a:r>
            <a:r>
              <a:rPr sz="1650" spc="-10" dirty="0">
                <a:latin typeface="Verdana"/>
                <a:cs typeface="Verdana"/>
              </a:rPr>
              <a:t>.</a:t>
            </a:r>
            <a:endParaRPr sz="1650">
              <a:latin typeface="Verdana"/>
              <a:cs typeface="Verdana"/>
            </a:endParaRPr>
          </a:p>
          <a:p>
            <a:pPr marL="373380" marR="6418580">
              <a:lnSpc>
                <a:spcPct val="128800"/>
              </a:lnSpc>
            </a:pPr>
            <a:r>
              <a:rPr sz="1650" spc="-175" dirty="0">
                <a:latin typeface="Verdana"/>
                <a:cs typeface="Verdana"/>
              </a:rPr>
              <a:t>It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30" dirty="0">
                <a:latin typeface="Verdana"/>
                <a:cs typeface="Verdana"/>
              </a:rPr>
              <a:t>improves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muscle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tone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and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30" dirty="0">
                <a:latin typeface="Verdana"/>
                <a:cs typeface="Verdana"/>
              </a:rPr>
              <a:t>strength. </a:t>
            </a:r>
            <a:r>
              <a:rPr sz="1650" spc="-175" dirty="0">
                <a:latin typeface="Verdana"/>
                <a:cs typeface="Verdana"/>
              </a:rPr>
              <a:t>It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strengthens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and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builds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bones.</a:t>
            </a:r>
            <a:endParaRPr sz="1650">
              <a:latin typeface="Verdana"/>
              <a:cs typeface="Verdana"/>
            </a:endParaRPr>
          </a:p>
          <a:p>
            <a:pPr marL="373380" marR="92710">
              <a:lnSpc>
                <a:spcPct val="128800"/>
              </a:lnSpc>
            </a:pPr>
            <a:r>
              <a:rPr sz="1650" dirty="0">
                <a:latin typeface="Verdana"/>
                <a:cs typeface="Verdana"/>
              </a:rPr>
              <a:t>Sleep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is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35" dirty="0">
                <a:latin typeface="Verdana"/>
                <a:cs typeface="Verdana"/>
              </a:rPr>
              <a:t>the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60" dirty="0">
                <a:latin typeface="Verdana"/>
                <a:cs typeface="Verdana"/>
              </a:rPr>
              <a:t>natural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way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35" dirty="0">
                <a:latin typeface="Verdana"/>
                <a:cs typeface="Verdana"/>
              </a:rPr>
              <a:t>the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body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gets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is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recharge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8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35" dirty="0">
                <a:latin typeface="Verdana"/>
                <a:cs typeface="Verdana"/>
              </a:rPr>
              <a:t>hours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of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50" dirty="0">
                <a:latin typeface="Verdana"/>
                <a:cs typeface="Verdana"/>
              </a:rPr>
              <a:t>quality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sleep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is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crucial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for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35" dirty="0">
                <a:latin typeface="Verdana"/>
                <a:cs typeface="Verdana"/>
              </a:rPr>
              <a:t>adults,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85" dirty="0">
                <a:latin typeface="Verdana"/>
                <a:cs typeface="Verdana"/>
              </a:rPr>
              <a:t>8-</a:t>
            </a:r>
            <a:r>
              <a:rPr sz="1650" spc="-25" dirty="0">
                <a:latin typeface="Verdana"/>
                <a:cs typeface="Verdana"/>
              </a:rPr>
              <a:t>10 </a:t>
            </a:r>
            <a:r>
              <a:rPr sz="1650" spc="-10" dirty="0">
                <a:latin typeface="Verdana"/>
                <a:cs typeface="Verdana"/>
              </a:rPr>
              <a:t>for</a:t>
            </a:r>
            <a:r>
              <a:rPr sz="1650" spc="-110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children</a:t>
            </a:r>
            <a:r>
              <a:rPr sz="1650" spc="-110" dirty="0">
                <a:latin typeface="Verdana"/>
                <a:cs typeface="Verdana"/>
              </a:rPr>
              <a:t> </a:t>
            </a:r>
            <a:r>
              <a:rPr sz="1650" spc="-55" dirty="0">
                <a:latin typeface="Verdana"/>
                <a:cs typeface="Verdana"/>
              </a:rPr>
              <a:t>during</a:t>
            </a:r>
            <a:r>
              <a:rPr sz="1650" spc="-11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peak</a:t>
            </a:r>
            <a:r>
              <a:rPr sz="1650" spc="-10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development</a:t>
            </a:r>
            <a:endParaRPr sz="1650">
              <a:latin typeface="Verdana"/>
              <a:cs typeface="Verdana"/>
            </a:endParaRPr>
          </a:p>
          <a:p>
            <a:pPr marL="373380" marR="5080">
              <a:lnSpc>
                <a:spcPct val="128800"/>
              </a:lnSpc>
            </a:pPr>
            <a:r>
              <a:rPr sz="1650" spc="-25" dirty="0">
                <a:latin typeface="Verdana"/>
                <a:cs typeface="Verdana"/>
              </a:rPr>
              <a:t>LESS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SCREEN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70" dirty="0">
                <a:latin typeface="Verdana"/>
                <a:cs typeface="Verdana"/>
              </a:rPr>
              <a:t>TIME-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Blue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40" dirty="0">
                <a:latin typeface="Verdana"/>
                <a:cs typeface="Verdana"/>
              </a:rPr>
              <a:t>light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45" dirty="0">
                <a:latin typeface="Verdana"/>
                <a:cs typeface="Verdana"/>
              </a:rPr>
              <a:t>emitted,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55" dirty="0">
                <a:latin typeface="Verdana"/>
                <a:cs typeface="Verdana"/>
              </a:rPr>
              <a:t>with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35" dirty="0">
                <a:latin typeface="Verdana"/>
                <a:cs typeface="Verdana"/>
              </a:rPr>
              <a:t>the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50" dirty="0">
                <a:latin typeface="Verdana"/>
                <a:cs typeface="Verdana"/>
              </a:rPr>
              <a:t>stimulation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we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55" dirty="0">
                <a:latin typeface="Verdana"/>
                <a:cs typeface="Verdana"/>
              </a:rPr>
              <a:t>naturally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get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spc="-50" dirty="0">
                <a:latin typeface="Verdana"/>
                <a:cs typeface="Verdana"/>
              </a:rPr>
              <a:t>from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30" dirty="0">
                <a:latin typeface="Verdana"/>
                <a:cs typeface="Verdana"/>
              </a:rPr>
              <a:t>games,</a:t>
            </a:r>
            <a:r>
              <a:rPr sz="1650" spc="-9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shows</a:t>
            </a:r>
            <a:r>
              <a:rPr sz="1650" spc="-85" dirty="0">
                <a:latin typeface="Verdana"/>
                <a:cs typeface="Verdana"/>
              </a:rPr>
              <a:t> </a:t>
            </a:r>
            <a:r>
              <a:rPr sz="1650" spc="-25" dirty="0">
                <a:latin typeface="Verdana"/>
                <a:cs typeface="Verdana"/>
              </a:rPr>
              <a:t>and </a:t>
            </a:r>
            <a:r>
              <a:rPr sz="1650" spc="-55" dirty="0">
                <a:latin typeface="Verdana"/>
                <a:cs typeface="Verdana"/>
              </a:rPr>
              <a:t>movies.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spc="-20" dirty="0">
                <a:latin typeface="Verdana"/>
                <a:cs typeface="Verdana"/>
              </a:rPr>
              <a:t>Both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of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these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components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increased</a:t>
            </a:r>
            <a:r>
              <a:rPr sz="1650" spc="-80" dirty="0">
                <a:latin typeface="Verdana"/>
                <a:cs typeface="Verdana"/>
              </a:rPr>
              <a:t> </a:t>
            </a:r>
            <a:r>
              <a:rPr sz="1650" dirty="0">
                <a:latin typeface="Verdana"/>
                <a:cs typeface="Verdana"/>
              </a:rPr>
              <a:t>cerebral</a:t>
            </a:r>
            <a:r>
              <a:rPr sz="1650" spc="-75" dirty="0">
                <a:latin typeface="Verdana"/>
                <a:cs typeface="Verdana"/>
              </a:rPr>
              <a:t> </a:t>
            </a:r>
            <a:r>
              <a:rPr sz="1650" spc="-10" dirty="0">
                <a:latin typeface="Verdana"/>
                <a:cs typeface="Verdana"/>
              </a:rPr>
              <a:t>stimulation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69759" cy="10287000"/>
            <a:chOff x="0" y="0"/>
            <a:chExt cx="696975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01135" cy="10287000"/>
            </a:xfrm>
            <a:custGeom>
              <a:avLst/>
              <a:gdLst/>
              <a:ahLst/>
              <a:cxnLst/>
              <a:rect l="l" t="t" r="r" b="b"/>
              <a:pathLst>
                <a:path w="4001135" h="10287000">
                  <a:moveTo>
                    <a:pt x="0" y="10286998"/>
                  </a:moveTo>
                  <a:lnTo>
                    <a:pt x="0" y="0"/>
                  </a:lnTo>
                  <a:lnTo>
                    <a:pt x="4000918" y="0"/>
                  </a:lnTo>
                  <a:lnTo>
                    <a:pt x="4000918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8916" y="2345486"/>
              <a:ext cx="5930900" cy="5930900"/>
            </a:xfrm>
            <a:custGeom>
              <a:avLst/>
              <a:gdLst/>
              <a:ahLst/>
              <a:cxnLst/>
              <a:rect l="l" t="t" r="r" b="b"/>
              <a:pathLst>
                <a:path w="5930900" h="5930900">
                  <a:moveTo>
                    <a:pt x="2945358" y="5922313"/>
                  </a:moveTo>
                  <a:lnTo>
                    <a:pt x="8273" y="2985228"/>
                  </a:lnTo>
                  <a:lnTo>
                    <a:pt x="2068" y="2975895"/>
                  </a:lnTo>
                  <a:lnTo>
                    <a:pt x="0" y="2965293"/>
                  </a:lnTo>
                  <a:lnTo>
                    <a:pt x="2068" y="2954690"/>
                  </a:lnTo>
                  <a:lnTo>
                    <a:pt x="8273" y="2945358"/>
                  </a:lnTo>
                  <a:lnTo>
                    <a:pt x="2945359" y="8272"/>
                  </a:lnTo>
                  <a:lnTo>
                    <a:pt x="2954690" y="2068"/>
                  </a:lnTo>
                  <a:lnTo>
                    <a:pt x="2965293" y="0"/>
                  </a:lnTo>
                  <a:lnTo>
                    <a:pt x="2975895" y="2068"/>
                  </a:lnTo>
                  <a:lnTo>
                    <a:pt x="2985224" y="8270"/>
                  </a:lnTo>
                  <a:lnTo>
                    <a:pt x="5922315" y="2945361"/>
                  </a:lnTo>
                  <a:lnTo>
                    <a:pt x="5928517" y="2954690"/>
                  </a:lnTo>
                  <a:lnTo>
                    <a:pt x="5930586" y="2965293"/>
                  </a:lnTo>
                  <a:lnTo>
                    <a:pt x="5928517" y="2975895"/>
                  </a:lnTo>
                  <a:lnTo>
                    <a:pt x="5922313" y="2985227"/>
                  </a:lnTo>
                  <a:lnTo>
                    <a:pt x="2985228" y="5922313"/>
                  </a:lnTo>
                  <a:lnTo>
                    <a:pt x="2975895" y="5928517"/>
                  </a:lnTo>
                  <a:lnTo>
                    <a:pt x="2965293" y="5930586"/>
                  </a:lnTo>
                  <a:lnTo>
                    <a:pt x="2954690" y="5928517"/>
                  </a:lnTo>
                  <a:lnTo>
                    <a:pt x="2945358" y="5922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72" y="2720047"/>
            <a:ext cx="5086349" cy="51815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259300" y="314325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1685" y="2059734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4892" y="1426466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7594" y="497593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64755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40413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69097" y="9613277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11258" y="961247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1347" y="4281495"/>
            <a:ext cx="104775" cy="1047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1347" y="6757995"/>
            <a:ext cx="104775" cy="1047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1347" y="7253295"/>
            <a:ext cx="104775" cy="1047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732422" y="3505443"/>
            <a:ext cx="10709275" cy="39878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550" spc="-140" dirty="0">
                <a:latin typeface="Verdana"/>
                <a:cs typeface="Verdana"/>
              </a:rPr>
              <a:t>3.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b="1" spc="-20" dirty="0">
                <a:latin typeface="Tahoma"/>
                <a:cs typeface="Tahoma"/>
              </a:rPr>
              <a:t>Surround</a:t>
            </a:r>
            <a:r>
              <a:rPr sz="2550" b="1" spc="-50" dirty="0">
                <a:latin typeface="Tahoma"/>
                <a:cs typeface="Tahoma"/>
              </a:rPr>
              <a:t> </a:t>
            </a:r>
            <a:r>
              <a:rPr sz="2550" b="1" dirty="0">
                <a:latin typeface="Tahoma"/>
                <a:cs typeface="Tahoma"/>
              </a:rPr>
              <a:t>yourself</a:t>
            </a:r>
            <a:r>
              <a:rPr sz="2550" b="1" spc="-50" dirty="0">
                <a:latin typeface="Tahoma"/>
                <a:cs typeface="Tahoma"/>
              </a:rPr>
              <a:t> </a:t>
            </a:r>
            <a:r>
              <a:rPr sz="2550" b="1" spc="-95" dirty="0">
                <a:latin typeface="Tahoma"/>
                <a:cs typeface="Tahoma"/>
              </a:rPr>
              <a:t>with</a:t>
            </a:r>
            <a:r>
              <a:rPr sz="2550" b="1" spc="-50" dirty="0">
                <a:latin typeface="Tahoma"/>
                <a:cs typeface="Tahoma"/>
              </a:rPr>
              <a:t> </a:t>
            </a:r>
            <a:r>
              <a:rPr sz="2550" b="1" spc="65" dirty="0">
                <a:latin typeface="Tahoma"/>
                <a:cs typeface="Tahoma"/>
              </a:rPr>
              <a:t>good</a:t>
            </a:r>
            <a:r>
              <a:rPr sz="2550" b="1" spc="-50" dirty="0">
                <a:latin typeface="Tahoma"/>
                <a:cs typeface="Tahoma"/>
              </a:rPr>
              <a:t> </a:t>
            </a:r>
            <a:r>
              <a:rPr sz="2550" b="1" spc="-10" dirty="0">
                <a:latin typeface="Tahoma"/>
                <a:cs typeface="Tahoma"/>
              </a:rPr>
              <a:t>people:</a:t>
            </a:r>
            <a:endParaRPr sz="2550">
              <a:latin typeface="Tahoma"/>
              <a:cs typeface="Tahoma"/>
            </a:endParaRPr>
          </a:p>
          <a:p>
            <a:pPr marL="567690" marR="5080">
              <a:lnSpc>
                <a:spcPts val="3900"/>
              </a:lnSpc>
              <a:spcBef>
                <a:spcPts val="270"/>
              </a:spcBef>
            </a:pPr>
            <a:r>
              <a:rPr sz="2550" spc="65" dirty="0">
                <a:latin typeface="Verdana"/>
                <a:cs typeface="Verdana"/>
              </a:rPr>
              <a:t>People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with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35" dirty="0">
                <a:latin typeface="Verdana"/>
                <a:cs typeface="Verdana"/>
              </a:rPr>
              <a:t>strong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80" dirty="0">
                <a:latin typeface="Verdana"/>
                <a:cs typeface="Verdana"/>
              </a:rPr>
              <a:t>family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35" dirty="0">
                <a:latin typeface="Verdana"/>
                <a:cs typeface="Verdana"/>
              </a:rPr>
              <a:t>or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social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connections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are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generally </a:t>
            </a:r>
            <a:r>
              <a:rPr sz="2550" spc="-65" dirty="0">
                <a:latin typeface="Verdana"/>
                <a:cs typeface="Verdana"/>
              </a:rPr>
              <a:t>healthier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120" dirty="0">
                <a:latin typeface="Verdana"/>
                <a:cs typeface="Verdana"/>
              </a:rPr>
              <a:t>than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those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who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lack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support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80" dirty="0">
                <a:latin typeface="Verdana"/>
                <a:cs typeface="Verdana"/>
              </a:rPr>
              <a:t>network.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When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50" dirty="0">
                <a:latin typeface="Verdana"/>
                <a:cs typeface="Verdana"/>
              </a:rPr>
              <a:t>we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are </a:t>
            </a:r>
            <a:r>
              <a:rPr sz="2550" dirty="0">
                <a:latin typeface="Verdana"/>
                <a:cs typeface="Verdana"/>
              </a:rPr>
              <a:t>social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your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brain's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release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of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the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chemicals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oxytocin,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dopamine, </a:t>
            </a:r>
            <a:r>
              <a:rPr sz="2550" spc="-60" dirty="0">
                <a:latin typeface="Verdana"/>
                <a:cs typeface="Verdana"/>
              </a:rPr>
              <a:t>serotonin,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endorphins.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35" dirty="0">
                <a:latin typeface="Verdana"/>
                <a:cs typeface="Verdana"/>
              </a:rPr>
              <a:t>This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increases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over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all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60" dirty="0">
                <a:latin typeface="Verdana"/>
                <a:cs typeface="Verdana"/>
              </a:rPr>
              <a:t>health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and </a:t>
            </a:r>
            <a:r>
              <a:rPr sz="2550" dirty="0">
                <a:latin typeface="Verdana"/>
                <a:cs typeface="Verdana"/>
              </a:rPr>
              <a:t>well</a:t>
            </a:r>
            <a:r>
              <a:rPr sz="2550" spc="-7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being.</a:t>
            </a:r>
            <a:endParaRPr sz="2550">
              <a:latin typeface="Verdana"/>
              <a:cs typeface="Verdana"/>
            </a:endParaRPr>
          </a:p>
          <a:p>
            <a:pPr marL="567690">
              <a:lnSpc>
                <a:spcPct val="100000"/>
              </a:lnSpc>
              <a:spcBef>
                <a:spcPts val="570"/>
              </a:spcBef>
            </a:pPr>
            <a:r>
              <a:rPr sz="2550" spc="-100" dirty="0">
                <a:latin typeface="Verdana"/>
                <a:cs typeface="Verdana"/>
              </a:rPr>
              <a:t>Join</a:t>
            </a:r>
            <a:r>
              <a:rPr sz="2550" spc="-16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support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group</a:t>
            </a:r>
            <a:endParaRPr sz="2550">
              <a:latin typeface="Verdana"/>
              <a:cs typeface="Verdana"/>
            </a:endParaRPr>
          </a:p>
          <a:p>
            <a:pPr marL="567690">
              <a:lnSpc>
                <a:spcPct val="100000"/>
              </a:lnSpc>
              <a:spcBef>
                <a:spcPts val="840"/>
              </a:spcBef>
            </a:pPr>
            <a:r>
              <a:rPr sz="2550" spc="65" dirty="0">
                <a:latin typeface="Verdana"/>
                <a:cs typeface="Verdana"/>
              </a:rPr>
              <a:t>People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140" dirty="0">
                <a:latin typeface="Verdana"/>
                <a:cs typeface="Verdana"/>
              </a:rPr>
              <a:t>in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50" dirty="0">
                <a:latin typeface="Verdana"/>
                <a:cs typeface="Verdana"/>
              </a:rPr>
              <a:t>school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130" dirty="0">
                <a:latin typeface="Verdana"/>
                <a:cs typeface="Verdana"/>
              </a:rPr>
              <a:t>join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club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with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45" dirty="0">
                <a:latin typeface="Verdana"/>
                <a:cs typeface="Verdana"/>
              </a:rPr>
              <a:t>likeminded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individuals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90663" y="2121073"/>
            <a:ext cx="377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72" y="2720049"/>
            <a:ext cx="5086349" cy="5181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259300" y="314326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1685" y="2059733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4892" y="1426468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7594" y="497594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4755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40413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9097" y="9613276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1258" y="9612476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4911" y="3833693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4911" y="5319593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4911" y="5814893"/>
            <a:ext cx="104775" cy="1047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4911" y="6805493"/>
            <a:ext cx="104775" cy="10477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95986" y="2121074"/>
            <a:ext cx="10511790" cy="641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50" spc="-150" dirty="0">
                <a:latin typeface="Verdana"/>
                <a:cs typeface="Verdana"/>
              </a:rPr>
              <a:t>4.</a:t>
            </a:r>
            <a:r>
              <a:rPr sz="2550" spc="-125" dirty="0">
                <a:latin typeface="Verdana"/>
                <a:cs typeface="Verdana"/>
              </a:rPr>
              <a:t> </a:t>
            </a:r>
            <a:r>
              <a:rPr sz="2550" b="1" dirty="0">
                <a:latin typeface="Tahoma"/>
                <a:cs typeface="Tahoma"/>
              </a:rPr>
              <a:t>Give</a:t>
            </a:r>
            <a:r>
              <a:rPr sz="2550" b="1" spc="5" dirty="0">
                <a:latin typeface="Tahoma"/>
                <a:cs typeface="Tahoma"/>
              </a:rPr>
              <a:t> </a:t>
            </a:r>
            <a:r>
              <a:rPr sz="2550" b="1" dirty="0">
                <a:latin typeface="Tahoma"/>
                <a:cs typeface="Tahoma"/>
              </a:rPr>
              <a:t>of</a:t>
            </a:r>
            <a:r>
              <a:rPr sz="2550" b="1" spc="5" dirty="0">
                <a:latin typeface="Tahoma"/>
                <a:cs typeface="Tahoma"/>
              </a:rPr>
              <a:t> </a:t>
            </a:r>
            <a:r>
              <a:rPr sz="2550" b="1" spc="-10" dirty="0">
                <a:latin typeface="Tahoma"/>
                <a:cs typeface="Tahoma"/>
              </a:rPr>
              <a:t>yourself:</a:t>
            </a:r>
            <a:endParaRPr sz="2550">
              <a:latin typeface="Tahoma"/>
              <a:cs typeface="Tahoma"/>
            </a:endParaRPr>
          </a:p>
          <a:p>
            <a:pPr marL="567690" marR="124460">
              <a:lnSpc>
                <a:spcPts val="3900"/>
              </a:lnSpc>
              <a:spcBef>
                <a:spcPts val="270"/>
              </a:spcBef>
            </a:pPr>
            <a:r>
              <a:rPr sz="2550" spc="-30" dirty="0">
                <a:latin typeface="Verdana"/>
                <a:cs typeface="Verdana"/>
              </a:rPr>
              <a:t>Volunteer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90" dirty="0">
                <a:latin typeface="Verdana"/>
                <a:cs typeface="Verdana"/>
              </a:rPr>
              <a:t>your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80" dirty="0">
                <a:latin typeface="Verdana"/>
                <a:cs typeface="Verdana"/>
              </a:rPr>
              <a:t>time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40" dirty="0">
                <a:latin typeface="Verdana"/>
                <a:cs typeface="Verdana"/>
              </a:rPr>
              <a:t>energy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to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help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someone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else.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20" dirty="0">
                <a:latin typeface="Verdana"/>
                <a:cs typeface="Verdana"/>
              </a:rPr>
              <a:t>Human </a:t>
            </a:r>
            <a:r>
              <a:rPr sz="2550" spc="-85" dirty="0">
                <a:latin typeface="Verdana"/>
                <a:cs typeface="Verdana"/>
              </a:rPr>
              <a:t>altruism</a:t>
            </a:r>
            <a:r>
              <a:rPr sz="2550" spc="-14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releases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75" dirty="0">
                <a:latin typeface="Verdana"/>
                <a:cs typeface="Verdana"/>
                <a:hlinkClick r:id="rId5"/>
              </a:rPr>
              <a:t>Dopamine</a:t>
            </a:r>
            <a:r>
              <a:rPr sz="2550" spc="-75" dirty="0">
                <a:latin typeface="Verdana"/>
                <a:cs typeface="Verdana"/>
              </a:rPr>
              <a:t>,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60" dirty="0">
                <a:latin typeface="Verdana"/>
                <a:cs typeface="Verdana"/>
              </a:rPr>
              <a:t>serotonin,</a:t>
            </a:r>
            <a:r>
              <a:rPr sz="2550" spc="-140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  <a:hlinkClick r:id="rId6"/>
              </a:rPr>
              <a:t>oxytocin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40" dirty="0">
                <a:latin typeface="Verdana"/>
                <a:cs typeface="Verdana"/>
              </a:rPr>
              <a:t>which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480" dirty="0">
                <a:latin typeface="Verdana"/>
                <a:cs typeface="Verdana"/>
              </a:rPr>
              <a:t>I </a:t>
            </a:r>
            <a:r>
              <a:rPr sz="2550" spc="-30" dirty="0">
                <a:latin typeface="Verdana"/>
                <a:cs typeface="Verdana"/>
              </a:rPr>
              <a:t>refer</a:t>
            </a:r>
            <a:r>
              <a:rPr sz="2550" spc="-17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to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as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the</a:t>
            </a:r>
            <a:r>
              <a:rPr sz="2550" spc="-17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Happiness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Trifecta.</a:t>
            </a:r>
            <a:endParaRPr sz="2550">
              <a:latin typeface="Verdana"/>
              <a:cs typeface="Verdana"/>
            </a:endParaRPr>
          </a:p>
          <a:p>
            <a:pPr marL="567690">
              <a:lnSpc>
                <a:spcPct val="100000"/>
              </a:lnSpc>
              <a:spcBef>
                <a:spcPts val="570"/>
              </a:spcBef>
            </a:pPr>
            <a:r>
              <a:rPr sz="2550" spc="-55" dirty="0">
                <a:latin typeface="Verdana"/>
                <a:cs typeface="Verdana"/>
              </a:rPr>
              <a:t>Dopamine</a:t>
            </a:r>
            <a:r>
              <a:rPr sz="2550" spc="-12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is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connected</a:t>
            </a:r>
            <a:r>
              <a:rPr sz="2550" spc="-12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to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spc="-85" dirty="0">
                <a:latin typeface="Verdana"/>
                <a:cs typeface="Verdana"/>
                <a:hlinkClick r:id="rId7"/>
              </a:rPr>
              <a:t>motivation</a:t>
            </a:r>
            <a:r>
              <a:rPr sz="2550" spc="-120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arousal.</a:t>
            </a:r>
            <a:endParaRPr sz="2550">
              <a:latin typeface="Verdana"/>
              <a:cs typeface="Verdana"/>
            </a:endParaRPr>
          </a:p>
          <a:p>
            <a:pPr marL="567690" marR="204470">
              <a:lnSpc>
                <a:spcPts val="3900"/>
              </a:lnSpc>
              <a:spcBef>
                <a:spcPts val="270"/>
              </a:spcBef>
            </a:pPr>
            <a:r>
              <a:rPr sz="2550" spc="-50" dirty="0">
                <a:latin typeface="Verdana"/>
                <a:cs typeface="Verdana"/>
              </a:rPr>
              <a:t>Serotonin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is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connected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to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sleep,</a:t>
            </a:r>
            <a:r>
              <a:rPr sz="2550" spc="-110" dirty="0">
                <a:latin typeface="Verdana"/>
                <a:cs typeface="Verdana"/>
              </a:rPr>
              <a:t> </a:t>
            </a:r>
            <a:r>
              <a:rPr sz="2550" spc="-45" dirty="0">
                <a:latin typeface="Verdana"/>
                <a:cs typeface="Verdana"/>
              </a:rPr>
              <a:t>digestion,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spc="-110" dirty="0">
                <a:latin typeface="Verdana"/>
                <a:cs typeface="Verdana"/>
                <a:hlinkClick r:id="rId8"/>
              </a:rPr>
              <a:t>memory</a:t>
            </a:r>
            <a:r>
              <a:rPr sz="2550" spc="-110" dirty="0">
                <a:latin typeface="Verdana"/>
                <a:cs typeface="Verdana"/>
              </a:rPr>
              <a:t>,</a:t>
            </a:r>
            <a:r>
              <a:rPr sz="2550" spc="-114" dirty="0">
                <a:latin typeface="Verdana"/>
                <a:cs typeface="Verdana"/>
              </a:rPr>
              <a:t> </a:t>
            </a:r>
            <a:r>
              <a:rPr sz="2550" spc="-30" dirty="0">
                <a:latin typeface="Verdana"/>
                <a:cs typeface="Verdana"/>
              </a:rPr>
              <a:t>learning,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5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  <a:hlinkClick r:id="rId9"/>
              </a:rPr>
              <a:t>appetite</a:t>
            </a:r>
            <a:endParaRPr sz="2550">
              <a:latin typeface="Verdana"/>
              <a:cs typeface="Verdana"/>
            </a:endParaRPr>
          </a:p>
          <a:p>
            <a:pPr marL="567690" marR="5080">
              <a:lnSpc>
                <a:spcPts val="3900"/>
              </a:lnSpc>
            </a:pPr>
            <a:r>
              <a:rPr sz="2550" spc="-30" dirty="0">
                <a:latin typeface="Verdana"/>
                <a:cs typeface="Verdana"/>
              </a:rPr>
              <a:t>Oxytocin</a:t>
            </a:r>
            <a:r>
              <a:rPr sz="2550" spc="-100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blood</a:t>
            </a:r>
            <a:r>
              <a:rPr sz="2550" spc="-9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pressure</a:t>
            </a:r>
            <a:r>
              <a:rPr sz="2550" spc="-9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decreases,</a:t>
            </a:r>
            <a:r>
              <a:rPr sz="2550" spc="-95" dirty="0">
                <a:latin typeface="Verdana"/>
                <a:cs typeface="Verdana"/>
              </a:rPr>
              <a:t> </a:t>
            </a:r>
            <a:r>
              <a:rPr sz="2550" spc="-40" dirty="0">
                <a:latin typeface="Verdana"/>
                <a:cs typeface="Verdana"/>
                <a:hlinkClick r:id="rId10"/>
              </a:rPr>
              <a:t>Bonding</a:t>
            </a:r>
            <a:r>
              <a:rPr sz="2550" spc="-95" dirty="0">
                <a:latin typeface="Verdana"/>
                <a:cs typeface="Verdana"/>
              </a:rPr>
              <a:t> </a:t>
            </a:r>
            <a:r>
              <a:rPr sz="2550" spc="-25" dirty="0">
                <a:latin typeface="Verdana"/>
                <a:cs typeface="Verdana"/>
              </a:rPr>
              <a:t>increases,</a:t>
            </a:r>
            <a:r>
              <a:rPr sz="2550" spc="-100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social fears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are</a:t>
            </a:r>
            <a:r>
              <a:rPr sz="2550" spc="-14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reduced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45" dirty="0">
                <a:latin typeface="Verdana"/>
                <a:cs typeface="Verdana"/>
              </a:rPr>
              <a:t> </a:t>
            </a:r>
            <a:r>
              <a:rPr sz="2550" spc="-85" dirty="0">
                <a:latin typeface="Verdana"/>
                <a:cs typeface="Verdana"/>
              </a:rPr>
              <a:t>trust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4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  <a:hlinkClick r:id="rId11"/>
              </a:rPr>
              <a:t>empathy</a:t>
            </a:r>
            <a:r>
              <a:rPr sz="2550" spc="-150" dirty="0">
                <a:latin typeface="Verdana"/>
                <a:cs typeface="Verdana"/>
              </a:rPr>
              <a:t> </a:t>
            </a:r>
            <a:r>
              <a:rPr sz="2550" spc="-50" dirty="0">
                <a:latin typeface="Verdana"/>
                <a:cs typeface="Verdana"/>
              </a:rPr>
              <a:t>are</a:t>
            </a:r>
            <a:r>
              <a:rPr sz="2550" spc="-14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enhanced.</a:t>
            </a:r>
            <a:endParaRPr sz="2550">
              <a:latin typeface="Verdana"/>
              <a:cs typeface="Verdana"/>
            </a:endParaRPr>
          </a:p>
          <a:p>
            <a:pPr marL="567690" marR="344805">
              <a:lnSpc>
                <a:spcPts val="3900"/>
              </a:lnSpc>
            </a:pPr>
            <a:r>
              <a:rPr sz="2550" spc="-30" dirty="0">
                <a:latin typeface="Verdana"/>
                <a:cs typeface="Verdana"/>
              </a:rPr>
              <a:t>Oxytocin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is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14" dirty="0">
                <a:latin typeface="Verdana"/>
                <a:cs typeface="Verdana"/>
              </a:rPr>
              <a:t>an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50" dirty="0">
                <a:latin typeface="Verdana"/>
                <a:cs typeface="Verdana"/>
              </a:rPr>
              <a:t>anti-</a:t>
            </a:r>
            <a:r>
              <a:rPr sz="2550" spc="-100" dirty="0">
                <a:latin typeface="Verdana"/>
                <a:cs typeface="Verdana"/>
              </a:rPr>
              <a:t>inflammatory,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dirty="0">
                <a:latin typeface="Verdana"/>
                <a:cs typeface="Verdana"/>
              </a:rPr>
              <a:t>reduces</a:t>
            </a:r>
            <a:r>
              <a:rPr sz="2550" spc="-130" dirty="0">
                <a:latin typeface="Verdana"/>
                <a:cs typeface="Verdana"/>
              </a:rPr>
              <a:t> </a:t>
            </a:r>
            <a:r>
              <a:rPr sz="2550" spc="-85" dirty="0">
                <a:latin typeface="Verdana"/>
                <a:cs typeface="Verdana"/>
              </a:rPr>
              <a:t>pain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70" dirty="0">
                <a:latin typeface="Verdana"/>
                <a:cs typeface="Verdana"/>
              </a:rPr>
              <a:t>and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0" dirty="0">
                <a:latin typeface="Verdana"/>
                <a:cs typeface="Verdana"/>
              </a:rPr>
              <a:t>enhances healing.</a:t>
            </a:r>
            <a:endParaRPr sz="2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72" y="2720048"/>
            <a:ext cx="5086349" cy="5181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259300" y="314325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714375" h="714375">
                <a:moveTo>
                  <a:pt x="357187" y="714375"/>
                </a:moveTo>
                <a:lnTo>
                  <a:pt x="308724" y="711113"/>
                </a:lnTo>
                <a:lnTo>
                  <a:pt x="262242" y="701614"/>
                </a:lnTo>
                <a:lnTo>
                  <a:pt x="218165" y="686301"/>
                </a:lnTo>
                <a:lnTo>
                  <a:pt x="176920" y="665602"/>
                </a:lnTo>
                <a:lnTo>
                  <a:pt x="138932" y="639942"/>
                </a:lnTo>
                <a:lnTo>
                  <a:pt x="104627" y="609747"/>
                </a:lnTo>
                <a:lnTo>
                  <a:pt x="74432" y="575442"/>
                </a:lnTo>
                <a:lnTo>
                  <a:pt x="48772" y="537454"/>
                </a:lnTo>
                <a:lnTo>
                  <a:pt x="28073" y="496209"/>
                </a:lnTo>
                <a:lnTo>
                  <a:pt x="12760" y="452132"/>
                </a:lnTo>
                <a:lnTo>
                  <a:pt x="3261" y="405650"/>
                </a:lnTo>
                <a:lnTo>
                  <a:pt x="0" y="357187"/>
                </a:lnTo>
                <a:lnTo>
                  <a:pt x="3261" y="308724"/>
                </a:lnTo>
                <a:lnTo>
                  <a:pt x="12760" y="262242"/>
                </a:lnTo>
                <a:lnTo>
                  <a:pt x="28073" y="218165"/>
                </a:lnTo>
                <a:lnTo>
                  <a:pt x="48772" y="176920"/>
                </a:lnTo>
                <a:lnTo>
                  <a:pt x="74432" y="138932"/>
                </a:lnTo>
                <a:lnTo>
                  <a:pt x="104627" y="104627"/>
                </a:lnTo>
                <a:lnTo>
                  <a:pt x="138932" y="74432"/>
                </a:lnTo>
                <a:lnTo>
                  <a:pt x="176920" y="48772"/>
                </a:lnTo>
                <a:lnTo>
                  <a:pt x="218165" y="28073"/>
                </a:lnTo>
                <a:lnTo>
                  <a:pt x="262242" y="12760"/>
                </a:lnTo>
                <a:lnTo>
                  <a:pt x="308724" y="3261"/>
                </a:lnTo>
                <a:lnTo>
                  <a:pt x="357187" y="0"/>
                </a:lnTo>
                <a:lnTo>
                  <a:pt x="405650" y="3261"/>
                </a:lnTo>
                <a:lnTo>
                  <a:pt x="452132" y="12760"/>
                </a:lnTo>
                <a:lnTo>
                  <a:pt x="496209" y="28073"/>
                </a:lnTo>
                <a:lnTo>
                  <a:pt x="537454" y="48772"/>
                </a:lnTo>
                <a:lnTo>
                  <a:pt x="575442" y="74432"/>
                </a:lnTo>
                <a:lnTo>
                  <a:pt x="609747" y="104627"/>
                </a:lnTo>
                <a:lnTo>
                  <a:pt x="639942" y="138932"/>
                </a:lnTo>
                <a:lnTo>
                  <a:pt x="665602" y="176920"/>
                </a:lnTo>
                <a:lnTo>
                  <a:pt x="686301" y="218165"/>
                </a:lnTo>
                <a:lnTo>
                  <a:pt x="701614" y="262242"/>
                </a:lnTo>
                <a:lnTo>
                  <a:pt x="711113" y="308724"/>
                </a:lnTo>
                <a:lnTo>
                  <a:pt x="714375" y="357187"/>
                </a:lnTo>
                <a:lnTo>
                  <a:pt x="711113" y="405650"/>
                </a:lnTo>
                <a:lnTo>
                  <a:pt x="701614" y="452132"/>
                </a:lnTo>
                <a:lnTo>
                  <a:pt x="686301" y="496209"/>
                </a:lnTo>
                <a:lnTo>
                  <a:pt x="665602" y="537454"/>
                </a:lnTo>
                <a:lnTo>
                  <a:pt x="639942" y="575442"/>
                </a:lnTo>
                <a:lnTo>
                  <a:pt x="609747" y="609747"/>
                </a:lnTo>
                <a:lnTo>
                  <a:pt x="575442" y="639942"/>
                </a:lnTo>
                <a:lnTo>
                  <a:pt x="537454" y="665602"/>
                </a:lnTo>
                <a:lnTo>
                  <a:pt x="496209" y="686301"/>
                </a:lnTo>
                <a:lnTo>
                  <a:pt x="452132" y="701614"/>
                </a:lnTo>
                <a:lnTo>
                  <a:pt x="405650" y="711113"/>
                </a:lnTo>
                <a:lnTo>
                  <a:pt x="357187" y="71437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1685" y="2059733"/>
            <a:ext cx="609600" cy="552450"/>
          </a:xfrm>
          <a:custGeom>
            <a:avLst/>
            <a:gdLst/>
            <a:ahLst/>
            <a:cxnLst/>
            <a:rect l="l" t="t" r="r" b="b"/>
            <a:pathLst>
              <a:path w="609600" h="552450">
                <a:moveTo>
                  <a:pt x="174080" y="508253"/>
                </a:moveTo>
                <a:lnTo>
                  <a:pt x="43520" y="508253"/>
                </a:lnTo>
                <a:lnTo>
                  <a:pt x="43520" y="292798"/>
                </a:lnTo>
                <a:lnTo>
                  <a:pt x="48960" y="287273"/>
                </a:lnTo>
                <a:lnTo>
                  <a:pt x="168640" y="287273"/>
                </a:lnTo>
                <a:lnTo>
                  <a:pt x="174080" y="292798"/>
                </a:lnTo>
                <a:lnTo>
                  <a:pt x="174080" y="508253"/>
                </a:lnTo>
                <a:close/>
              </a:path>
              <a:path w="609600" h="552450">
                <a:moveTo>
                  <a:pt x="206665" y="111594"/>
                </a:moveTo>
                <a:lnTo>
                  <a:pt x="152320" y="111594"/>
                </a:lnTo>
                <a:lnTo>
                  <a:pt x="251328" y="67398"/>
                </a:lnTo>
                <a:lnTo>
                  <a:pt x="250240" y="62979"/>
                </a:lnTo>
                <a:lnTo>
                  <a:pt x="250240" y="55244"/>
                </a:lnTo>
                <a:lnTo>
                  <a:pt x="254456" y="33561"/>
                </a:lnTo>
                <a:lnTo>
                  <a:pt x="266016" y="16021"/>
                </a:lnTo>
                <a:lnTo>
                  <a:pt x="283288" y="4281"/>
                </a:lnTo>
                <a:lnTo>
                  <a:pt x="304640" y="0"/>
                </a:lnTo>
                <a:lnTo>
                  <a:pt x="325992" y="4281"/>
                </a:lnTo>
                <a:lnTo>
                  <a:pt x="343264" y="16021"/>
                </a:lnTo>
                <a:lnTo>
                  <a:pt x="354824" y="33561"/>
                </a:lnTo>
                <a:lnTo>
                  <a:pt x="359040" y="55244"/>
                </a:lnTo>
                <a:lnTo>
                  <a:pt x="359040" y="62979"/>
                </a:lnTo>
                <a:lnTo>
                  <a:pt x="356864" y="67398"/>
                </a:lnTo>
                <a:lnTo>
                  <a:pt x="401418" y="87287"/>
                </a:lnTo>
                <a:lnTo>
                  <a:pt x="261120" y="87287"/>
                </a:lnTo>
                <a:lnTo>
                  <a:pt x="206665" y="111594"/>
                </a:lnTo>
                <a:close/>
              </a:path>
              <a:path w="609600" h="552450">
                <a:moveTo>
                  <a:pt x="305728" y="110489"/>
                </a:moveTo>
                <a:lnTo>
                  <a:pt x="292332" y="108884"/>
                </a:lnTo>
                <a:lnTo>
                  <a:pt x="280160" y="104274"/>
                </a:lnTo>
                <a:lnTo>
                  <a:pt x="269620" y="96972"/>
                </a:lnTo>
                <a:lnTo>
                  <a:pt x="261120" y="87287"/>
                </a:lnTo>
                <a:lnTo>
                  <a:pt x="350336" y="87287"/>
                </a:lnTo>
                <a:lnTo>
                  <a:pt x="341836" y="96972"/>
                </a:lnTo>
                <a:lnTo>
                  <a:pt x="331296" y="104274"/>
                </a:lnTo>
                <a:lnTo>
                  <a:pt x="319124" y="108884"/>
                </a:lnTo>
                <a:lnTo>
                  <a:pt x="305728" y="110489"/>
                </a:lnTo>
                <a:close/>
              </a:path>
              <a:path w="609600" h="552450">
                <a:moveTo>
                  <a:pt x="500480" y="198881"/>
                </a:moveTo>
                <a:lnTo>
                  <a:pt x="479128" y="194600"/>
                </a:lnTo>
                <a:lnTo>
                  <a:pt x="461856" y="182860"/>
                </a:lnTo>
                <a:lnTo>
                  <a:pt x="450296" y="165320"/>
                </a:lnTo>
                <a:lnTo>
                  <a:pt x="446080" y="143636"/>
                </a:lnTo>
                <a:lnTo>
                  <a:pt x="446080" y="135902"/>
                </a:lnTo>
                <a:lnTo>
                  <a:pt x="449344" y="131483"/>
                </a:lnTo>
                <a:lnTo>
                  <a:pt x="350336" y="87287"/>
                </a:lnTo>
                <a:lnTo>
                  <a:pt x="401418" y="87287"/>
                </a:lnTo>
                <a:lnTo>
                  <a:pt x="455872" y="111594"/>
                </a:lnTo>
                <a:lnTo>
                  <a:pt x="543837" y="111594"/>
                </a:lnTo>
                <a:lnTo>
                  <a:pt x="550664" y="121953"/>
                </a:lnTo>
                <a:lnTo>
                  <a:pt x="554880" y="143636"/>
                </a:lnTo>
                <a:lnTo>
                  <a:pt x="550664" y="165320"/>
                </a:lnTo>
                <a:lnTo>
                  <a:pt x="539104" y="182860"/>
                </a:lnTo>
                <a:lnTo>
                  <a:pt x="521832" y="194600"/>
                </a:lnTo>
                <a:lnTo>
                  <a:pt x="500480" y="198881"/>
                </a:lnTo>
                <a:close/>
              </a:path>
              <a:path w="609600" h="552450">
                <a:moveTo>
                  <a:pt x="108800" y="198881"/>
                </a:moveTo>
                <a:lnTo>
                  <a:pt x="87448" y="194600"/>
                </a:lnTo>
                <a:lnTo>
                  <a:pt x="70176" y="182860"/>
                </a:lnTo>
                <a:lnTo>
                  <a:pt x="58616" y="165320"/>
                </a:lnTo>
                <a:lnTo>
                  <a:pt x="54400" y="143636"/>
                </a:lnTo>
                <a:lnTo>
                  <a:pt x="58616" y="121953"/>
                </a:lnTo>
                <a:lnTo>
                  <a:pt x="70176" y="104413"/>
                </a:lnTo>
                <a:lnTo>
                  <a:pt x="87448" y="92673"/>
                </a:lnTo>
                <a:lnTo>
                  <a:pt x="108800" y="88391"/>
                </a:lnTo>
                <a:lnTo>
                  <a:pt x="122179" y="89997"/>
                </a:lnTo>
                <a:lnTo>
                  <a:pt x="134232" y="94607"/>
                </a:lnTo>
                <a:lnTo>
                  <a:pt x="144449" y="101909"/>
                </a:lnTo>
                <a:lnTo>
                  <a:pt x="152320" y="111594"/>
                </a:lnTo>
                <a:lnTo>
                  <a:pt x="206665" y="111594"/>
                </a:lnTo>
                <a:lnTo>
                  <a:pt x="162112" y="131483"/>
                </a:lnTo>
                <a:lnTo>
                  <a:pt x="163200" y="135902"/>
                </a:lnTo>
                <a:lnTo>
                  <a:pt x="163200" y="143636"/>
                </a:lnTo>
                <a:lnTo>
                  <a:pt x="158984" y="165320"/>
                </a:lnTo>
                <a:lnTo>
                  <a:pt x="147424" y="182860"/>
                </a:lnTo>
                <a:lnTo>
                  <a:pt x="130152" y="194600"/>
                </a:lnTo>
                <a:lnTo>
                  <a:pt x="108800" y="198881"/>
                </a:lnTo>
                <a:close/>
              </a:path>
              <a:path w="609600" h="552450">
                <a:moveTo>
                  <a:pt x="543837" y="111594"/>
                </a:moveTo>
                <a:lnTo>
                  <a:pt x="455872" y="111594"/>
                </a:lnTo>
                <a:lnTo>
                  <a:pt x="464372" y="101909"/>
                </a:lnTo>
                <a:lnTo>
                  <a:pt x="474912" y="94607"/>
                </a:lnTo>
                <a:lnTo>
                  <a:pt x="487084" y="89997"/>
                </a:lnTo>
                <a:lnTo>
                  <a:pt x="500480" y="88391"/>
                </a:lnTo>
                <a:lnTo>
                  <a:pt x="521832" y="92673"/>
                </a:lnTo>
                <a:lnTo>
                  <a:pt x="539104" y="104413"/>
                </a:lnTo>
                <a:lnTo>
                  <a:pt x="543837" y="111594"/>
                </a:lnTo>
                <a:close/>
              </a:path>
              <a:path w="609600" h="552450">
                <a:moveTo>
                  <a:pt x="369920" y="508253"/>
                </a:moveTo>
                <a:lnTo>
                  <a:pt x="239360" y="508253"/>
                </a:lnTo>
                <a:lnTo>
                  <a:pt x="239360" y="182308"/>
                </a:lnTo>
                <a:lnTo>
                  <a:pt x="244800" y="176783"/>
                </a:lnTo>
                <a:lnTo>
                  <a:pt x="364480" y="176783"/>
                </a:lnTo>
                <a:lnTo>
                  <a:pt x="369920" y="182308"/>
                </a:lnTo>
                <a:lnTo>
                  <a:pt x="369920" y="508253"/>
                </a:lnTo>
                <a:close/>
              </a:path>
              <a:path w="609600" h="552450">
                <a:moveTo>
                  <a:pt x="565760" y="508253"/>
                </a:moveTo>
                <a:lnTo>
                  <a:pt x="435200" y="508253"/>
                </a:lnTo>
                <a:lnTo>
                  <a:pt x="435200" y="292798"/>
                </a:lnTo>
                <a:lnTo>
                  <a:pt x="440640" y="287273"/>
                </a:lnTo>
                <a:lnTo>
                  <a:pt x="560320" y="287273"/>
                </a:lnTo>
                <a:lnTo>
                  <a:pt x="565760" y="292798"/>
                </a:lnTo>
                <a:lnTo>
                  <a:pt x="565760" y="508253"/>
                </a:lnTo>
                <a:close/>
              </a:path>
              <a:path w="609600" h="552450">
                <a:moveTo>
                  <a:pt x="609280" y="552449"/>
                </a:moveTo>
                <a:lnTo>
                  <a:pt x="0" y="552449"/>
                </a:lnTo>
                <a:lnTo>
                  <a:pt x="0" y="530351"/>
                </a:lnTo>
                <a:lnTo>
                  <a:pt x="609280" y="530351"/>
                </a:lnTo>
                <a:lnTo>
                  <a:pt x="609280" y="552449"/>
                </a:lnTo>
                <a:close/>
              </a:path>
            </a:pathLst>
          </a:custGeom>
          <a:solidFill>
            <a:srgbClr val="002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4892" y="1426466"/>
            <a:ext cx="5618480" cy="476250"/>
          </a:xfrm>
          <a:custGeom>
            <a:avLst/>
            <a:gdLst/>
            <a:ahLst/>
            <a:cxnLst/>
            <a:rect l="l" t="t" r="r" b="b"/>
            <a:pathLst>
              <a:path w="5618480" h="476250">
                <a:moveTo>
                  <a:pt x="5618208" y="476249"/>
                </a:moveTo>
                <a:lnTo>
                  <a:pt x="0" y="476249"/>
                </a:lnTo>
                <a:lnTo>
                  <a:pt x="0" y="0"/>
                </a:lnTo>
                <a:lnTo>
                  <a:pt x="5618208" y="0"/>
                </a:lnTo>
                <a:lnTo>
                  <a:pt x="5618208" y="476249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7594" y="497591"/>
            <a:ext cx="419100" cy="352425"/>
          </a:xfrm>
          <a:custGeom>
            <a:avLst/>
            <a:gdLst/>
            <a:ahLst/>
            <a:cxnLst/>
            <a:rect l="l" t="t" r="r" b="b"/>
            <a:pathLst>
              <a:path w="419100" h="352425">
                <a:moveTo>
                  <a:pt x="244593" y="352425"/>
                </a:moveTo>
                <a:lnTo>
                  <a:pt x="209701" y="317182"/>
                </a:lnTo>
                <a:lnTo>
                  <a:pt x="324628" y="201103"/>
                </a:lnTo>
                <a:lnTo>
                  <a:pt x="0" y="201219"/>
                </a:lnTo>
                <a:lnTo>
                  <a:pt x="0" y="151321"/>
                </a:lnTo>
                <a:lnTo>
                  <a:pt x="324628" y="151321"/>
                </a:lnTo>
                <a:lnTo>
                  <a:pt x="209701" y="35242"/>
                </a:lnTo>
                <a:lnTo>
                  <a:pt x="244593" y="0"/>
                </a:lnTo>
                <a:lnTo>
                  <a:pt x="419057" y="176212"/>
                </a:lnTo>
                <a:lnTo>
                  <a:pt x="244593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4755" y="961247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87" y="257174"/>
                </a:moveTo>
                <a:lnTo>
                  <a:pt x="78539" y="247068"/>
                </a:lnTo>
                <a:lnTo>
                  <a:pt x="37666" y="219508"/>
                </a:lnTo>
                <a:lnTo>
                  <a:pt x="10106" y="178635"/>
                </a:lnTo>
                <a:lnTo>
                  <a:pt x="0" y="128587"/>
                </a:lnTo>
                <a:lnTo>
                  <a:pt x="10106" y="78539"/>
                </a:lnTo>
                <a:lnTo>
                  <a:pt x="37666" y="37666"/>
                </a:lnTo>
                <a:lnTo>
                  <a:pt x="78539" y="10106"/>
                </a:lnTo>
                <a:lnTo>
                  <a:pt x="128587" y="0"/>
                </a:lnTo>
                <a:lnTo>
                  <a:pt x="178635" y="10106"/>
                </a:lnTo>
                <a:lnTo>
                  <a:pt x="219508" y="37666"/>
                </a:lnTo>
                <a:lnTo>
                  <a:pt x="247068" y="78539"/>
                </a:lnTo>
                <a:lnTo>
                  <a:pt x="257174" y="128587"/>
                </a:lnTo>
                <a:lnTo>
                  <a:pt x="247068" y="178635"/>
                </a:lnTo>
                <a:lnTo>
                  <a:pt x="219508" y="219508"/>
                </a:lnTo>
                <a:lnTo>
                  <a:pt x="178635" y="247068"/>
                </a:lnTo>
                <a:lnTo>
                  <a:pt x="128587" y="25717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40413" y="961247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1B2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9097" y="9613275"/>
            <a:ext cx="260350" cy="255904"/>
          </a:xfrm>
          <a:custGeom>
            <a:avLst/>
            <a:gdLst/>
            <a:ahLst/>
            <a:cxnLst/>
            <a:rect l="l" t="t" r="r" b="b"/>
            <a:pathLst>
              <a:path w="260350" h="255904">
                <a:moveTo>
                  <a:pt x="130068" y="255574"/>
                </a:moveTo>
                <a:lnTo>
                  <a:pt x="92311" y="250073"/>
                </a:lnTo>
                <a:lnTo>
                  <a:pt x="50705" y="229376"/>
                </a:lnTo>
                <a:lnTo>
                  <a:pt x="17175" y="191805"/>
                </a:lnTo>
                <a:lnTo>
                  <a:pt x="833" y="144487"/>
                </a:lnTo>
                <a:lnTo>
                  <a:pt x="0" y="136177"/>
                </a:lnTo>
                <a:lnTo>
                  <a:pt x="0" y="119396"/>
                </a:lnTo>
                <a:lnTo>
                  <a:pt x="13169" y="71133"/>
                </a:lnTo>
                <a:lnTo>
                  <a:pt x="44135" y="31494"/>
                </a:lnTo>
                <a:lnTo>
                  <a:pt x="80293" y="9727"/>
                </a:lnTo>
                <a:lnTo>
                  <a:pt x="117319" y="613"/>
                </a:lnTo>
                <a:lnTo>
                  <a:pt x="130068" y="0"/>
                </a:lnTo>
                <a:lnTo>
                  <a:pt x="136458" y="153"/>
                </a:lnTo>
                <a:lnTo>
                  <a:pt x="173880" y="7466"/>
                </a:lnTo>
                <a:lnTo>
                  <a:pt x="209432" y="26197"/>
                </a:lnTo>
                <a:lnTo>
                  <a:pt x="242961" y="63768"/>
                </a:lnTo>
                <a:lnTo>
                  <a:pt x="259304" y="111086"/>
                </a:lnTo>
                <a:lnTo>
                  <a:pt x="260137" y="127787"/>
                </a:lnTo>
                <a:lnTo>
                  <a:pt x="260137" y="136177"/>
                </a:lnTo>
                <a:lnTo>
                  <a:pt x="246968" y="184441"/>
                </a:lnTo>
                <a:lnTo>
                  <a:pt x="216002" y="224079"/>
                </a:lnTo>
                <a:lnTo>
                  <a:pt x="179843" y="245847"/>
                </a:lnTo>
                <a:lnTo>
                  <a:pt x="142817" y="254960"/>
                </a:lnTo>
                <a:lnTo>
                  <a:pt x="130068" y="255574"/>
                </a:lnTo>
                <a:close/>
              </a:path>
            </a:pathLst>
          </a:custGeom>
          <a:solidFill>
            <a:srgbClr val="044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1258" y="961247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7602" y="4305752"/>
            <a:ext cx="109588" cy="10958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b="0" spc="-150" dirty="0">
                <a:latin typeface="Verdana"/>
                <a:cs typeface="Verdana"/>
              </a:rPr>
              <a:t>5.</a:t>
            </a:r>
            <a:r>
              <a:rPr b="0" spc="-180" dirty="0">
                <a:latin typeface="Verdana"/>
                <a:cs typeface="Verdana"/>
              </a:rPr>
              <a:t> </a:t>
            </a:r>
            <a:r>
              <a:rPr dirty="0"/>
              <a:t>Learn</a:t>
            </a:r>
            <a:r>
              <a:rPr spc="-65" dirty="0"/>
              <a:t> </a:t>
            </a:r>
            <a:r>
              <a:rPr dirty="0"/>
              <a:t>how</a:t>
            </a:r>
            <a:r>
              <a:rPr spc="-6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deal</a:t>
            </a:r>
            <a:r>
              <a:rPr spc="-60" dirty="0"/>
              <a:t> </a:t>
            </a:r>
            <a:r>
              <a:rPr spc="-85" dirty="0"/>
              <a:t>with</a:t>
            </a:r>
            <a:r>
              <a:rPr spc="-65" dirty="0"/>
              <a:t> </a:t>
            </a:r>
            <a:r>
              <a:rPr spc="-10" dirty="0"/>
              <a:t>stress:</a:t>
            </a:r>
          </a:p>
          <a:p>
            <a:pPr marL="593090" marR="5080">
              <a:lnSpc>
                <a:spcPct val="128299"/>
              </a:lnSpc>
            </a:pPr>
            <a:r>
              <a:rPr b="0" spc="-45" dirty="0">
                <a:latin typeface="Verdana"/>
                <a:cs typeface="Verdana"/>
              </a:rPr>
              <a:t>Like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spc="-114" dirty="0">
                <a:latin typeface="Verdana"/>
                <a:cs typeface="Verdana"/>
              </a:rPr>
              <a:t>it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or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-100" dirty="0">
                <a:latin typeface="Verdana"/>
                <a:cs typeface="Verdana"/>
              </a:rPr>
              <a:t>not,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stress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is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part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spc="50" dirty="0">
                <a:latin typeface="Verdana"/>
                <a:cs typeface="Verdana"/>
              </a:rPr>
              <a:t>of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-75" dirty="0">
                <a:latin typeface="Verdana"/>
                <a:cs typeface="Verdana"/>
              </a:rPr>
              <a:t>life.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Practice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65" dirty="0">
                <a:latin typeface="Verdana"/>
                <a:cs typeface="Verdana"/>
              </a:rPr>
              <a:t>good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coping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skills: </a:t>
            </a:r>
            <a:r>
              <a:rPr b="0" spc="-25" dirty="0">
                <a:latin typeface="Verdana"/>
                <a:cs typeface="Verdana"/>
              </a:rPr>
              <a:t>take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85" dirty="0">
                <a:latin typeface="Verdana"/>
                <a:cs typeface="Verdana"/>
              </a:rPr>
              <a:t>nature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walk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to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get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fresh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155" dirty="0">
                <a:latin typeface="Verdana"/>
                <a:cs typeface="Verdana"/>
              </a:rPr>
              <a:t>air,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play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90" dirty="0">
                <a:latin typeface="Verdana"/>
                <a:cs typeface="Verdana"/>
              </a:rPr>
              <a:t>with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85" dirty="0">
                <a:latin typeface="Verdana"/>
                <a:cs typeface="Verdana"/>
              </a:rPr>
              <a:t>your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pet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or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try </a:t>
            </a:r>
            <a:r>
              <a:rPr b="0" spc="-100" dirty="0">
                <a:latin typeface="Verdana"/>
                <a:cs typeface="Verdana"/>
              </a:rPr>
              <a:t>journal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-85" dirty="0">
                <a:latin typeface="Verdana"/>
                <a:cs typeface="Verdana"/>
              </a:rPr>
              <a:t>writing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as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stress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-40" dirty="0">
                <a:latin typeface="Verdana"/>
                <a:cs typeface="Verdana"/>
              </a:rPr>
              <a:t>reducer.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Breathing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techniques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75" dirty="0"/>
              <a:t>BEHAVIORAL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90663" y="2121072"/>
            <a:ext cx="377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004AAC"/>
                </a:solidFill>
                <a:latin typeface="Arial Black"/>
                <a:cs typeface="Arial Black"/>
              </a:rPr>
              <a:t>Natural</a:t>
            </a:r>
            <a:r>
              <a:rPr sz="2400" spc="-165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4AAC"/>
                </a:solidFill>
                <a:latin typeface="Arial Black"/>
                <a:cs typeface="Arial Black"/>
              </a:rPr>
              <a:t>at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4AAC"/>
                </a:solidFill>
                <a:latin typeface="Arial Black"/>
                <a:cs typeface="Arial Black"/>
              </a:rPr>
              <a:t>home</a:t>
            </a:r>
            <a:r>
              <a:rPr sz="2400" spc="-160" dirty="0">
                <a:solidFill>
                  <a:srgbClr val="004AAC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004AAC"/>
                </a:solidFill>
                <a:latin typeface="Arial Black"/>
                <a:cs typeface="Arial Black"/>
              </a:rPr>
              <a:t>options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827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Black</vt:lpstr>
      <vt:lpstr>Lucida Sans Unicode</vt:lpstr>
      <vt:lpstr>Tahoma</vt:lpstr>
      <vt:lpstr>Verdana</vt:lpstr>
      <vt:lpstr>Office Theme</vt:lpstr>
      <vt:lpstr>PowerPoint Presentation</vt:lpstr>
      <vt:lpstr>EMDR</vt:lpstr>
      <vt:lpstr>Improved communication and interpersonal skills</vt:lpstr>
      <vt:lpstr>NEUROFEEDBACK</vt:lpstr>
      <vt:lpstr>BEHAVIORAL</vt:lpstr>
      <vt:lpstr>BEHAVIORAL</vt:lpstr>
      <vt:lpstr>BEHAVIORAL</vt:lpstr>
      <vt:lpstr>BEHAVIORAL</vt:lpstr>
      <vt:lpstr>BEHAVIORAL</vt:lpstr>
      <vt:lpstr>BEHAVIORAL</vt:lpstr>
      <vt:lpstr>BEHAVIORAL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Collab Presentation</dc:title>
  <dc:creator>Paula Weeks</dc:creator>
  <cp:keywords>DAFb4p8v88U,BADQI5AHnJA</cp:keywords>
  <cp:lastModifiedBy>Crosspointe Family Services</cp:lastModifiedBy>
  <cp:revision>1</cp:revision>
  <dcterms:created xsi:type="dcterms:W3CDTF">2023-02-28T22:41:50Z</dcterms:created>
  <dcterms:modified xsi:type="dcterms:W3CDTF">2023-02-28T22:42:31Z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2023-02-28T00:00:00Z</vt:filetime>
  </property>
</Properties>
</file>