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67" r:id="rId5"/>
    <p:sldId id="281" r:id="rId6"/>
    <p:sldId id="275" r:id="rId7"/>
    <p:sldId id="276" r:id="rId8"/>
    <p:sldId id="277" r:id="rId9"/>
    <p:sldId id="278" r:id="rId10"/>
    <p:sldId id="274" r:id="rId11"/>
    <p:sldId id="279" r:id="rId12"/>
    <p:sldId id="282" r:id="rId13"/>
    <p:sldId id="280" r:id="rId14"/>
    <p:sldId id="270" r:id="rId15"/>
    <p:sldId id="271" r:id="rId16"/>
    <p:sldId id="272" r:id="rId17"/>
    <p:sldId id="273" r:id="rId18"/>
    <p:sldId id="257" r:id="rId19"/>
    <p:sldId id="259" r:id="rId20"/>
    <p:sldId id="260" r:id="rId21"/>
    <p:sldId id="261" r:id="rId22"/>
    <p:sldId id="262" r:id="rId23"/>
    <p:sldId id="263" r:id="rId24"/>
    <p:sldId id="264" r:id="rId25"/>
    <p:sldId id="265" r:id="rId26"/>
    <p:sldId id="26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75FDE-3CEB-4894-8570-8EA1ECCEC4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B81A21-378A-4522-918E-848FD4A2EF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E621D5-A25C-40E3-88BB-DEF45D4BF4CF}"/>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5" name="Footer Placeholder 4">
            <a:extLst>
              <a:ext uri="{FF2B5EF4-FFF2-40B4-BE49-F238E27FC236}">
                <a16:creationId xmlns:a16="http://schemas.microsoft.com/office/drawing/2014/main" id="{4C7F5603-2803-4606-AEC5-274C748733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8004F5-7001-4D09-8349-A3006D072FFA}"/>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4082946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9ABBB-611C-4A13-972B-D6513034AC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24FB40-8E00-4D4D-BB26-CE9514065A7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0BDAD1-C0BD-40E7-9CCC-CFCD50FB3885}"/>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5" name="Footer Placeholder 4">
            <a:extLst>
              <a:ext uri="{FF2B5EF4-FFF2-40B4-BE49-F238E27FC236}">
                <a16:creationId xmlns:a16="http://schemas.microsoft.com/office/drawing/2014/main" id="{44394B91-7579-483B-A277-C2C242DA8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D8AF2-C47F-4254-87CF-04073CA5F837}"/>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347502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AE7CF8-36B4-4FF7-8D77-BB4190465D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E81487-9A89-40A1-9B10-BB2B3F57C3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7200FD-B611-4A48-ACF9-E1B79398051D}"/>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5" name="Footer Placeholder 4">
            <a:extLst>
              <a:ext uri="{FF2B5EF4-FFF2-40B4-BE49-F238E27FC236}">
                <a16:creationId xmlns:a16="http://schemas.microsoft.com/office/drawing/2014/main" id="{0A2573E7-A831-4B3D-A568-541E1FB89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4BD72F-0EC1-46D9-A605-E4D930FBD0D9}"/>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113397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81E3C-F09D-4157-936E-BECEEC1392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E09426-B73F-46B4-89F6-BC918E95921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7240DA-ED63-4DD3-B6AF-D02A5CCFA3A3}"/>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5" name="Footer Placeholder 4">
            <a:extLst>
              <a:ext uri="{FF2B5EF4-FFF2-40B4-BE49-F238E27FC236}">
                <a16:creationId xmlns:a16="http://schemas.microsoft.com/office/drawing/2014/main" id="{11542B3C-463B-41D0-9B22-193920E2EC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FB569D-E1F7-4B49-99C2-28C18F2100BA}"/>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177215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BCC28-C717-49D4-BC1B-27A207816E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43AD9C-CDB8-4F90-9C29-52F9243726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46C86E8-B22A-420C-B670-2A191B15B29F}"/>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5" name="Footer Placeholder 4">
            <a:extLst>
              <a:ext uri="{FF2B5EF4-FFF2-40B4-BE49-F238E27FC236}">
                <a16:creationId xmlns:a16="http://schemas.microsoft.com/office/drawing/2014/main" id="{C9566561-4F60-4041-9335-94E20C5B78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261BE9-4E82-4BC2-B0B6-858EB018766F}"/>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109732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CF66-1626-4CB3-BA99-AC10C0ED16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90E101-F66D-4D0D-B8E1-881A6F1936E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DF1727-BAB6-4FED-BE54-1852679F5AD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393E3D-4ED6-4DA6-8E30-4EF82EEF3B85}"/>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6" name="Footer Placeholder 5">
            <a:extLst>
              <a:ext uri="{FF2B5EF4-FFF2-40B4-BE49-F238E27FC236}">
                <a16:creationId xmlns:a16="http://schemas.microsoft.com/office/drawing/2014/main" id="{F9F86D13-9FE2-4B03-A4D6-EA36FEA98D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0F26CA-261E-4414-A9FE-9E6756976359}"/>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305102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870D-2B3C-45AC-B141-CE3F67FA6D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4A0A96-A70D-4678-9C3A-AEF110295D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45A1575-7BA8-4B45-B392-3051ADF378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67C3FD-C244-4B87-A38B-4926FF76BC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02B5EA0-D09C-4B6F-B139-6F34DB2B452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EDCFA-9C40-4C61-9DA4-32812D86CE62}"/>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8" name="Footer Placeholder 7">
            <a:extLst>
              <a:ext uri="{FF2B5EF4-FFF2-40B4-BE49-F238E27FC236}">
                <a16:creationId xmlns:a16="http://schemas.microsoft.com/office/drawing/2014/main" id="{EA98446C-E860-4817-BAC8-814CB61E5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D23E2E-358E-4F1A-8CBD-5423ECC507D5}"/>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348650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2ECFD-1F27-4667-95C3-995EC44BD7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B14D1A-7680-44F3-A038-0077C124A6B5}"/>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4" name="Footer Placeholder 3">
            <a:extLst>
              <a:ext uri="{FF2B5EF4-FFF2-40B4-BE49-F238E27FC236}">
                <a16:creationId xmlns:a16="http://schemas.microsoft.com/office/drawing/2014/main" id="{8F13921D-605F-4C6F-B903-75DDD4A183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F81FB5-1526-4B60-AA6B-0E338AA43F91}"/>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2573320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4C3F3C-8D70-45E6-B21B-7BC9DDA5B7F8}"/>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3" name="Footer Placeholder 2">
            <a:extLst>
              <a:ext uri="{FF2B5EF4-FFF2-40B4-BE49-F238E27FC236}">
                <a16:creationId xmlns:a16="http://schemas.microsoft.com/office/drawing/2014/main" id="{B8DEFFAB-121B-47E1-82DB-DC1E54AEBF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56A0A-D66C-42FC-88A1-58AB5C26650D}"/>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3518274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391C-648B-4AFA-9BD9-7419067F1D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B776DA-F3C6-4F22-A717-5334E6A562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31F95F-F9AA-4214-9BD5-959AF5AB6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6833DC-0F70-4DDD-B014-3D974FA6DB50}"/>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6" name="Footer Placeholder 5">
            <a:extLst>
              <a:ext uri="{FF2B5EF4-FFF2-40B4-BE49-F238E27FC236}">
                <a16:creationId xmlns:a16="http://schemas.microsoft.com/office/drawing/2014/main" id="{B53A9FE2-547C-4E25-AA5E-3F12E531E1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408C3D-C629-42AF-A420-B6B8E42CC8E9}"/>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352866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13017-5625-4B9C-A3C0-EF6B79D723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DCA036-EE60-47F8-98BE-696E92F0CC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23EFEA-25F7-4206-B6E4-D1D094827B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03AC6E-BEAE-4CBD-B048-1140E368CD27}"/>
              </a:ext>
            </a:extLst>
          </p:cNvPr>
          <p:cNvSpPr>
            <a:spLocks noGrp="1"/>
          </p:cNvSpPr>
          <p:nvPr>
            <p:ph type="dt" sz="half" idx="10"/>
          </p:nvPr>
        </p:nvSpPr>
        <p:spPr/>
        <p:txBody>
          <a:bodyPr/>
          <a:lstStyle/>
          <a:p>
            <a:fld id="{69EFE5F9-CDA6-47AF-8822-BAF0A011B59C}" type="datetimeFigureOut">
              <a:rPr lang="en-US" smtClean="0"/>
              <a:t>2/13/2023</a:t>
            </a:fld>
            <a:endParaRPr lang="en-US"/>
          </a:p>
        </p:txBody>
      </p:sp>
      <p:sp>
        <p:nvSpPr>
          <p:cNvPr id="6" name="Footer Placeholder 5">
            <a:extLst>
              <a:ext uri="{FF2B5EF4-FFF2-40B4-BE49-F238E27FC236}">
                <a16:creationId xmlns:a16="http://schemas.microsoft.com/office/drawing/2014/main" id="{0CD3CBBB-9086-403B-97AA-1BF1BA2D8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B808BA-379E-4340-B1EE-5DC5AD1AC293}"/>
              </a:ext>
            </a:extLst>
          </p:cNvPr>
          <p:cNvSpPr>
            <a:spLocks noGrp="1"/>
          </p:cNvSpPr>
          <p:nvPr>
            <p:ph type="sldNum" sz="quarter" idx="12"/>
          </p:nvPr>
        </p:nvSpPr>
        <p:spPr/>
        <p:txBody>
          <a:bodyPr/>
          <a:lstStyle/>
          <a:p>
            <a:fld id="{AC03059D-C098-4810-88C0-622FF004046F}" type="slidenum">
              <a:rPr lang="en-US" smtClean="0"/>
              <a:t>‹#›</a:t>
            </a:fld>
            <a:endParaRPr lang="en-US"/>
          </a:p>
        </p:txBody>
      </p:sp>
    </p:spTree>
    <p:extLst>
      <p:ext uri="{BB962C8B-B14F-4D97-AF65-F5344CB8AC3E}">
        <p14:creationId xmlns:p14="http://schemas.microsoft.com/office/powerpoint/2010/main" val="2831858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C65311-71A6-4920-BA0E-F603561323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8B41DC-6607-4993-8E70-53F7042A5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87BBFF-A006-4CEC-BD6E-AA2D682A3D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FE5F9-CDA6-47AF-8822-BAF0A011B59C}" type="datetimeFigureOut">
              <a:rPr lang="en-US" smtClean="0"/>
              <a:t>2/13/2023</a:t>
            </a:fld>
            <a:endParaRPr lang="en-US"/>
          </a:p>
        </p:txBody>
      </p:sp>
      <p:sp>
        <p:nvSpPr>
          <p:cNvPr id="5" name="Footer Placeholder 4">
            <a:extLst>
              <a:ext uri="{FF2B5EF4-FFF2-40B4-BE49-F238E27FC236}">
                <a16:creationId xmlns:a16="http://schemas.microsoft.com/office/drawing/2014/main" id="{F813A6A7-B40C-4DFD-98CE-8EB1F3F7B2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CDFC1B-DF57-4899-9E22-FC952038C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3059D-C098-4810-88C0-622FF004046F}" type="slidenum">
              <a:rPr lang="en-US" smtClean="0"/>
              <a:t>‹#›</a:t>
            </a:fld>
            <a:endParaRPr lang="en-US"/>
          </a:p>
        </p:txBody>
      </p:sp>
    </p:spTree>
    <p:extLst>
      <p:ext uri="{BB962C8B-B14F-4D97-AF65-F5344CB8AC3E}">
        <p14:creationId xmlns:p14="http://schemas.microsoft.com/office/powerpoint/2010/main" val="2416269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nami.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D0798FC-3AAF-4AB1-8789-FF3EADC5301B}"/>
              </a:ext>
            </a:extLst>
          </p:cNvPr>
          <p:cNvSpPr>
            <a:spLocks noGrp="1"/>
          </p:cNvSpPr>
          <p:nvPr>
            <p:ph type="ctrTitle"/>
          </p:nvPr>
        </p:nvSpPr>
        <p:spPr>
          <a:xfrm>
            <a:off x="1524000" y="1122363"/>
            <a:ext cx="9144000" cy="2387600"/>
          </a:xfrm>
        </p:spPr>
        <p:txBody>
          <a:bodyPr/>
          <a:lstStyle/>
          <a:p>
            <a:endParaRPr lang="en-US" dirty="0"/>
          </a:p>
        </p:txBody>
      </p:sp>
      <p:graphicFrame>
        <p:nvGraphicFramePr>
          <p:cNvPr id="5" name="Object 4">
            <a:extLst>
              <a:ext uri="{FF2B5EF4-FFF2-40B4-BE49-F238E27FC236}">
                <a16:creationId xmlns:a16="http://schemas.microsoft.com/office/drawing/2014/main" id="{F1BCD48E-FBA0-41EE-8659-80E3ED661DA0}"/>
              </a:ext>
            </a:extLst>
          </p:cNvPr>
          <p:cNvGraphicFramePr>
            <a:graphicFrameLocks noChangeAspect="1"/>
          </p:cNvGraphicFramePr>
          <p:nvPr>
            <p:extLst>
              <p:ext uri="{D42A27DB-BD31-4B8C-83A1-F6EECF244321}">
                <p14:modId xmlns:p14="http://schemas.microsoft.com/office/powerpoint/2010/main" val="1815032259"/>
              </p:ext>
            </p:extLst>
          </p:nvPr>
        </p:nvGraphicFramePr>
        <p:xfrm>
          <a:off x="553673" y="0"/>
          <a:ext cx="10888910" cy="6858000"/>
        </p:xfrm>
        <a:graphic>
          <a:graphicData uri="http://schemas.openxmlformats.org/presentationml/2006/ole">
            <mc:AlternateContent xmlns:mc="http://schemas.openxmlformats.org/markup-compatibility/2006">
              <mc:Choice xmlns:v="urn:schemas-microsoft-com:vml" Requires="v">
                <p:oleObj spid="_x0000_s1047" name="Acrobat Document" r:id="rId3" imgW="7543800" imgH="5829300" progId="Acrobat.Document.DC">
                  <p:embed/>
                </p:oleObj>
              </mc:Choice>
              <mc:Fallback>
                <p:oleObj name="Acrobat Document" r:id="rId3" imgW="7543800" imgH="5829300" progId="Acrobat.Document.DC">
                  <p:embed/>
                  <p:pic>
                    <p:nvPicPr>
                      <p:cNvPr id="0" name=""/>
                      <p:cNvPicPr/>
                      <p:nvPr/>
                    </p:nvPicPr>
                    <p:blipFill>
                      <a:blip r:embed="rId4"/>
                      <a:stretch>
                        <a:fillRect/>
                      </a:stretch>
                    </p:blipFill>
                    <p:spPr>
                      <a:xfrm>
                        <a:off x="553673" y="0"/>
                        <a:ext cx="10888910" cy="6858000"/>
                      </a:xfrm>
                      <a:prstGeom prst="rect">
                        <a:avLst/>
                      </a:prstGeom>
                    </p:spPr>
                  </p:pic>
                </p:oleObj>
              </mc:Fallback>
            </mc:AlternateContent>
          </a:graphicData>
        </a:graphic>
      </p:graphicFrame>
    </p:spTree>
    <p:extLst>
      <p:ext uri="{BB962C8B-B14F-4D97-AF65-F5344CB8AC3E}">
        <p14:creationId xmlns:p14="http://schemas.microsoft.com/office/powerpoint/2010/main" val="1277819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E99D2-E291-4A6D-9601-0EF4184C3525}"/>
              </a:ext>
            </a:extLst>
          </p:cNvPr>
          <p:cNvSpPr>
            <a:spLocks noGrp="1"/>
          </p:cNvSpPr>
          <p:nvPr>
            <p:ph type="title"/>
          </p:nvPr>
        </p:nvSpPr>
        <p:spPr/>
        <p:txBody>
          <a:bodyPr/>
          <a:lstStyle/>
          <a:p>
            <a:pPr algn="ctr"/>
            <a:r>
              <a:rPr lang="en-US" b="1" dirty="0"/>
              <a:t>Validation</a:t>
            </a:r>
          </a:p>
        </p:txBody>
      </p:sp>
      <p:sp>
        <p:nvSpPr>
          <p:cNvPr id="3" name="Content Placeholder 2">
            <a:extLst>
              <a:ext uri="{FF2B5EF4-FFF2-40B4-BE49-F238E27FC236}">
                <a16:creationId xmlns:a16="http://schemas.microsoft.com/office/drawing/2014/main" id="{AB64A975-2558-44DF-A156-E21172F5E441}"/>
              </a:ext>
            </a:extLst>
          </p:cNvPr>
          <p:cNvSpPr>
            <a:spLocks noGrp="1"/>
          </p:cNvSpPr>
          <p:nvPr>
            <p:ph idx="1"/>
          </p:nvPr>
        </p:nvSpPr>
        <p:spPr/>
        <p:txBody>
          <a:bodyPr/>
          <a:lstStyle/>
          <a:p>
            <a:r>
              <a:rPr lang="en-US" dirty="0"/>
              <a:t>Validation communicates to another person that his/her feelings, thoughts, and actions make sense and are understandable to you in a particular situation. </a:t>
            </a:r>
          </a:p>
          <a:p>
            <a:r>
              <a:rPr lang="en-US" dirty="0"/>
              <a:t>Validation does not equal Agreement  </a:t>
            </a:r>
          </a:p>
          <a:p>
            <a:r>
              <a:rPr lang="en-US" dirty="0"/>
              <a:t>WHAT should we validate? </a:t>
            </a:r>
          </a:p>
          <a:p>
            <a:r>
              <a:rPr lang="en-US" dirty="0"/>
              <a:t>Feelings, thoughts, and behaviors in: </a:t>
            </a:r>
          </a:p>
          <a:p>
            <a:pPr marL="0" indent="0">
              <a:buNone/>
            </a:pPr>
            <a:r>
              <a:rPr lang="en-US" dirty="0"/>
              <a:t>	– Ourselves </a:t>
            </a:r>
          </a:p>
          <a:p>
            <a:pPr marL="0" indent="0">
              <a:buNone/>
            </a:pPr>
            <a:r>
              <a:rPr lang="en-US" dirty="0"/>
              <a:t>	– Other People </a:t>
            </a:r>
          </a:p>
          <a:p>
            <a:endParaRPr lang="en-US" dirty="0"/>
          </a:p>
        </p:txBody>
      </p:sp>
    </p:spTree>
    <p:extLst>
      <p:ext uri="{BB962C8B-B14F-4D97-AF65-F5344CB8AC3E}">
        <p14:creationId xmlns:p14="http://schemas.microsoft.com/office/powerpoint/2010/main" val="3091602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8EFF7-AAE9-416D-AE07-529F7F388F5E}"/>
              </a:ext>
            </a:extLst>
          </p:cNvPr>
          <p:cNvSpPr>
            <a:spLocks noGrp="1"/>
          </p:cNvSpPr>
          <p:nvPr>
            <p:ph type="title"/>
          </p:nvPr>
        </p:nvSpPr>
        <p:spPr/>
        <p:txBody>
          <a:bodyPr/>
          <a:lstStyle/>
          <a:p>
            <a:pPr algn="ctr"/>
            <a:r>
              <a:rPr lang="en-US" b="1" dirty="0"/>
              <a:t>Why Should We Validate</a:t>
            </a:r>
          </a:p>
        </p:txBody>
      </p:sp>
      <p:sp>
        <p:nvSpPr>
          <p:cNvPr id="3" name="Content Placeholder 2">
            <a:extLst>
              <a:ext uri="{FF2B5EF4-FFF2-40B4-BE49-F238E27FC236}">
                <a16:creationId xmlns:a16="http://schemas.microsoft.com/office/drawing/2014/main" id="{D14140B7-8DC1-436D-8BFF-CF08D805104F}"/>
              </a:ext>
            </a:extLst>
          </p:cNvPr>
          <p:cNvSpPr>
            <a:spLocks noGrp="1"/>
          </p:cNvSpPr>
          <p:nvPr>
            <p:ph idx="1"/>
          </p:nvPr>
        </p:nvSpPr>
        <p:spPr/>
        <p:txBody>
          <a:bodyPr>
            <a:normAutofit/>
          </a:bodyPr>
          <a:lstStyle/>
          <a:p>
            <a:pPr marL="0" indent="0">
              <a:buNone/>
            </a:pPr>
            <a:endParaRPr lang="en-US" dirty="0"/>
          </a:p>
          <a:p>
            <a:r>
              <a:rPr lang="en-US" dirty="0"/>
              <a:t>It Improves Relationships </a:t>
            </a:r>
          </a:p>
          <a:p>
            <a:r>
              <a:rPr lang="en-US" dirty="0"/>
              <a:t>Validation Can Show That: </a:t>
            </a:r>
          </a:p>
          <a:p>
            <a:pPr lvl="1"/>
            <a:r>
              <a:rPr lang="en-US" dirty="0"/>
              <a:t>We are listening </a:t>
            </a:r>
          </a:p>
          <a:p>
            <a:pPr lvl="1"/>
            <a:r>
              <a:rPr lang="en-US" dirty="0"/>
              <a:t>We understand </a:t>
            </a:r>
          </a:p>
          <a:p>
            <a:pPr lvl="1"/>
            <a:r>
              <a:rPr lang="en-US" dirty="0"/>
              <a:t>We are not being judgmental </a:t>
            </a:r>
          </a:p>
          <a:p>
            <a:pPr lvl="1"/>
            <a:r>
              <a:rPr lang="en-US" dirty="0"/>
              <a:t>We care about the relationship </a:t>
            </a:r>
          </a:p>
          <a:p>
            <a:pPr marL="0" indent="0">
              <a:buNone/>
            </a:pPr>
            <a:endParaRPr lang="en-US" dirty="0"/>
          </a:p>
          <a:p>
            <a:endParaRPr lang="en-US" dirty="0"/>
          </a:p>
        </p:txBody>
      </p:sp>
    </p:spTree>
    <p:extLst>
      <p:ext uri="{BB962C8B-B14F-4D97-AF65-F5344CB8AC3E}">
        <p14:creationId xmlns:p14="http://schemas.microsoft.com/office/powerpoint/2010/main" val="3327505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A49C42-E8C1-4F93-A6A5-B9BE2CEF62F3}"/>
              </a:ext>
            </a:extLst>
          </p:cNvPr>
          <p:cNvSpPr>
            <a:spLocks noGrp="1"/>
          </p:cNvSpPr>
          <p:nvPr>
            <p:ph type="title"/>
          </p:nvPr>
        </p:nvSpPr>
        <p:spPr/>
        <p:txBody>
          <a:bodyPr/>
          <a:lstStyle/>
          <a:p>
            <a:pPr algn="ctr"/>
            <a:r>
              <a:rPr lang="en-US" dirty="0"/>
              <a:t>Emotional Validation Looks Like</a:t>
            </a:r>
          </a:p>
        </p:txBody>
      </p:sp>
      <p:sp>
        <p:nvSpPr>
          <p:cNvPr id="5" name="Text Placeholder 4">
            <a:extLst>
              <a:ext uri="{FF2B5EF4-FFF2-40B4-BE49-F238E27FC236}">
                <a16:creationId xmlns:a16="http://schemas.microsoft.com/office/drawing/2014/main" id="{3A943886-86C5-4405-84FE-BAF9FF95C665}"/>
              </a:ext>
            </a:extLst>
          </p:cNvPr>
          <p:cNvSpPr>
            <a:spLocks noGrp="1"/>
          </p:cNvSpPr>
          <p:nvPr>
            <p:ph type="body" idx="1"/>
          </p:nvPr>
        </p:nvSpPr>
        <p:spPr/>
        <p:txBody>
          <a:bodyPr/>
          <a:lstStyle/>
          <a:p>
            <a:r>
              <a:rPr lang="en-US" dirty="0"/>
              <a:t>Invalidating Statements</a:t>
            </a:r>
          </a:p>
        </p:txBody>
      </p:sp>
      <p:sp>
        <p:nvSpPr>
          <p:cNvPr id="6" name="Content Placeholder 5">
            <a:extLst>
              <a:ext uri="{FF2B5EF4-FFF2-40B4-BE49-F238E27FC236}">
                <a16:creationId xmlns:a16="http://schemas.microsoft.com/office/drawing/2014/main" id="{1F72F27C-E483-4385-A85C-66B032E2191D}"/>
              </a:ext>
            </a:extLst>
          </p:cNvPr>
          <p:cNvSpPr>
            <a:spLocks noGrp="1"/>
          </p:cNvSpPr>
          <p:nvPr>
            <p:ph sz="half" idx="2"/>
          </p:nvPr>
        </p:nvSpPr>
        <p:spPr/>
        <p:txBody>
          <a:bodyPr/>
          <a:lstStyle/>
          <a:p>
            <a:r>
              <a:rPr lang="en-US" dirty="0"/>
              <a:t>“Just let it go”</a:t>
            </a:r>
          </a:p>
          <a:p>
            <a:r>
              <a:rPr lang="en-US" dirty="0"/>
              <a:t>“Everyone Suffers”</a:t>
            </a:r>
          </a:p>
          <a:p>
            <a:r>
              <a:rPr lang="en-US" dirty="0"/>
              <a:t>“Yeah, I have it even worse”</a:t>
            </a:r>
          </a:p>
          <a:p>
            <a:r>
              <a:rPr lang="en-US" dirty="0"/>
              <a:t>“I bet they did not mean it”</a:t>
            </a:r>
          </a:p>
          <a:p>
            <a:r>
              <a:rPr lang="en-US" dirty="0"/>
              <a:t>“You seem fine”</a:t>
            </a:r>
          </a:p>
          <a:p>
            <a:r>
              <a:rPr lang="en-US" dirty="0"/>
              <a:t>“You are always so sensitive”</a:t>
            </a:r>
          </a:p>
        </p:txBody>
      </p:sp>
      <p:sp>
        <p:nvSpPr>
          <p:cNvPr id="7" name="Text Placeholder 6">
            <a:extLst>
              <a:ext uri="{FF2B5EF4-FFF2-40B4-BE49-F238E27FC236}">
                <a16:creationId xmlns:a16="http://schemas.microsoft.com/office/drawing/2014/main" id="{03591CFF-9E16-47E0-BB9D-E7A255494C52}"/>
              </a:ext>
            </a:extLst>
          </p:cNvPr>
          <p:cNvSpPr>
            <a:spLocks noGrp="1"/>
          </p:cNvSpPr>
          <p:nvPr>
            <p:ph type="body" sz="quarter" idx="3"/>
          </p:nvPr>
        </p:nvSpPr>
        <p:spPr/>
        <p:txBody>
          <a:bodyPr/>
          <a:lstStyle/>
          <a:p>
            <a:r>
              <a:rPr lang="en-US" dirty="0"/>
              <a:t>Validating Statements</a:t>
            </a:r>
          </a:p>
        </p:txBody>
      </p:sp>
      <p:sp>
        <p:nvSpPr>
          <p:cNvPr id="8" name="Content Placeholder 7">
            <a:extLst>
              <a:ext uri="{FF2B5EF4-FFF2-40B4-BE49-F238E27FC236}">
                <a16:creationId xmlns:a16="http://schemas.microsoft.com/office/drawing/2014/main" id="{094042CF-6387-4B3B-BA05-920BD5FE8393}"/>
              </a:ext>
            </a:extLst>
          </p:cNvPr>
          <p:cNvSpPr>
            <a:spLocks noGrp="1"/>
          </p:cNvSpPr>
          <p:nvPr>
            <p:ph sz="quarter" idx="4"/>
          </p:nvPr>
        </p:nvSpPr>
        <p:spPr/>
        <p:txBody>
          <a:bodyPr/>
          <a:lstStyle/>
          <a:p>
            <a:r>
              <a:rPr lang="en-US" dirty="0"/>
              <a:t>“I am here to listen”</a:t>
            </a:r>
          </a:p>
          <a:p>
            <a:r>
              <a:rPr lang="en-US" dirty="0"/>
              <a:t>“ I can see you are upset”</a:t>
            </a:r>
          </a:p>
          <a:p>
            <a:r>
              <a:rPr lang="en-US" dirty="0"/>
              <a:t>“If you want to talk, you can”</a:t>
            </a:r>
          </a:p>
          <a:p>
            <a:r>
              <a:rPr lang="en-US" dirty="0"/>
              <a:t>“How can I support you”</a:t>
            </a:r>
          </a:p>
          <a:p>
            <a:r>
              <a:rPr lang="en-US" dirty="0"/>
              <a:t>“What do you need”</a:t>
            </a:r>
          </a:p>
          <a:p>
            <a:r>
              <a:rPr lang="en-US" dirty="0"/>
              <a:t>“That must have been difficult”</a:t>
            </a:r>
          </a:p>
        </p:txBody>
      </p:sp>
    </p:spTree>
    <p:extLst>
      <p:ext uri="{BB962C8B-B14F-4D97-AF65-F5344CB8AC3E}">
        <p14:creationId xmlns:p14="http://schemas.microsoft.com/office/powerpoint/2010/main" val="3502767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87AE4-421A-4BA1-BC79-835BB015CDA5}"/>
              </a:ext>
            </a:extLst>
          </p:cNvPr>
          <p:cNvSpPr>
            <a:spLocks noGrp="1"/>
          </p:cNvSpPr>
          <p:nvPr>
            <p:ph type="title"/>
          </p:nvPr>
        </p:nvSpPr>
        <p:spPr/>
        <p:txBody>
          <a:bodyPr/>
          <a:lstStyle/>
          <a:p>
            <a:pPr algn="ctr"/>
            <a:r>
              <a:rPr lang="en-US" b="1" dirty="0"/>
              <a:t>Levels of Validation</a:t>
            </a:r>
          </a:p>
        </p:txBody>
      </p:sp>
      <p:graphicFrame>
        <p:nvGraphicFramePr>
          <p:cNvPr id="4" name="Content Placeholder 3">
            <a:extLst>
              <a:ext uri="{FF2B5EF4-FFF2-40B4-BE49-F238E27FC236}">
                <a16:creationId xmlns:a16="http://schemas.microsoft.com/office/drawing/2014/main" id="{2AEE6D1E-BF73-4AFB-B1D8-25BD377B4477}"/>
              </a:ext>
            </a:extLst>
          </p:cNvPr>
          <p:cNvGraphicFramePr>
            <a:graphicFrameLocks noGrp="1"/>
          </p:cNvGraphicFramePr>
          <p:nvPr>
            <p:ph idx="1"/>
            <p:extLst>
              <p:ext uri="{D42A27DB-BD31-4B8C-83A1-F6EECF244321}">
                <p14:modId xmlns:p14="http://schemas.microsoft.com/office/powerpoint/2010/main" val="1223202653"/>
              </p:ext>
            </p:extLst>
          </p:nvPr>
        </p:nvGraphicFramePr>
        <p:xfrm>
          <a:off x="2382473" y="1501629"/>
          <a:ext cx="7105475" cy="4991245"/>
        </p:xfrm>
        <a:graphic>
          <a:graphicData uri="http://schemas.openxmlformats.org/drawingml/2006/table">
            <a:tbl>
              <a:tblPr firstRow="1" firstCol="1" bandRow="1"/>
              <a:tblGrid>
                <a:gridCol w="7105475">
                  <a:extLst>
                    <a:ext uri="{9D8B030D-6E8A-4147-A177-3AD203B41FA5}">
                      <a16:colId xmlns:a16="http://schemas.microsoft.com/office/drawing/2014/main" val="1902611899"/>
                    </a:ext>
                  </a:extLst>
                </a:gridCol>
              </a:tblGrid>
              <a:tr h="272969">
                <a:tc>
                  <a:txBody>
                    <a:bodyPr/>
                    <a:lstStyle/>
                    <a:p>
                      <a:pPr marL="0" marR="0" algn="ctr">
                        <a:lnSpc>
                          <a:spcPct val="107000"/>
                        </a:lnSpc>
                        <a:spcBef>
                          <a:spcPts val="0"/>
                        </a:spcBef>
                        <a:spcAft>
                          <a:spcPts val="0"/>
                        </a:spcAft>
                      </a:pPr>
                      <a:r>
                        <a:rPr lang="en-US" sz="900" b="1" cap="small">
                          <a:effectLst/>
                          <a:latin typeface="Comic Sans MS" panose="030F0702030302020204" pitchFamily="66" charset="0"/>
                          <a:ea typeface="Times New Roman" panose="02020603050405020304" pitchFamily="18" charset="0"/>
                          <a:cs typeface="Arial" panose="020B0604020202020204" pitchFamily="34" charset="0"/>
                        </a:rPr>
                        <a:t>Validation Level &amp; Goal of Interaction </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084" marR="61084" marT="30542" marB="30542">
                    <a:lnL w="12700" cap="flat" cmpd="sng" algn="ctr">
                      <a:solidFill>
                        <a:srgbClr val="B2DDFB"/>
                      </a:solidFill>
                      <a:prstDash val="solid"/>
                      <a:round/>
                      <a:headEnd type="none" w="med" len="med"/>
                      <a:tailEnd type="none" w="med" len="med"/>
                    </a:lnL>
                    <a:lnR w="12700" cap="flat" cmpd="sng" algn="ctr">
                      <a:solidFill>
                        <a:srgbClr val="B2DDFB"/>
                      </a:solidFill>
                      <a:prstDash val="solid"/>
                      <a:round/>
                      <a:headEnd type="none" w="med" len="med"/>
                      <a:tailEnd type="none" w="med" len="med"/>
                    </a:lnR>
                    <a:lnT w="12700" cap="flat" cmpd="sng" algn="ctr">
                      <a:solidFill>
                        <a:srgbClr val="B2DDF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B8E2FF"/>
                    </a:solidFill>
                  </a:tcPr>
                </a:tc>
                <a:extLst>
                  <a:ext uri="{0D108BD9-81ED-4DB2-BD59-A6C34878D82A}">
                    <a16:rowId xmlns:a16="http://schemas.microsoft.com/office/drawing/2014/main" val="1610330259"/>
                  </a:ext>
                </a:extLst>
              </a:tr>
              <a:tr h="612696">
                <a:tc>
                  <a:txBody>
                    <a:bodyPr/>
                    <a:lstStyle/>
                    <a:p>
                      <a:pPr marL="0" marR="0">
                        <a:lnSpc>
                          <a:spcPct val="107000"/>
                        </a:lnSpc>
                        <a:spcBef>
                          <a:spcPts val="0"/>
                        </a:spcBef>
                        <a:spcAft>
                          <a:spcPts val="0"/>
                        </a:spcAft>
                      </a:pPr>
                      <a:r>
                        <a:rPr lang="en-US" sz="900" b="1" cap="small">
                          <a:effectLst/>
                          <a:latin typeface="Comic Sans MS" panose="030F0702030302020204" pitchFamily="66" charset="0"/>
                          <a:ea typeface="Times New Roman" panose="02020603050405020304" pitchFamily="18" charset="0"/>
                          <a:cs typeface="Arial" panose="020B0604020202020204" pitchFamily="34" charset="0"/>
                        </a:rPr>
                        <a:t>One: Listen Non-Judgmentally </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700">
                          <a:effectLst/>
                          <a:latin typeface="Comic Sans MS" panose="030F0702030302020204" pitchFamily="66" charset="0"/>
                          <a:ea typeface="Times New Roman" panose="02020603050405020304" pitchFamily="18" charset="0"/>
                          <a:cs typeface="Times New Roman" panose="02020603050405020304" pitchFamily="18" charset="0"/>
                        </a:rPr>
                        <a:t>Overall show interest in the other person (through verbal, nonverbal cues), show that you are paying attention (nodding, eye contact, etc.)</a:t>
                      </a:r>
                      <a:br>
                        <a:rPr lang="en-US" sz="700">
                          <a:effectLst/>
                          <a:latin typeface="Comic Sans MS" panose="030F0702030302020204" pitchFamily="66" charset="0"/>
                          <a:ea typeface="Times New Roman" panose="02020603050405020304" pitchFamily="18" charset="0"/>
                          <a:cs typeface="Times New Roman" panose="02020603050405020304" pitchFamily="18" charset="0"/>
                        </a:rPr>
                      </a:br>
                      <a:r>
                        <a:rPr lang="en-US" sz="700">
                          <a:effectLst/>
                          <a:latin typeface="Comic Sans MS" panose="030F0702030302020204" pitchFamily="66" charset="0"/>
                          <a:ea typeface="Times New Roman" panose="02020603050405020304" pitchFamily="18" charset="0"/>
                          <a:cs typeface="Times New Roman" panose="02020603050405020304" pitchFamily="18" charset="0"/>
                        </a:rPr>
                        <a:t>Ask questions - "What then?" Give prompts - "Tell me more," "Uh-huh.”</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084" marR="61084" marT="30542" marB="30542">
                    <a:lnL w="12700" cap="flat" cmpd="sng" algn="ctr">
                      <a:solidFill>
                        <a:srgbClr val="B2DDFB"/>
                      </a:solidFill>
                      <a:prstDash val="solid"/>
                      <a:round/>
                      <a:headEnd type="none" w="med" len="med"/>
                      <a:tailEnd type="none" w="med" len="med"/>
                    </a:lnL>
                    <a:lnR w="12700" cap="flat" cmpd="sng" algn="ctr">
                      <a:solidFill>
                        <a:srgbClr val="B2DDF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B2DDFB"/>
                      </a:solidFill>
                      <a:prstDash val="solid"/>
                      <a:round/>
                      <a:headEnd type="none" w="med" len="med"/>
                      <a:tailEnd type="none" w="med" len="med"/>
                    </a:lnB>
                    <a:solidFill>
                      <a:srgbClr val="E6F4FF"/>
                    </a:solidFill>
                  </a:tcPr>
                </a:tc>
                <a:extLst>
                  <a:ext uri="{0D108BD9-81ED-4DB2-BD59-A6C34878D82A}">
                    <a16:rowId xmlns:a16="http://schemas.microsoft.com/office/drawing/2014/main" val="667755306"/>
                  </a:ext>
                </a:extLst>
              </a:tr>
              <a:tr h="1105013">
                <a:tc>
                  <a:txBody>
                    <a:bodyPr/>
                    <a:lstStyle/>
                    <a:p>
                      <a:pPr marL="0" marR="0">
                        <a:lnSpc>
                          <a:spcPct val="107000"/>
                        </a:lnSpc>
                        <a:spcBef>
                          <a:spcPts val="0"/>
                        </a:spcBef>
                        <a:spcAft>
                          <a:spcPts val="0"/>
                        </a:spcAft>
                      </a:pPr>
                      <a:r>
                        <a:rPr lang="en-US" sz="900" b="1" cap="small" dirty="0">
                          <a:effectLst/>
                          <a:latin typeface="Comic Sans MS" panose="030F0702030302020204" pitchFamily="66" charset="0"/>
                          <a:ea typeface="Times New Roman" panose="02020603050405020304" pitchFamily="18" charset="0"/>
                          <a:cs typeface="Arial" panose="020B0604020202020204" pitchFamily="34" charset="0"/>
                        </a:rPr>
                        <a:t>Two: Accurate Reflection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t>Use accurate reflection - "So you're frustrated because your son hasn't picked up his room."</a:t>
                      </a:r>
                      <a:b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br>
                      <a: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t>Summarize what the person is sharing, then ask - "Is that right?"</a:t>
                      </a:r>
                      <a:b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br>
                      <a: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t>Take a nonjudgmental stance toward the person, be matter-of-fact, have an "of course" attitude.</a:t>
                      </a:r>
                      <a:b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br>
                      <a: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t>Example: "My therapist doesn't like me."</a:t>
                      </a:r>
                      <a:b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br>
                      <a: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t>Validation: "You are feeling really certain she doesn’t like you." Note that you don't have to actually agree with the person about their perceptions.</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084" marR="61084" marT="30542" marB="30542">
                    <a:lnL w="12700" cap="flat" cmpd="sng" algn="ctr">
                      <a:solidFill>
                        <a:srgbClr val="B2DDFB"/>
                      </a:solidFill>
                      <a:prstDash val="solid"/>
                      <a:round/>
                      <a:headEnd type="none" w="med" len="med"/>
                      <a:tailEnd type="none" w="med" len="med"/>
                    </a:lnL>
                    <a:lnR w="12700" cap="flat" cmpd="sng" algn="ctr">
                      <a:solidFill>
                        <a:srgbClr val="B2DDFB"/>
                      </a:solidFill>
                      <a:prstDash val="solid"/>
                      <a:round/>
                      <a:headEnd type="none" w="med" len="med"/>
                      <a:tailEnd type="none" w="med" len="med"/>
                    </a:lnR>
                    <a:lnT w="12700" cap="flat" cmpd="sng" algn="ctr">
                      <a:solidFill>
                        <a:srgbClr val="B2DDFB"/>
                      </a:solidFill>
                      <a:prstDash val="solid"/>
                      <a:round/>
                      <a:headEnd type="none" w="med" len="med"/>
                      <a:tailEnd type="none" w="med" len="med"/>
                    </a:lnT>
                    <a:lnB w="12700" cap="flat" cmpd="sng" algn="ctr">
                      <a:solidFill>
                        <a:srgbClr val="B2DDFB"/>
                      </a:solidFill>
                      <a:prstDash val="solid"/>
                      <a:round/>
                      <a:headEnd type="none" w="med" len="med"/>
                      <a:tailEnd type="none" w="med" len="med"/>
                    </a:lnB>
                  </a:tcPr>
                </a:tc>
                <a:extLst>
                  <a:ext uri="{0D108BD9-81ED-4DB2-BD59-A6C34878D82A}">
                    <a16:rowId xmlns:a16="http://schemas.microsoft.com/office/drawing/2014/main" val="1894069568"/>
                  </a:ext>
                </a:extLst>
              </a:tr>
              <a:tr h="612696">
                <a:tc>
                  <a:txBody>
                    <a:bodyPr/>
                    <a:lstStyle/>
                    <a:p>
                      <a:pPr marL="0" marR="0">
                        <a:lnSpc>
                          <a:spcPct val="107000"/>
                        </a:lnSpc>
                        <a:spcBef>
                          <a:spcPts val="0"/>
                        </a:spcBef>
                        <a:spcAft>
                          <a:spcPts val="0"/>
                        </a:spcAft>
                      </a:pPr>
                      <a:r>
                        <a:rPr lang="en-US" sz="900" b="1" cap="small">
                          <a:effectLst/>
                          <a:latin typeface="Comic Sans MS" panose="030F0702030302020204" pitchFamily="66" charset="0"/>
                          <a:ea typeface="Times New Roman" panose="02020603050405020304" pitchFamily="18" charset="0"/>
                          <a:cs typeface="Arial" panose="020B0604020202020204" pitchFamily="34" charset="0"/>
                        </a:rPr>
                        <a:t>Three: Articulate Unspoken Thoughts and Feelings</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700">
                          <a:effectLst/>
                          <a:latin typeface="Comic Sans MS" panose="030F0702030302020204" pitchFamily="66" charset="0"/>
                          <a:ea typeface="Times New Roman" panose="02020603050405020304" pitchFamily="18" charset="0"/>
                          <a:cs typeface="Times New Roman" panose="02020603050405020304" pitchFamily="18" charset="0"/>
                        </a:rPr>
                        <a:t>Try to "read" a person's behavior, imagine what they could be feeling, thinking or wishing for. It feels good when someone takes the time to think about our life experiences. Remember to check for accuracy. It is best to not make assumptions.</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084" marR="61084" marT="30542" marB="30542">
                    <a:lnL w="12700" cap="flat" cmpd="sng" algn="ctr">
                      <a:solidFill>
                        <a:srgbClr val="B2DDFB"/>
                      </a:solidFill>
                      <a:prstDash val="solid"/>
                      <a:round/>
                      <a:headEnd type="none" w="med" len="med"/>
                      <a:tailEnd type="none" w="med" len="med"/>
                    </a:lnL>
                    <a:lnR w="12700" cap="flat" cmpd="sng" algn="ctr">
                      <a:solidFill>
                        <a:srgbClr val="B2DDFB"/>
                      </a:solidFill>
                      <a:prstDash val="solid"/>
                      <a:round/>
                      <a:headEnd type="none" w="med" len="med"/>
                      <a:tailEnd type="none" w="med" len="med"/>
                    </a:lnR>
                    <a:lnT w="12700" cap="flat" cmpd="sng" algn="ctr">
                      <a:solidFill>
                        <a:srgbClr val="B2DDFB"/>
                      </a:solidFill>
                      <a:prstDash val="solid"/>
                      <a:round/>
                      <a:headEnd type="none" w="med" len="med"/>
                      <a:tailEnd type="none" w="med" len="med"/>
                    </a:lnT>
                    <a:lnB w="12700" cap="flat" cmpd="sng" algn="ctr">
                      <a:solidFill>
                        <a:srgbClr val="B2DDFB"/>
                      </a:solidFill>
                      <a:prstDash val="solid"/>
                      <a:round/>
                      <a:headEnd type="none" w="med" len="med"/>
                      <a:tailEnd type="none" w="med" len="med"/>
                    </a:lnB>
                    <a:solidFill>
                      <a:srgbClr val="E6F4FF"/>
                    </a:solidFill>
                  </a:tcPr>
                </a:tc>
                <a:extLst>
                  <a:ext uri="{0D108BD9-81ED-4DB2-BD59-A6C34878D82A}">
                    <a16:rowId xmlns:a16="http://schemas.microsoft.com/office/drawing/2014/main" val="3877209367"/>
                  </a:ext>
                </a:extLst>
              </a:tr>
              <a:tr h="862601">
                <a:tc>
                  <a:txBody>
                    <a:bodyPr/>
                    <a:lstStyle/>
                    <a:p>
                      <a:pPr marL="0" marR="0">
                        <a:lnSpc>
                          <a:spcPct val="107000"/>
                        </a:lnSpc>
                        <a:spcBef>
                          <a:spcPts val="0"/>
                        </a:spcBef>
                        <a:spcAft>
                          <a:spcPts val="0"/>
                        </a:spcAft>
                      </a:pPr>
                      <a:r>
                        <a:rPr lang="en-US" sz="900" b="1" cap="small" dirty="0">
                          <a:effectLst/>
                          <a:latin typeface="Comic Sans MS" panose="030F0702030302020204" pitchFamily="66" charset="0"/>
                          <a:ea typeface="Times New Roman" panose="02020603050405020304" pitchFamily="18" charset="0"/>
                          <a:cs typeface="Arial" panose="020B0604020202020204" pitchFamily="34" charset="0"/>
                        </a:rPr>
                        <a:t>Four: Understanding Historical Background of Behavior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t>Validate the person's behavior in terms of causes like past/present events even when it may be triggered based on dysfunctional association.</a:t>
                      </a:r>
                      <a:b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br>
                      <a: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t>*Validate feelings like, "Since your new boss reminds you of your last one, I can see why you'd be scared to meet with her," or "Since you have had panic attacks on the bus, you're scared to ride one now."</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084" marR="61084" marT="30542" marB="30542">
                    <a:lnL w="12700" cap="flat" cmpd="sng" algn="ctr">
                      <a:solidFill>
                        <a:srgbClr val="B2DDFB"/>
                      </a:solidFill>
                      <a:prstDash val="solid"/>
                      <a:round/>
                      <a:headEnd type="none" w="med" len="med"/>
                      <a:tailEnd type="none" w="med" len="med"/>
                    </a:lnL>
                    <a:lnR w="12700" cap="flat" cmpd="sng" algn="ctr">
                      <a:solidFill>
                        <a:srgbClr val="B2DDFB"/>
                      </a:solidFill>
                      <a:prstDash val="solid"/>
                      <a:round/>
                      <a:headEnd type="none" w="med" len="med"/>
                      <a:tailEnd type="none" w="med" len="med"/>
                    </a:lnR>
                    <a:lnT w="12700" cap="flat" cmpd="sng" algn="ctr">
                      <a:solidFill>
                        <a:srgbClr val="B2DDFB"/>
                      </a:solidFill>
                      <a:prstDash val="solid"/>
                      <a:round/>
                      <a:headEnd type="none" w="med" len="med"/>
                      <a:tailEnd type="none" w="med" len="med"/>
                    </a:lnT>
                    <a:lnB w="12700" cap="flat" cmpd="sng" algn="ctr">
                      <a:solidFill>
                        <a:srgbClr val="B2DDFB"/>
                      </a:solidFill>
                      <a:prstDash val="solid"/>
                      <a:round/>
                      <a:headEnd type="none" w="med" len="med"/>
                      <a:tailEnd type="none" w="med" len="med"/>
                    </a:lnB>
                  </a:tcPr>
                </a:tc>
                <a:extLst>
                  <a:ext uri="{0D108BD9-81ED-4DB2-BD59-A6C34878D82A}">
                    <a16:rowId xmlns:a16="http://schemas.microsoft.com/office/drawing/2014/main" val="1883010167"/>
                  </a:ext>
                </a:extLst>
              </a:tr>
              <a:tr h="787621">
                <a:tc>
                  <a:txBody>
                    <a:bodyPr/>
                    <a:lstStyle/>
                    <a:p>
                      <a:pPr marL="0" marR="0">
                        <a:lnSpc>
                          <a:spcPct val="107000"/>
                        </a:lnSpc>
                        <a:spcBef>
                          <a:spcPts val="0"/>
                        </a:spcBef>
                        <a:spcAft>
                          <a:spcPts val="0"/>
                        </a:spcAft>
                      </a:pPr>
                      <a:r>
                        <a:rPr lang="en-US" sz="900" b="1" cap="small">
                          <a:effectLst/>
                          <a:latin typeface="Comic Sans MS" panose="030F0702030302020204" pitchFamily="66" charset="0"/>
                          <a:ea typeface="Times New Roman" panose="02020603050405020304" pitchFamily="18" charset="0"/>
                          <a:cs typeface="Arial" panose="020B0604020202020204" pitchFamily="34" charset="0"/>
                        </a:rPr>
                        <a:t>Five: Confirming Thoughts, Behaviors and Feelings Based on Current Circumstances </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700">
                          <a:effectLst/>
                          <a:latin typeface="Comic Sans MS" panose="030F0702030302020204" pitchFamily="66" charset="0"/>
                          <a:ea typeface="Times New Roman" panose="02020603050405020304" pitchFamily="18" charset="0"/>
                          <a:cs typeface="Times New Roman" panose="02020603050405020304" pitchFamily="18" charset="0"/>
                        </a:rPr>
                        <a:t>Communicate that the person's behavior is reasonable, meaningful, effective.</a:t>
                      </a:r>
                      <a:br>
                        <a:rPr lang="en-US" sz="700">
                          <a:effectLst/>
                          <a:latin typeface="Comic Sans MS" panose="030F0702030302020204" pitchFamily="66" charset="0"/>
                          <a:ea typeface="Times New Roman" panose="02020603050405020304" pitchFamily="18" charset="0"/>
                          <a:cs typeface="Times New Roman" panose="02020603050405020304" pitchFamily="18" charset="0"/>
                        </a:rPr>
                      </a:br>
                      <a:r>
                        <a:rPr lang="en-US" sz="700">
                          <a:effectLst/>
                          <a:latin typeface="Comic Sans MS" panose="030F0702030302020204" pitchFamily="66" charset="0"/>
                          <a:ea typeface="Times New Roman" panose="02020603050405020304" pitchFamily="18" charset="0"/>
                          <a:cs typeface="Times New Roman" panose="02020603050405020304" pitchFamily="18" charset="0"/>
                        </a:rPr>
                        <a:t>*Validate feelings like, "It seems very normal to be nervous before a job interview - that sure makes sense to me," or "It sounds like you were very clear and direct with your doctor."</a:t>
                      </a:r>
                      <a:endParaRPr lang="en-US"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084" marR="61084" marT="30542" marB="30542">
                    <a:lnL w="12700" cap="flat" cmpd="sng" algn="ctr">
                      <a:solidFill>
                        <a:srgbClr val="B2DDFB"/>
                      </a:solidFill>
                      <a:prstDash val="solid"/>
                      <a:round/>
                      <a:headEnd type="none" w="med" len="med"/>
                      <a:tailEnd type="none" w="med" len="med"/>
                    </a:lnL>
                    <a:lnR w="12700" cap="flat" cmpd="sng" algn="ctr">
                      <a:solidFill>
                        <a:srgbClr val="B2DDFB"/>
                      </a:solidFill>
                      <a:prstDash val="solid"/>
                      <a:round/>
                      <a:headEnd type="none" w="med" len="med"/>
                      <a:tailEnd type="none" w="med" len="med"/>
                    </a:lnR>
                    <a:lnT w="12700" cap="flat" cmpd="sng" algn="ctr">
                      <a:solidFill>
                        <a:srgbClr val="B2DDFB"/>
                      </a:solidFill>
                      <a:prstDash val="solid"/>
                      <a:round/>
                      <a:headEnd type="none" w="med" len="med"/>
                      <a:tailEnd type="none" w="med" len="med"/>
                    </a:lnT>
                    <a:lnB w="12700" cap="flat" cmpd="sng" algn="ctr">
                      <a:solidFill>
                        <a:srgbClr val="B2DDFB"/>
                      </a:solidFill>
                      <a:prstDash val="solid"/>
                      <a:round/>
                      <a:headEnd type="none" w="med" len="med"/>
                      <a:tailEnd type="none" w="med" len="med"/>
                    </a:lnB>
                    <a:solidFill>
                      <a:srgbClr val="E6F4FF"/>
                    </a:solidFill>
                  </a:tcPr>
                </a:tc>
                <a:extLst>
                  <a:ext uri="{0D108BD9-81ED-4DB2-BD59-A6C34878D82A}">
                    <a16:rowId xmlns:a16="http://schemas.microsoft.com/office/drawing/2014/main" val="1505978920"/>
                  </a:ext>
                </a:extLst>
              </a:tr>
              <a:tr h="737649">
                <a:tc>
                  <a:txBody>
                    <a:bodyPr/>
                    <a:lstStyle/>
                    <a:p>
                      <a:pPr marL="0" marR="0">
                        <a:lnSpc>
                          <a:spcPct val="107000"/>
                        </a:lnSpc>
                        <a:spcBef>
                          <a:spcPts val="0"/>
                        </a:spcBef>
                        <a:spcAft>
                          <a:spcPts val="0"/>
                        </a:spcAft>
                      </a:pPr>
                      <a:r>
                        <a:rPr lang="en-US" sz="900" b="1" cap="small" dirty="0">
                          <a:effectLst/>
                          <a:latin typeface="Comic Sans MS" panose="030F0702030302020204" pitchFamily="66" charset="0"/>
                          <a:ea typeface="Times New Roman" panose="02020603050405020304" pitchFamily="18" charset="0"/>
                          <a:cs typeface="Arial" panose="020B0604020202020204" pitchFamily="34" charset="0"/>
                        </a:rPr>
                        <a:t>Six: Radical Genuineness &amp; Authenticity</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700" dirty="0">
                          <a:effectLst/>
                          <a:latin typeface="Comic Sans MS" panose="030F0702030302020204" pitchFamily="66" charset="0"/>
                          <a:ea typeface="Times New Roman" panose="02020603050405020304" pitchFamily="18" charset="0"/>
                          <a:cs typeface="Times New Roman" panose="02020603050405020304" pitchFamily="18" charset="0"/>
                        </a:rPr>
                        <a:t>Treat the person as valid – do not be patronizing or condescending. Recognize the person as they are with strengths and limitations. Give the person equal status, equal respect. Be genuine with the person about your reactions to them and about yourself. Believe in the other person while seeing their struggles and pain.</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084" marR="61084" marT="30542" marB="30542">
                    <a:lnL w="12700" cap="flat" cmpd="sng" algn="ctr">
                      <a:solidFill>
                        <a:srgbClr val="B2DDFB"/>
                      </a:solidFill>
                      <a:prstDash val="solid"/>
                      <a:round/>
                      <a:headEnd type="none" w="med" len="med"/>
                      <a:tailEnd type="none" w="med" len="med"/>
                    </a:lnL>
                    <a:lnR w="12700" cap="flat" cmpd="sng" algn="ctr">
                      <a:solidFill>
                        <a:srgbClr val="B2DDFB"/>
                      </a:solidFill>
                      <a:prstDash val="solid"/>
                      <a:round/>
                      <a:headEnd type="none" w="med" len="med"/>
                      <a:tailEnd type="none" w="med" len="med"/>
                    </a:lnR>
                    <a:lnT w="12700" cap="flat" cmpd="sng" algn="ctr">
                      <a:solidFill>
                        <a:srgbClr val="B2DDFB"/>
                      </a:solidFill>
                      <a:prstDash val="solid"/>
                      <a:round/>
                      <a:headEnd type="none" w="med" len="med"/>
                      <a:tailEnd type="none" w="med" len="med"/>
                    </a:lnT>
                    <a:lnB w="12700" cap="flat" cmpd="sng" algn="ctr">
                      <a:solidFill>
                        <a:srgbClr val="B2DDFB"/>
                      </a:solidFill>
                      <a:prstDash val="solid"/>
                      <a:round/>
                      <a:headEnd type="none" w="med" len="med"/>
                      <a:tailEnd type="none" w="med" len="med"/>
                    </a:lnB>
                  </a:tcPr>
                </a:tc>
                <a:extLst>
                  <a:ext uri="{0D108BD9-81ED-4DB2-BD59-A6C34878D82A}">
                    <a16:rowId xmlns:a16="http://schemas.microsoft.com/office/drawing/2014/main" val="3275951973"/>
                  </a:ext>
                </a:extLst>
              </a:tr>
            </a:tbl>
          </a:graphicData>
        </a:graphic>
      </p:graphicFrame>
    </p:spTree>
    <p:extLst>
      <p:ext uri="{BB962C8B-B14F-4D97-AF65-F5344CB8AC3E}">
        <p14:creationId xmlns:p14="http://schemas.microsoft.com/office/powerpoint/2010/main" val="439641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63DAE-0D1F-43C2-89CD-1B8941E42209}"/>
              </a:ext>
            </a:extLst>
          </p:cNvPr>
          <p:cNvSpPr>
            <a:spLocks noGrp="1"/>
          </p:cNvSpPr>
          <p:nvPr>
            <p:ph type="title"/>
          </p:nvPr>
        </p:nvSpPr>
        <p:spPr/>
        <p:txBody>
          <a:bodyPr/>
          <a:lstStyle/>
          <a:p>
            <a:pPr algn="ctr"/>
            <a:r>
              <a:rPr lang="en-US" b="1" dirty="0"/>
              <a:t>Emotional Regulation Skills - Grounding</a:t>
            </a:r>
          </a:p>
        </p:txBody>
      </p:sp>
      <p:pic>
        <p:nvPicPr>
          <p:cNvPr id="4" name="Content Placeholder 3">
            <a:extLst>
              <a:ext uri="{FF2B5EF4-FFF2-40B4-BE49-F238E27FC236}">
                <a16:creationId xmlns:a16="http://schemas.microsoft.com/office/drawing/2014/main" id="{01FF0019-5054-4158-B41B-54356C95E420}"/>
              </a:ext>
            </a:extLst>
          </p:cNvPr>
          <p:cNvPicPr>
            <a:picLocks noGrp="1" noChangeAspect="1"/>
          </p:cNvPicPr>
          <p:nvPr>
            <p:ph idx="1"/>
          </p:nvPr>
        </p:nvPicPr>
        <p:blipFill>
          <a:blip r:embed="rId2"/>
          <a:stretch>
            <a:fillRect/>
          </a:stretch>
        </p:blipFill>
        <p:spPr>
          <a:xfrm>
            <a:off x="3123438" y="1991138"/>
            <a:ext cx="5945124" cy="4020312"/>
          </a:xfrm>
          <a:prstGeom prst="rect">
            <a:avLst/>
          </a:prstGeom>
        </p:spPr>
      </p:pic>
    </p:spTree>
    <p:extLst>
      <p:ext uri="{BB962C8B-B14F-4D97-AF65-F5344CB8AC3E}">
        <p14:creationId xmlns:p14="http://schemas.microsoft.com/office/powerpoint/2010/main" val="33327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176D9-4D2B-47F3-8349-E13CE3BDDBCE}"/>
              </a:ext>
            </a:extLst>
          </p:cNvPr>
          <p:cNvSpPr>
            <a:spLocks noGrp="1"/>
          </p:cNvSpPr>
          <p:nvPr>
            <p:ph type="title"/>
          </p:nvPr>
        </p:nvSpPr>
        <p:spPr/>
        <p:txBody>
          <a:bodyPr/>
          <a:lstStyle/>
          <a:p>
            <a:r>
              <a:rPr lang="en-US" b="1" dirty="0"/>
              <a:t>Emotional Regulation Skills - Grounding</a:t>
            </a:r>
          </a:p>
        </p:txBody>
      </p:sp>
      <p:pic>
        <p:nvPicPr>
          <p:cNvPr id="4" name="Content Placeholder 3">
            <a:extLst>
              <a:ext uri="{FF2B5EF4-FFF2-40B4-BE49-F238E27FC236}">
                <a16:creationId xmlns:a16="http://schemas.microsoft.com/office/drawing/2014/main" id="{40E06994-99A5-42AD-9FDB-40A2362C70EA}"/>
              </a:ext>
            </a:extLst>
          </p:cNvPr>
          <p:cNvPicPr>
            <a:picLocks noGrp="1" noChangeAspect="1"/>
          </p:cNvPicPr>
          <p:nvPr>
            <p:ph idx="1"/>
          </p:nvPr>
        </p:nvPicPr>
        <p:blipFill>
          <a:blip r:embed="rId2"/>
          <a:stretch>
            <a:fillRect/>
          </a:stretch>
        </p:blipFill>
        <p:spPr>
          <a:xfrm>
            <a:off x="3119628" y="2818670"/>
            <a:ext cx="5952744" cy="2365248"/>
          </a:xfrm>
          <a:prstGeom prst="rect">
            <a:avLst/>
          </a:prstGeom>
        </p:spPr>
      </p:pic>
    </p:spTree>
    <p:extLst>
      <p:ext uri="{BB962C8B-B14F-4D97-AF65-F5344CB8AC3E}">
        <p14:creationId xmlns:p14="http://schemas.microsoft.com/office/powerpoint/2010/main" val="257134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3F547-93D3-4F2C-8444-A334B4DEC9A7}"/>
              </a:ext>
            </a:extLst>
          </p:cNvPr>
          <p:cNvSpPr>
            <a:spLocks noGrp="1"/>
          </p:cNvSpPr>
          <p:nvPr>
            <p:ph type="title"/>
          </p:nvPr>
        </p:nvSpPr>
        <p:spPr/>
        <p:txBody>
          <a:bodyPr/>
          <a:lstStyle/>
          <a:p>
            <a:pPr algn="ctr"/>
            <a:r>
              <a:rPr lang="en-US" b="1" dirty="0"/>
              <a:t>Emotional Regulation Skills - Grounding</a:t>
            </a:r>
          </a:p>
        </p:txBody>
      </p:sp>
      <p:pic>
        <p:nvPicPr>
          <p:cNvPr id="4" name="Content Placeholder 3">
            <a:extLst>
              <a:ext uri="{FF2B5EF4-FFF2-40B4-BE49-F238E27FC236}">
                <a16:creationId xmlns:a16="http://schemas.microsoft.com/office/drawing/2014/main" id="{39B5F4CE-05D0-4685-A1E3-982D49424AF6}"/>
              </a:ext>
            </a:extLst>
          </p:cNvPr>
          <p:cNvPicPr>
            <a:picLocks noGrp="1" noChangeAspect="1"/>
          </p:cNvPicPr>
          <p:nvPr>
            <p:ph idx="1"/>
          </p:nvPr>
        </p:nvPicPr>
        <p:blipFill>
          <a:blip r:embed="rId2"/>
          <a:stretch>
            <a:fillRect/>
          </a:stretch>
        </p:blipFill>
        <p:spPr>
          <a:xfrm>
            <a:off x="3119628" y="1956848"/>
            <a:ext cx="5952744" cy="4088892"/>
          </a:xfrm>
          <a:prstGeom prst="rect">
            <a:avLst/>
          </a:prstGeom>
        </p:spPr>
      </p:pic>
    </p:spTree>
    <p:extLst>
      <p:ext uri="{BB962C8B-B14F-4D97-AF65-F5344CB8AC3E}">
        <p14:creationId xmlns:p14="http://schemas.microsoft.com/office/powerpoint/2010/main" val="3921331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8EB80-19FB-494F-975D-6B3B34E74B70}"/>
              </a:ext>
            </a:extLst>
          </p:cNvPr>
          <p:cNvSpPr>
            <a:spLocks noGrp="1"/>
          </p:cNvSpPr>
          <p:nvPr>
            <p:ph type="title"/>
          </p:nvPr>
        </p:nvSpPr>
        <p:spPr/>
        <p:txBody>
          <a:bodyPr/>
          <a:lstStyle/>
          <a:p>
            <a:pPr algn="ctr"/>
            <a:r>
              <a:rPr lang="en-US" b="1" dirty="0"/>
              <a:t>Emotional Regulation Skills - Grounding</a:t>
            </a:r>
          </a:p>
        </p:txBody>
      </p:sp>
      <p:pic>
        <p:nvPicPr>
          <p:cNvPr id="4" name="Content Placeholder 3">
            <a:extLst>
              <a:ext uri="{FF2B5EF4-FFF2-40B4-BE49-F238E27FC236}">
                <a16:creationId xmlns:a16="http://schemas.microsoft.com/office/drawing/2014/main" id="{DCD25CF6-093E-4862-9475-5E8A93B3A88D}"/>
              </a:ext>
            </a:extLst>
          </p:cNvPr>
          <p:cNvPicPr>
            <a:picLocks noGrp="1" noChangeAspect="1"/>
          </p:cNvPicPr>
          <p:nvPr>
            <p:ph idx="1"/>
          </p:nvPr>
        </p:nvPicPr>
        <p:blipFill>
          <a:blip r:embed="rId2"/>
          <a:stretch>
            <a:fillRect/>
          </a:stretch>
        </p:blipFill>
        <p:spPr>
          <a:xfrm>
            <a:off x="3119628" y="2084864"/>
            <a:ext cx="5952744" cy="3832860"/>
          </a:xfrm>
          <a:prstGeom prst="rect">
            <a:avLst/>
          </a:prstGeom>
        </p:spPr>
      </p:pic>
    </p:spTree>
    <p:extLst>
      <p:ext uri="{BB962C8B-B14F-4D97-AF65-F5344CB8AC3E}">
        <p14:creationId xmlns:p14="http://schemas.microsoft.com/office/powerpoint/2010/main" val="772968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DB0CA-CED0-49A5-8B5E-7CBAAF22EF35}"/>
              </a:ext>
            </a:extLst>
          </p:cNvPr>
          <p:cNvSpPr>
            <a:spLocks noGrp="1"/>
          </p:cNvSpPr>
          <p:nvPr>
            <p:ph type="title"/>
          </p:nvPr>
        </p:nvSpPr>
        <p:spPr/>
        <p:txBody>
          <a:bodyPr/>
          <a:lstStyle/>
          <a:p>
            <a:pPr algn="ctr"/>
            <a:r>
              <a:rPr lang="en-US" b="1" dirty="0"/>
              <a:t>Creating a Safe Space</a:t>
            </a:r>
          </a:p>
        </p:txBody>
      </p:sp>
      <p:sp>
        <p:nvSpPr>
          <p:cNvPr id="3" name="Content Placeholder 2">
            <a:extLst>
              <a:ext uri="{FF2B5EF4-FFF2-40B4-BE49-F238E27FC236}">
                <a16:creationId xmlns:a16="http://schemas.microsoft.com/office/drawing/2014/main" id="{B8436B14-CBD4-4FB5-B0E4-5155AB4D9A68}"/>
              </a:ext>
            </a:extLst>
          </p:cNvPr>
          <p:cNvSpPr>
            <a:spLocks noGrp="1"/>
          </p:cNvSpPr>
          <p:nvPr>
            <p:ph idx="1"/>
          </p:nvPr>
        </p:nvSpPr>
        <p:spPr/>
        <p:txBody>
          <a:bodyPr>
            <a:normAutofit/>
          </a:bodyPr>
          <a:lstStyle/>
          <a:p>
            <a:r>
              <a:rPr lang="en-US" dirty="0"/>
              <a:t>There is stigma attached to mental health and because of this we and our children can feel ashamed to talk about their worries, sadness, impulsivity, and behaviors. </a:t>
            </a:r>
          </a:p>
          <a:p>
            <a:r>
              <a:rPr lang="en-US" dirty="0"/>
              <a:t>Listen with curiosity and empathize with them. This is a great time to share your own story or experience – how you manage your mental health.</a:t>
            </a:r>
          </a:p>
          <a:p>
            <a:r>
              <a:rPr lang="en-US" dirty="0"/>
              <a:t>Listen to your child and validate what they are feeling (even when you don’t agree).</a:t>
            </a:r>
          </a:p>
          <a:p>
            <a:r>
              <a:rPr lang="en-US" dirty="0"/>
              <a:t>Be careful about jumping to problem solving too quickly – most kids don’t want our advice, just listen and empathize.</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123424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E0AFB-A444-436B-BC86-500130484A85}"/>
              </a:ext>
            </a:extLst>
          </p:cNvPr>
          <p:cNvSpPr>
            <a:spLocks noGrp="1"/>
          </p:cNvSpPr>
          <p:nvPr>
            <p:ph type="title"/>
          </p:nvPr>
        </p:nvSpPr>
        <p:spPr/>
        <p:txBody>
          <a:bodyPr>
            <a:normAutofit fontScale="90000"/>
          </a:bodyPr>
          <a:lstStyle/>
          <a:p>
            <a:pPr algn="ctr"/>
            <a:br>
              <a:rPr lang="en-US" sz="3600" dirty="0"/>
            </a:br>
            <a:r>
              <a:rPr lang="en-US" b="1" dirty="0"/>
              <a:t>Make An Analogy To A Medical Problem</a:t>
            </a:r>
            <a:br>
              <a:rPr lang="en-US" sz="3600" dirty="0"/>
            </a:br>
            <a:endParaRPr lang="en-US" sz="3600" b="1" dirty="0"/>
          </a:p>
        </p:txBody>
      </p:sp>
      <p:sp>
        <p:nvSpPr>
          <p:cNvPr id="3" name="Content Placeholder 2">
            <a:extLst>
              <a:ext uri="{FF2B5EF4-FFF2-40B4-BE49-F238E27FC236}">
                <a16:creationId xmlns:a16="http://schemas.microsoft.com/office/drawing/2014/main" id="{D2D65840-A9C8-4D2D-8C4C-9EED7A30A182}"/>
              </a:ext>
            </a:extLst>
          </p:cNvPr>
          <p:cNvSpPr>
            <a:spLocks noGrp="1"/>
          </p:cNvSpPr>
          <p:nvPr>
            <p:ph idx="1"/>
          </p:nvPr>
        </p:nvSpPr>
        <p:spPr/>
        <p:txBody>
          <a:bodyPr>
            <a:normAutofit fontScale="92500" lnSpcReduction="20000"/>
          </a:bodyPr>
          <a:lstStyle/>
          <a:p>
            <a:pPr marL="0" indent="0" algn="ctr" fontAlgn="t">
              <a:buNone/>
            </a:pPr>
            <a:endParaRPr lang="en-US" sz="3500" dirty="0"/>
          </a:p>
          <a:p>
            <a:pPr fontAlgn="t"/>
            <a:r>
              <a:rPr lang="en-US" dirty="0"/>
              <a:t>Children often hear about their medical problems. They understand that if they have asthma, their lungs and airways tighten up in response to dust, pets, cold or exercise. They know that the wheezing makes them uncomfortable, so they need to take medications for relief and avoid situations that may trigger an attack.</a:t>
            </a:r>
          </a:p>
          <a:p>
            <a:pPr fontAlgn="t"/>
            <a:r>
              <a:rPr lang="en-US" dirty="0"/>
              <a:t>Similarly, you can let your child know that mental health concerns, like anxiety, depression, ADHD and OCD, among others, are also physical conditions that start with their brain. The brain controls feelings, thoughts and behavior — like the “central headquarters” of the body. Sometimes, the brain gets “knocked off balance,” but, like other medical problems, they can learn to manage this with treatment, which can include medications and behavioral support (stress reduction, relaxation, psychotherapies, etc.).</a:t>
            </a:r>
          </a:p>
          <a:p>
            <a:endParaRPr lang="en-US" dirty="0"/>
          </a:p>
        </p:txBody>
      </p:sp>
    </p:spTree>
    <p:extLst>
      <p:ext uri="{BB962C8B-B14F-4D97-AF65-F5344CB8AC3E}">
        <p14:creationId xmlns:p14="http://schemas.microsoft.com/office/powerpoint/2010/main" val="4123917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F077F4-E97E-49D8-9BCA-807E5D4C77EC}"/>
              </a:ext>
            </a:extLst>
          </p:cNvPr>
          <p:cNvSpPr>
            <a:spLocks noGrp="1"/>
          </p:cNvSpPr>
          <p:nvPr>
            <p:ph type="ctrTitle"/>
          </p:nvPr>
        </p:nvSpPr>
        <p:spPr/>
        <p:txBody>
          <a:bodyPr>
            <a:noAutofit/>
          </a:bodyPr>
          <a:lstStyle/>
          <a:p>
            <a:r>
              <a:rPr lang="en-US" sz="6600" b="1" dirty="0"/>
              <a:t>How Talk To Your Child About Their Mental Health</a:t>
            </a:r>
          </a:p>
        </p:txBody>
      </p:sp>
      <p:sp>
        <p:nvSpPr>
          <p:cNvPr id="5" name="Subtitle 4">
            <a:extLst>
              <a:ext uri="{FF2B5EF4-FFF2-40B4-BE49-F238E27FC236}">
                <a16:creationId xmlns:a16="http://schemas.microsoft.com/office/drawing/2014/main" id="{CCF46605-E91D-45BA-AE61-DD5F6FEA4534}"/>
              </a:ext>
            </a:extLst>
          </p:cNvPr>
          <p:cNvSpPr>
            <a:spLocks noGrp="1"/>
          </p:cNvSpPr>
          <p:nvPr>
            <p:ph type="subTitle" idx="1"/>
          </p:nvPr>
        </p:nvSpPr>
        <p:spPr/>
        <p:txBody>
          <a:bodyPr/>
          <a:lstStyle/>
          <a:p>
            <a:r>
              <a:rPr lang="en-US" dirty="0"/>
              <a:t>……by learning how to talk about your own!</a:t>
            </a:r>
          </a:p>
        </p:txBody>
      </p:sp>
    </p:spTree>
    <p:extLst>
      <p:ext uri="{BB962C8B-B14F-4D97-AF65-F5344CB8AC3E}">
        <p14:creationId xmlns:p14="http://schemas.microsoft.com/office/powerpoint/2010/main" val="635942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07747-FFFB-4A7A-9137-6CBC3F86E952}"/>
              </a:ext>
            </a:extLst>
          </p:cNvPr>
          <p:cNvSpPr>
            <a:spLocks noGrp="1"/>
          </p:cNvSpPr>
          <p:nvPr>
            <p:ph type="title"/>
          </p:nvPr>
        </p:nvSpPr>
        <p:spPr/>
        <p:txBody>
          <a:bodyPr/>
          <a:lstStyle/>
          <a:p>
            <a:pPr algn="ctr"/>
            <a:r>
              <a:rPr lang="en-US" b="1" dirty="0"/>
              <a:t>Give Them Concrete Explanations</a:t>
            </a:r>
            <a:br>
              <a:rPr lang="en-US" dirty="0"/>
            </a:br>
            <a:endParaRPr lang="en-US" dirty="0"/>
          </a:p>
        </p:txBody>
      </p:sp>
      <p:sp>
        <p:nvSpPr>
          <p:cNvPr id="3" name="Content Placeholder 2">
            <a:extLst>
              <a:ext uri="{FF2B5EF4-FFF2-40B4-BE49-F238E27FC236}">
                <a16:creationId xmlns:a16="http://schemas.microsoft.com/office/drawing/2014/main" id="{2C0FA4CB-95FD-4A23-9ED2-F9F78BE18A7E}"/>
              </a:ext>
            </a:extLst>
          </p:cNvPr>
          <p:cNvSpPr>
            <a:spLocks noGrp="1"/>
          </p:cNvSpPr>
          <p:nvPr>
            <p:ph idx="1"/>
          </p:nvPr>
        </p:nvSpPr>
        <p:spPr/>
        <p:txBody>
          <a:bodyPr>
            <a:normAutofit fontScale="85000" lnSpcReduction="10000"/>
          </a:bodyPr>
          <a:lstStyle/>
          <a:p>
            <a:pPr fontAlgn="t"/>
            <a:r>
              <a:rPr lang="en-US" dirty="0"/>
              <a:t>Children can understand mental health issues better if they have a concrete explanation. Here is an example of how you could explain panic attacks:</a:t>
            </a:r>
          </a:p>
          <a:p>
            <a:pPr marL="0" indent="0" fontAlgn="t">
              <a:buNone/>
            </a:pPr>
            <a:r>
              <a:rPr lang="en-US" dirty="0"/>
              <a:t>	If you walked across the street and a car was about to hit you, you 	would 	jump out of the way, feel scared, have a racing heart, feel dizzy or 	hyperventilate (breathe too fast). All of this is a normal fight-or-flight 	response to a real threat of danger. A panic attack can include all 	the same 	physical and emotional reactions, except there is no car about to hit you. 	And while this might seem scary, there are ways to deal with it.</a:t>
            </a:r>
          </a:p>
          <a:p>
            <a:pPr fontAlgn="t"/>
            <a:r>
              <a:rPr lang="en-US" dirty="0"/>
              <a:t>Many times, panic attacks happen in ‘normal’ situations, such as going to school, riding in a car, going up in elevators, and in other settings that are not actually dangerous. If you had panic disorder, you would most likely associate those places with panic. In other words, your brain would react as if something bad is going to happen, maybe even just from thinking about those situations.”</a:t>
            </a:r>
          </a:p>
          <a:p>
            <a:endParaRPr lang="en-US" dirty="0"/>
          </a:p>
        </p:txBody>
      </p:sp>
    </p:spTree>
    <p:extLst>
      <p:ext uri="{BB962C8B-B14F-4D97-AF65-F5344CB8AC3E}">
        <p14:creationId xmlns:p14="http://schemas.microsoft.com/office/powerpoint/2010/main" val="1818228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A5AE0-FBAE-42C7-9F05-19B0DDB05BDC}"/>
              </a:ext>
            </a:extLst>
          </p:cNvPr>
          <p:cNvSpPr>
            <a:spLocks noGrp="1"/>
          </p:cNvSpPr>
          <p:nvPr>
            <p:ph type="title"/>
          </p:nvPr>
        </p:nvSpPr>
        <p:spPr/>
        <p:txBody>
          <a:bodyPr>
            <a:normAutofit/>
          </a:bodyPr>
          <a:lstStyle/>
          <a:p>
            <a:pPr algn="ctr"/>
            <a:r>
              <a:rPr lang="en-US" b="1" dirty="0"/>
              <a:t>Listen To Them And Validate Their Experiences</a:t>
            </a:r>
            <a:br>
              <a:rPr lang="en-US" b="1" dirty="0"/>
            </a:br>
            <a:endParaRPr lang="en-US" b="1" dirty="0"/>
          </a:p>
        </p:txBody>
      </p:sp>
      <p:sp>
        <p:nvSpPr>
          <p:cNvPr id="3" name="Content Placeholder 2">
            <a:extLst>
              <a:ext uri="{FF2B5EF4-FFF2-40B4-BE49-F238E27FC236}">
                <a16:creationId xmlns:a16="http://schemas.microsoft.com/office/drawing/2014/main" id="{2586433A-D658-4D5A-8E45-4A844A27BC2C}"/>
              </a:ext>
            </a:extLst>
          </p:cNvPr>
          <p:cNvSpPr>
            <a:spLocks noGrp="1"/>
          </p:cNvSpPr>
          <p:nvPr>
            <p:ph idx="1"/>
          </p:nvPr>
        </p:nvSpPr>
        <p:spPr/>
        <p:txBody>
          <a:bodyPr>
            <a:normAutofit lnSpcReduction="10000"/>
          </a:bodyPr>
          <a:lstStyle/>
          <a:p>
            <a:pPr fontAlgn="t"/>
            <a:r>
              <a:rPr lang="en-US" dirty="0"/>
              <a:t>Because there is often stigma attached to mental health conditions, children can feel ashamed to talk about their worries, obsessions, compulsions, impulsivity and other behavioral problems. Talk with them about what they are experiencing. Listen with curiosity and empathize with them.</a:t>
            </a:r>
          </a:p>
          <a:p>
            <a:pPr fontAlgn="t"/>
            <a:r>
              <a:rPr lang="en-US" dirty="0"/>
              <a:t>It may be helpful to tell your child about other people who experience similar problems. If you or someone else your child trusts have mental health conditions, explain that the same way you would tell them about diabetes. These things can run in families, and they are not the only people who feel this way. If you or a family member can have a conversation with your child about their own mental health and how they manage it, it can be very reassuring.</a:t>
            </a:r>
          </a:p>
          <a:p>
            <a:endParaRPr lang="en-US" dirty="0"/>
          </a:p>
        </p:txBody>
      </p:sp>
    </p:spTree>
    <p:extLst>
      <p:ext uri="{BB962C8B-B14F-4D97-AF65-F5344CB8AC3E}">
        <p14:creationId xmlns:p14="http://schemas.microsoft.com/office/powerpoint/2010/main" val="4217229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385B6-DE10-4A5F-B797-6BEF33D30592}"/>
              </a:ext>
            </a:extLst>
          </p:cNvPr>
          <p:cNvSpPr>
            <a:spLocks noGrp="1"/>
          </p:cNvSpPr>
          <p:nvPr>
            <p:ph type="title"/>
          </p:nvPr>
        </p:nvSpPr>
        <p:spPr/>
        <p:txBody>
          <a:bodyPr/>
          <a:lstStyle/>
          <a:p>
            <a:pPr algn="ctr"/>
            <a:r>
              <a:rPr lang="en-US" b="1" dirty="0"/>
              <a:t>Be Sure They Know This Is Not Their Fault</a:t>
            </a:r>
            <a:br>
              <a:rPr lang="en-US" b="1" dirty="0"/>
            </a:br>
            <a:endParaRPr lang="en-US" b="1" dirty="0"/>
          </a:p>
        </p:txBody>
      </p:sp>
      <p:sp>
        <p:nvSpPr>
          <p:cNvPr id="3" name="Content Placeholder 2">
            <a:extLst>
              <a:ext uri="{FF2B5EF4-FFF2-40B4-BE49-F238E27FC236}">
                <a16:creationId xmlns:a16="http://schemas.microsoft.com/office/drawing/2014/main" id="{DDF9DAD3-1670-471E-A0CF-02802F04D7D7}"/>
              </a:ext>
            </a:extLst>
          </p:cNvPr>
          <p:cNvSpPr>
            <a:spLocks noGrp="1"/>
          </p:cNvSpPr>
          <p:nvPr>
            <p:ph idx="1"/>
          </p:nvPr>
        </p:nvSpPr>
        <p:spPr/>
        <p:txBody>
          <a:bodyPr/>
          <a:lstStyle/>
          <a:p>
            <a:r>
              <a:rPr lang="en-US" dirty="0"/>
              <a:t>Many children with mental health conditions can feel that their condition is their fault or that it is an unchangeable feature of their personality or their identity. Stigma and misinformation often reinforce these feelings. You can help them see that mental health conditions are common and that it is not a sign that something is wrong with them as a person. Emphasize their strengths so they don’t see their mental health condition as the most important part of who they are.</a:t>
            </a:r>
          </a:p>
        </p:txBody>
      </p:sp>
    </p:spTree>
    <p:extLst>
      <p:ext uri="{BB962C8B-B14F-4D97-AF65-F5344CB8AC3E}">
        <p14:creationId xmlns:p14="http://schemas.microsoft.com/office/powerpoint/2010/main" val="3469230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28542-9BE1-461B-ABDE-C87DBB32057F}"/>
              </a:ext>
            </a:extLst>
          </p:cNvPr>
          <p:cNvSpPr>
            <a:spLocks noGrp="1"/>
          </p:cNvSpPr>
          <p:nvPr>
            <p:ph type="title"/>
          </p:nvPr>
        </p:nvSpPr>
        <p:spPr/>
        <p:txBody>
          <a:bodyPr/>
          <a:lstStyle/>
          <a:p>
            <a:pPr algn="ctr"/>
            <a:r>
              <a:rPr lang="en-US" b="1" dirty="0"/>
              <a:t>Have Frequent Conversations</a:t>
            </a:r>
            <a:br>
              <a:rPr lang="en-US" dirty="0"/>
            </a:br>
            <a:endParaRPr lang="en-US" dirty="0"/>
          </a:p>
        </p:txBody>
      </p:sp>
      <p:sp>
        <p:nvSpPr>
          <p:cNvPr id="3" name="Content Placeholder 2">
            <a:extLst>
              <a:ext uri="{FF2B5EF4-FFF2-40B4-BE49-F238E27FC236}">
                <a16:creationId xmlns:a16="http://schemas.microsoft.com/office/drawing/2014/main" id="{D2988788-B426-4515-87B8-91F6862E4ADC}"/>
              </a:ext>
            </a:extLst>
          </p:cNvPr>
          <p:cNvSpPr>
            <a:spLocks noGrp="1"/>
          </p:cNvSpPr>
          <p:nvPr>
            <p:ph idx="1"/>
          </p:nvPr>
        </p:nvSpPr>
        <p:spPr/>
        <p:txBody>
          <a:bodyPr>
            <a:normAutofit fontScale="92500" lnSpcReduction="10000"/>
          </a:bodyPr>
          <a:lstStyle/>
          <a:p>
            <a:pPr fontAlgn="t"/>
            <a:r>
              <a:rPr lang="en-US" dirty="0"/>
              <a:t>Many mental health conditions are considered intermittent — the symptoms can come and go throughout life and may fluctuate in severity depending on age, level of stress or any number of factors. It helps to have conversations about emotions, thoughts and behaviors that are a part of your child’s condition from the time it begins.</a:t>
            </a:r>
          </a:p>
          <a:p>
            <a:pPr fontAlgn="t"/>
            <a:r>
              <a:rPr lang="en-US" dirty="0"/>
              <a:t>As they grow up, become more mature and are better able to understand themselves and their condition, your child will see you as a trusted resource they can consult if they have a relapse or experience new symptoms. Although it may not always be easy, maintaining an open and understanding relationship can be critical. Touching base with your child about their experiences is the best way to identify any new or developing issues and ensure they have the right treatment and support.</a:t>
            </a:r>
          </a:p>
          <a:p>
            <a:endParaRPr lang="en-US" dirty="0"/>
          </a:p>
        </p:txBody>
      </p:sp>
    </p:spTree>
    <p:extLst>
      <p:ext uri="{BB962C8B-B14F-4D97-AF65-F5344CB8AC3E}">
        <p14:creationId xmlns:p14="http://schemas.microsoft.com/office/powerpoint/2010/main" val="37634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1545F-12A8-4B70-9C77-6A3530AA29B8}"/>
              </a:ext>
            </a:extLst>
          </p:cNvPr>
          <p:cNvSpPr>
            <a:spLocks noGrp="1"/>
          </p:cNvSpPr>
          <p:nvPr>
            <p:ph type="title"/>
          </p:nvPr>
        </p:nvSpPr>
        <p:spPr/>
        <p:txBody>
          <a:bodyPr/>
          <a:lstStyle/>
          <a:p>
            <a:pPr algn="ctr"/>
            <a:r>
              <a:rPr lang="en-US" b="1" dirty="0"/>
              <a:t>Let Them Ask You Questions</a:t>
            </a:r>
            <a:br>
              <a:rPr lang="en-US" dirty="0"/>
            </a:br>
            <a:endParaRPr lang="en-US" dirty="0"/>
          </a:p>
        </p:txBody>
      </p:sp>
      <p:sp>
        <p:nvSpPr>
          <p:cNvPr id="3" name="Content Placeholder 2">
            <a:extLst>
              <a:ext uri="{FF2B5EF4-FFF2-40B4-BE49-F238E27FC236}">
                <a16:creationId xmlns:a16="http://schemas.microsoft.com/office/drawing/2014/main" id="{64097D40-F5C0-4C0D-A32E-307003C435DB}"/>
              </a:ext>
            </a:extLst>
          </p:cNvPr>
          <p:cNvSpPr>
            <a:spLocks noGrp="1"/>
          </p:cNvSpPr>
          <p:nvPr>
            <p:ph idx="1"/>
          </p:nvPr>
        </p:nvSpPr>
        <p:spPr/>
        <p:txBody>
          <a:bodyPr/>
          <a:lstStyle/>
          <a:p>
            <a:r>
              <a:rPr lang="en-US" dirty="0"/>
              <a:t>Children will have all sorts of questions about their symptoms and treatment, so being open and giving them information about the ways therapy and/or medications can help will be reassuring. If you do not have all the best information, plan to meet with your child and their mental health clinician together to discuss the problem and their questions. If your child asks a question you don’t know the answer to, it’s ok to say you don’t know and then work together to find an answer.</a:t>
            </a:r>
          </a:p>
        </p:txBody>
      </p:sp>
    </p:spTree>
    <p:extLst>
      <p:ext uri="{BB962C8B-B14F-4D97-AF65-F5344CB8AC3E}">
        <p14:creationId xmlns:p14="http://schemas.microsoft.com/office/powerpoint/2010/main" val="404626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127F-AFF2-41BD-8E00-9372429C9D2A}"/>
              </a:ext>
            </a:extLst>
          </p:cNvPr>
          <p:cNvSpPr>
            <a:spLocks noGrp="1"/>
          </p:cNvSpPr>
          <p:nvPr>
            <p:ph type="title"/>
          </p:nvPr>
        </p:nvSpPr>
        <p:spPr/>
        <p:txBody>
          <a:bodyPr/>
          <a:lstStyle/>
          <a:p>
            <a:pPr algn="ctr"/>
            <a:r>
              <a:rPr lang="en-US" b="1" dirty="0"/>
              <a:t>Include The Family</a:t>
            </a:r>
            <a:br>
              <a:rPr lang="en-US" dirty="0"/>
            </a:br>
            <a:endParaRPr lang="en-US" dirty="0"/>
          </a:p>
        </p:txBody>
      </p:sp>
      <p:sp>
        <p:nvSpPr>
          <p:cNvPr id="3" name="Content Placeholder 2">
            <a:extLst>
              <a:ext uri="{FF2B5EF4-FFF2-40B4-BE49-F238E27FC236}">
                <a16:creationId xmlns:a16="http://schemas.microsoft.com/office/drawing/2014/main" id="{CDFA60A4-CD8A-4687-9AAC-835E9D23CEC4}"/>
              </a:ext>
            </a:extLst>
          </p:cNvPr>
          <p:cNvSpPr>
            <a:spLocks noGrp="1"/>
          </p:cNvSpPr>
          <p:nvPr>
            <p:ph idx="1"/>
          </p:nvPr>
        </p:nvSpPr>
        <p:spPr>
          <a:xfrm>
            <a:off x="838200" y="1825625"/>
            <a:ext cx="10515600" cy="4351338"/>
          </a:xfrm>
        </p:spPr>
        <p:txBody>
          <a:bodyPr>
            <a:normAutofit/>
          </a:bodyPr>
          <a:lstStyle/>
          <a:p>
            <a:r>
              <a:rPr lang="en-US" dirty="0"/>
              <a:t>Ideally, a mental health condition should not be a secret. Your child may feel more secure if their siblings/ grandparents/others in the family know about it, can talk with them about it and accept it — just as they would accept any other medical problem, like diabetes. This kind of transparency is incredibly helpful to prevent feelings of shame or isolation.</a:t>
            </a:r>
          </a:p>
          <a:p>
            <a:endParaRPr lang="en-US" dirty="0"/>
          </a:p>
          <a:p>
            <a:endParaRPr lang="en-US" dirty="0"/>
          </a:p>
          <a:p>
            <a:endParaRPr lang="en-US" dirty="0"/>
          </a:p>
        </p:txBody>
      </p:sp>
    </p:spTree>
    <p:extLst>
      <p:ext uri="{BB962C8B-B14F-4D97-AF65-F5344CB8AC3E}">
        <p14:creationId xmlns:p14="http://schemas.microsoft.com/office/powerpoint/2010/main" val="1836898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D0580-4274-4B34-80C0-D161EC687E7E}"/>
              </a:ext>
            </a:extLst>
          </p:cNvPr>
          <p:cNvSpPr>
            <a:spLocks noGrp="1"/>
          </p:cNvSpPr>
          <p:nvPr>
            <p:ph type="title"/>
          </p:nvPr>
        </p:nvSpPr>
        <p:spPr/>
        <p:txBody>
          <a:bodyPr>
            <a:normAutofit/>
          </a:bodyPr>
          <a:lstStyle/>
          <a:p>
            <a:pPr algn="ctr"/>
            <a:r>
              <a:rPr lang="en-US" sz="3600" b="1" dirty="0"/>
              <a:t>Sources and Works Cited</a:t>
            </a:r>
          </a:p>
        </p:txBody>
      </p:sp>
      <p:sp>
        <p:nvSpPr>
          <p:cNvPr id="3" name="Content Placeholder 2">
            <a:extLst>
              <a:ext uri="{FF2B5EF4-FFF2-40B4-BE49-F238E27FC236}">
                <a16:creationId xmlns:a16="http://schemas.microsoft.com/office/drawing/2014/main" id="{20FAB946-2697-4AF1-BF39-BF80D4E221D0}"/>
              </a:ext>
            </a:extLst>
          </p:cNvPr>
          <p:cNvSpPr>
            <a:spLocks noGrp="1"/>
          </p:cNvSpPr>
          <p:nvPr>
            <p:ph idx="1"/>
          </p:nvPr>
        </p:nvSpPr>
        <p:spPr/>
        <p:txBody>
          <a:bodyPr/>
          <a:lstStyle/>
          <a:p>
            <a:r>
              <a:rPr lang="fr-FR" dirty="0"/>
              <a:t>NAMI – National Alliance on Mental </a:t>
            </a:r>
            <a:r>
              <a:rPr lang="fr-FR" dirty="0" err="1"/>
              <a:t>Illness</a:t>
            </a:r>
            <a:r>
              <a:rPr lang="fr-FR" dirty="0"/>
              <a:t>, </a:t>
            </a:r>
            <a:r>
              <a:rPr lang="fr-FR" dirty="0">
                <a:hlinkClick r:id="rId2"/>
              </a:rPr>
              <a:t>www.nami.org</a:t>
            </a:r>
            <a:r>
              <a:rPr lang="fr-FR" dirty="0"/>
              <a:t>, 2023</a:t>
            </a:r>
            <a:r>
              <a:rPr lang="fr-FR" b="1" dirty="0"/>
              <a:t>.</a:t>
            </a:r>
          </a:p>
          <a:p>
            <a:r>
              <a:rPr lang="fr-FR" dirty="0"/>
              <a:t>Brown, </a:t>
            </a:r>
            <a:r>
              <a:rPr lang="fr-FR" dirty="0" err="1"/>
              <a:t>Brene</a:t>
            </a:r>
            <a:r>
              <a:rPr lang="fr-FR" dirty="0"/>
              <a:t>: </a:t>
            </a:r>
            <a:r>
              <a:rPr lang="fr-FR" i="1" dirty="0"/>
              <a:t>Gifts of Imperfection</a:t>
            </a:r>
            <a:r>
              <a:rPr lang="fr-FR" dirty="0"/>
              <a:t>, 2010, </a:t>
            </a:r>
            <a:r>
              <a:rPr lang="fr-FR" dirty="0" err="1"/>
              <a:t>Hazelden</a:t>
            </a:r>
            <a:r>
              <a:rPr lang="fr-FR" dirty="0"/>
              <a:t> </a:t>
            </a:r>
            <a:r>
              <a:rPr lang="fr-FR" dirty="0" err="1"/>
              <a:t>Publishing</a:t>
            </a:r>
            <a:r>
              <a:rPr lang="fr-FR" dirty="0"/>
              <a:t>. </a:t>
            </a:r>
            <a:br>
              <a:rPr lang="fr-FR" dirty="0"/>
            </a:br>
            <a:endParaRPr lang="en-US" dirty="0"/>
          </a:p>
          <a:p>
            <a:endParaRPr lang="en-US" dirty="0"/>
          </a:p>
        </p:txBody>
      </p:sp>
    </p:spTree>
    <p:extLst>
      <p:ext uri="{BB962C8B-B14F-4D97-AF65-F5344CB8AC3E}">
        <p14:creationId xmlns:p14="http://schemas.microsoft.com/office/powerpoint/2010/main" val="213337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85B25-D794-4BBA-AF1A-2E5A5DDA56FE}"/>
              </a:ext>
            </a:extLst>
          </p:cNvPr>
          <p:cNvSpPr>
            <a:spLocks noGrp="1"/>
          </p:cNvSpPr>
          <p:nvPr>
            <p:ph type="title"/>
          </p:nvPr>
        </p:nvSpPr>
        <p:spPr/>
        <p:txBody>
          <a:bodyPr/>
          <a:lstStyle/>
          <a:p>
            <a:pPr algn="ctr"/>
            <a:r>
              <a:rPr lang="en-US" b="1" dirty="0"/>
              <a:t>WHAT IS VULNERABILITY</a:t>
            </a:r>
            <a:r>
              <a:rPr lang="en-US" dirty="0"/>
              <a:t>?</a:t>
            </a:r>
          </a:p>
        </p:txBody>
      </p:sp>
      <p:sp>
        <p:nvSpPr>
          <p:cNvPr id="3" name="Content Placeholder 2">
            <a:extLst>
              <a:ext uri="{FF2B5EF4-FFF2-40B4-BE49-F238E27FC236}">
                <a16:creationId xmlns:a16="http://schemas.microsoft.com/office/drawing/2014/main" id="{C9BBB072-A08F-4CF6-8794-5C38D168FC99}"/>
              </a:ext>
            </a:extLst>
          </p:cNvPr>
          <p:cNvSpPr>
            <a:spLocks noGrp="1"/>
          </p:cNvSpPr>
          <p:nvPr>
            <p:ph idx="1"/>
          </p:nvPr>
        </p:nvSpPr>
        <p:spPr/>
        <p:txBody>
          <a:bodyPr>
            <a:normAutofit fontScale="92500" lnSpcReduction="20000"/>
          </a:bodyPr>
          <a:lstStyle/>
          <a:p>
            <a:r>
              <a:rPr lang="en-US" dirty="0"/>
              <a:t>Vulnerability is the root of trust. It gives people a safe space to be themselves and its how we bond with each other as humans. Vulnerably connects us more deeply than any other human emotion can. </a:t>
            </a:r>
          </a:p>
          <a:p>
            <a:r>
              <a:rPr lang="en-US" dirty="0"/>
              <a:t>Vulnerability is “the feeling we get during times of uncertainty, risk, or emotional exposure. This includes times when we’re showing our feelings and we’re not sure what people will think and times when we really care about something and people will know that we’re sad or disappointed when it doesn’t work out.” (</a:t>
            </a:r>
            <a:r>
              <a:rPr lang="en-US" dirty="0" err="1"/>
              <a:t>Brene</a:t>
            </a:r>
            <a:r>
              <a:rPr lang="en-US" dirty="0"/>
              <a:t>’ Brown – Gifts of Imperfection) </a:t>
            </a:r>
          </a:p>
          <a:p>
            <a:r>
              <a:rPr lang="en-US" dirty="0"/>
              <a:t>When you’re vulnerable, you allow yourself to be human, to make mistakes. To be scared and sad, to be excited and nervous about things at the same time. Truth is, you are not less of a person when you mess up. In fact, you are generally better off because of mistakes and the lessons learned from them. Your imperfections have helped get you to where you are today.</a:t>
            </a:r>
          </a:p>
        </p:txBody>
      </p:sp>
    </p:spTree>
    <p:extLst>
      <p:ext uri="{BB962C8B-B14F-4D97-AF65-F5344CB8AC3E}">
        <p14:creationId xmlns:p14="http://schemas.microsoft.com/office/powerpoint/2010/main" val="421649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17818-5F14-4473-A1FA-87051910F70E}"/>
              </a:ext>
            </a:extLst>
          </p:cNvPr>
          <p:cNvSpPr>
            <a:spLocks noGrp="1"/>
          </p:cNvSpPr>
          <p:nvPr>
            <p:ph type="title"/>
          </p:nvPr>
        </p:nvSpPr>
        <p:spPr/>
        <p:txBody>
          <a:bodyPr/>
          <a:lstStyle/>
          <a:p>
            <a:r>
              <a:rPr lang="en-US" b="1" dirty="0"/>
              <a:t>How Do We Become Vulnerable to Connect?</a:t>
            </a:r>
          </a:p>
        </p:txBody>
      </p:sp>
      <p:sp>
        <p:nvSpPr>
          <p:cNvPr id="3" name="Content Placeholder 2">
            <a:extLst>
              <a:ext uri="{FF2B5EF4-FFF2-40B4-BE49-F238E27FC236}">
                <a16:creationId xmlns:a16="http://schemas.microsoft.com/office/drawing/2014/main" id="{D8ACD321-3975-4A26-9334-F1F6B1E8CBBF}"/>
              </a:ext>
            </a:extLst>
          </p:cNvPr>
          <p:cNvSpPr>
            <a:spLocks noGrp="1"/>
          </p:cNvSpPr>
          <p:nvPr>
            <p:ph idx="1"/>
          </p:nvPr>
        </p:nvSpPr>
        <p:spPr/>
        <p:txBody>
          <a:bodyPr>
            <a:normAutofit fontScale="92500" lnSpcReduction="10000"/>
          </a:bodyPr>
          <a:lstStyle/>
          <a:p>
            <a:r>
              <a:rPr lang="en-US" dirty="0"/>
              <a:t>Give yourself compassion. </a:t>
            </a:r>
          </a:p>
          <a:p>
            <a:r>
              <a:rPr lang="en-US" dirty="0"/>
              <a:t>Acknowledge how you feel in the moment.</a:t>
            </a:r>
          </a:p>
          <a:p>
            <a:r>
              <a:rPr lang="en-US" dirty="0"/>
              <a:t>Get comfortable with your own emotions (emotional regulation).</a:t>
            </a:r>
          </a:p>
          <a:p>
            <a:r>
              <a:rPr lang="en-US" dirty="0"/>
              <a:t>Recognize that vulnerability is a strength NOT a weakness.</a:t>
            </a:r>
          </a:p>
          <a:p>
            <a:r>
              <a:rPr lang="en-US" dirty="0"/>
              <a:t>Be honest with yourself.</a:t>
            </a:r>
          </a:p>
          <a:p>
            <a:r>
              <a:rPr lang="en-US" dirty="0"/>
              <a:t>Give up the need for approval from others. </a:t>
            </a:r>
          </a:p>
          <a:p>
            <a:r>
              <a:rPr lang="en-US" dirty="0"/>
              <a:t>Let your children see the real you, drop unrealistic expectations.</a:t>
            </a:r>
          </a:p>
          <a:p>
            <a:r>
              <a:rPr lang="en-US" dirty="0"/>
              <a:t>We become “unreachable” when we are not willing to bond through shared emotion and experience. </a:t>
            </a:r>
          </a:p>
          <a:p>
            <a:r>
              <a:rPr lang="en-US" dirty="0"/>
              <a:t>“When we shut down vulnerability, we shut down opportunity” </a:t>
            </a:r>
            <a:r>
              <a:rPr lang="en-US" sz="1700" dirty="0" err="1"/>
              <a:t>Brene</a:t>
            </a:r>
            <a:r>
              <a:rPr lang="en-US" sz="1700" dirty="0"/>
              <a:t>’ Brown</a:t>
            </a:r>
          </a:p>
        </p:txBody>
      </p:sp>
    </p:spTree>
    <p:extLst>
      <p:ext uri="{BB962C8B-B14F-4D97-AF65-F5344CB8AC3E}">
        <p14:creationId xmlns:p14="http://schemas.microsoft.com/office/powerpoint/2010/main" val="367846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7B8CD-44A5-491A-9FE4-E04ADD7C93B5}"/>
              </a:ext>
            </a:extLst>
          </p:cNvPr>
          <p:cNvSpPr>
            <a:spLocks noGrp="1"/>
          </p:cNvSpPr>
          <p:nvPr>
            <p:ph type="title"/>
          </p:nvPr>
        </p:nvSpPr>
        <p:spPr/>
        <p:txBody>
          <a:bodyPr/>
          <a:lstStyle/>
          <a:p>
            <a:pPr algn="ctr"/>
            <a:r>
              <a:rPr lang="en-US" b="1" dirty="0"/>
              <a:t>4 Reasons to Be Vulnerable</a:t>
            </a:r>
          </a:p>
        </p:txBody>
      </p:sp>
      <p:sp>
        <p:nvSpPr>
          <p:cNvPr id="3" name="Content Placeholder 2">
            <a:extLst>
              <a:ext uri="{FF2B5EF4-FFF2-40B4-BE49-F238E27FC236}">
                <a16:creationId xmlns:a16="http://schemas.microsoft.com/office/drawing/2014/main" id="{90D88590-2BC0-42F5-B1C4-B8D6CC1B854E}"/>
              </a:ext>
            </a:extLst>
          </p:cNvPr>
          <p:cNvSpPr>
            <a:spLocks noGrp="1"/>
          </p:cNvSpPr>
          <p:nvPr>
            <p:ph idx="1"/>
          </p:nvPr>
        </p:nvSpPr>
        <p:spPr/>
        <p:txBody>
          <a:bodyPr>
            <a:normAutofit lnSpcReduction="10000"/>
          </a:bodyPr>
          <a:lstStyle/>
          <a:p>
            <a:r>
              <a:rPr lang="en-US" b="1" dirty="0"/>
              <a:t>Vulnerability Strengthens Relationships - </a:t>
            </a:r>
            <a:r>
              <a:rPr lang="en-US" sz="2000" dirty="0"/>
              <a:t>Vulnerability helps us better understand and forgive each other when things get heated, so that everyone knows that their emotions are valid and that they are worthy of love. And not only that, but being vulnerable can also help us RELATE to each other! </a:t>
            </a:r>
          </a:p>
          <a:p>
            <a:r>
              <a:rPr lang="en-US" b="1" dirty="0"/>
              <a:t>Others Relate to Your Vulnerability – </a:t>
            </a:r>
            <a:r>
              <a:rPr lang="en-US" sz="2000" dirty="0"/>
              <a:t>it is being real (cutting through the crap), telling it like it really is, opening up about what we are feeling helps others connect. </a:t>
            </a:r>
          </a:p>
          <a:p>
            <a:r>
              <a:rPr lang="en-US" b="1" dirty="0"/>
              <a:t>Being Vulnerable Helps You Grow - </a:t>
            </a:r>
            <a:r>
              <a:rPr lang="en-US" sz="2000" dirty="0"/>
              <a:t>Taking charge of your emotions plays a big part in embracing imperfection and realizing who we truly are. Recognizing how emotions are affecting you will allow you to be kinder to yourself and act accordingly. </a:t>
            </a:r>
          </a:p>
          <a:p>
            <a:r>
              <a:rPr lang="en-US" b="1" dirty="0"/>
              <a:t>Vulnerability Makes You Stronger - </a:t>
            </a:r>
            <a:r>
              <a:rPr lang="en-US" sz="2200" dirty="0"/>
              <a:t>Fear, insecurity, and doubt will never go away — they’re just a part of life! But what we CAN change is how we deal with them. Every single time we take a minute to be vulnerable, we practice dealing with that emotion or obstacle so that we can be even more resilient the next time it pops up! </a:t>
            </a:r>
            <a:endParaRPr lang="en-US" sz="2200" b="1" dirty="0"/>
          </a:p>
          <a:p>
            <a:endParaRPr lang="en-US" sz="2000" b="1" dirty="0"/>
          </a:p>
          <a:p>
            <a:endParaRPr lang="en-US" sz="2000" dirty="0"/>
          </a:p>
          <a:p>
            <a:endParaRPr lang="en-US" sz="2000" dirty="0"/>
          </a:p>
        </p:txBody>
      </p:sp>
    </p:spTree>
    <p:extLst>
      <p:ext uri="{BB962C8B-B14F-4D97-AF65-F5344CB8AC3E}">
        <p14:creationId xmlns:p14="http://schemas.microsoft.com/office/powerpoint/2010/main" val="3523237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EDE91-1A87-4D27-9C07-69E293880CD7}"/>
              </a:ext>
            </a:extLst>
          </p:cNvPr>
          <p:cNvSpPr>
            <a:spLocks noGrp="1"/>
          </p:cNvSpPr>
          <p:nvPr>
            <p:ph type="title"/>
          </p:nvPr>
        </p:nvSpPr>
        <p:spPr/>
        <p:txBody>
          <a:bodyPr/>
          <a:lstStyle/>
          <a:p>
            <a:pPr algn="ctr"/>
            <a:r>
              <a:rPr lang="en-US" b="1" dirty="0"/>
              <a:t>Invalidation – Invalidating Environments</a:t>
            </a:r>
          </a:p>
        </p:txBody>
      </p:sp>
      <p:sp>
        <p:nvSpPr>
          <p:cNvPr id="3" name="Content Placeholder 2">
            <a:extLst>
              <a:ext uri="{FF2B5EF4-FFF2-40B4-BE49-F238E27FC236}">
                <a16:creationId xmlns:a16="http://schemas.microsoft.com/office/drawing/2014/main" id="{447003E7-C392-479C-A551-094DC8E372EF}"/>
              </a:ext>
            </a:extLst>
          </p:cNvPr>
          <p:cNvSpPr>
            <a:spLocks noGrp="1"/>
          </p:cNvSpPr>
          <p:nvPr>
            <p:ph idx="1"/>
          </p:nvPr>
        </p:nvSpPr>
        <p:spPr/>
        <p:txBody>
          <a:bodyPr/>
          <a:lstStyle/>
          <a:p>
            <a:r>
              <a:rPr lang="en-US" dirty="0"/>
              <a:t>Invalidate means “to discredit, disprove, refute.”</a:t>
            </a:r>
          </a:p>
          <a:p>
            <a:r>
              <a:rPr lang="en-US" dirty="0"/>
              <a:t>In an invalidating environment, an individual’s thoughts and feelings are met by unpredictable and extreme responses from family, friends, teachers, and bosses.  An individual is led to believe that he/she is </a:t>
            </a:r>
            <a:r>
              <a:rPr lang="en-US" b="1" u="sng" dirty="0"/>
              <a:t>wrong</a:t>
            </a:r>
            <a:r>
              <a:rPr lang="en-US" dirty="0"/>
              <a:t> to have those thoughts and feelings</a:t>
            </a:r>
          </a:p>
          <a:p>
            <a:endParaRPr lang="en-US" dirty="0"/>
          </a:p>
        </p:txBody>
      </p:sp>
    </p:spTree>
    <p:extLst>
      <p:ext uri="{BB962C8B-B14F-4D97-AF65-F5344CB8AC3E}">
        <p14:creationId xmlns:p14="http://schemas.microsoft.com/office/powerpoint/2010/main" val="400741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43AB-7EC3-45B8-8385-8372201A89C2}"/>
              </a:ext>
            </a:extLst>
          </p:cNvPr>
          <p:cNvSpPr>
            <a:spLocks noGrp="1"/>
          </p:cNvSpPr>
          <p:nvPr>
            <p:ph type="title"/>
          </p:nvPr>
        </p:nvSpPr>
        <p:spPr/>
        <p:txBody>
          <a:bodyPr/>
          <a:lstStyle/>
          <a:p>
            <a:pPr algn="ctr"/>
            <a:r>
              <a:rPr lang="en-US" b="1" dirty="0"/>
              <a:t>Examples:</a:t>
            </a:r>
          </a:p>
        </p:txBody>
      </p:sp>
      <p:sp>
        <p:nvSpPr>
          <p:cNvPr id="3" name="Content Placeholder 2">
            <a:extLst>
              <a:ext uri="{FF2B5EF4-FFF2-40B4-BE49-F238E27FC236}">
                <a16:creationId xmlns:a16="http://schemas.microsoft.com/office/drawing/2014/main" id="{49855272-0C2A-412E-A6C9-7329E1176AA7}"/>
              </a:ext>
            </a:extLst>
          </p:cNvPr>
          <p:cNvSpPr>
            <a:spLocks noGrp="1"/>
          </p:cNvSpPr>
          <p:nvPr>
            <p:ph idx="1"/>
          </p:nvPr>
        </p:nvSpPr>
        <p:spPr/>
        <p:txBody>
          <a:bodyPr>
            <a:normAutofit/>
          </a:bodyPr>
          <a:lstStyle/>
          <a:p>
            <a:pPr marL="0" indent="0">
              <a:buNone/>
            </a:pPr>
            <a:endParaRPr lang="en-US" dirty="0"/>
          </a:p>
          <a:p>
            <a:r>
              <a:rPr lang="en-US" dirty="0"/>
              <a:t>A child or young adult may be upset, crying, and say to their parent or friend, “Nobody likes me. I’m no good at anything. My life is worthless.”</a:t>
            </a:r>
          </a:p>
          <a:p>
            <a:r>
              <a:rPr lang="en-US" dirty="0"/>
              <a:t>Parent or Friend may say: “What! You are great at all kinds of things! You are a great athlete, artist, or singer. You have many friends. You clearly are not a failure. You are a beautiful, talented kid.”</a:t>
            </a:r>
          </a:p>
          <a:p>
            <a:r>
              <a:rPr lang="en-US" i="1" dirty="0"/>
              <a:t>The parent or friend saying this believes they are saying something positive and supportive to this youth (and true to the parent/friend).</a:t>
            </a:r>
            <a:endParaRPr lang="en-US" dirty="0"/>
          </a:p>
          <a:p>
            <a:endParaRPr lang="en-US" dirty="0"/>
          </a:p>
        </p:txBody>
      </p:sp>
    </p:spTree>
    <p:extLst>
      <p:ext uri="{BB962C8B-B14F-4D97-AF65-F5344CB8AC3E}">
        <p14:creationId xmlns:p14="http://schemas.microsoft.com/office/powerpoint/2010/main" val="1034493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61A56-2AD4-435D-B70B-B5F64CC43F6B}"/>
              </a:ext>
            </a:extLst>
          </p:cNvPr>
          <p:cNvSpPr>
            <a:spLocks noGrp="1"/>
          </p:cNvSpPr>
          <p:nvPr>
            <p:ph type="title"/>
          </p:nvPr>
        </p:nvSpPr>
        <p:spPr/>
        <p:txBody>
          <a:bodyPr/>
          <a:lstStyle/>
          <a:p>
            <a:pPr algn="ctr"/>
            <a:r>
              <a:rPr lang="en-US" b="1" dirty="0"/>
              <a:t>Invalidating experience</a:t>
            </a:r>
          </a:p>
        </p:txBody>
      </p:sp>
      <p:sp>
        <p:nvSpPr>
          <p:cNvPr id="3" name="Content Placeholder 2">
            <a:extLst>
              <a:ext uri="{FF2B5EF4-FFF2-40B4-BE49-F238E27FC236}">
                <a16:creationId xmlns:a16="http://schemas.microsoft.com/office/drawing/2014/main" id="{D59E569D-73E4-4015-ADA4-6D331FF75515}"/>
              </a:ext>
            </a:extLst>
          </p:cNvPr>
          <p:cNvSpPr>
            <a:spLocks noGrp="1"/>
          </p:cNvSpPr>
          <p:nvPr>
            <p:ph idx="1"/>
          </p:nvPr>
        </p:nvSpPr>
        <p:spPr/>
        <p:txBody>
          <a:bodyPr/>
          <a:lstStyle/>
          <a:p>
            <a:r>
              <a:rPr lang="en-US" b="1" dirty="0"/>
              <a:t>What these statements sound like to the youth: </a:t>
            </a:r>
            <a:endParaRPr lang="en-US" dirty="0"/>
          </a:p>
          <a:p>
            <a:r>
              <a:rPr lang="en-US" i="1" dirty="0"/>
              <a:t>My parent/friend thinks that what I feeling is wrong; that I have no reason to feel the way I do.</a:t>
            </a:r>
            <a:endParaRPr lang="en-US" dirty="0"/>
          </a:p>
          <a:p>
            <a:r>
              <a:rPr lang="en-US" i="1" dirty="0"/>
              <a:t>My parent/friend thinks they are helping me, but I end up feeling bad because they don’t understand what I am experiencing. They don’t value what I am saying.</a:t>
            </a:r>
            <a:endParaRPr lang="en-US" dirty="0"/>
          </a:p>
          <a:p>
            <a:r>
              <a:rPr lang="en-US" i="1" dirty="0"/>
              <a:t>My parent/friend thinks I should feel great, but I feel like a bigger failure because I cannot feel the way they want me to feel.</a:t>
            </a:r>
            <a:endParaRPr lang="en-US" dirty="0"/>
          </a:p>
          <a:p>
            <a:endParaRPr lang="en-US" dirty="0"/>
          </a:p>
        </p:txBody>
      </p:sp>
    </p:spTree>
    <p:extLst>
      <p:ext uri="{BB962C8B-B14F-4D97-AF65-F5344CB8AC3E}">
        <p14:creationId xmlns:p14="http://schemas.microsoft.com/office/powerpoint/2010/main" val="1056681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42CDE-2232-4AEC-91CA-E95BAC41B758}"/>
              </a:ext>
            </a:extLst>
          </p:cNvPr>
          <p:cNvSpPr>
            <a:spLocks noGrp="1"/>
          </p:cNvSpPr>
          <p:nvPr>
            <p:ph type="title"/>
          </p:nvPr>
        </p:nvSpPr>
        <p:spPr/>
        <p:txBody>
          <a:bodyPr/>
          <a:lstStyle/>
          <a:p>
            <a:pPr algn="ctr"/>
            <a:r>
              <a:rPr lang="en-US" b="1" dirty="0"/>
              <a:t>Consequences of Invalidating Environments</a:t>
            </a:r>
          </a:p>
        </p:txBody>
      </p:sp>
      <p:sp>
        <p:nvSpPr>
          <p:cNvPr id="3" name="Content Placeholder 2">
            <a:extLst>
              <a:ext uri="{FF2B5EF4-FFF2-40B4-BE49-F238E27FC236}">
                <a16:creationId xmlns:a16="http://schemas.microsoft.com/office/drawing/2014/main" id="{8D89AF79-5DF9-4759-BE40-CDD91255EEA7}"/>
              </a:ext>
            </a:extLst>
          </p:cNvPr>
          <p:cNvSpPr>
            <a:spLocks noGrp="1"/>
          </p:cNvSpPr>
          <p:nvPr>
            <p:ph idx="1"/>
          </p:nvPr>
        </p:nvSpPr>
        <p:spPr/>
        <p:txBody>
          <a:bodyPr>
            <a:normAutofit fontScale="92500" lnSpcReduction="10000"/>
          </a:bodyPr>
          <a:lstStyle/>
          <a:p>
            <a:r>
              <a:rPr lang="en-US" b="1" dirty="0"/>
              <a:t>In an invalidating environment, the individual does not learn to:</a:t>
            </a:r>
          </a:p>
          <a:p>
            <a:pPr lvl="1"/>
            <a:r>
              <a:rPr lang="en-US" dirty="0"/>
              <a:t>Identify feelings/emotions</a:t>
            </a:r>
          </a:p>
          <a:p>
            <a:pPr lvl="1"/>
            <a:r>
              <a:rPr lang="en-US" dirty="0"/>
              <a:t>Effectively regulate emotions</a:t>
            </a:r>
          </a:p>
          <a:p>
            <a:pPr lvl="1"/>
            <a:r>
              <a:rPr lang="en-US" dirty="0"/>
              <a:t>Trust feelings</a:t>
            </a:r>
          </a:p>
          <a:p>
            <a:r>
              <a:rPr lang="en-US" b="1" dirty="0"/>
              <a:t>By making problem solving seem easier than it is, the environment does not teach the individual to:</a:t>
            </a:r>
          </a:p>
          <a:p>
            <a:pPr lvl="1"/>
            <a:r>
              <a:rPr lang="en-US" dirty="0"/>
              <a:t>Effectively tolerate stress</a:t>
            </a:r>
          </a:p>
          <a:p>
            <a:pPr lvl="1"/>
            <a:r>
              <a:rPr lang="en-US" dirty="0"/>
              <a:t>Form realistic goals and expectations (Why can everyone else do this but me?)</a:t>
            </a:r>
          </a:p>
          <a:p>
            <a:r>
              <a:rPr lang="en-US" b="1" dirty="0"/>
              <a:t>When communication of anger or sadness is punished and/or when only intense anger or sadness are responded to, the environment teaches the individual to:</a:t>
            </a:r>
          </a:p>
          <a:p>
            <a:pPr lvl="1"/>
            <a:r>
              <a:rPr lang="en-US" dirty="0"/>
              <a:t>Vary between having/expressing no emotions and having extreme emotions.</a:t>
            </a:r>
          </a:p>
          <a:p>
            <a:endParaRPr lang="en-US" dirty="0"/>
          </a:p>
        </p:txBody>
      </p:sp>
    </p:spTree>
    <p:extLst>
      <p:ext uri="{BB962C8B-B14F-4D97-AF65-F5344CB8AC3E}">
        <p14:creationId xmlns:p14="http://schemas.microsoft.com/office/powerpoint/2010/main" val="3106476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TotalTime>
  <Words>2575</Words>
  <Application>Microsoft Office PowerPoint</Application>
  <PresentationFormat>Widescreen</PresentationFormat>
  <Paragraphs>123</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Calibri Light</vt:lpstr>
      <vt:lpstr>Comic Sans MS</vt:lpstr>
      <vt:lpstr>Times New Roman</vt:lpstr>
      <vt:lpstr>Office Theme</vt:lpstr>
      <vt:lpstr>Acrobat Document</vt:lpstr>
      <vt:lpstr>PowerPoint Presentation</vt:lpstr>
      <vt:lpstr>How Talk To Your Child About Their Mental Health</vt:lpstr>
      <vt:lpstr>WHAT IS VULNERABILITY?</vt:lpstr>
      <vt:lpstr>How Do We Become Vulnerable to Connect?</vt:lpstr>
      <vt:lpstr>4 Reasons to Be Vulnerable</vt:lpstr>
      <vt:lpstr>Invalidation – Invalidating Environments</vt:lpstr>
      <vt:lpstr>Examples:</vt:lpstr>
      <vt:lpstr>Invalidating experience</vt:lpstr>
      <vt:lpstr>Consequences of Invalidating Environments</vt:lpstr>
      <vt:lpstr>Validation</vt:lpstr>
      <vt:lpstr>Why Should We Validate</vt:lpstr>
      <vt:lpstr>Emotional Validation Looks Like</vt:lpstr>
      <vt:lpstr>Levels of Validation</vt:lpstr>
      <vt:lpstr>Emotional Regulation Skills - Grounding</vt:lpstr>
      <vt:lpstr>Emotional Regulation Skills - Grounding</vt:lpstr>
      <vt:lpstr>Emotional Regulation Skills - Grounding</vt:lpstr>
      <vt:lpstr>Emotional Regulation Skills - Grounding</vt:lpstr>
      <vt:lpstr>Creating a Safe Space</vt:lpstr>
      <vt:lpstr> Make An Analogy To A Medical Problem </vt:lpstr>
      <vt:lpstr>Give Them Concrete Explanations </vt:lpstr>
      <vt:lpstr>Listen To Them And Validate Their Experiences </vt:lpstr>
      <vt:lpstr>Be Sure They Know This Is Not Their Fault </vt:lpstr>
      <vt:lpstr>Have Frequent Conversations </vt:lpstr>
      <vt:lpstr>Let Them Ask You Questions </vt:lpstr>
      <vt:lpstr>Include The Family </vt:lpstr>
      <vt:lpstr>Sources and Works Cited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Jennie Fullmer</dc:creator>
  <cp:lastModifiedBy>Jennie Fullmer</cp:lastModifiedBy>
  <cp:revision>25</cp:revision>
  <dcterms:created xsi:type="dcterms:W3CDTF">2023-02-07T20:20:15Z</dcterms:created>
  <dcterms:modified xsi:type="dcterms:W3CDTF">2023-02-13T17:47:07Z</dcterms:modified>
</cp:coreProperties>
</file>