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84" r:id="rId6"/>
    <p:sldId id="280" r:id="rId7"/>
    <p:sldId id="285" r:id="rId8"/>
    <p:sldId id="286" r:id="rId9"/>
    <p:sldId id="287" r:id="rId10"/>
    <p:sldId id="277" r:id="rId11"/>
    <p:sldId id="281" r:id="rId12"/>
    <p:sldId id="278" r:id="rId13"/>
    <p:sldId id="288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80" autoAdjust="0"/>
  </p:normalViewPr>
  <p:slideViewPr>
    <p:cSldViewPr>
      <p:cViewPr varScale="1">
        <p:scale>
          <a:sx n="114" d="100"/>
          <a:sy n="114" d="100"/>
        </p:scale>
        <p:origin x="414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3/2/2023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3/2/2023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 this normal?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CABDD-5946-2597-640E-343AF6F6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AD6CD-BDE2-B513-2632-7E2F9608F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2286000"/>
            <a:ext cx="4700016" cy="3886200"/>
          </a:xfrm>
        </p:spPr>
        <p:txBody>
          <a:bodyPr>
            <a:normAutofit/>
          </a:bodyPr>
          <a:lstStyle/>
          <a:p>
            <a:r>
              <a:rPr lang="en-US" dirty="0"/>
              <a:t>Don’t stress if you can’t tell the difference </a:t>
            </a:r>
          </a:p>
          <a:p>
            <a:r>
              <a:rPr lang="en-US" dirty="0"/>
              <a:t>Try healthy coping Mechanisms </a:t>
            </a:r>
          </a:p>
          <a:p>
            <a:r>
              <a:rPr lang="en-US" dirty="0"/>
              <a:t>Impaired functioning/two weeks </a:t>
            </a:r>
          </a:p>
          <a:p>
            <a:endParaRPr lang="en-US" dirty="0"/>
          </a:p>
        </p:txBody>
      </p:sp>
      <p:pic>
        <p:nvPicPr>
          <p:cNvPr id="5122" name="Picture 2" descr="Psychological Disorders. What do you think? Write a definition for a  psychological disorder. Do not give examples or define specific disorders-  what does. - ppt download">
            <a:extLst>
              <a:ext uri="{FF2B5EF4-FFF2-40B4-BE49-F238E27FC236}">
                <a16:creationId xmlns:a16="http://schemas.microsoft.com/office/drawing/2014/main" id="{13BB2B32-DC28-4906-ADF9-929224E48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2035" y="2161795"/>
            <a:ext cx="4700016" cy="3525012"/>
          </a:xfrm>
          <a:prstGeom prst="rect">
            <a:avLst/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249684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7E785-FAD9-329B-38CB-EA6C9503F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851" y="-21771"/>
            <a:ext cx="9601200" cy="1143000"/>
          </a:xfrm>
        </p:spPr>
        <p:txBody>
          <a:bodyPr/>
          <a:lstStyle/>
          <a:p>
            <a:pPr algn="ctr"/>
            <a:r>
              <a:rPr lang="en-US" dirty="0"/>
              <a:t>Fine Line between Stress and Anxiety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E6670-212E-AEB7-9845-1A53C650AD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Tightrope-walking Wallenda siblings will travel 25 stories above Times  Square | 6sqft">
            <a:extLst>
              <a:ext uri="{FF2B5EF4-FFF2-40B4-BE49-F238E27FC236}">
                <a16:creationId xmlns:a16="http://schemas.microsoft.com/office/drawing/2014/main" id="{AC386D10-0C99-4A06-2F5A-1BD1E476A0E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90" y="1524000"/>
            <a:ext cx="7425644" cy="514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0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ED363-557A-A4C4-F5A3-AD0B627B8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 Line between Stress and Anxiety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B9317-0B4B-60EB-B11C-2A704CDEE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54163-86F4-E236-34F3-7ACCFA1ADD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Typically external trigger </a:t>
            </a:r>
          </a:p>
          <a:p>
            <a:r>
              <a:rPr lang="en-US" dirty="0"/>
              <a:t>Short term or long term </a:t>
            </a:r>
          </a:p>
          <a:p>
            <a:r>
              <a:rPr lang="en-US" dirty="0"/>
              <a:t>Irritability</a:t>
            </a:r>
          </a:p>
          <a:p>
            <a:r>
              <a:rPr lang="en-US" dirty="0"/>
              <a:t>Anger </a:t>
            </a:r>
          </a:p>
          <a:p>
            <a:r>
              <a:rPr lang="en-US" dirty="0"/>
              <a:t>Fatigue </a:t>
            </a:r>
          </a:p>
          <a:p>
            <a:r>
              <a:rPr lang="en-US" dirty="0"/>
              <a:t>Muscle pain </a:t>
            </a:r>
          </a:p>
          <a:p>
            <a:r>
              <a:rPr lang="en-US" dirty="0"/>
              <a:t>Digestive troubles </a:t>
            </a:r>
          </a:p>
          <a:p>
            <a:r>
              <a:rPr lang="en-US" dirty="0"/>
              <a:t>Difficulty sleeping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6917C-77D7-964C-F315-D8E4522EB9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Anxiety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4F3FF3-8535-C216-50F6-7CF419AAE23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Persistent, excessive worries that don’t go away even in the absence of a </a:t>
            </a:r>
            <a:r>
              <a:rPr lang="en-US" dirty="0" err="1"/>
              <a:t>stessor</a:t>
            </a:r>
            <a:r>
              <a:rPr lang="en-US" dirty="0"/>
              <a:t>. </a:t>
            </a:r>
          </a:p>
          <a:p>
            <a:r>
              <a:rPr lang="en-US" dirty="0"/>
              <a:t>Insomnia</a:t>
            </a:r>
          </a:p>
          <a:p>
            <a:r>
              <a:rPr lang="en-US" dirty="0"/>
              <a:t>Difficulty concentrating </a:t>
            </a:r>
          </a:p>
          <a:p>
            <a:r>
              <a:rPr lang="en-US" dirty="0"/>
              <a:t>Fatigue </a:t>
            </a:r>
          </a:p>
          <a:p>
            <a:r>
              <a:rPr lang="en-US" dirty="0"/>
              <a:t>Muscle tension </a:t>
            </a:r>
          </a:p>
          <a:p>
            <a:r>
              <a:rPr lang="en-US" dirty="0"/>
              <a:t>irritability </a:t>
            </a:r>
          </a:p>
        </p:txBody>
      </p:sp>
    </p:spTree>
    <p:extLst>
      <p:ext uri="{BB962C8B-B14F-4D97-AF65-F5344CB8AC3E}">
        <p14:creationId xmlns:p14="http://schemas.microsoft.com/office/powerpoint/2010/main" val="406022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FD6B5-72E7-F8EA-DE8D-F0B46A77B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0"/>
            <a:ext cx="9601200" cy="1143000"/>
          </a:xfrm>
        </p:spPr>
        <p:txBody>
          <a:bodyPr/>
          <a:lstStyle/>
          <a:p>
            <a:pPr algn="ctr"/>
            <a:r>
              <a:rPr lang="en-US" dirty="0"/>
              <a:t>Symptoms of GAD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5786B-B144-5D0C-CB02-DCB0629CA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295400"/>
            <a:ext cx="9601200" cy="5562600"/>
          </a:xfrm>
        </p:spPr>
        <p:txBody>
          <a:bodyPr>
            <a:normAutofit/>
          </a:bodyPr>
          <a:lstStyle/>
          <a:p>
            <a:r>
              <a:rPr lang="en-US" b="1" dirty="0"/>
              <a:t>Excessive </a:t>
            </a:r>
            <a:r>
              <a:rPr lang="en-US" dirty="0"/>
              <a:t>anxiety and worry occurring </a:t>
            </a:r>
            <a:r>
              <a:rPr lang="en-US" b="1" dirty="0"/>
              <a:t>more days than not </a:t>
            </a:r>
            <a:r>
              <a:rPr lang="en-US" dirty="0"/>
              <a:t>for at least </a:t>
            </a:r>
            <a:r>
              <a:rPr lang="en-US" b="1" dirty="0"/>
              <a:t>6 months</a:t>
            </a:r>
            <a:r>
              <a:rPr lang="en-US" dirty="0"/>
              <a:t>, about a number of things </a:t>
            </a:r>
          </a:p>
          <a:p>
            <a:r>
              <a:rPr lang="en-US" dirty="0"/>
              <a:t>The individual finds it difficult to control the worry. </a:t>
            </a:r>
          </a:p>
          <a:p>
            <a:r>
              <a:rPr lang="en-US" dirty="0"/>
              <a:t>At least 3 of the following symptoms: </a:t>
            </a:r>
          </a:p>
          <a:p>
            <a:pPr lvl="1"/>
            <a:r>
              <a:rPr lang="en-US" dirty="0"/>
              <a:t>Restlessness or feeling keyed up or on edge. </a:t>
            </a:r>
          </a:p>
          <a:p>
            <a:pPr lvl="1"/>
            <a:r>
              <a:rPr lang="en-US" dirty="0"/>
              <a:t>Being easily fatigued. </a:t>
            </a:r>
          </a:p>
          <a:p>
            <a:pPr lvl="1"/>
            <a:r>
              <a:rPr lang="en-US" dirty="0"/>
              <a:t>Difficulty concentrating </a:t>
            </a:r>
          </a:p>
          <a:p>
            <a:pPr lvl="1"/>
            <a:r>
              <a:rPr lang="en-US" dirty="0"/>
              <a:t>Irritability </a:t>
            </a:r>
          </a:p>
          <a:p>
            <a:pPr lvl="1"/>
            <a:r>
              <a:rPr lang="en-US" dirty="0"/>
              <a:t>Muscle tension </a:t>
            </a:r>
          </a:p>
          <a:p>
            <a:pPr lvl="1"/>
            <a:r>
              <a:rPr lang="en-US" dirty="0"/>
              <a:t>Sleep disturbances </a:t>
            </a:r>
          </a:p>
          <a:p>
            <a:r>
              <a:rPr lang="en-US" dirty="0"/>
              <a:t>Cause distress or impairment in functioning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8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12BEB-C12F-340D-4DD1-DFF304041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Am I Sad or Depressed?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1018A-80CE-3EC9-81CC-36CD38235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Sadness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1F3B2-1D81-5B94-A3F0-2A964FF4BD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Normal human emotion </a:t>
            </a:r>
          </a:p>
          <a:p>
            <a:r>
              <a:rPr lang="en-US" dirty="0"/>
              <a:t>Everyone will experience it </a:t>
            </a:r>
          </a:p>
          <a:p>
            <a:r>
              <a:rPr lang="en-US" dirty="0"/>
              <a:t>Usually triggered by a difficult, hurtful, challenging, or disappointing event, experience, or situation. </a:t>
            </a:r>
          </a:p>
          <a:p>
            <a:r>
              <a:rPr lang="en-US" dirty="0"/>
              <a:t>Sadness remits </a:t>
            </a:r>
          </a:p>
          <a:p>
            <a:pPr lvl="1"/>
            <a:r>
              <a:rPr lang="en-US" dirty="0"/>
              <a:t>Something changes </a:t>
            </a:r>
          </a:p>
          <a:p>
            <a:pPr lvl="1"/>
            <a:r>
              <a:rPr lang="en-US" dirty="0"/>
              <a:t>Emotional hurt fades </a:t>
            </a:r>
          </a:p>
          <a:p>
            <a:pPr lvl="1"/>
            <a:r>
              <a:rPr lang="en-US" dirty="0"/>
              <a:t>Period of adjustment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C7C9D-4CA4-A4F9-CC27-7690E8DE8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Depression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861755-B630-939E-38A1-F83765802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754" y="2286000"/>
            <a:ext cx="4703259" cy="4190999"/>
          </a:xfrm>
        </p:spPr>
        <p:txBody>
          <a:bodyPr>
            <a:normAutofit fontScale="92500"/>
          </a:bodyPr>
          <a:lstStyle/>
          <a:p>
            <a:r>
              <a:rPr lang="en-US" dirty="0"/>
              <a:t>Feel sad about everything</a:t>
            </a:r>
          </a:p>
          <a:p>
            <a:pPr lvl="1"/>
            <a:r>
              <a:rPr lang="en-US" dirty="0"/>
              <a:t>Can occur in absence of trigger </a:t>
            </a:r>
          </a:p>
          <a:p>
            <a:r>
              <a:rPr lang="en-US" dirty="0"/>
              <a:t>Saps energy, motivation, and ability to experience joy, pleasure, excitement, anticipation, satisfaction, connection, and meaning. </a:t>
            </a:r>
          </a:p>
          <a:p>
            <a:r>
              <a:rPr lang="en-US" dirty="0"/>
              <a:t>Impatient </a:t>
            </a:r>
          </a:p>
          <a:p>
            <a:r>
              <a:rPr lang="en-US" dirty="0"/>
              <a:t>Quicker to get angry or frustrated </a:t>
            </a:r>
          </a:p>
          <a:p>
            <a:r>
              <a:rPr lang="en-US" dirty="0"/>
              <a:t>Quicker to break down, </a:t>
            </a:r>
          </a:p>
          <a:p>
            <a:r>
              <a:rPr lang="en-US" dirty="0"/>
              <a:t>Longer to bounce back from everything </a:t>
            </a:r>
          </a:p>
        </p:txBody>
      </p:sp>
    </p:spTree>
    <p:extLst>
      <p:ext uri="{BB962C8B-B14F-4D97-AF65-F5344CB8AC3E}">
        <p14:creationId xmlns:p14="http://schemas.microsoft.com/office/powerpoint/2010/main" val="110701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45F6-81A9-8D70-50AD-0F543CEB9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0"/>
            <a:ext cx="9601200" cy="990600"/>
          </a:xfrm>
        </p:spPr>
        <p:txBody>
          <a:bodyPr/>
          <a:lstStyle/>
          <a:p>
            <a:pPr algn="ctr"/>
            <a:r>
              <a:rPr lang="en-US" dirty="0"/>
              <a:t>Symptoms of Depression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8456E-8B48-3E7A-121E-D8C47563B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143000"/>
            <a:ext cx="9601200" cy="5486400"/>
          </a:xfrm>
        </p:spPr>
        <p:txBody>
          <a:bodyPr>
            <a:normAutofit/>
          </a:bodyPr>
          <a:lstStyle/>
          <a:p>
            <a:r>
              <a:rPr lang="en-US" dirty="0"/>
              <a:t>5 or more of the following in same 2-week period: </a:t>
            </a:r>
          </a:p>
          <a:p>
            <a:pPr lvl="1"/>
            <a:r>
              <a:rPr lang="en-US" sz="2200" dirty="0"/>
              <a:t>A depressed mood most of the day, nearly every day, *In children and adolescents can be irritable mood. </a:t>
            </a:r>
          </a:p>
          <a:p>
            <a:pPr lvl="1"/>
            <a:r>
              <a:rPr lang="en-US" sz="2200" dirty="0"/>
              <a:t>Diminished interest or pleasure in almost all activities</a:t>
            </a:r>
          </a:p>
          <a:p>
            <a:pPr lvl="1"/>
            <a:r>
              <a:rPr lang="en-US" sz="2200" dirty="0"/>
              <a:t>Significant weight change when not dieting or trying to gain weight </a:t>
            </a:r>
          </a:p>
          <a:p>
            <a:pPr lvl="1"/>
            <a:r>
              <a:rPr lang="en-US" sz="2200" dirty="0"/>
              <a:t>Insomnia or hypersomnia nearly every day </a:t>
            </a:r>
          </a:p>
          <a:p>
            <a:pPr lvl="1"/>
            <a:r>
              <a:rPr lang="en-US" sz="2200" dirty="0"/>
              <a:t>Psychomotor agitation or retardation (restlessness or being slowed down). </a:t>
            </a:r>
          </a:p>
          <a:p>
            <a:pPr lvl="1"/>
            <a:r>
              <a:rPr lang="en-US" sz="2200" dirty="0"/>
              <a:t>Fatigue or loss of energy </a:t>
            </a:r>
          </a:p>
          <a:p>
            <a:pPr lvl="1"/>
            <a:r>
              <a:rPr lang="en-US" sz="2200" dirty="0"/>
              <a:t>Feelings of worthlessness or excessive guilt </a:t>
            </a:r>
          </a:p>
          <a:p>
            <a:pPr lvl="1"/>
            <a:r>
              <a:rPr lang="en-US" sz="2200" dirty="0"/>
              <a:t>Diminished ability to think or concentrate </a:t>
            </a:r>
          </a:p>
          <a:p>
            <a:pPr lvl="1"/>
            <a:r>
              <a:rPr lang="en-US" sz="2200" dirty="0"/>
              <a:t>Recurrent thoughts of death or suicidal ideation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6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E458E-0840-2D34-7C04-8DED52727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 Coping Mechanisms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F8BF9-5C00-5974-3AB8-D09675021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953000"/>
          </a:xfrm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Good sleep hygiene </a:t>
            </a:r>
          </a:p>
          <a:p>
            <a:pPr lvl="1"/>
            <a:r>
              <a:rPr lang="en-US" dirty="0"/>
              <a:t>Consistent sleep routine </a:t>
            </a:r>
          </a:p>
          <a:p>
            <a:pPr lvl="1"/>
            <a:r>
              <a:rPr lang="en-US" dirty="0"/>
              <a:t>Control blue lights </a:t>
            </a:r>
          </a:p>
          <a:p>
            <a:pPr lvl="1"/>
            <a:r>
              <a:rPr lang="en-US" dirty="0"/>
              <a:t>Move your body during the day </a:t>
            </a:r>
          </a:p>
          <a:p>
            <a:r>
              <a:rPr lang="en-US" b="1" dirty="0"/>
              <a:t>Physical activity </a:t>
            </a:r>
          </a:p>
          <a:p>
            <a:pPr lvl="1"/>
            <a:r>
              <a:rPr lang="en-US" dirty="0"/>
              <a:t>Cancel impact of stress on immune system</a:t>
            </a:r>
          </a:p>
          <a:p>
            <a:pPr lvl="1"/>
            <a:r>
              <a:rPr lang="en-US" dirty="0"/>
              <a:t>50% less perceived stress </a:t>
            </a:r>
          </a:p>
          <a:p>
            <a:r>
              <a:rPr lang="en-US" b="1" dirty="0"/>
              <a:t>Nutritious and varied diet </a:t>
            </a:r>
          </a:p>
          <a:p>
            <a:pPr lvl="1"/>
            <a:r>
              <a:rPr lang="en-US" dirty="0"/>
              <a:t>Rainbow of fruits and vegetables </a:t>
            </a:r>
          </a:p>
          <a:p>
            <a:pPr lvl="1"/>
            <a:r>
              <a:rPr lang="en-US" dirty="0"/>
              <a:t>No alcohol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CB4583-235A-9BDD-EEC1-BAA3BFC85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12" y="1981200"/>
            <a:ext cx="45529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6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2E77-AF4D-95AF-1598-3147AE75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More Coping Mechanisms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9CF46-47E3-C2B9-8B01-20A3F25056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Eliminate or minimize stressors </a:t>
            </a:r>
          </a:p>
          <a:p>
            <a:r>
              <a:rPr lang="en-US" b="1" dirty="0"/>
              <a:t>Cultivate social support </a:t>
            </a:r>
          </a:p>
          <a:p>
            <a:r>
              <a:rPr lang="en-US" dirty="0"/>
              <a:t>Relax muscles </a:t>
            </a:r>
          </a:p>
          <a:p>
            <a:r>
              <a:rPr lang="en-US" dirty="0"/>
              <a:t>Meditate</a:t>
            </a:r>
          </a:p>
          <a:p>
            <a:r>
              <a:rPr lang="en-US" dirty="0"/>
              <a:t>Take a moment in nature </a:t>
            </a:r>
          </a:p>
          <a:p>
            <a:pPr lvl="1"/>
            <a:r>
              <a:rPr lang="en-US" dirty="0"/>
              <a:t>Nature videos v. Urban scenes</a:t>
            </a:r>
          </a:p>
          <a:p>
            <a:r>
              <a:rPr lang="en-US" dirty="0"/>
              <a:t>Keep your pleasurable activities</a:t>
            </a:r>
          </a:p>
          <a:p>
            <a:r>
              <a:rPr lang="en-US" dirty="0"/>
              <a:t>Reframe your thinking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9C5394-BD3E-4F10-7AD1-2FAC66BF52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2363" y="2357183"/>
            <a:ext cx="4699000" cy="313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7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6F444-42D1-CF56-EACE-12C47BB12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When to Seek Help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E9EC-003C-A9EB-8DB6-949416456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1524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C52FF-A753-673B-3DFD-7F6213B69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813" y="2133601"/>
            <a:ext cx="4701142" cy="4038600"/>
          </a:xfrm>
        </p:spPr>
        <p:txBody>
          <a:bodyPr/>
          <a:lstStyle/>
          <a:p>
            <a:r>
              <a:rPr lang="en-US" dirty="0"/>
              <a:t>Mood does not respond to management techniques </a:t>
            </a:r>
          </a:p>
          <a:p>
            <a:r>
              <a:rPr lang="en-US" dirty="0"/>
              <a:t>Mood affecting day-to-day functioning. </a:t>
            </a:r>
          </a:p>
          <a:p>
            <a:r>
              <a:rPr lang="en-US" dirty="0"/>
              <a:t>Symptoms have lasted more than two weeks </a:t>
            </a:r>
          </a:p>
          <a:p>
            <a:r>
              <a:rPr lang="en-US" dirty="0"/>
              <a:t>Unable to perform usual daily functions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7AB9A4-7C16-50C3-AE19-328B131B72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1524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Getting Help for Mental Health Issues is Nothing to be Ashamed Of - Health  Beat">
            <a:extLst>
              <a:ext uri="{FF2B5EF4-FFF2-40B4-BE49-F238E27FC236}">
                <a16:creationId xmlns:a16="http://schemas.microsoft.com/office/drawing/2014/main" id="{F3D27525-5810-AAB5-4707-4D4AF0DA989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823" y="2133601"/>
            <a:ext cx="4703763" cy="313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14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4774</TotalTime>
  <Words>438</Words>
  <Application>Microsoft Office PowerPoint</Application>
  <PresentationFormat>Custom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Euphemia</vt:lpstr>
      <vt:lpstr>Serenity 16x9</vt:lpstr>
      <vt:lpstr>Is this normal? </vt:lpstr>
      <vt:lpstr>Fine Line between Stress and Anxiety </vt:lpstr>
      <vt:lpstr>Fine Line between Stress and Anxiety </vt:lpstr>
      <vt:lpstr>Symptoms of GAD </vt:lpstr>
      <vt:lpstr>Am I Sad or Depressed? </vt:lpstr>
      <vt:lpstr>Symptoms of Depression </vt:lpstr>
      <vt:lpstr>Similar Coping Mechanisms </vt:lpstr>
      <vt:lpstr>More Coping Mechanisms </vt:lpstr>
      <vt:lpstr>When to Seek Help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Allison Welch</dc:creator>
  <cp:lastModifiedBy>Crosspointe Family Services</cp:lastModifiedBy>
  <cp:revision>4</cp:revision>
  <dcterms:created xsi:type="dcterms:W3CDTF">2023-02-26T22:16:40Z</dcterms:created>
  <dcterms:modified xsi:type="dcterms:W3CDTF">2023-03-02T15:48:35Z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