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416" r:id="rId2"/>
    <p:sldId id="516" r:id="rId3"/>
    <p:sldId id="524" r:id="rId4"/>
    <p:sldId id="431" r:id="rId5"/>
    <p:sldId id="419" r:id="rId6"/>
    <p:sldId id="520" r:id="rId7"/>
    <p:sldId id="523" r:id="rId8"/>
    <p:sldId id="458" r:id="rId9"/>
    <p:sldId id="515" r:id="rId10"/>
    <p:sldId id="514" r:id="rId11"/>
    <p:sldId id="422" r:id="rId12"/>
    <p:sldId id="449" r:id="rId13"/>
    <p:sldId id="427" r:id="rId14"/>
    <p:sldId id="407" r:id="rId15"/>
    <p:sldId id="517" r:id="rId16"/>
    <p:sldId id="381" r:id="rId17"/>
    <p:sldId id="390" r:id="rId18"/>
    <p:sldId id="521" r:id="rId19"/>
    <p:sldId id="503" r:id="rId20"/>
    <p:sldId id="479" r:id="rId21"/>
    <p:sldId id="478" r:id="rId22"/>
    <p:sldId id="434" r:id="rId23"/>
    <p:sldId id="426" r:id="rId24"/>
    <p:sldId id="432" r:id="rId25"/>
    <p:sldId id="38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C0E0"/>
    <a:srgbClr val="B4C5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809" autoAdjust="0"/>
    <p:restoredTop sz="94660"/>
  </p:normalViewPr>
  <p:slideViewPr>
    <p:cSldViewPr snapToGrid="0">
      <p:cViewPr>
        <p:scale>
          <a:sx n="80" d="100"/>
          <a:sy n="80" d="100"/>
        </p:scale>
        <p:origin x="2034" y="12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12/22/2022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229570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6694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067186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048877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598803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12/22/2022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340957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12/22/2022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598249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12/22/2022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6876173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12/22/2022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741817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12/22/2022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849816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12/22/2022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147796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D75D4D-5C8E-4073-8B61-572C693E7CAF}" type="datetimeFigureOut">
              <a:rPr lang="en-US" smtClean="0"/>
              <a:t>12/22/2022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064546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12/22/2022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720119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D75D4D-5C8E-4073-8B61-572C693E7CAF}" type="datetimeFigureOut">
              <a:rPr lang="en-US" smtClean="0"/>
              <a:t>12/22/2022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540511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D75D4D-5C8E-4073-8B61-572C693E7CAF}" type="datetimeFigureOut">
              <a:rPr lang="en-US" smtClean="0"/>
              <a:t>12/22/2022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704321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118778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867713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24000" b="-2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1D75D4D-5C8E-4073-8B61-572C693E7CAF}" type="datetimeFigureOut">
              <a:rPr lang="en-US" smtClean="0"/>
              <a:t>12/22/2022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794BD37-6E67-41B5-8C76-990D98499F8F}" type="slidenum">
              <a:rPr lang="en-US" smtClean="0"/>
              <a:t>‹#›</a:t>
            </a:fld>
            <a:endParaRPr lang="en-US"/>
          </a:p>
        </p:txBody>
      </p:sp>
    </p:spTree>
    <p:extLst>
      <p:ext uri="{BB962C8B-B14F-4D97-AF65-F5344CB8AC3E}">
        <p14:creationId xmlns:p14="http://schemas.microsoft.com/office/powerpoint/2010/main" val="413235368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58.png"/><Relationship Id="rId4" Type="http://schemas.openxmlformats.org/officeDocument/2006/relationships/image" Target="../media/image62.png"/><Relationship Id="rId9" Type="http://schemas.openxmlformats.org/officeDocument/2006/relationships/image" Target="../media/image66.png"/></Relationships>
</file>

<file path=ppt/slides/_rels/slide2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65535" y="8173436"/>
            <a:ext cx="3111607" cy="1015663"/>
          </a:xfrm>
          <a:prstGeom prst="rect">
            <a:avLst/>
          </a:prstGeom>
          <a:noFill/>
        </p:spPr>
        <p:txBody>
          <a:bodyPr wrap="square" rtlCol="0">
            <a:spAutoFit/>
          </a:bodyPr>
          <a:lstStyle/>
          <a:p>
            <a:r>
              <a:rPr lang="en-US" sz="2000" dirty="0"/>
              <a:t>HOPE AND </a:t>
            </a:r>
            <a:br>
              <a:rPr lang="en-US" sz="2000" dirty="0"/>
            </a:br>
            <a:r>
              <a:rPr lang="en-US" sz="2000" dirty="0"/>
              <a:t>TIVON</a:t>
            </a:r>
            <a:br>
              <a:rPr lang="en-US" sz="2000" dirty="0"/>
            </a:br>
            <a:endParaRPr lang="en-US" sz="2000" dirty="0"/>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r>
              <a:rPr lang="en-US" sz="2000" dirty="0"/>
              <a:t>FTWPROJECT.COM</a:t>
            </a:r>
          </a:p>
        </p:txBody>
      </p:sp>
      <p:sp>
        <p:nvSpPr>
          <p:cNvPr id="14" name="Rectangle 13">
            <a:extLst>
              <a:ext uri="{FF2B5EF4-FFF2-40B4-BE49-F238E27FC236}">
                <a16:creationId xmlns:a16="http://schemas.microsoft.com/office/drawing/2014/main" id="{DC69078A-EB92-4467-B0C7-BAA941B67199}"/>
              </a:ext>
            </a:extLst>
          </p:cNvPr>
          <p:cNvSpPr/>
          <p:nvPr/>
        </p:nvSpPr>
        <p:spPr>
          <a:xfrm>
            <a:off x="-513347" y="-2196124"/>
            <a:ext cx="9755037" cy="1938992"/>
          </a:xfrm>
          <a:prstGeom prst="rect">
            <a:avLst/>
          </a:prstGeom>
          <a:effectLst>
            <a:glow rad="127000">
              <a:schemeClr val="accent4">
                <a:lumMod val="60000"/>
                <a:lumOff val="40000"/>
              </a:schemeClr>
            </a:glow>
          </a:effectLst>
        </p:spPr>
        <p:txBody>
          <a:bodyPr wrap="square">
            <a:spAutoFit/>
          </a:bodyPr>
          <a:lstStyle/>
          <a:p>
            <a:pPr algn="ctr"/>
            <a:r>
              <a:rPr lang="en-US" sz="12000" b="1" dirty="0">
                <a:ln w="9525">
                  <a:solidFill>
                    <a:schemeClr val="tx1"/>
                  </a:solidFill>
                  <a:prstDash val="solid"/>
                </a:ln>
                <a:solidFill>
                  <a:srgbClr val="46C4F3"/>
                </a:solidFill>
                <a:effectLst>
                  <a:outerShdw blurRad="12700" dist="38100" dir="2700000" algn="tl" rotWithShape="0">
                    <a:schemeClr val="bg1">
                      <a:lumMod val="50000"/>
                    </a:schemeClr>
                  </a:outerShdw>
                </a:effectLst>
                <a:latin typeface="Aharoni" panose="02010803020104030203" pitchFamily="2" charset="-79"/>
                <a:cs typeface="Aharoni" panose="02010803020104030203" pitchFamily="2" charset="-79"/>
              </a:rPr>
              <a:t>5</a:t>
            </a:r>
            <a:r>
              <a:rPr lang="en-US" sz="8000" b="1" dirty="0">
                <a:ln w="9525">
                  <a:solidFill>
                    <a:schemeClr val="tx1"/>
                  </a:solidFill>
                  <a:prstDash val="solid"/>
                </a:ln>
                <a:solidFill>
                  <a:srgbClr val="46C4F3"/>
                </a:solidFill>
                <a:effectLst>
                  <a:outerShdw blurRad="12700" dist="38100" dir="2700000" algn="tl" rotWithShape="0">
                    <a:schemeClr val="bg1">
                      <a:lumMod val="50000"/>
                    </a:schemeClr>
                  </a:outerShdw>
                </a:effectLst>
                <a:latin typeface="Aharoni" panose="02010803020104030203" pitchFamily="2" charset="-79"/>
                <a:cs typeface="Aharoni" panose="02010803020104030203" pitchFamily="2" charset="-79"/>
              </a:rPr>
              <a:t>G EMF ACTIVATED</a:t>
            </a:r>
          </a:p>
        </p:txBody>
      </p:sp>
      <p:pic>
        <p:nvPicPr>
          <p:cNvPr id="3" name="Picture 2">
            <a:extLst>
              <a:ext uri="{FF2B5EF4-FFF2-40B4-BE49-F238E27FC236}">
                <a16:creationId xmlns:a16="http://schemas.microsoft.com/office/drawing/2014/main" id="{F5711C4D-8ADD-4F9B-B04B-9092D9BBDDF1}"/>
              </a:ext>
            </a:extLst>
          </p:cNvPr>
          <p:cNvPicPr>
            <a:picLocks noChangeAspect="1"/>
          </p:cNvPicPr>
          <p:nvPr/>
        </p:nvPicPr>
        <p:blipFill>
          <a:blip r:embed="rId2"/>
          <a:stretch>
            <a:fillRect/>
          </a:stretch>
        </p:blipFill>
        <p:spPr>
          <a:xfrm>
            <a:off x="-579650" y="-185273"/>
            <a:ext cx="9533149" cy="1579001"/>
          </a:xfrm>
          <a:prstGeom prst="rect">
            <a:avLst/>
          </a:prstGeom>
        </p:spPr>
      </p:pic>
      <p:pic>
        <p:nvPicPr>
          <p:cNvPr id="5" name="Picture 4">
            <a:extLst>
              <a:ext uri="{FF2B5EF4-FFF2-40B4-BE49-F238E27FC236}">
                <a16:creationId xmlns:a16="http://schemas.microsoft.com/office/drawing/2014/main" id="{B2850C0F-42F3-4EFF-AD88-E05F09031EBB}"/>
              </a:ext>
            </a:extLst>
          </p:cNvPr>
          <p:cNvPicPr>
            <a:picLocks noChangeAspect="1"/>
          </p:cNvPicPr>
          <p:nvPr/>
        </p:nvPicPr>
        <p:blipFill>
          <a:blip r:embed="rId3"/>
          <a:stretch>
            <a:fillRect/>
          </a:stretch>
        </p:blipFill>
        <p:spPr>
          <a:xfrm>
            <a:off x="-176973" y="746125"/>
            <a:ext cx="8635173" cy="1579001"/>
          </a:xfrm>
          <a:prstGeom prst="rect">
            <a:avLst/>
          </a:prstGeom>
        </p:spPr>
      </p:pic>
      <p:pic>
        <p:nvPicPr>
          <p:cNvPr id="9" name="Picture 8">
            <a:extLst>
              <a:ext uri="{FF2B5EF4-FFF2-40B4-BE49-F238E27FC236}">
                <a16:creationId xmlns:a16="http://schemas.microsoft.com/office/drawing/2014/main" id="{F91950B0-BFE7-4622-87E3-CF98F04234CA}"/>
              </a:ext>
            </a:extLst>
          </p:cNvPr>
          <p:cNvPicPr>
            <a:picLocks noChangeAspect="1"/>
          </p:cNvPicPr>
          <p:nvPr/>
        </p:nvPicPr>
        <p:blipFill>
          <a:blip r:embed="rId4"/>
          <a:stretch>
            <a:fillRect/>
          </a:stretch>
        </p:blipFill>
        <p:spPr>
          <a:xfrm>
            <a:off x="125694" y="1545985"/>
            <a:ext cx="8029837" cy="2310054"/>
          </a:xfrm>
          <a:prstGeom prst="rect">
            <a:avLst/>
          </a:prstGeom>
        </p:spPr>
      </p:pic>
      <p:pic>
        <p:nvPicPr>
          <p:cNvPr id="11" name="Picture 10">
            <a:extLst>
              <a:ext uri="{FF2B5EF4-FFF2-40B4-BE49-F238E27FC236}">
                <a16:creationId xmlns:a16="http://schemas.microsoft.com/office/drawing/2014/main" id="{F531174B-40C0-40F2-8E1A-611FE33CF100}"/>
              </a:ext>
            </a:extLst>
          </p:cNvPr>
          <p:cNvPicPr>
            <a:picLocks noChangeAspect="1"/>
          </p:cNvPicPr>
          <p:nvPr/>
        </p:nvPicPr>
        <p:blipFill>
          <a:blip r:embed="rId5"/>
          <a:stretch>
            <a:fillRect/>
          </a:stretch>
        </p:blipFill>
        <p:spPr>
          <a:xfrm>
            <a:off x="257175" y="2957236"/>
            <a:ext cx="7685261" cy="1930125"/>
          </a:xfrm>
          <a:prstGeom prst="rect">
            <a:avLst/>
          </a:prstGeom>
        </p:spPr>
      </p:pic>
      <p:pic>
        <p:nvPicPr>
          <p:cNvPr id="20" name="Picture 19">
            <a:extLst>
              <a:ext uri="{FF2B5EF4-FFF2-40B4-BE49-F238E27FC236}">
                <a16:creationId xmlns:a16="http://schemas.microsoft.com/office/drawing/2014/main" id="{BC94F2A3-211D-4C72-8F66-9BA34A145234}"/>
              </a:ext>
            </a:extLst>
          </p:cNvPr>
          <p:cNvPicPr>
            <a:picLocks noChangeAspect="1"/>
          </p:cNvPicPr>
          <p:nvPr/>
        </p:nvPicPr>
        <p:blipFill rotWithShape="1">
          <a:blip r:embed="rId6">
            <a:extLst>
              <a:ext uri="{28A0092B-C50C-407E-A947-70E740481C1C}">
                <a14:useLocalDpi xmlns:a14="http://schemas.microsoft.com/office/drawing/2010/main" val="0"/>
              </a:ext>
            </a:extLst>
          </a:blip>
          <a:srcRect l="41423" r="20949"/>
          <a:stretch/>
        </p:blipFill>
        <p:spPr>
          <a:xfrm>
            <a:off x="7891559" y="1"/>
            <a:ext cx="4300442" cy="6858000"/>
          </a:xfrm>
          <a:prstGeom prst="rect">
            <a:avLst/>
          </a:prstGeom>
        </p:spPr>
      </p:pic>
      <p:pic>
        <p:nvPicPr>
          <p:cNvPr id="21" name="Picture 20">
            <a:extLst>
              <a:ext uri="{FF2B5EF4-FFF2-40B4-BE49-F238E27FC236}">
                <a16:creationId xmlns:a16="http://schemas.microsoft.com/office/drawing/2014/main" id="{12AD8EB0-FC93-4517-83CB-7E9A6D6E2E36}"/>
              </a:ext>
            </a:extLst>
          </p:cNvPr>
          <p:cNvPicPr>
            <a:picLocks noChangeAspect="1"/>
          </p:cNvPicPr>
          <p:nvPr/>
        </p:nvPicPr>
        <p:blipFill>
          <a:blip r:embed="rId7"/>
          <a:stretch>
            <a:fillRect/>
          </a:stretch>
        </p:blipFill>
        <p:spPr>
          <a:xfrm>
            <a:off x="3504554" y="5058217"/>
            <a:ext cx="2900361" cy="918056"/>
          </a:xfrm>
          <a:prstGeom prst="rect">
            <a:avLst/>
          </a:prstGeom>
        </p:spPr>
      </p:pic>
      <p:pic>
        <p:nvPicPr>
          <p:cNvPr id="22" name="Picture 21">
            <a:extLst>
              <a:ext uri="{FF2B5EF4-FFF2-40B4-BE49-F238E27FC236}">
                <a16:creationId xmlns:a16="http://schemas.microsoft.com/office/drawing/2014/main" id="{54A30A16-D549-4A53-A4E2-B1C5EE61E856}"/>
              </a:ext>
            </a:extLst>
          </p:cNvPr>
          <p:cNvPicPr>
            <a:picLocks noChangeAspect="1"/>
          </p:cNvPicPr>
          <p:nvPr/>
        </p:nvPicPr>
        <p:blipFill>
          <a:blip r:embed="rId8"/>
          <a:stretch>
            <a:fillRect/>
          </a:stretch>
        </p:blipFill>
        <p:spPr>
          <a:xfrm>
            <a:off x="6023299" y="5057351"/>
            <a:ext cx="2738348" cy="918056"/>
          </a:xfrm>
          <a:prstGeom prst="rect">
            <a:avLst/>
          </a:prstGeom>
        </p:spPr>
      </p:pic>
      <p:pic>
        <p:nvPicPr>
          <p:cNvPr id="23" name="Picture 22">
            <a:extLst>
              <a:ext uri="{FF2B5EF4-FFF2-40B4-BE49-F238E27FC236}">
                <a16:creationId xmlns:a16="http://schemas.microsoft.com/office/drawing/2014/main" id="{8E2015D5-A602-4C12-A6D4-BE97A61526A3}"/>
              </a:ext>
            </a:extLst>
          </p:cNvPr>
          <p:cNvPicPr>
            <a:picLocks noChangeAspect="1"/>
          </p:cNvPicPr>
          <p:nvPr/>
        </p:nvPicPr>
        <p:blipFill>
          <a:blip r:embed="rId9"/>
          <a:stretch>
            <a:fillRect/>
          </a:stretch>
        </p:blipFill>
        <p:spPr>
          <a:xfrm>
            <a:off x="3415629" y="6072858"/>
            <a:ext cx="5318844" cy="838149"/>
          </a:xfrm>
          <a:prstGeom prst="rect">
            <a:avLst/>
          </a:prstGeom>
        </p:spPr>
      </p:pic>
      <p:pic>
        <p:nvPicPr>
          <p:cNvPr id="24" name="Picture 23">
            <a:extLst>
              <a:ext uri="{FF2B5EF4-FFF2-40B4-BE49-F238E27FC236}">
                <a16:creationId xmlns:a16="http://schemas.microsoft.com/office/drawing/2014/main" id="{191F3E85-B4AA-41B2-A767-9868C9E9E909}"/>
              </a:ext>
            </a:extLst>
          </p:cNvPr>
          <p:cNvPicPr>
            <a:picLocks noChangeAspect="1"/>
          </p:cNvPicPr>
          <p:nvPr/>
        </p:nvPicPr>
        <p:blipFill>
          <a:blip r:embed="rId10"/>
          <a:stretch>
            <a:fillRect/>
          </a:stretch>
        </p:blipFill>
        <p:spPr>
          <a:xfrm>
            <a:off x="3529751" y="5382594"/>
            <a:ext cx="5132498" cy="1105728"/>
          </a:xfrm>
          <a:prstGeom prst="rect">
            <a:avLst/>
          </a:prstGeom>
        </p:spPr>
      </p:pic>
      <p:pic>
        <p:nvPicPr>
          <p:cNvPr id="25" name="Picture 24">
            <a:extLst>
              <a:ext uri="{FF2B5EF4-FFF2-40B4-BE49-F238E27FC236}">
                <a16:creationId xmlns:a16="http://schemas.microsoft.com/office/drawing/2014/main" id="{1E4673EA-2783-4161-99EF-A27DCBA4FAE3}"/>
              </a:ext>
            </a:extLst>
          </p:cNvPr>
          <p:cNvPicPr>
            <a:picLocks noChangeAspect="1"/>
          </p:cNvPicPr>
          <p:nvPr/>
        </p:nvPicPr>
        <p:blipFill>
          <a:blip r:embed="rId11"/>
          <a:stretch>
            <a:fillRect/>
          </a:stretch>
        </p:blipFill>
        <p:spPr>
          <a:xfrm rot="2985137" flipV="1">
            <a:off x="6191531" y="1292323"/>
            <a:ext cx="3671296" cy="3139745"/>
          </a:xfrm>
          <a:prstGeom prst="rect">
            <a:avLst/>
          </a:prstGeom>
          <a:effectLst>
            <a:glow>
              <a:srgbClr val="01C0E0"/>
            </a:glow>
          </a:effectLst>
        </p:spPr>
      </p:pic>
      <p:pic>
        <p:nvPicPr>
          <p:cNvPr id="27" name="Picture 26">
            <a:extLst>
              <a:ext uri="{FF2B5EF4-FFF2-40B4-BE49-F238E27FC236}">
                <a16:creationId xmlns:a16="http://schemas.microsoft.com/office/drawing/2014/main" id="{47C43B23-7B62-4E18-B114-CA0935AB6753}"/>
              </a:ext>
            </a:extLst>
          </p:cNvPr>
          <p:cNvPicPr>
            <a:picLocks noChangeAspect="1"/>
          </p:cNvPicPr>
          <p:nvPr/>
        </p:nvPicPr>
        <p:blipFill>
          <a:blip r:embed="rId12"/>
          <a:stretch>
            <a:fillRect/>
          </a:stretch>
        </p:blipFill>
        <p:spPr>
          <a:xfrm>
            <a:off x="-1" y="5611201"/>
            <a:ext cx="3101123" cy="1370867"/>
          </a:xfrm>
          <a:prstGeom prst="rect">
            <a:avLst/>
          </a:prstGeom>
        </p:spPr>
      </p:pic>
      <p:pic>
        <p:nvPicPr>
          <p:cNvPr id="31" name="Picture 30">
            <a:extLst>
              <a:ext uri="{FF2B5EF4-FFF2-40B4-BE49-F238E27FC236}">
                <a16:creationId xmlns:a16="http://schemas.microsoft.com/office/drawing/2014/main" id="{66AD6DAF-D55A-4095-A3F0-E92A73762F6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1370026" flipV="1">
            <a:off x="711382" y="4326394"/>
            <a:ext cx="6429232" cy="1253336"/>
          </a:xfrm>
          <a:prstGeom prst="rect">
            <a:avLst/>
          </a:prstGeom>
        </p:spPr>
      </p:pic>
    </p:spTree>
    <p:extLst>
      <p:ext uri="{BB962C8B-B14F-4D97-AF65-F5344CB8AC3E}">
        <p14:creationId xmlns:p14="http://schemas.microsoft.com/office/powerpoint/2010/main" val="783417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B66EC58-6164-40BD-A37B-92045E8E0EFD}"/>
              </a:ext>
            </a:extLst>
          </p:cNvPr>
          <p:cNvSpPr txBox="1"/>
          <p:nvPr/>
        </p:nvSpPr>
        <p:spPr>
          <a:xfrm>
            <a:off x="-13220" y="367513"/>
            <a:ext cx="12218439" cy="984885"/>
          </a:xfrm>
          <a:prstGeom prst="rect">
            <a:avLst/>
          </a:prstGeom>
          <a:noFill/>
        </p:spPr>
        <p:txBody>
          <a:bodyPr wrap="square" rtlCol="0">
            <a:spAutoFit/>
          </a:bodyPr>
          <a:lstStyle/>
          <a:p>
            <a:pPr algn="ctr" fontAlgn="base"/>
            <a:r>
              <a:rPr lang="en-US" sz="4000" dirty="0"/>
              <a:t>TESTS DONE TO DEACTIVATE THE BLUETOOTH CODES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49BCDF22-95A0-40A3-AE67-614F0650B7C1}"/>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
        <p:nvSpPr>
          <p:cNvPr id="4" name="TextBox 3">
            <a:extLst>
              <a:ext uri="{FF2B5EF4-FFF2-40B4-BE49-F238E27FC236}">
                <a16:creationId xmlns:a16="http://schemas.microsoft.com/office/drawing/2014/main" id="{FF756455-A409-42AD-908A-74A4FEB5C921}"/>
              </a:ext>
            </a:extLst>
          </p:cNvPr>
          <p:cNvSpPr txBox="1"/>
          <p:nvPr/>
        </p:nvSpPr>
        <p:spPr>
          <a:xfrm>
            <a:off x="484085" y="4905437"/>
            <a:ext cx="11502190" cy="1477328"/>
          </a:xfrm>
          <a:prstGeom prst="rect">
            <a:avLst/>
          </a:prstGeom>
          <a:noFill/>
        </p:spPr>
        <p:txBody>
          <a:bodyPr wrap="square" rtlCol="0">
            <a:spAutoFit/>
          </a:bodyPr>
          <a:lstStyle/>
          <a:p>
            <a:r>
              <a:rPr lang="en-US" dirty="0"/>
              <a:t>In the video shared by La Quinta Columna a person who has taken the injection is in a field and is emitting a Bluetooth code that can be seen on the mobile phone. The two operators then use the pulse emp circuit over the injection site in both arms of the person emitting the signal. After a minute of use, the operators were not able to get a Bluetooth signal from the injected person. The chip was disabled. This  was a painless procedure. They just simply waved the coil over the vaccination site and it deactivated the chip. </a:t>
            </a:r>
          </a:p>
        </p:txBody>
      </p:sp>
      <p:pic>
        <p:nvPicPr>
          <p:cNvPr id="2" name="Picture 1">
            <a:extLst>
              <a:ext uri="{FF2B5EF4-FFF2-40B4-BE49-F238E27FC236}">
                <a16:creationId xmlns:a16="http://schemas.microsoft.com/office/drawing/2014/main" id="{5C35E6E9-3AE9-4372-8EE7-A98FA80D4885}"/>
              </a:ext>
            </a:extLst>
          </p:cNvPr>
          <p:cNvPicPr>
            <a:picLocks noChangeAspect="1"/>
          </p:cNvPicPr>
          <p:nvPr/>
        </p:nvPicPr>
        <p:blipFill>
          <a:blip r:embed="rId2"/>
          <a:stretch>
            <a:fillRect/>
          </a:stretch>
        </p:blipFill>
        <p:spPr>
          <a:xfrm>
            <a:off x="379882" y="1352398"/>
            <a:ext cx="2883658" cy="3219602"/>
          </a:xfrm>
          <a:prstGeom prst="rect">
            <a:avLst/>
          </a:prstGeom>
        </p:spPr>
      </p:pic>
      <p:pic>
        <p:nvPicPr>
          <p:cNvPr id="6" name="Picture 5">
            <a:extLst>
              <a:ext uri="{FF2B5EF4-FFF2-40B4-BE49-F238E27FC236}">
                <a16:creationId xmlns:a16="http://schemas.microsoft.com/office/drawing/2014/main" id="{31E704B6-5A48-4E67-B15E-BBC095578F79}"/>
              </a:ext>
            </a:extLst>
          </p:cNvPr>
          <p:cNvPicPr>
            <a:picLocks noChangeAspect="1"/>
          </p:cNvPicPr>
          <p:nvPr/>
        </p:nvPicPr>
        <p:blipFill>
          <a:blip r:embed="rId3"/>
          <a:stretch>
            <a:fillRect/>
          </a:stretch>
        </p:blipFill>
        <p:spPr>
          <a:xfrm>
            <a:off x="3263540" y="1352398"/>
            <a:ext cx="2761727" cy="3219602"/>
          </a:xfrm>
          <a:prstGeom prst="rect">
            <a:avLst/>
          </a:prstGeom>
        </p:spPr>
      </p:pic>
      <p:pic>
        <p:nvPicPr>
          <p:cNvPr id="8" name="Picture 7">
            <a:extLst>
              <a:ext uri="{FF2B5EF4-FFF2-40B4-BE49-F238E27FC236}">
                <a16:creationId xmlns:a16="http://schemas.microsoft.com/office/drawing/2014/main" id="{EDEB2AED-A570-4639-958E-CF6F092C267A}"/>
              </a:ext>
            </a:extLst>
          </p:cNvPr>
          <p:cNvPicPr>
            <a:picLocks noChangeAspect="1"/>
          </p:cNvPicPr>
          <p:nvPr/>
        </p:nvPicPr>
        <p:blipFill>
          <a:blip r:embed="rId4"/>
          <a:stretch>
            <a:fillRect/>
          </a:stretch>
        </p:blipFill>
        <p:spPr>
          <a:xfrm>
            <a:off x="6025267" y="1352398"/>
            <a:ext cx="2859272" cy="3219602"/>
          </a:xfrm>
          <a:prstGeom prst="rect">
            <a:avLst/>
          </a:prstGeom>
        </p:spPr>
      </p:pic>
      <p:pic>
        <p:nvPicPr>
          <p:cNvPr id="9" name="Picture 8">
            <a:extLst>
              <a:ext uri="{FF2B5EF4-FFF2-40B4-BE49-F238E27FC236}">
                <a16:creationId xmlns:a16="http://schemas.microsoft.com/office/drawing/2014/main" id="{E2C30B09-CC69-4061-9A8C-6BEA4C165A4E}"/>
              </a:ext>
            </a:extLst>
          </p:cNvPr>
          <p:cNvPicPr>
            <a:picLocks noChangeAspect="1"/>
          </p:cNvPicPr>
          <p:nvPr/>
        </p:nvPicPr>
        <p:blipFill>
          <a:blip r:embed="rId5"/>
          <a:stretch>
            <a:fillRect/>
          </a:stretch>
        </p:blipFill>
        <p:spPr>
          <a:xfrm>
            <a:off x="8884539" y="1352398"/>
            <a:ext cx="2822693" cy="3210556"/>
          </a:xfrm>
          <a:prstGeom prst="rect">
            <a:avLst/>
          </a:prstGeom>
        </p:spPr>
      </p:pic>
    </p:spTree>
    <p:extLst>
      <p:ext uri="{BB962C8B-B14F-4D97-AF65-F5344CB8AC3E}">
        <p14:creationId xmlns:p14="http://schemas.microsoft.com/office/powerpoint/2010/main" val="3483376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r>
              <a:rPr lang="en-US" sz="2000" dirty="0"/>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r>
              <a:rPr lang="en-US" sz="2000" dirty="0"/>
              <a:t>FTWPROJECT.COM</a:t>
            </a:r>
          </a:p>
        </p:txBody>
      </p:sp>
      <p:sp>
        <p:nvSpPr>
          <p:cNvPr id="5" name="TextBox 4">
            <a:extLst>
              <a:ext uri="{FF2B5EF4-FFF2-40B4-BE49-F238E27FC236}">
                <a16:creationId xmlns:a16="http://schemas.microsoft.com/office/drawing/2014/main" id="{3FB8E098-D977-4CD2-A6F9-A405AE11CBAD}"/>
              </a:ext>
            </a:extLst>
          </p:cNvPr>
          <p:cNvSpPr txBox="1"/>
          <p:nvPr/>
        </p:nvSpPr>
        <p:spPr>
          <a:xfrm>
            <a:off x="2169820" y="207916"/>
            <a:ext cx="7852360" cy="584775"/>
          </a:xfrm>
          <a:prstGeom prst="rect">
            <a:avLst/>
          </a:prstGeom>
          <a:noFill/>
        </p:spPr>
        <p:txBody>
          <a:bodyPr wrap="square" rtlCol="0">
            <a:spAutoFit/>
          </a:bodyPr>
          <a:lstStyle/>
          <a:p>
            <a:r>
              <a:rPr lang="en-US" sz="3200" dirty="0"/>
              <a:t>HOW TO SCAN FOR BLUETOOTH CODES </a:t>
            </a:r>
          </a:p>
        </p:txBody>
      </p:sp>
      <p:sp>
        <p:nvSpPr>
          <p:cNvPr id="3" name="TextBox 2">
            <a:extLst>
              <a:ext uri="{FF2B5EF4-FFF2-40B4-BE49-F238E27FC236}">
                <a16:creationId xmlns:a16="http://schemas.microsoft.com/office/drawing/2014/main" id="{C6B9E5D1-4831-4630-8C4A-19886F6E9044}"/>
              </a:ext>
            </a:extLst>
          </p:cNvPr>
          <p:cNvSpPr txBox="1"/>
          <p:nvPr/>
        </p:nvSpPr>
        <p:spPr>
          <a:xfrm>
            <a:off x="1006643" y="902369"/>
            <a:ext cx="9737558" cy="2308324"/>
          </a:xfrm>
          <a:prstGeom prst="rect">
            <a:avLst/>
          </a:prstGeom>
          <a:noFill/>
        </p:spPr>
        <p:txBody>
          <a:bodyPr wrap="square" rtlCol="0">
            <a:spAutoFit/>
          </a:bodyPr>
          <a:lstStyle/>
          <a:p>
            <a:r>
              <a:rPr lang="en-US" dirty="0"/>
              <a:t>Using your phone in developer mode this is how we do it. Why we do it in developer mode and not in consumer mode. </a:t>
            </a:r>
            <a:br>
              <a:rPr lang="en-US" dirty="0"/>
            </a:br>
            <a:br>
              <a:rPr lang="en-US" dirty="0"/>
            </a:br>
            <a:r>
              <a:rPr lang="en-US" dirty="0"/>
              <a:t>You can go to google play and download any Bluetooth app for android from the google store. </a:t>
            </a:r>
          </a:p>
          <a:p>
            <a:endParaRPr lang="en-US" dirty="0"/>
          </a:p>
          <a:p>
            <a:r>
              <a:rPr lang="en-US" dirty="0"/>
              <a:t>FOR ALL PHONES </a:t>
            </a:r>
            <a:br>
              <a:rPr lang="en-US" dirty="0"/>
            </a:br>
            <a:r>
              <a:rPr lang="en-US" dirty="0"/>
              <a:t>Search for how to put your phone in developer mode to do a Bluetooth scan</a:t>
            </a:r>
            <a:br>
              <a:rPr lang="en-US" dirty="0"/>
            </a:br>
            <a:r>
              <a:rPr lang="en-US" dirty="0"/>
              <a:t>Search for any app for your phone that can do this type of a Bluetooth scan</a:t>
            </a:r>
          </a:p>
        </p:txBody>
      </p:sp>
      <p:pic>
        <p:nvPicPr>
          <p:cNvPr id="4" name="Picture 3">
            <a:extLst>
              <a:ext uri="{FF2B5EF4-FFF2-40B4-BE49-F238E27FC236}">
                <a16:creationId xmlns:a16="http://schemas.microsoft.com/office/drawing/2014/main" id="{D1B2039A-9F2F-4E4F-A309-262BFD87A2B3}"/>
              </a:ext>
            </a:extLst>
          </p:cNvPr>
          <p:cNvPicPr>
            <a:picLocks noChangeAspect="1"/>
          </p:cNvPicPr>
          <p:nvPr/>
        </p:nvPicPr>
        <p:blipFill>
          <a:blip r:embed="rId2"/>
          <a:stretch>
            <a:fillRect/>
          </a:stretch>
        </p:blipFill>
        <p:spPr>
          <a:xfrm>
            <a:off x="3837236" y="3844261"/>
            <a:ext cx="4517528" cy="2542252"/>
          </a:xfrm>
          <a:prstGeom prst="rect">
            <a:avLst/>
          </a:prstGeom>
        </p:spPr>
      </p:pic>
    </p:spTree>
    <p:extLst>
      <p:ext uri="{BB962C8B-B14F-4D97-AF65-F5344CB8AC3E}">
        <p14:creationId xmlns:p14="http://schemas.microsoft.com/office/powerpoint/2010/main" val="2868467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F9A032-4E72-4E04-B883-013541C88DB6}"/>
              </a:ext>
            </a:extLst>
          </p:cNvPr>
          <p:cNvSpPr/>
          <p:nvPr/>
        </p:nvSpPr>
        <p:spPr>
          <a:xfrm>
            <a:off x="3101228" y="828232"/>
            <a:ext cx="8989171" cy="646331"/>
          </a:xfrm>
          <a:prstGeom prst="rect">
            <a:avLst/>
          </a:prstGeom>
        </p:spPr>
        <p:txBody>
          <a:bodyPr wrap="square">
            <a:spAutoFit/>
          </a:bodyPr>
          <a:lstStyle/>
          <a:p>
            <a:pPr lvl="0"/>
            <a:r>
              <a:rPr lang="en-US" dirty="0"/>
              <a:t>Text</a:t>
            </a:r>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2" name="Picture 1">
            <a:extLst>
              <a:ext uri="{FF2B5EF4-FFF2-40B4-BE49-F238E27FC236}">
                <a16:creationId xmlns:a16="http://schemas.microsoft.com/office/drawing/2014/main" id="{B8671D9C-4C08-410F-8B81-ED11E08BB1A3}"/>
              </a:ext>
            </a:extLst>
          </p:cNvPr>
          <p:cNvPicPr>
            <a:picLocks noChangeAspect="1"/>
          </p:cNvPicPr>
          <p:nvPr/>
        </p:nvPicPr>
        <p:blipFill rotWithShape="1">
          <a:blip r:embed="rId2"/>
          <a:srcRect r="56526"/>
          <a:stretch/>
        </p:blipFill>
        <p:spPr>
          <a:xfrm>
            <a:off x="435935" y="552893"/>
            <a:ext cx="4813751" cy="5476875"/>
          </a:xfrm>
          <a:prstGeom prst="rect">
            <a:avLst/>
          </a:prstGeom>
        </p:spPr>
      </p:pic>
      <p:sp>
        <p:nvSpPr>
          <p:cNvPr id="7" name="TextBox 6">
            <a:extLst>
              <a:ext uri="{FF2B5EF4-FFF2-40B4-BE49-F238E27FC236}">
                <a16:creationId xmlns:a16="http://schemas.microsoft.com/office/drawing/2014/main" id="{8D37F5B6-A3A4-4CC9-B011-F83EE9586467}"/>
              </a:ext>
            </a:extLst>
          </p:cNvPr>
          <p:cNvSpPr txBox="1"/>
          <p:nvPr/>
        </p:nvSpPr>
        <p:spPr>
          <a:xfrm>
            <a:off x="0" y="6245311"/>
            <a:ext cx="10222173" cy="584775"/>
          </a:xfrm>
          <a:prstGeom prst="rect">
            <a:avLst/>
          </a:prstGeom>
          <a:noFill/>
        </p:spPr>
        <p:txBody>
          <a:bodyPr wrap="square" rtlCol="0">
            <a:spAutoFit/>
          </a:bodyPr>
          <a:lstStyle/>
          <a:p>
            <a:r>
              <a:rPr lang="en-US" sz="1600" dirty="0"/>
              <a:t>EXCELLENT REPORT! MUST READ! LINK IN BLOG POST TO REPORT IN ENGLISH</a:t>
            </a:r>
            <a:br>
              <a:rPr lang="en-US" sz="1600" dirty="0"/>
            </a:br>
            <a:r>
              <a:rPr lang="en-US" sz="1600" dirty="0"/>
              <a:t>“INTRABODY NANO NETWORK BRIEF SUMMARY” –MIK ANDERSON THROUGH LA QUINTA COLUMNA</a:t>
            </a:r>
          </a:p>
        </p:txBody>
      </p:sp>
      <p:sp>
        <p:nvSpPr>
          <p:cNvPr id="9" name="TextBox 8">
            <a:extLst>
              <a:ext uri="{FF2B5EF4-FFF2-40B4-BE49-F238E27FC236}">
                <a16:creationId xmlns:a16="http://schemas.microsoft.com/office/drawing/2014/main" id="{A1AF7FE8-E6BF-440D-9612-D6901614342A}"/>
              </a:ext>
            </a:extLst>
          </p:cNvPr>
          <p:cNvSpPr txBox="1"/>
          <p:nvPr/>
        </p:nvSpPr>
        <p:spPr>
          <a:xfrm>
            <a:off x="5612063" y="552894"/>
            <a:ext cx="6280484" cy="6340197"/>
          </a:xfrm>
          <a:prstGeom prst="rect">
            <a:avLst/>
          </a:prstGeom>
          <a:noFill/>
        </p:spPr>
        <p:txBody>
          <a:bodyPr wrap="square" rtlCol="0">
            <a:spAutoFit/>
          </a:bodyPr>
          <a:lstStyle/>
          <a:p>
            <a:r>
              <a:rPr lang="en-US" sz="1600" dirty="0"/>
              <a:t>Found in Covid Injections: (compared to scientific papers)</a:t>
            </a:r>
            <a:br>
              <a:rPr lang="en-US" sz="1600" dirty="0"/>
            </a:br>
            <a:br>
              <a:rPr lang="en-US" sz="1600" dirty="0"/>
            </a:br>
            <a:r>
              <a:rPr lang="en-US" sz="1600" u="sng" dirty="0"/>
              <a:t>Nano Routers </a:t>
            </a:r>
            <a:r>
              <a:rPr lang="en-US" sz="1600" dirty="0"/>
              <a:t>that emit MAC addresses via Bluetooth</a:t>
            </a:r>
            <a:br>
              <a:rPr lang="en-US" sz="1600" dirty="0"/>
            </a:br>
            <a:r>
              <a:rPr lang="en-US" sz="1600" u="sng" dirty="0"/>
              <a:t>Nano </a:t>
            </a:r>
            <a:r>
              <a:rPr lang="en-US" sz="1600" dirty="0"/>
              <a:t>antennas and plasmonic antennas to amplify signal</a:t>
            </a:r>
            <a:br>
              <a:rPr lang="en-US" sz="1600" dirty="0"/>
            </a:br>
            <a:r>
              <a:rPr lang="en-US" sz="1600" u="sng" dirty="0"/>
              <a:t>Nano rectennas </a:t>
            </a:r>
            <a:r>
              <a:rPr lang="en-US" sz="1600" dirty="0"/>
              <a:t>as rectifier bridge of alternating and direct current</a:t>
            </a:r>
            <a:br>
              <a:rPr lang="en-US" sz="1600" dirty="0"/>
            </a:br>
            <a:r>
              <a:rPr lang="en-US" sz="1600" u="sng" dirty="0"/>
              <a:t>Codecs</a:t>
            </a:r>
            <a:r>
              <a:rPr lang="en-US" sz="1600" dirty="0"/>
              <a:t>- devices that perform transformations on a data stream or signal</a:t>
            </a:r>
            <a:br>
              <a:rPr lang="en-US" sz="1600" dirty="0"/>
            </a:br>
            <a:r>
              <a:rPr lang="en-US" sz="1600" u="sng" dirty="0"/>
              <a:t>Logic gates- </a:t>
            </a:r>
            <a:r>
              <a:rPr lang="en-US" sz="1600" dirty="0"/>
              <a:t>small digital electronic devices that compute binary functions like “and”, “or” ,“not” ,“true”, “false” ,“less than” ,“greater than” , etc. Used for the encryption of these network communications from vaccinated individuals to a remote network server. </a:t>
            </a:r>
          </a:p>
          <a:p>
            <a:endParaRPr lang="en-US" sz="1600" dirty="0"/>
          </a:p>
          <a:p>
            <a:r>
              <a:rPr lang="en-US" b="1" dirty="0"/>
              <a:t>PATENTS THAT DESCRIBE HOW THEY WILL HOOK UP HUMAN BEINGS TO THE “INTERNET OF THINGS” VIA 5G. (Now we know that they need the nanotech in the Covid shots in order to accomplish this)</a:t>
            </a:r>
            <a:br>
              <a:rPr lang="en-US" b="1" dirty="0"/>
            </a:br>
            <a:br>
              <a:rPr lang="en-US" sz="1600" dirty="0"/>
            </a:br>
            <a:r>
              <a:rPr lang="en-US" b="1" u="sng" dirty="0"/>
              <a:t>Routing policies for biological hosts </a:t>
            </a:r>
            <a:r>
              <a:rPr lang="en-US" dirty="0"/>
              <a:t>(AT&amp;T) US10163055B2</a:t>
            </a:r>
            <a:br>
              <a:rPr lang="en-US" dirty="0"/>
            </a:br>
            <a:r>
              <a:rPr lang="en-US" b="1" u="sng" dirty="0"/>
              <a:t>Devices and Methods for Transferring Data through a Human Body </a:t>
            </a:r>
            <a:r>
              <a:rPr lang="en-US" dirty="0"/>
              <a:t>(AT&amp;T) No. 20130142363</a:t>
            </a:r>
            <a:br>
              <a:rPr lang="en-US" dirty="0"/>
            </a:br>
            <a:r>
              <a:rPr lang="en-US" b="1" u="sng" dirty="0"/>
              <a:t>Cryptocurrency system Using Body Activity Data </a:t>
            </a:r>
            <a:r>
              <a:rPr lang="en-US" dirty="0"/>
              <a:t>(Microsoft) W02020060606</a:t>
            </a:r>
            <a:br>
              <a:rPr lang="en-US" dirty="0"/>
            </a:br>
            <a:br>
              <a:rPr lang="en-US" dirty="0"/>
            </a:br>
            <a:endParaRPr lang="en-US" sz="1600" dirty="0"/>
          </a:p>
          <a:p>
            <a:endParaRPr lang="en-US" dirty="0"/>
          </a:p>
        </p:txBody>
      </p:sp>
      <p:pic>
        <p:nvPicPr>
          <p:cNvPr id="3" name="Picture 2">
            <a:extLst>
              <a:ext uri="{FF2B5EF4-FFF2-40B4-BE49-F238E27FC236}">
                <a16:creationId xmlns:a16="http://schemas.microsoft.com/office/drawing/2014/main" id="{CC014302-607C-4DB1-ADFA-B6453141E532}"/>
              </a:ext>
            </a:extLst>
          </p:cNvPr>
          <p:cNvPicPr>
            <a:picLocks noChangeAspect="1"/>
          </p:cNvPicPr>
          <p:nvPr/>
        </p:nvPicPr>
        <p:blipFill>
          <a:blip r:embed="rId3"/>
          <a:stretch>
            <a:fillRect/>
          </a:stretch>
        </p:blipFill>
        <p:spPr>
          <a:xfrm>
            <a:off x="299453" y="-164648"/>
            <a:ext cx="11593094" cy="1069881"/>
          </a:xfrm>
          <a:prstGeom prst="rect">
            <a:avLst/>
          </a:prstGeom>
        </p:spPr>
      </p:pic>
    </p:spTree>
    <p:extLst>
      <p:ext uri="{BB962C8B-B14F-4D97-AF65-F5344CB8AC3E}">
        <p14:creationId xmlns:p14="http://schemas.microsoft.com/office/powerpoint/2010/main" val="276962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r>
              <a:rPr lang="en-US" sz="2000" dirty="0"/>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r>
              <a:rPr lang="en-US" sz="2000" dirty="0"/>
              <a:t>FTWPROJECT.COM</a:t>
            </a:r>
          </a:p>
        </p:txBody>
      </p:sp>
      <p:sp>
        <p:nvSpPr>
          <p:cNvPr id="5" name="TextBox 4">
            <a:extLst>
              <a:ext uri="{FF2B5EF4-FFF2-40B4-BE49-F238E27FC236}">
                <a16:creationId xmlns:a16="http://schemas.microsoft.com/office/drawing/2014/main" id="{B3FA1C57-A878-444F-A0F9-E840DB403CC5}"/>
              </a:ext>
            </a:extLst>
          </p:cNvPr>
          <p:cNvSpPr txBox="1"/>
          <p:nvPr/>
        </p:nvSpPr>
        <p:spPr>
          <a:xfrm>
            <a:off x="-136358" y="153538"/>
            <a:ext cx="11903242" cy="461665"/>
          </a:xfrm>
          <a:prstGeom prst="rect">
            <a:avLst/>
          </a:prstGeom>
          <a:noFill/>
        </p:spPr>
        <p:txBody>
          <a:bodyPr wrap="square" rtlCol="0">
            <a:spAutoFit/>
          </a:bodyPr>
          <a:lstStyle/>
          <a:p>
            <a:r>
              <a:rPr lang="en-US" sz="2400" dirty="0"/>
              <a:t>                “MICROSCOPE ARMY” TESTS DONE ON COMPONENTS IN VACCINES WITH EMF</a:t>
            </a:r>
          </a:p>
        </p:txBody>
      </p:sp>
      <p:pic>
        <p:nvPicPr>
          <p:cNvPr id="7" name="Picture 6">
            <a:extLst>
              <a:ext uri="{FF2B5EF4-FFF2-40B4-BE49-F238E27FC236}">
                <a16:creationId xmlns:a16="http://schemas.microsoft.com/office/drawing/2014/main" id="{CBA7572E-C4B2-4744-AC1B-41A3D609F8A4}"/>
              </a:ext>
            </a:extLst>
          </p:cNvPr>
          <p:cNvPicPr>
            <a:picLocks noChangeAspect="1"/>
          </p:cNvPicPr>
          <p:nvPr/>
        </p:nvPicPr>
        <p:blipFill>
          <a:blip r:embed="rId2"/>
          <a:stretch>
            <a:fillRect/>
          </a:stretch>
        </p:blipFill>
        <p:spPr>
          <a:xfrm>
            <a:off x="922421" y="1267241"/>
            <a:ext cx="1831456" cy="1424193"/>
          </a:xfrm>
          <a:prstGeom prst="rect">
            <a:avLst/>
          </a:prstGeom>
        </p:spPr>
      </p:pic>
      <p:sp>
        <p:nvSpPr>
          <p:cNvPr id="8" name="TextBox 7">
            <a:extLst>
              <a:ext uri="{FF2B5EF4-FFF2-40B4-BE49-F238E27FC236}">
                <a16:creationId xmlns:a16="http://schemas.microsoft.com/office/drawing/2014/main" id="{39029273-5375-44A8-982B-95B63A620B49}"/>
              </a:ext>
            </a:extLst>
          </p:cNvPr>
          <p:cNvSpPr txBox="1"/>
          <p:nvPr/>
        </p:nvSpPr>
        <p:spPr>
          <a:xfrm>
            <a:off x="-736008" y="678661"/>
            <a:ext cx="4886725" cy="461665"/>
          </a:xfrm>
          <a:prstGeom prst="rect">
            <a:avLst/>
          </a:prstGeom>
          <a:noFill/>
        </p:spPr>
        <p:txBody>
          <a:bodyPr wrap="square" rtlCol="0">
            <a:spAutoFit/>
          </a:bodyPr>
          <a:lstStyle/>
          <a:p>
            <a:pPr algn="ctr"/>
            <a:r>
              <a:rPr lang="en-US" sz="2400" dirty="0"/>
              <a:t>MATT TAYLOR</a:t>
            </a:r>
          </a:p>
        </p:txBody>
      </p:sp>
      <p:sp>
        <p:nvSpPr>
          <p:cNvPr id="9" name="TextBox 8">
            <a:extLst>
              <a:ext uri="{FF2B5EF4-FFF2-40B4-BE49-F238E27FC236}">
                <a16:creationId xmlns:a16="http://schemas.microsoft.com/office/drawing/2014/main" id="{2DA517B4-90E6-4DE3-A3A0-A2C41C7F62CB}"/>
              </a:ext>
            </a:extLst>
          </p:cNvPr>
          <p:cNvSpPr txBox="1"/>
          <p:nvPr/>
        </p:nvSpPr>
        <p:spPr>
          <a:xfrm>
            <a:off x="0" y="3077211"/>
            <a:ext cx="3948512" cy="2862322"/>
          </a:xfrm>
          <a:prstGeom prst="rect">
            <a:avLst/>
          </a:prstGeom>
          <a:noFill/>
        </p:spPr>
        <p:txBody>
          <a:bodyPr wrap="square" rtlCol="0">
            <a:spAutoFit/>
          </a:bodyPr>
          <a:lstStyle/>
          <a:p>
            <a:pPr algn="ctr"/>
            <a:r>
              <a:rPr lang="en-US" sz="2000" dirty="0"/>
              <a:t>ELECTRICAL ENGINEER</a:t>
            </a:r>
            <a:br>
              <a:rPr lang="en-US" sz="2000" dirty="0"/>
            </a:br>
            <a:r>
              <a:rPr lang="en-US" sz="2000" dirty="0"/>
              <a:t>HOLDS TWO MASTERS DEGREES</a:t>
            </a:r>
            <a:br>
              <a:rPr lang="en-US" sz="2000" dirty="0"/>
            </a:br>
            <a:r>
              <a:rPr lang="en-US" sz="2000" dirty="0"/>
              <a:t>AMERICAN EXPAT LIVING IN ECUADOR </a:t>
            </a:r>
          </a:p>
          <a:p>
            <a:pPr algn="ctr"/>
            <a:endParaRPr lang="en-US" sz="2000" dirty="0"/>
          </a:p>
          <a:p>
            <a:pPr algn="ctr"/>
            <a:r>
              <a:rPr lang="en-US" sz="2000" dirty="0"/>
              <a:t>HAS EVALUATED COVID VACCINES, TEST SWABS, MASKS UNDER A MICROSCOPE WHILE STIMULATING WITH EMF</a:t>
            </a:r>
          </a:p>
        </p:txBody>
      </p:sp>
      <p:pic>
        <p:nvPicPr>
          <p:cNvPr id="10" name="Picture 9">
            <a:extLst>
              <a:ext uri="{FF2B5EF4-FFF2-40B4-BE49-F238E27FC236}">
                <a16:creationId xmlns:a16="http://schemas.microsoft.com/office/drawing/2014/main" id="{B3185877-F98E-44FA-99B7-28E92E45BAEA}"/>
              </a:ext>
            </a:extLst>
          </p:cNvPr>
          <p:cNvPicPr>
            <a:picLocks noChangeAspect="1"/>
          </p:cNvPicPr>
          <p:nvPr/>
        </p:nvPicPr>
        <p:blipFill>
          <a:blip r:embed="rId3"/>
          <a:stretch>
            <a:fillRect/>
          </a:stretch>
        </p:blipFill>
        <p:spPr>
          <a:xfrm>
            <a:off x="4205609" y="2001224"/>
            <a:ext cx="7289654" cy="4014592"/>
          </a:xfrm>
          <a:prstGeom prst="rect">
            <a:avLst/>
          </a:prstGeom>
        </p:spPr>
      </p:pic>
      <p:pic>
        <p:nvPicPr>
          <p:cNvPr id="11" name="Picture 10">
            <a:extLst>
              <a:ext uri="{FF2B5EF4-FFF2-40B4-BE49-F238E27FC236}">
                <a16:creationId xmlns:a16="http://schemas.microsoft.com/office/drawing/2014/main" id="{65E219B4-5CC3-4FF6-9466-78725CECB31C}"/>
              </a:ext>
            </a:extLst>
          </p:cNvPr>
          <p:cNvPicPr>
            <a:picLocks noChangeAspect="1"/>
          </p:cNvPicPr>
          <p:nvPr/>
        </p:nvPicPr>
        <p:blipFill>
          <a:blip r:embed="rId4"/>
          <a:stretch>
            <a:fillRect/>
          </a:stretch>
        </p:blipFill>
        <p:spPr>
          <a:xfrm>
            <a:off x="3182431" y="615203"/>
            <a:ext cx="8584453" cy="1322213"/>
          </a:xfrm>
          <a:prstGeom prst="rect">
            <a:avLst/>
          </a:prstGeom>
        </p:spPr>
      </p:pic>
      <p:sp>
        <p:nvSpPr>
          <p:cNvPr id="12" name="TextBox 11">
            <a:extLst>
              <a:ext uri="{FF2B5EF4-FFF2-40B4-BE49-F238E27FC236}">
                <a16:creationId xmlns:a16="http://schemas.microsoft.com/office/drawing/2014/main" id="{95655D7D-5430-4D97-952F-F3481BE2867B}"/>
              </a:ext>
            </a:extLst>
          </p:cNvPr>
          <p:cNvSpPr txBox="1"/>
          <p:nvPr/>
        </p:nvSpPr>
        <p:spPr>
          <a:xfrm>
            <a:off x="3948512" y="6369768"/>
            <a:ext cx="4199201" cy="369332"/>
          </a:xfrm>
          <a:prstGeom prst="rect">
            <a:avLst/>
          </a:prstGeom>
          <a:noFill/>
        </p:spPr>
        <p:txBody>
          <a:bodyPr wrap="square" rtlCol="0">
            <a:spAutoFit/>
          </a:bodyPr>
          <a:lstStyle/>
          <a:p>
            <a:r>
              <a:rPr lang="en-US" dirty="0"/>
              <a:t>SEE FULL REPORT IN SHOW NOTES</a:t>
            </a:r>
          </a:p>
        </p:txBody>
      </p:sp>
    </p:spTree>
    <p:extLst>
      <p:ext uri="{BB962C8B-B14F-4D97-AF65-F5344CB8AC3E}">
        <p14:creationId xmlns:p14="http://schemas.microsoft.com/office/powerpoint/2010/main" val="1288879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r>
              <a:rPr lang="en-US" sz="2000" dirty="0"/>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r>
              <a:rPr lang="en-US" sz="2000" dirty="0"/>
              <a:t>FTWPROJECT.COM</a:t>
            </a:r>
          </a:p>
        </p:txBody>
      </p:sp>
      <p:pic>
        <p:nvPicPr>
          <p:cNvPr id="3" name="Picture 2">
            <a:extLst>
              <a:ext uri="{FF2B5EF4-FFF2-40B4-BE49-F238E27FC236}">
                <a16:creationId xmlns:a16="http://schemas.microsoft.com/office/drawing/2014/main" id="{33D33EC2-DD8C-4434-B741-802AD96B02EB}"/>
              </a:ext>
            </a:extLst>
          </p:cNvPr>
          <p:cNvPicPr>
            <a:picLocks noChangeAspect="1"/>
          </p:cNvPicPr>
          <p:nvPr/>
        </p:nvPicPr>
        <p:blipFill>
          <a:blip r:embed="rId2"/>
          <a:stretch>
            <a:fillRect/>
          </a:stretch>
        </p:blipFill>
        <p:spPr>
          <a:xfrm>
            <a:off x="393599" y="1549018"/>
            <a:ext cx="3209925" cy="3343275"/>
          </a:xfrm>
          <a:prstGeom prst="rect">
            <a:avLst/>
          </a:prstGeom>
        </p:spPr>
      </p:pic>
      <p:pic>
        <p:nvPicPr>
          <p:cNvPr id="4" name="Picture 3">
            <a:extLst>
              <a:ext uri="{FF2B5EF4-FFF2-40B4-BE49-F238E27FC236}">
                <a16:creationId xmlns:a16="http://schemas.microsoft.com/office/drawing/2014/main" id="{6BB53AA9-0A29-43A8-8969-913E2F1F78FA}"/>
              </a:ext>
            </a:extLst>
          </p:cNvPr>
          <p:cNvPicPr>
            <a:picLocks noChangeAspect="1"/>
          </p:cNvPicPr>
          <p:nvPr/>
        </p:nvPicPr>
        <p:blipFill>
          <a:blip r:embed="rId3"/>
          <a:stretch>
            <a:fillRect/>
          </a:stretch>
        </p:blipFill>
        <p:spPr>
          <a:xfrm>
            <a:off x="4394280" y="1525205"/>
            <a:ext cx="3009900" cy="3390900"/>
          </a:xfrm>
          <a:prstGeom prst="rect">
            <a:avLst/>
          </a:prstGeom>
        </p:spPr>
      </p:pic>
      <p:pic>
        <p:nvPicPr>
          <p:cNvPr id="5" name="Picture 4">
            <a:extLst>
              <a:ext uri="{FF2B5EF4-FFF2-40B4-BE49-F238E27FC236}">
                <a16:creationId xmlns:a16="http://schemas.microsoft.com/office/drawing/2014/main" id="{F760470D-5519-4DBD-8697-A0EC3640C847}"/>
              </a:ext>
            </a:extLst>
          </p:cNvPr>
          <p:cNvPicPr>
            <a:picLocks noChangeAspect="1"/>
          </p:cNvPicPr>
          <p:nvPr/>
        </p:nvPicPr>
        <p:blipFill>
          <a:blip r:embed="rId4"/>
          <a:stretch>
            <a:fillRect/>
          </a:stretch>
        </p:blipFill>
        <p:spPr>
          <a:xfrm>
            <a:off x="8350109" y="1510918"/>
            <a:ext cx="3038475" cy="3381375"/>
          </a:xfrm>
          <a:prstGeom prst="rect">
            <a:avLst/>
          </a:prstGeom>
        </p:spPr>
      </p:pic>
      <p:sp>
        <p:nvSpPr>
          <p:cNvPr id="7" name="TextBox 6">
            <a:extLst>
              <a:ext uri="{FF2B5EF4-FFF2-40B4-BE49-F238E27FC236}">
                <a16:creationId xmlns:a16="http://schemas.microsoft.com/office/drawing/2014/main" id="{8D9CAB9C-E570-40C0-9215-33F1ADECA2CD}"/>
              </a:ext>
            </a:extLst>
          </p:cNvPr>
          <p:cNvSpPr txBox="1"/>
          <p:nvPr/>
        </p:nvSpPr>
        <p:spPr>
          <a:xfrm>
            <a:off x="786352" y="94022"/>
            <a:ext cx="11157935" cy="707886"/>
          </a:xfrm>
          <a:prstGeom prst="rect">
            <a:avLst/>
          </a:prstGeom>
          <a:noFill/>
        </p:spPr>
        <p:txBody>
          <a:bodyPr wrap="square" rtlCol="0">
            <a:spAutoFit/>
          </a:bodyPr>
          <a:lstStyle/>
          <a:p>
            <a:r>
              <a:rPr lang="en-US" sz="4000" dirty="0"/>
              <a:t>COMPONENTS IN COVID SHOTS TRANSFORM</a:t>
            </a:r>
          </a:p>
        </p:txBody>
      </p:sp>
      <p:sp>
        <p:nvSpPr>
          <p:cNvPr id="8" name="TextBox 7">
            <a:extLst>
              <a:ext uri="{FF2B5EF4-FFF2-40B4-BE49-F238E27FC236}">
                <a16:creationId xmlns:a16="http://schemas.microsoft.com/office/drawing/2014/main" id="{56DC1497-C58E-4057-BF2B-1D4964E6FDC3}"/>
              </a:ext>
            </a:extLst>
          </p:cNvPr>
          <p:cNvSpPr txBox="1"/>
          <p:nvPr/>
        </p:nvSpPr>
        <p:spPr>
          <a:xfrm>
            <a:off x="589974" y="801908"/>
            <a:ext cx="2817173" cy="707886"/>
          </a:xfrm>
          <a:prstGeom prst="rect">
            <a:avLst/>
          </a:prstGeom>
          <a:noFill/>
        </p:spPr>
        <p:txBody>
          <a:bodyPr wrap="square" rtlCol="0">
            <a:spAutoFit/>
          </a:bodyPr>
          <a:lstStyle/>
          <a:p>
            <a:r>
              <a:rPr lang="en-US" sz="4000" dirty="0"/>
              <a:t>FROM THIS</a:t>
            </a:r>
          </a:p>
        </p:txBody>
      </p:sp>
      <p:sp>
        <p:nvSpPr>
          <p:cNvPr id="9" name="TextBox 8">
            <a:extLst>
              <a:ext uri="{FF2B5EF4-FFF2-40B4-BE49-F238E27FC236}">
                <a16:creationId xmlns:a16="http://schemas.microsoft.com/office/drawing/2014/main" id="{9F9606EA-2F04-469F-8676-49CE275F78AC}"/>
              </a:ext>
            </a:extLst>
          </p:cNvPr>
          <p:cNvSpPr txBox="1"/>
          <p:nvPr/>
        </p:nvSpPr>
        <p:spPr>
          <a:xfrm>
            <a:off x="8571411" y="801908"/>
            <a:ext cx="2817173" cy="707886"/>
          </a:xfrm>
          <a:prstGeom prst="rect">
            <a:avLst/>
          </a:prstGeom>
          <a:noFill/>
        </p:spPr>
        <p:txBody>
          <a:bodyPr wrap="square" rtlCol="0">
            <a:spAutoFit/>
          </a:bodyPr>
          <a:lstStyle/>
          <a:p>
            <a:r>
              <a:rPr lang="en-US" sz="4000" dirty="0"/>
              <a:t>TO THIS</a:t>
            </a:r>
          </a:p>
        </p:txBody>
      </p:sp>
      <p:sp>
        <p:nvSpPr>
          <p:cNvPr id="10" name="TextBox 9">
            <a:extLst>
              <a:ext uri="{FF2B5EF4-FFF2-40B4-BE49-F238E27FC236}">
                <a16:creationId xmlns:a16="http://schemas.microsoft.com/office/drawing/2014/main" id="{65DEB9AD-9CAA-4CC2-BB20-FE22505A7CE9}"/>
              </a:ext>
            </a:extLst>
          </p:cNvPr>
          <p:cNvSpPr txBox="1"/>
          <p:nvPr/>
        </p:nvSpPr>
        <p:spPr>
          <a:xfrm>
            <a:off x="870329" y="5247360"/>
            <a:ext cx="11157935" cy="707886"/>
          </a:xfrm>
          <a:prstGeom prst="rect">
            <a:avLst/>
          </a:prstGeom>
          <a:noFill/>
        </p:spPr>
        <p:txBody>
          <a:bodyPr wrap="square" rtlCol="0">
            <a:spAutoFit/>
          </a:bodyPr>
          <a:lstStyle/>
          <a:p>
            <a:r>
              <a:rPr lang="en-US" sz="4000" dirty="0"/>
              <a:t>WHEN STIMULATED WITH EMF FROM WIFI</a:t>
            </a:r>
          </a:p>
        </p:txBody>
      </p:sp>
      <p:sp>
        <p:nvSpPr>
          <p:cNvPr id="11" name="Arrow: Down 10">
            <a:extLst>
              <a:ext uri="{FF2B5EF4-FFF2-40B4-BE49-F238E27FC236}">
                <a16:creationId xmlns:a16="http://schemas.microsoft.com/office/drawing/2014/main" id="{86B65753-C3CA-407F-B3B2-74C4C91BF6BE}"/>
              </a:ext>
            </a:extLst>
          </p:cNvPr>
          <p:cNvSpPr/>
          <p:nvPr/>
        </p:nvSpPr>
        <p:spPr>
          <a:xfrm>
            <a:off x="3182106" y="1006996"/>
            <a:ext cx="502892" cy="857865"/>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5483F738-6582-45B6-AAD7-AEFC935DA269}"/>
              </a:ext>
            </a:extLst>
          </p:cNvPr>
          <p:cNvSpPr/>
          <p:nvPr/>
        </p:nvSpPr>
        <p:spPr>
          <a:xfrm>
            <a:off x="10707579" y="983184"/>
            <a:ext cx="502892" cy="857865"/>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9839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r>
              <a:rPr lang="en-US" sz="2000" dirty="0"/>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r>
              <a:rPr lang="en-US" sz="2000" dirty="0"/>
              <a:t>FTWPROJECT.COM</a:t>
            </a:r>
          </a:p>
        </p:txBody>
      </p:sp>
      <p:sp>
        <p:nvSpPr>
          <p:cNvPr id="5" name="TextBox 4">
            <a:extLst>
              <a:ext uri="{FF2B5EF4-FFF2-40B4-BE49-F238E27FC236}">
                <a16:creationId xmlns:a16="http://schemas.microsoft.com/office/drawing/2014/main" id="{A453D8BA-381C-4750-B10B-9A79DF0647CE}"/>
              </a:ext>
            </a:extLst>
          </p:cNvPr>
          <p:cNvSpPr txBox="1"/>
          <p:nvPr/>
        </p:nvSpPr>
        <p:spPr>
          <a:xfrm>
            <a:off x="922421" y="277092"/>
            <a:ext cx="10347158" cy="461665"/>
          </a:xfrm>
          <a:prstGeom prst="rect">
            <a:avLst/>
          </a:prstGeom>
          <a:noFill/>
        </p:spPr>
        <p:txBody>
          <a:bodyPr wrap="square" rtlCol="0">
            <a:spAutoFit/>
          </a:bodyPr>
          <a:lstStyle/>
          <a:p>
            <a:r>
              <a:rPr lang="en-US" sz="2400" dirty="0"/>
              <a:t>AGAIN.. SELF ASSEMBLY OF NANOTECH WHEN STIMULATED BY EMF</a:t>
            </a:r>
          </a:p>
        </p:txBody>
      </p:sp>
      <p:pic>
        <p:nvPicPr>
          <p:cNvPr id="4" name="Picture 3">
            <a:extLst>
              <a:ext uri="{FF2B5EF4-FFF2-40B4-BE49-F238E27FC236}">
                <a16:creationId xmlns:a16="http://schemas.microsoft.com/office/drawing/2014/main" id="{16C5A881-753E-4662-9F9E-64B8A75803DC}"/>
              </a:ext>
            </a:extLst>
          </p:cNvPr>
          <p:cNvPicPr>
            <a:picLocks noChangeAspect="1"/>
          </p:cNvPicPr>
          <p:nvPr/>
        </p:nvPicPr>
        <p:blipFill>
          <a:blip r:embed="rId2"/>
          <a:stretch>
            <a:fillRect/>
          </a:stretch>
        </p:blipFill>
        <p:spPr>
          <a:xfrm>
            <a:off x="481264" y="1205757"/>
            <a:ext cx="7850724" cy="4780863"/>
          </a:xfrm>
          <a:prstGeom prst="rect">
            <a:avLst/>
          </a:prstGeom>
        </p:spPr>
      </p:pic>
      <p:sp>
        <p:nvSpPr>
          <p:cNvPr id="7" name="TextBox 6">
            <a:extLst>
              <a:ext uri="{FF2B5EF4-FFF2-40B4-BE49-F238E27FC236}">
                <a16:creationId xmlns:a16="http://schemas.microsoft.com/office/drawing/2014/main" id="{A45E6712-BE98-48A0-B775-CA6594F5BF1B}"/>
              </a:ext>
            </a:extLst>
          </p:cNvPr>
          <p:cNvSpPr txBox="1"/>
          <p:nvPr/>
        </p:nvSpPr>
        <p:spPr>
          <a:xfrm>
            <a:off x="8572869" y="1185307"/>
            <a:ext cx="3378748" cy="4801314"/>
          </a:xfrm>
          <a:prstGeom prst="rect">
            <a:avLst/>
          </a:prstGeom>
          <a:noFill/>
        </p:spPr>
        <p:txBody>
          <a:bodyPr wrap="square" rtlCol="0">
            <a:spAutoFit/>
          </a:bodyPr>
          <a:lstStyle/>
          <a:p>
            <a:r>
              <a:rPr lang="en-US" dirty="0"/>
              <a:t>David Nixon  showing </a:t>
            </a:r>
            <a:r>
              <a:rPr lang="en-US" dirty="0" err="1"/>
              <a:t>Covid</a:t>
            </a:r>
            <a:r>
              <a:rPr lang="en-US" dirty="0"/>
              <a:t> injections self assembling with robotic arms when stimulated by EMF. </a:t>
            </a:r>
            <a:br>
              <a:rPr lang="en-US" dirty="0"/>
            </a:br>
            <a:br>
              <a:rPr lang="en-US" dirty="0"/>
            </a:br>
            <a:r>
              <a:rPr lang="en-US" dirty="0"/>
              <a:t>These same experiments are being replicated by several “Microscope Army soldiers” </a:t>
            </a:r>
            <a:br>
              <a:rPr lang="en-US" dirty="0"/>
            </a:br>
            <a:r>
              <a:rPr lang="en-US" dirty="0"/>
              <a:t>around the world. </a:t>
            </a:r>
          </a:p>
          <a:p>
            <a:endParaRPr lang="en-US" dirty="0"/>
          </a:p>
          <a:p>
            <a:r>
              <a:rPr lang="en-US" dirty="0"/>
              <a:t>When put in an EMF blocking Faraday Cage, the components disassembled and virtually disappeared and would not reassemble.</a:t>
            </a:r>
            <a:br>
              <a:rPr lang="en-US" dirty="0"/>
            </a:br>
            <a:br>
              <a:rPr lang="en-US" dirty="0"/>
            </a:br>
            <a:endParaRPr lang="en-US" dirty="0"/>
          </a:p>
        </p:txBody>
      </p:sp>
    </p:spTree>
    <p:extLst>
      <p:ext uri="{BB962C8B-B14F-4D97-AF65-F5344CB8AC3E}">
        <p14:creationId xmlns:p14="http://schemas.microsoft.com/office/powerpoint/2010/main" val="3391707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r>
              <a:rPr lang="en-US" sz="2000" dirty="0"/>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r>
              <a:rPr lang="en-US" sz="2000" dirty="0"/>
              <a:t>FTWPROJECT.COM</a:t>
            </a:r>
          </a:p>
        </p:txBody>
      </p:sp>
      <p:pic>
        <p:nvPicPr>
          <p:cNvPr id="7" name="Picture 6">
            <a:extLst>
              <a:ext uri="{FF2B5EF4-FFF2-40B4-BE49-F238E27FC236}">
                <a16:creationId xmlns:a16="http://schemas.microsoft.com/office/drawing/2014/main" id="{F27A454C-0278-4C7F-B08F-AF676DF40D32}"/>
              </a:ext>
            </a:extLst>
          </p:cNvPr>
          <p:cNvPicPr>
            <a:picLocks noChangeAspect="1"/>
          </p:cNvPicPr>
          <p:nvPr/>
        </p:nvPicPr>
        <p:blipFill rotWithShape="1">
          <a:blip r:embed="rId2"/>
          <a:srcRect l="7049"/>
          <a:stretch/>
        </p:blipFill>
        <p:spPr>
          <a:xfrm>
            <a:off x="203577" y="605716"/>
            <a:ext cx="9330662" cy="5646567"/>
          </a:xfrm>
          <a:prstGeom prst="rect">
            <a:avLst/>
          </a:prstGeom>
        </p:spPr>
      </p:pic>
      <p:pic>
        <p:nvPicPr>
          <p:cNvPr id="3" name="Picture 2">
            <a:extLst>
              <a:ext uri="{FF2B5EF4-FFF2-40B4-BE49-F238E27FC236}">
                <a16:creationId xmlns:a16="http://schemas.microsoft.com/office/drawing/2014/main" id="{FE39CDA1-F3EE-43EE-A605-B1A4BC53ACC6}"/>
              </a:ext>
            </a:extLst>
          </p:cNvPr>
          <p:cNvPicPr>
            <a:picLocks noChangeAspect="1"/>
          </p:cNvPicPr>
          <p:nvPr/>
        </p:nvPicPr>
        <p:blipFill>
          <a:blip r:embed="rId3"/>
          <a:stretch>
            <a:fillRect/>
          </a:stretch>
        </p:blipFill>
        <p:spPr>
          <a:xfrm>
            <a:off x="1282889" y="-40516"/>
            <a:ext cx="10443353" cy="646232"/>
          </a:xfrm>
          <a:prstGeom prst="rect">
            <a:avLst/>
          </a:prstGeom>
        </p:spPr>
      </p:pic>
      <p:sp>
        <p:nvSpPr>
          <p:cNvPr id="4" name="TextBox 3">
            <a:extLst>
              <a:ext uri="{FF2B5EF4-FFF2-40B4-BE49-F238E27FC236}">
                <a16:creationId xmlns:a16="http://schemas.microsoft.com/office/drawing/2014/main" id="{D44DFCA1-11CD-4BAD-8330-FA44436929C5}"/>
              </a:ext>
            </a:extLst>
          </p:cNvPr>
          <p:cNvSpPr txBox="1"/>
          <p:nvPr/>
        </p:nvSpPr>
        <p:spPr>
          <a:xfrm>
            <a:off x="9724539" y="764274"/>
            <a:ext cx="2148856" cy="2308324"/>
          </a:xfrm>
          <a:prstGeom prst="rect">
            <a:avLst/>
          </a:prstGeom>
          <a:noFill/>
        </p:spPr>
        <p:txBody>
          <a:bodyPr wrap="square" rtlCol="0">
            <a:spAutoFit/>
          </a:bodyPr>
          <a:lstStyle/>
          <a:p>
            <a:r>
              <a:rPr lang="en-US" dirty="0"/>
              <a:t>Bodies  being scanned at an airport by a camera looking for luciferase glowing areas on people from the COVID injections. </a:t>
            </a:r>
          </a:p>
        </p:txBody>
      </p:sp>
      <p:sp>
        <p:nvSpPr>
          <p:cNvPr id="5" name="TextBox 4">
            <a:extLst>
              <a:ext uri="{FF2B5EF4-FFF2-40B4-BE49-F238E27FC236}">
                <a16:creationId xmlns:a16="http://schemas.microsoft.com/office/drawing/2014/main" id="{62BA9BEF-348F-4C44-8150-664F42E4AB7D}"/>
              </a:ext>
            </a:extLst>
          </p:cNvPr>
          <p:cNvSpPr txBox="1"/>
          <p:nvPr/>
        </p:nvSpPr>
        <p:spPr>
          <a:xfrm>
            <a:off x="9724539" y="3548418"/>
            <a:ext cx="2001703" cy="646331"/>
          </a:xfrm>
          <a:prstGeom prst="rect">
            <a:avLst/>
          </a:prstGeom>
          <a:noFill/>
        </p:spPr>
        <p:txBody>
          <a:bodyPr wrap="square" rtlCol="0">
            <a:spAutoFit/>
          </a:bodyPr>
          <a:lstStyle/>
          <a:p>
            <a:r>
              <a:rPr lang="en-US" dirty="0"/>
              <a:t>SEE FULL REPORT IN SHOW NOTES</a:t>
            </a:r>
          </a:p>
        </p:txBody>
      </p:sp>
    </p:spTree>
    <p:extLst>
      <p:ext uri="{BB962C8B-B14F-4D97-AF65-F5344CB8AC3E}">
        <p14:creationId xmlns:p14="http://schemas.microsoft.com/office/powerpoint/2010/main" val="1698169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A22484-363E-4987-B494-93A73D943C34}"/>
              </a:ext>
            </a:extLst>
          </p:cNvPr>
          <p:cNvSpPr txBox="1"/>
          <p:nvPr/>
        </p:nvSpPr>
        <p:spPr>
          <a:xfrm>
            <a:off x="257175" y="6386513"/>
            <a:ext cx="2900361" cy="400110"/>
          </a:xfrm>
          <a:prstGeom prst="rect">
            <a:avLst/>
          </a:prstGeom>
          <a:noFill/>
        </p:spPr>
        <p:txBody>
          <a:bodyPr wrap="square" rtlCol="0">
            <a:spAutoFit/>
          </a:bodyPr>
          <a:lstStyle/>
          <a:p>
            <a:r>
              <a:rPr lang="en-US" sz="2000" dirty="0"/>
              <a:t>HOPEGIRLBLOG.COM</a:t>
            </a:r>
          </a:p>
        </p:txBody>
      </p:sp>
      <p:sp>
        <p:nvSpPr>
          <p:cNvPr id="3" name="TextBox 2">
            <a:extLst>
              <a:ext uri="{FF2B5EF4-FFF2-40B4-BE49-F238E27FC236}">
                <a16:creationId xmlns:a16="http://schemas.microsoft.com/office/drawing/2014/main" id="{DF1DC598-9174-455B-A624-04062D394A60}"/>
              </a:ext>
            </a:extLst>
          </p:cNvPr>
          <p:cNvSpPr txBox="1"/>
          <p:nvPr/>
        </p:nvSpPr>
        <p:spPr>
          <a:xfrm>
            <a:off x="9577386" y="6386513"/>
            <a:ext cx="2443162" cy="400110"/>
          </a:xfrm>
          <a:prstGeom prst="rect">
            <a:avLst/>
          </a:prstGeom>
          <a:noFill/>
        </p:spPr>
        <p:txBody>
          <a:bodyPr wrap="square" rtlCol="0">
            <a:spAutoFit/>
          </a:bodyPr>
          <a:lstStyle/>
          <a:p>
            <a:r>
              <a:rPr lang="en-US" sz="2000" dirty="0"/>
              <a:t>FTWPROJECT.COM</a:t>
            </a:r>
          </a:p>
        </p:txBody>
      </p:sp>
      <p:pic>
        <p:nvPicPr>
          <p:cNvPr id="6" name="Picture 5">
            <a:extLst>
              <a:ext uri="{FF2B5EF4-FFF2-40B4-BE49-F238E27FC236}">
                <a16:creationId xmlns:a16="http://schemas.microsoft.com/office/drawing/2014/main" id="{15498837-5CFF-4916-8B9A-F86C34204950}"/>
              </a:ext>
            </a:extLst>
          </p:cNvPr>
          <p:cNvPicPr>
            <a:picLocks noChangeAspect="1"/>
          </p:cNvPicPr>
          <p:nvPr/>
        </p:nvPicPr>
        <p:blipFill>
          <a:blip r:embed="rId2"/>
          <a:stretch>
            <a:fillRect/>
          </a:stretch>
        </p:blipFill>
        <p:spPr>
          <a:xfrm>
            <a:off x="377190" y="1170622"/>
            <a:ext cx="8036242" cy="4716757"/>
          </a:xfrm>
          <a:prstGeom prst="rect">
            <a:avLst/>
          </a:prstGeom>
        </p:spPr>
      </p:pic>
      <p:pic>
        <p:nvPicPr>
          <p:cNvPr id="5" name="Picture 4">
            <a:extLst>
              <a:ext uri="{FF2B5EF4-FFF2-40B4-BE49-F238E27FC236}">
                <a16:creationId xmlns:a16="http://schemas.microsoft.com/office/drawing/2014/main" id="{60E2397D-F6B8-490C-9124-96DB7DD5CA49}"/>
              </a:ext>
            </a:extLst>
          </p:cNvPr>
          <p:cNvPicPr>
            <a:picLocks noChangeAspect="1"/>
          </p:cNvPicPr>
          <p:nvPr/>
        </p:nvPicPr>
        <p:blipFill>
          <a:blip r:embed="rId3"/>
          <a:stretch>
            <a:fillRect/>
          </a:stretch>
        </p:blipFill>
        <p:spPr>
          <a:xfrm>
            <a:off x="8245792" y="2423160"/>
            <a:ext cx="3576320" cy="2011680"/>
          </a:xfrm>
          <a:prstGeom prst="rect">
            <a:avLst/>
          </a:prstGeom>
        </p:spPr>
      </p:pic>
      <p:sp>
        <p:nvSpPr>
          <p:cNvPr id="7" name="TextBox 6">
            <a:extLst>
              <a:ext uri="{FF2B5EF4-FFF2-40B4-BE49-F238E27FC236}">
                <a16:creationId xmlns:a16="http://schemas.microsoft.com/office/drawing/2014/main" id="{34967E88-7177-4866-A358-C6ED8936F902}"/>
              </a:ext>
            </a:extLst>
          </p:cNvPr>
          <p:cNvSpPr txBox="1"/>
          <p:nvPr/>
        </p:nvSpPr>
        <p:spPr>
          <a:xfrm>
            <a:off x="1707355" y="174753"/>
            <a:ext cx="8812530" cy="584775"/>
          </a:xfrm>
          <a:prstGeom prst="rect">
            <a:avLst/>
          </a:prstGeom>
          <a:noFill/>
        </p:spPr>
        <p:txBody>
          <a:bodyPr wrap="square" rtlCol="0">
            <a:spAutoFit/>
          </a:bodyPr>
          <a:lstStyle/>
          <a:p>
            <a:r>
              <a:rPr lang="en-US" sz="3200" dirty="0"/>
              <a:t>Airport Security Fluorescence  Hand Held Scanner</a:t>
            </a:r>
          </a:p>
        </p:txBody>
      </p:sp>
    </p:spTree>
    <p:extLst>
      <p:ext uri="{BB962C8B-B14F-4D97-AF65-F5344CB8AC3E}">
        <p14:creationId xmlns:p14="http://schemas.microsoft.com/office/powerpoint/2010/main" val="3062214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93C021-B18D-4879-98AE-6D9BB5D3ECF6}"/>
              </a:ext>
            </a:extLst>
          </p:cNvPr>
          <p:cNvSpPr txBox="1"/>
          <p:nvPr/>
        </p:nvSpPr>
        <p:spPr>
          <a:xfrm>
            <a:off x="862012" y="0"/>
            <a:ext cx="11244262" cy="646331"/>
          </a:xfrm>
          <a:prstGeom prst="rect">
            <a:avLst/>
          </a:prstGeom>
          <a:noFill/>
        </p:spPr>
        <p:txBody>
          <a:bodyPr wrap="square" rtlCol="0">
            <a:spAutoFit/>
          </a:bodyPr>
          <a:lstStyle/>
          <a:p>
            <a:r>
              <a:rPr lang="en-US" sz="3600" dirty="0"/>
              <a:t>Patents showing Luciferase used in COVID Injections</a:t>
            </a:r>
          </a:p>
        </p:txBody>
      </p:sp>
      <p:pic>
        <p:nvPicPr>
          <p:cNvPr id="4" name="Picture 3">
            <a:extLst>
              <a:ext uri="{FF2B5EF4-FFF2-40B4-BE49-F238E27FC236}">
                <a16:creationId xmlns:a16="http://schemas.microsoft.com/office/drawing/2014/main" id="{343FF954-089C-4F7E-9308-334C90C48CB6}"/>
              </a:ext>
            </a:extLst>
          </p:cNvPr>
          <p:cNvPicPr>
            <a:picLocks noChangeAspect="1"/>
          </p:cNvPicPr>
          <p:nvPr/>
        </p:nvPicPr>
        <p:blipFill rotWithShape="1">
          <a:blip r:embed="rId2"/>
          <a:srcRect t="17695" r="2980" b="42401"/>
          <a:stretch/>
        </p:blipFill>
        <p:spPr>
          <a:xfrm>
            <a:off x="1059655" y="646331"/>
            <a:ext cx="9449122" cy="2356176"/>
          </a:xfrm>
          <a:prstGeom prst="rect">
            <a:avLst/>
          </a:prstGeom>
        </p:spPr>
      </p:pic>
      <p:sp>
        <p:nvSpPr>
          <p:cNvPr id="5" name="TextBox 4">
            <a:extLst>
              <a:ext uri="{FF2B5EF4-FFF2-40B4-BE49-F238E27FC236}">
                <a16:creationId xmlns:a16="http://schemas.microsoft.com/office/drawing/2014/main" id="{F2D0B798-0418-449C-9FDC-77F2F8878977}"/>
              </a:ext>
            </a:extLst>
          </p:cNvPr>
          <p:cNvSpPr txBox="1"/>
          <p:nvPr/>
        </p:nvSpPr>
        <p:spPr>
          <a:xfrm>
            <a:off x="257175" y="6386513"/>
            <a:ext cx="2900361" cy="400110"/>
          </a:xfrm>
          <a:prstGeom prst="rect">
            <a:avLst/>
          </a:prstGeom>
          <a:noFill/>
        </p:spPr>
        <p:txBody>
          <a:bodyPr wrap="square" rtlCol="0">
            <a:spAutoFit/>
          </a:bodyPr>
          <a:lstStyle/>
          <a:p>
            <a:r>
              <a:rPr lang="en-US" sz="2000" dirty="0"/>
              <a:t>HOPEGIRLBLOG.COM</a:t>
            </a:r>
          </a:p>
        </p:txBody>
      </p:sp>
      <p:sp>
        <p:nvSpPr>
          <p:cNvPr id="6" name="TextBox 5">
            <a:extLst>
              <a:ext uri="{FF2B5EF4-FFF2-40B4-BE49-F238E27FC236}">
                <a16:creationId xmlns:a16="http://schemas.microsoft.com/office/drawing/2014/main" id="{F510773F-09F1-4783-A606-839550BB7877}"/>
              </a:ext>
            </a:extLst>
          </p:cNvPr>
          <p:cNvSpPr txBox="1"/>
          <p:nvPr/>
        </p:nvSpPr>
        <p:spPr>
          <a:xfrm>
            <a:off x="9577386" y="6386513"/>
            <a:ext cx="2443162" cy="400110"/>
          </a:xfrm>
          <a:prstGeom prst="rect">
            <a:avLst/>
          </a:prstGeom>
          <a:noFill/>
        </p:spPr>
        <p:txBody>
          <a:bodyPr wrap="square" rtlCol="0">
            <a:spAutoFit/>
          </a:bodyPr>
          <a:lstStyle/>
          <a:p>
            <a:r>
              <a:rPr lang="en-US" sz="2000" dirty="0"/>
              <a:t>FTWPROJECT.COM</a:t>
            </a:r>
          </a:p>
        </p:txBody>
      </p:sp>
      <p:pic>
        <p:nvPicPr>
          <p:cNvPr id="3" name="Picture 2">
            <a:extLst>
              <a:ext uri="{FF2B5EF4-FFF2-40B4-BE49-F238E27FC236}">
                <a16:creationId xmlns:a16="http://schemas.microsoft.com/office/drawing/2014/main" id="{BDCE65C7-29B1-463A-BFD5-E2A800D0AEC6}"/>
              </a:ext>
            </a:extLst>
          </p:cNvPr>
          <p:cNvPicPr>
            <a:picLocks noChangeAspect="1"/>
          </p:cNvPicPr>
          <p:nvPr/>
        </p:nvPicPr>
        <p:blipFill rotWithShape="1">
          <a:blip r:embed="rId3"/>
          <a:srcRect t="14792"/>
          <a:stretch/>
        </p:blipFill>
        <p:spPr>
          <a:xfrm>
            <a:off x="1059654" y="3316405"/>
            <a:ext cx="9449122" cy="3070107"/>
          </a:xfrm>
          <a:prstGeom prst="rect">
            <a:avLst/>
          </a:prstGeom>
        </p:spPr>
      </p:pic>
    </p:spTree>
    <p:extLst>
      <p:ext uri="{BB962C8B-B14F-4D97-AF65-F5344CB8AC3E}">
        <p14:creationId xmlns:p14="http://schemas.microsoft.com/office/powerpoint/2010/main" val="3237032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2" name="Picture 1">
            <a:extLst>
              <a:ext uri="{FF2B5EF4-FFF2-40B4-BE49-F238E27FC236}">
                <a16:creationId xmlns:a16="http://schemas.microsoft.com/office/drawing/2014/main" id="{9E57CB1D-B158-45E9-A6B7-5D194E86D16A}"/>
              </a:ext>
            </a:extLst>
          </p:cNvPr>
          <p:cNvPicPr>
            <a:picLocks noChangeAspect="1"/>
          </p:cNvPicPr>
          <p:nvPr/>
        </p:nvPicPr>
        <p:blipFill>
          <a:blip r:embed="rId2"/>
          <a:stretch>
            <a:fillRect/>
          </a:stretch>
        </p:blipFill>
        <p:spPr>
          <a:xfrm>
            <a:off x="332297" y="1404004"/>
            <a:ext cx="4830254" cy="5152700"/>
          </a:xfrm>
          <a:prstGeom prst="rect">
            <a:avLst/>
          </a:prstGeom>
        </p:spPr>
      </p:pic>
      <p:pic>
        <p:nvPicPr>
          <p:cNvPr id="6" name="Picture 5">
            <a:extLst>
              <a:ext uri="{FF2B5EF4-FFF2-40B4-BE49-F238E27FC236}">
                <a16:creationId xmlns:a16="http://schemas.microsoft.com/office/drawing/2014/main" id="{81C46A05-A211-4D85-856E-88B7408A97F9}"/>
              </a:ext>
            </a:extLst>
          </p:cNvPr>
          <p:cNvPicPr>
            <a:picLocks noChangeAspect="1"/>
          </p:cNvPicPr>
          <p:nvPr/>
        </p:nvPicPr>
        <p:blipFill>
          <a:blip r:embed="rId3"/>
          <a:stretch>
            <a:fillRect/>
          </a:stretch>
        </p:blipFill>
        <p:spPr>
          <a:xfrm>
            <a:off x="5984817" y="1639767"/>
            <a:ext cx="2103302" cy="1463167"/>
          </a:xfrm>
          <a:prstGeom prst="rect">
            <a:avLst/>
          </a:prstGeom>
        </p:spPr>
      </p:pic>
      <p:sp>
        <p:nvSpPr>
          <p:cNvPr id="7" name="TextBox 6">
            <a:extLst>
              <a:ext uri="{FF2B5EF4-FFF2-40B4-BE49-F238E27FC236}">
                <a16:creationId xmlns:a16="http://schemas.microsoft.com/office/drawing/2014/main" id="{655C62C5-74FA-4F14-8C53-BE4C466A208A}"/>
              </a:ext>
            </a:extLst>
          </p:cNvPr>
          <p:cNvSpPr txBox="1"/>
          <p:nvPr/>
        </p:nvSpPr>
        <p:spPr>
          <a:xfrm>
            <a:off x="8313821" y="2371350"/>
            <a:ext cx="3124199" cy="646331"/>
          </a:xfrm>
          <a:prstGeom prst="rect">
            <a:avLst/>
          </a:prstGeom>
          <a:noFill/>
        </p:spPr>
        <p:txBody>
          <a:bodyPr wrap="square" rtlCol="0">
            <a:spAutoFit/>
          </a:bodyPr>
          <a:lstStyle/>
          <a:p>
            <a:r>
              <a:rPr lang="en-US" dirty="0"/>
              <a:t>FROM OUR BOOK “FORBIDDEN TECH” 2017</a:t>
            </a:r>
          </a:p>
        </p:txBody>
      </p:sp>
      <p:pic>
        <p:nvPicPr>
          <p:cNvPr id="4" name="Picture 3">
            <a:extLst>
              <a:ext uri="{FF2B5EF4-FFF2-40B4-BE49-F238E27FC236}">
                <a16:creationId xmlns:a16="http://schemas.microsoft.com/office/drawing/2014/main" id="{882F6F3F-CB7E-4361-8978-4A0F58379662}"/>
              </a:ext>
            </a:extLst>
          </p:cNvPr>
          <p:cNvPicPr>
            <a:picLocks noChangeAspect="1"/>
          </p:cNvPicPr>
          <p:nvPr/>
        </p:nvPicPr>
        <p:blipFill>
          <a:blip r:embed="rId4"/>
          <a:stretch>
            <a:fillRect/>
          </a:stretch>
        </p:blipFill>
        <p:spPr>
          <a:xfrm>
            <a:off x="6096000" y="3177418"/>
            <a:ext cx="5671467" cy="3311689"/>
          </a:xfrm>
          <a:prstGeom prst="rect">
            <a:avLst/>
          </a:prstGeom>
        </p:spPr>
      </p:pic>
      <p:sp>
        <p:nvSpPr>
          <p:cNvPr id="8" name="TextBox 7">
            <a:extLst>
              <a:ext uri="{FF2B5EF4-FFF2-40B4-BE49-F238E27FC236}">
                <a16:creationId xmlns:a16="http://schemas.microsoft.com/office/drawing/2014/main" id="{75ECFB5E-5EDB-48B0-A608-F19E3E69E94D}"/>
              </a:ext>
            </a:extLst>
          </p:cNvPr>
          <p:cNvSpPr txBox="1"/>
          <p:nvPr/>
        </p:nvSpPr>
        <p:spPr>
          <a:xfrm>
            <a:off x="5984817" y="757673"/>
            <a:ext cx="5934467" cy="646331"/>
          </a:xfrm>
          <a:prstGeom prst="rect">
            <a:avLst/>
          </a:prstGeom>
          <a:noFill/>
        </p:spPr>
        <p:txBody>
          <a:bodyPr wrap="square" rtlCol="0">
            <a:spAutoFit/>
          </a:bodyPr>
          <a:lstStyle/>
          <a:p>
            <a:r>
              <a:rPr lang="en-US" dirty="0"/>
              <a:t>We wrote about Quantum Dots in 2017. Now quantum dot technology is found to be in the COVID vaccines.</a:t>
            </a:r>
          </a:p>
        </p:txBody>
      </p:sp>
      <p:pic>
        <p:nvPicPr>
          <p:cNvPr id="9" name="Picture 8">
            <a:extLst>
              <a:ext uri="{FF2B5EF4-FFF2-40B4-BE49-F238E27FC236}">
                <a16:creationId xmlns:a16="http://schemas.microsoft.com/office/drawing/2014/main" id="{F5BFD244-9D61-4B13-8271-FA5449F699B8}"/>
              </a:ext>
            </a:extLst>
          </p:cNvPr>
          <p:cNvPicPr>
            <a:picLocks noChangeAspect="1"/>
          </p:cNvPicPr>
          <p:nvPr/>
        </p:nvPicPr>
        <p:blipFill>
          <a:blip r:embed="rId5"/>
          <a:stretch>
            <a:fillRect/>
          </a:stretch>
        </p:blipFill>
        <p:spPr>
          <a:xfrm>
            <a:off x="862130" y="78253"/>
            <a:ext cx="10467739" cy="646232"/>
          </a:xfrm>
          <a:prstGeom prst="rect">
            <a:avLst/>
          </a:prstGeom>
        </p:spPr>
      </p:pic>
    </p:spTree>
    <p:extLst>
      <p:ext uri="{BB962C8B-B14F-4D97-AF65-F5344CB8AC3E}">
        <p14:creationId xmlns:p14="http://schemas.microsoft.com/office/powerpoint/2010/main" val="943023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r>
              <a:rPr lang="en-US" sz="2000" dirty="0"/>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r>
              <a:rPr lang="en-US" sz="2000" dirty="0"/>
              <a:t>FTWPROJECT.COM</a:t>
            </a:r>
          </a:p>
        </p:txBody>
      </p:sp>
      <p:sp>
        <p:nvSpPr>
          <p:cNvPr id="3" name="TextBox 2">
            <a:extLst>
              <a:ext uri="{FF2B5EF4-FFF2-40B4-BE49-F238E27FC236}">
                <a16:creationId xmlns:a16="http://schemas.microsoft.com/office/drawing/2014/main" id="{BF7D6D34-BA91-4B3D-82C0-9B7CCAA62BCB}"/>
              </a:ext>
            </a:extLst>
          </p:cNvPr>
          <p:cNvSpPr txBox="1"/>
          <p:nvPr/>
        </p:nvSpPr>
        <p:spPr>
          <a:xfrm>
            <a:off x="4776536" y="332256"/>
            <a:ext cx="2322095" cy="584775"/>
          </a:xfrm>
          <a:prstGeom prst="rect">
            <a:avLst/>
          </a:prstGeom>
          <a:noFill/>
        </p:spPr>
        <p:txBody>
          <a:bodyPr wrap="square" rtlCol="0">
            <a:spAutoFit/>
          </a:bodyPr>
          <a:lstStyle/>
          <a:p>
            <a:r>
              <a:rPr lang="en-US" sz="3200" dirty="0"/>
              <a:t>SUMMARY</a:t>
            </a:r>
          </a:p>
        </p:txBody>
      </p:sp>
      <p:sp>
        <p:nvSpPr>
          <p:cNvPr id="5" name="TextBox 4">
            <a:extLst>
              <a:ext uri="{FF2B5EF4-FFF2-40B4-BE49-F238E27FC236}">
                <a16:creationId xmlns:a16="http://schemas.microsoft.com/office/drawing/2014/main" id="{00657E9E-1F3E-48B5-BB2F-1DA9C85A7E71}"/>
              </a:ext>
            </a:extLst>
          </p:cNvPr>
          <p:cNvSpPr txBox="1"/>
          <p:nvPr/>
        </p:nvSpPr>
        <p:spPr>
          <a:xfrm>
            <a:off x="3157536" y="5498432"/>
            <a:ext cx="5221706" cy="369332"/>
          </a:xfrm>
          <a:prstGeom prst="rect">
            <a:avLst/>
          </a:prstGeom>
          <a:noFill/>
        </p:spPr>
        <p:txBody>
          <a:bodyPr wrap="square" rtlCol="0">
            <a:spAutoFit/>
          </a:bodyPr>
          <a:lstStyle/>
          <a:p>
            <a:r>
              <a:rPr lang="en-US" dirty="0"/>
              <a:t>ALL REFERENCE LINKS AVAILABLE IN BLOG POST</a:t>
            </a:r>
          </a:p>
        </p:txBody>
      </p:sp>
      <p:sp>
        <p:nvSpPr>
          <p:cNvPr id="7" name="TextBox 6">
            <a:extLst>
              <a:ext uri="{FF2B5EF4-FFF2-40B4-BE49-F238E27FC236}">
                <a16:creationId xmlns:a16="http://schemas.microsoft.com/office/drawing/2014/main" id="{A472619E-B6B1-4F07-84B4-D051ED972105}"/>
              </a:ext>
            </a:extLst>
          </p:cNvPr>
          <p:cNvSpPr txBox="1"/>
          <p:nvPr/>
        </p:nvSpPr>
        <p:spPr>
          <a:xfrm>
            <a:off x="257175" y="1176406"/>
            <a:ext cx="9829800" cy="4062651"/>
          </a:xfrm>
          <a:prstGeom prst="rect">
            <a:avLst/>
          </a:prstGeom>
          <a:noFill/>
        </p:spPr>
        <p:txBody>
          <a:bodyPr wrap="square" rtlCol="0">
            <a:spAutoFit/>
          </a:bodyPr>
          <a:lstStyle/>
          <a:p>
            <a:r>
              <a:rPr lang="en-US" sz="2000" dirty="0"/>
              <a:t>-Why most people don’t want to talk about the technology used in the COVID agenda.</a:t>
            </a:r>
            <a:br>
              <a:rPr lang="en-US" sz="2000" dirty="0"/>
            </a:br>
            <a:r>
              <a:rPr lang="en-US" sz="2000" dirty="0"/>
              <a:t>-Blue tooth technology basics</a:t>
            </a:r>
            <a:br>
              <a:rPr lang="en-US" sz="2000" dirty="0"/>
            </a:br>
            <a:r>
              <a:rPr lang="en-US" sz="2000" dirty="0"/>
              <a:t>-Evidence and Tests showing MAC addresses and EMF Emitted from Humans</a:t>
            </a:r>
            <a:br>
              <a:rPr lang="en-US" sz="2000" dirty="0"/>
            </a:br>
            <a:r>
              <a:rPr lang="en-US" sz="2000" dirty="0"/>
              <a:t>-How to scan for Bluetooth codes</a:t>
            </a:r>
            <a:br>
              <a:rPr lang="en-US" sz="2000" dirty="0"/>
            </a:br>
            <a:r>
              <a:rPr lang="en-US" sz="2000" dirty="0"/>
              <a:t>-Ingredients found in Vaccine are just like computer components</a:t>
            </a:r>
            <a:br>
              <a:rPr lang="en-US" sz="2000" dirty="0"/>
            </a:br>
            <a:r>
              <a:rPr lang="en-US" sz="2000" dirty="0"/>
              <a:t>-Microscope Army, Tests Done on Injection Components with EMF</a:t>
            </a:r>
            <a:br>
              <a:rPr lang="en-US" sz="2000" dirty="0"/>
            </a:br>
            <a:r>
              <a:rPr lang="en-US" sz="2000" dirty="0"/>
              <a:t>-Evidence they are already scanning human bodies for proof of injection</a:t>
            </a:r>
            <a:br>
              <a:rPr lang="en-US" sz="2000" dirty="0"/>
            </a:br>
            <a:r>
              <a:rPr lang="en-US" sz="2000" dirty="0"/>
              <a:t>-How they track and trace humans using biological technologies</a:t>
            </a:r>
            <a:br>
              <a:rPr lang="en-US" sz="2000" dirty="0"/>
            </a:br>
            <a:r>
              <a:rPr lang="en-US" sz="2000" dirty="0"/>
              <a:t>-White fibrous structures found by embalmers growing in vaccinated deceased</a:t>
            </a:r>
            <a:br>
              <a:rPr lang="en-US" sz="2000" dirty="0"/>
            </a:br>
            <a:r>
              <a:rPr lang="en-US" sz="2000" dirty="0"/>
              <a:t>-Fractal Antennae</a:t>
            </a:r>
            <a:br>
              <a:rPr lang="en-US" sz="2000" dirty="0"/>
            </a:br>
            <a:r>
              <a:rPr lang="en-US" sz="2000" dirty="0"/>
              <a:t>-Efforts underway to find a solution: Equipment needed</a:t>
            </a:r>
            <a:br>
              <a:rPr lang="en-US" sz="2000" dirty="0"/>
            </a:br>
            <a:r>
              <a:rPr lang="en-US" sz="2000" dirty="0"/>
              <a:t>-How to fight back against the technology</a:t>
            </a:r>
            <a:br>
              <a:rPr lang="en-US" dirty="0"/>
            </a:br>
            <a:endParaRPr lang="en-US" dirty="0"/>
          </a:p>
        </p:txBody>
      </p:sp>
      <p:pic>
        <p:nvPicPr>
          <p:cNvPr id="8" name="Picture 7">
            <a:extLst>
              <a:ext uri="{FF2B5EF4-FFF2-40B4-BE49-F238E27FC236}">
                <a16:creationId xmlns:a16="http://schemas.microsoft.com/office/drawing/2014/main" id="{701E0C9A-7602-4793-AA52-A6C4810D010B}"/>
              </a:ext>
            </a:extLst>
          </p:cNvPr>
          <p:cNvPicPr>
            <a:picLocks noChangeAspect="1"/>
          </p:cNvPicPr>
          <p:nvPr/>
        </p:nvPicPr>
        <p:blipFill rotWithShape="1">
          <a:blip r:embed="rId2">
            <a:extLst>
              <a:ext uri="{28A0092B-C50C-407E-A947-70E740481C1C}">
                <a14:useLocalDpi xmlns:a14="http://schemas.microsoft.com/office/drawing/2010/main" val="0"/>
              </a:ext>
            </a:extLst>
          </a:blip>
          <a:srcRect l="41423" r="30950"/>
          <a:stretch/>
        </p:blipFill>
        <p:spPr>
          <a:xfrm>
            <a:off x="9034466" y="0"/>
            <a:ext cx="3157534" cy="6858000"/>
          </a:xfrm>
          <a:prstGeom prst="rect">
            <a:avLst/>
          </a:prstGeom>
        </p:spPr>
      </p:pic>
      <p:pic>
        <p:nvPicPr>
          <p:cNvPr id="9" name="Picture 8">
            <a:extLst>
              <a:ext uri="{FF2B5EF4-FFF2-40B4-BE49-F238E27FC236}">
                <a16:creationId xmlns:a16="http://schemas.microsoft.com/office/drawing/2014/main" id="{8E63E57D-EE12-4365-AAB0-D6093FBFF36B}"/>
              </a:ext>
            </a:extLst>
          </p:cNvPr>
          <p:cNvPicPr>
            <a:picLocks noChangeAspect="1"/>
          </p:cNvPicPr>
          <p:nvPr/>
        </p:nvPicPr>
        <p:blipFill>
          <a:blip r:embed="rId3"/>
          <a:stretch>
            <a:fillRect/>
          </a:stretch>
        </p:blipFill>
        <p:spPr>
          <a:xfrm rot="2985137" flipV="1">
            <a:off x="7414127" y="2801393"/>
            <a:ext cx="3671296" cy="3139745"/>
          </a:xfrm>
          <a:prstGeom prst="rect">
            <a:avLst/>
          </a:prstGeom>
          <a:effectLst>
            <a:glow>
              <a:srgbClr val="01C0E0"/>
            </a:glow>
          </a:effectLst>
        </p:spPr>
      </p:pic>
    </p:spTree>
    <p:extLst>
      <p:ext uri="{BB962C8B-B14F-4D97-AF65-F5344CB8AC3E}">
        <p14:creationId xmlns:p14="http://schemas.microsoft.com/office/powerpoint/2010/main" val="31049072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387273" y="0"/>
            <a:ext cx="109147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ANALYSIS OF WHITE FIBROUS STRUCTURES FOUND BY EMBALMERS</a:t>
            </a:r>
          </a:p>
        </p:txBody>
      </p:sp>
      <p:sp>
        <p:nvSpPr>
          <p:cNvPr id="2" name="TextBox 1">
            <a:extLst>
              <a:ext uri="{FF2B5EF4-FFF2-40B4-BE49-F238E27FC236}">
                <a16:creationId xmlns:a16="http://schemas.microsoft.com/office/drawing/2014/main" id="{99772737-E13D-42CE-A9E1-F4B6E1FA102A}"/>
              </a:ext>
            </a:extLst>
          </p:cNvPr>
          <p:cNvSpPr txBox="1"/>
          <p:nvPr/>
        </p:nvSpPr>
        <p:spPr>
          <a:xfrm>
            <a:off x="257175" y="493296"/>
            <a:ext cx="6027821" cy="71404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orbel" panose="020B0503020204020204"/>
                <a:ea typeface="+mn-ea"/>
                <a:cs typeface="+mn-cs"/>
              </a:rPr>
              <a:t>Question arises. What connection do these constructs have with the clotting structures extracted from the embalmers?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orbel" panose="020B0503020204020204"/>
                <a:ea typeface="+mn-ea"/>
                <a:cs typeface="+mn-cs"/>
              </a:rPr>
              <a:t>Are the white fibrous structures made by and from the technology in the shots?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orbel" panose="020B0503020204020204"/>
                <a:ea typeface="+mn-ea"/>
                <a:cs typeface="+mn-cs"/>
              </a:rPr>
              <a:t>-Dr. Jane Ruby and Mike Adams (‘The Health Ranger’) Reveal Post-Covid Clot Mysteries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orbel" panose="020B0503020204020204"/>
                <a:ea typeface="+mn-ea"/>
                <a:cs typeface="+mn-cs"/>
              </a:rPr>
              <a:t>“These rubber structures are NOT blood clots”</a:t>
            </a:r>
            <a:br>
              <a:rPr kumimoji="0" lang="en-US" sz="1400" b="1"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400" b="1"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400" b="1" i="0" u="none" strike="noStrike" kern="1200" cap="none" spc="0" normalizeH="0" baseline="0" noProof="0" dirty="0">
                <a:ln>
                  <a:noFill/>
                </a:ln>
                <a:solidFill>
                  <a:prstClr val="white"/>
                </a:solidFill>
                <a:effectLst/>
                <a:uLnTx/>
                <a:uFillTx/>
                <a:latin typeface="Corbel" panose="020B0503020204020204"/>
                <a:ea typeface="+mn-ea"/>
                <a:cs typeface="+mn-cs"/>
              </a:rPr>
              <a:t>Summary of Laboratory Analysis Findings that were published from the elemental analysis:</a:t>
            </a:r>
            <a:endParaRPr kumimoji="0" lang="en-US" sz="14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orbel" panose="020B0503020204020204"/>
                <a:ea typeface="+mn-ea"/>
                <a:cs typeface="+mn-cs"/>
              </a:rPr>
              <a:t>-  self assembling biostructures that get bigger over time inside peoples’ blood vessels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orbel" panose="020B0503020204020204"/>
                <a:ea typeface="+mn-ea"/>
                <a:cs typeface="+mn-cs"/>
              </a:rPr>
              <a:t>- unlike blood, contains only trace amounts of iron (5%), potassium, magnesium and chlorine, but more potassium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orbel" panose="020B0503020204020204"/>
                <a:ea typeface="+mn-ea"/>
                <a:cs typeface="+mn-cs"/>
              </a:rPr>
              <a:t>- Sodium, Tin (588%), and Aluminum were in much higher amounts in the structures than human blood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orbel" panose="020B0503020204020204"/>
                <a:ea typeface="+mn-ea"/>
                <a:cs typeface="+mn-cs"/>
              </a:rPr>
              <a:t>- This structure is ‘harvesting’ conductive elements from the blood to increase its size (grow). The structure take the shape of the artery (or vein) it resides 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orbel" panose="020B0503020204020204"/>
                <a:ea typeface="+mn-ea"/>
                <a:cs typeface="+mn-cs"/>
              </a:rPr>
              <a:t>- These elements make these structures electromagnetically conductive in the RF range . For what purpose?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orbel" panose="020B0503020204020204"/>
                <a:ea typeface="+mn-ea"/>
                <a:cs typeface="+mn-cs"/>
              </a:rPr>
              <a:t>- It is unknown the exact mechanism by which these things are forming, although there are ideas. Lookup Dr. Charles Lieber Patents (arrested and convicted for selling ‘bio-circuitry’ secrets to China)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4" name="Picture 3">
            <a:extLst>
              <a:ext uri="{FF2B5EF4-FFF2-40B4-BE49-F238E27FC236}">
                <a16:creationId xmlns:a16="http://schemas.microsoft.com/office/drawing/2014/main" id="{A2F288FC-F96B-40E2-800D-5EAE979F2CFB}"/>
              </a:ext>
            </a:extLst>
          </p:cNvPr>
          <p:cNvPicPr>
            <a:picLocks noChangeAspect="1"/>
          </p:cNvPicPr>
          <p:nvPr/>
        </p:nvPicPr>
        <p:blipFill>
          <a:blip r:embed="rId2"/>
          <a:stretch>
            <a:fillRect/>
          </a:stretch>
        </p:blipFill>
        <p:spPr>
          <a:xfrm>
            <a:off x="6284996" y="992446"/>
            <a:ext cx="5519731" cy="3744253"/>
          </a:xfrm>
          <a:prstGeom prst="rect">
            <a:avLst/>
          </a:prstGeom>
        </p:spPr>
      </p:pic>
      <p:sp>
        <p:nvSpPr>
          <p:cNvPr id="7" name="TextBox 6">
            <a:extLst>
              <a:ext uri="{FF2B5EF4-FFF2-40B4-BE49-F238E27FC236}">
                <a16:creationId xmlns:a16="http://schemas.microsoft.com/office/drawing/2014/main" id="{201D5B64-E8A7-4FA6-9FF4-C0E070125F13}"/>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2D8D39A9-5DE5-4621-BDF8-D46EA18D9805}"/>
              </a:ext>
            </a:extLst>
          </p:cNvPr>
          <p:cNvSpPr txBox="1"/>
          <p:nvPr/>
        </p:nvSpPr>
        <p:spPr>
          <a:xfrm>
            <a:off x="4310895" y="6467793"/>
            <a:ext cx="4107976" cy="369332"/>
          </a:xfrm>
          <a:prstGeom prst="rect">
            <a:avLst/>
          </a:prstGeom>
          <a:noFill/>
        </p:spPr>
        <p:txBody>
          <a:bodyPr wrap="square" rtlCol="0">
            <a:spAutoFit/>
          </a:bodyPr>
          <a:lstStyle/>
          <a:p>
            <a:r>
              <a:rPr lang="en-US" dirty="0"/>
              <a:t>SEE FULL REPORT IN SHOW NOTES</a:t>
            </a:r>
          </a:p>
        </p:txBody>
      </p:sp>
    </p:spTree>
    <p:extLst>
      <p:ext uri="{BB962C8B-B14F-4D97-AF65-F5344CB8AC3E}">
        <p14:creationId xmlns:p14="http://schemas.microsoft.com/office/powerpoint/2010/main" val="3607359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C7ADF9A7-CBB7-4737-BF34-00B659D5C3E2}"/>
              </a:ext>
            </a:extLst>
          </p:cNvPr>
          <p:cNvSpPr txBox="1"/>
          <p:nvPr/>
        </p:nvSpPr>
        <p:spPr>
          <a:xfrm>
            <a:off x="3855714" y="-16968"/>
            <a:ext cx="4177892" cy="584775"/>
          </a:xfrm>
          <a:prstGeom prst="rect">
            <a:avLst/>
          </a:prstGeom>
          <a:noFill/>
        </p:spPr>
        <p:txBody>
          <a:bodyPr wrap="square" rtlCol="0">
            <a:spAutoFit/>
          </a:bodyPr>
          <a:lstStyle/>
          <a:p>
            <a:r>
              <a:rPr lang="en-US" sz="3200" dirty="0"/>
              <a:t>FRACTAL ANTENNAS</a:t>
            </a:r>
          </a:p>
        </p:txBody>
      </p:sp>
      <p:sp>
        <p:nvSpPr>
          <p:cNvPr id="2" name="TextBox 1">
            <a:extLst>
              <a:ext uri="{FF2B5EF4-FFF2-40B4-BE49-F238E27FC236}">
                <a16:creationId xmlns:a16="http://schemas.microsoft.com/office/drawing/2014/main" id="{24E27402-B29C-4B74-AFC7-D1D62A701756}"/>
              </a:ext>
            </a:extLst>
          </p:cNvPr>
          <p:cNvSpPr txBox="1"/>
          <p:nvPr/>
        </p:nvSpPr>
        <p:spPr>
          <a:xfrm>
            <a:off x="397041" y="584775"/>
            <a:ext cx="8083079" cy="646331"/>
          </a:xfrm>
          <a:prstGeom prst="rect">
            <a:avLst/>
          </a:prstGeom>
          <a:noFill/>
        </p:spPr>
        <p:txBody>
          <a:bodyPr wrap="square" rtlCol="0">
            <a:spAutoFit/>
          </a:bodyPr>
          <a:lstStyle/>
          <a:p>
            <a:r>
              <a:rPr lang="en-US" b="1" dirty="0"/>
              <a:t>Can the fibrous structures behave like fractal antennas?</a:t>
            </a:r>
            <a:endParaRPr lang="en-US" dirty="0"/>
          </a:p>
          <a:p>
            <a:endParaRPr lang="en-US" dirty="0"/>
          </a:p>
        </p:txBody>
      </p:sp>
      <p:pic>
        <p:nvPicPr>
          <p:cNvPr id="6" name="Picture 5">
            <a:extLst>
              <a:ext uri="{FF2B5EF4-FFF2-40B4-BE49-F238E27FC236}">
                <a16:creationId xmlns:a16="http://schemas.microsoft.com/office/drawing/2014/main" id="{A9BC1160-6B48-4E56-9CDE-66FC75AC2925}"/>
              </a:ext>
            </a:extLst>
          </p:cNvPr>
          <p:cNvPicPr>
            <a:picLocks noChangeAspect="1"/>
          </p:cNvPicPr>
          <p:nvPr/>
        </p:nvPicPr>
        <p:blipFill>
          <a:blip r:embed="rId2"/>
          <a:stretch>
            <a:fillRect/>
          </a:stretch>
        </p:blipFill>
        <p:spPr>
          <a:xfrm>
            <a:off x="397042" y="1169550"/>
            <a:ext cx="6120914" cy="3188484"/>
          </a:xfrm>
          <a:prstGeom prst="rect">
            <a:avLst/>
          </a:prstGeom>
        </p:spPr>
      </p:pic>
      <p:pic>
        <p:nvPicPr>
          <p:cNvPr id="7" name="Picture 6">
            <a:extLst>
              <a:ext uri="{FF2B5EF4-FFF2-40B4-BE49-F238E27FC236}">
                <a16:creationId xmlns:a16="http://schemas.microsoft.com/office/drawing/2014/main" id="{A9A3AF52-AC07-4DDD-A7DE-BE949C9BE987}"/>
              </a:ext>
            </a:extLst>
          </p:cNvPr>
          <p:cNvPicPr>
            <a:picLocks noChangeAspect="1"/>
          </p:cNvPicPr>
          <p:nvPr/>
        </p:nvPicPr>
        <p:blipFill>
          <a:blip r:embed="rId3"/>
          <a:stretch>
            <a:fillRect/>
          </a:stretch>
        </p:blipFill>
        <p:spPr>
          <a:xfrm>
            <a:off x="6797281" y="1112099"/>
            <a:ext cx="5072105" cy="3364943"/>
          </a:xfrm>
          <a:prstGeom prst="rect">
            <a:avLst/>
          </a:prstGeom>
        </p:spPr>
      </p:pic>
      <p:sp>
        <p:nvSpPr>
          <p:cNvPr id="8" name="TextBox 7">
            <a:extLst>
              <a:ext uri="{FF2B5EF4-FFF2-40B4-BE49-F238E27FC236}">
                <a16:creationId xmlns:a16="http://schemas.microsoft.com/office/drawing/2014/main" id="{6BA0E4B0-2754-4573-A513-0838C4408808}"/>
              </a:ext>
            </a:extLst>
          </p:cNvPr>
          <p:cNvSpPr txBox="1"/>
          <p:nvPr/>
        </p:nvSpPr>
        <p:spPr>
          <a:xfrm>
            <a:off x="1028751" y="4561708"/>
            <a:ext cx="8843211" cy="2308324"/>
          </a:xfrm>
          <a:prstGeom prst="rect">
            <a:avLst/>
          </a:prstGeom>
          <a:noFill/>
        </p:spPr>
        <p:txBody>
          <a:bodyPr wrap="square" rtlCol="0">
            <a:spAutoFit/>
          </a:bodyPr>
          <a:lstStyle/>
          <a:p>
            <a:r>
              <a:rPr lang="en-US" b="1" dirty="0"/>
              <a:t>Suggested Tests on Rubbery Fibrous ‘Clots’</a:t>
            </a:r>
            <a:endParaRPr lang="en-US" dirty="0"/>
          </a:p>
          <a:p>
            <a:r>
              <a:rPr lang="en-US" dirty="0"/>
              <a:t>- Do these fibrous clots change dimension when stimulated by EMF pulse(s)?</a:t>
            </a:r>
          </a:p>
          <a:p>
            <a:r>
              <a:rPr lang="en-US" dirty="0"/>
              <a:t>- Is there instantaneous thermal heating associated with these ‘clots/structures’ when stimulated by EMFs?</a:t>
            </a:r>
          </a:p>
          <a:p>
            <a:r>
              <a:rPr lang="en-US" dirty="0"/>
              <a:t>- Do these structures have resonant frequencies in the mega (and gigahertz) range (with low loss)?</a:t>
            </a:r>
          </a:p>
          <a:p>
            <a:r>
              <a:rPr lang="en-US" dirty="0"/>
              <a:t> </a:t>
            </a:r>
          </a:p>
          <a:p>
            <a:endParaRPr lang="en-US" dirty="0"/>
          </a:p>
        </p:txBody>
      </p:sp>
      <p:sp>
        <p:nvSpPr>
          <p:cNvPr id="9" name="TextBox 8">
            <a:extLst>
              <a:ext uri="{FF2B5EF4-FFF2-40B4-BE49-F238E27FC236}">
                <a16:creationId xmlns:a16="http://schemas.microsoft.com/office/drawing/2014/main" id="{3DB78A58-1C90-457F-8F3E-09F8B58835E5}"/>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Tree>
    <p:extLst>
      <p:ext uri="{BB962C8B-B14F-4D97-AF65-F5344CB8AC3E}">
        <p14:creationId xmlns:p14="http://schemas.microsoft.com/office/powerpoint/2010/main" val="3184523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r>
              <a:rPr lang="en-US" sz="2000" dirty="0"/>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r>
              <a:rPr lang="en-US" sz="2000" dirty="0"/>
              <a:t>FTWPROJECT.COM</a:t>
            </a:r>
          </a:p>
        </p:txBody>
      </p:sp>
      <p:sp>
        <p:nvSpPr>
          <p:cNvPr id="5" name="TextBox 4">
            <a:extLst>
              <a:ext uri="{FF2B5EF4-FFF2-40B4-BE49-F238E27FC236}">
                <a16:creationId xmlns:a16="http://schemas.microsoft.com/office/drawing/2014/main" id="{71FAE844-D8D7-48F5-8F55-F8782BE1ACB3}"/>
              </a:ext>
            </a:extLst>
          </p:cNvPr>
          <p:cNvSpPr txBox="1"/>
          <p:nvPr/>
        </p:nvSpPr>
        <p:spPr>
          <a:xfrm>
            <a:off x="2202193" y="223408"/>
            <a:ext cx="8172602" cy="369332"/>
          </a:xfrm>
          <a:prstGeom prst="rect">
            <a:avLst/>
          </a:prstGeom>
          <a:noFill/>
        </p:spPr>
        <p:txBody>
          <a:bodyPr wrap="square" rtlCol="0">
            <a:spAutoFit/>
          </a:bodyPr>
          <a:lstStyle/>
          <a:p>
            <a:r>
              <a:rPr lang="en-US" dirty="0"/>
              <a:t>EFFORTS ARE UNDERWAY TO FIND A SOLUTION: THE MICROSCOPE ARMY</a:t>
            </a:r>
          </a:p>
        </p:txBody>
      </p:sp>
      <p:sp>
        <p:nvSpPr>
          <p:cNvPr id="7" name="TextBox 6">
            <a:extLst>
              <a:ext uri="{FF2B5EF4-FFF2-40B4-BE49-F238E27FC236}">
                <a16:creationId xmlns:a16="http://schemas.microsoft.com/office/drawing/2014/main" id="{29489079-AC3B-43C1-A4E5-F6904E7D38BB}"/>
              </a:ext>
            </a:extLst>
          </p:cNvPr>
          <p:cNvSpPr txBox="1"/>
          <p:nvPr/>
        </p:nvSpPr>
        <p:spPr>
          <a:xfrm>
            <a:off x="430129" y="679822"/>
            <a:ext cx="11331742" cy="1200329"/>
          </a:xfrm>
          <a:prstGeom prst="rect">
            <a:avLst/>
          </a:prstGeom>
          <a:noFill/>
        </p:spPr>
        <p:txBody>
          <a:bodyPr wrap="square" rtlCol="0">
            <a:spAutoFit/>
          </a:bodyPr>
          <a:lstStyle/>
          <a:p>
            <a:r>
              <a:rPr lang="en-US" dirty="0"/>
              <a:t>UPDATE!  Matt Taylor and Dave Nixon are both currently working on testing blue tooth code activations with the right equipment. Their findings so far: they can grow the chips outside of the body and get them to emit. They are also able to “harvest” chips at will. This means that we can start testing tools to eliminate these from the body without running human risk.   More COMING soon. </a:t>
            </a:r>
          </a:p>
        </p:txBody>
      </p:sp>
      <p:sp>
        <p:nvSpPr>
          <p:cNvPr id="8" name="TextBox 7">
            <a:extLst>
              <a:ext uri="{FF2B5EF4-FFF2-40B4-BE49-F238E27FC236}">
                <a16:creationId xmlns:a16="http://schemas.microsoft.com/office/drawing/2014/main" id="{0FE5C1E0-E365-4203-BCEC-8B936CC15D0D}"/>
              </a:ext>
            </a:extLst>
          </p:cNvPr>
          <p:cNvSpPr txBox="1"/>
          <p:nvPr/>
        </p:nvSpPr>
        <p:spPr>
          <a:xfrm>
            <a:off x="430129" y="2054315"/>
            <a:ext cx="7054516" cy="3970318"/>
          </a:xfrm>
          <a:prstGeom prst="rect">
            <a:avLst/>
          </a:prstGeom>
          <a:noFill/>
        </p:spPr>
        <p:txBody>
          <a:bodyPr wrap="square" rtlCol="0">
            <a:spAutoFit/>
          </a:bodyPr>
          <a:lstStyle/>
          <a:p>
            <a:r>
              <a:rPr lang="en-US" b="1" dirty="0"/>
              <a:t>Equipment requires training to operate and a budget:</a:t>
            </a:r>
          </a:p>
          <a:p>
            <a:r>
              <a:rPr lang="en-US" dirty="0"/>
              <a:t> </a:t>
            </a:r>
          </a:p>
          <a:p>
            <a:r>
              <a:rPr lang="en-US" dirty="0"/>
              <a:t>- 12,000 USD for a good dark/light field microscope w/ digital display output</a:t>
            </a:r>
          </a:p>
          <a:p>
            <a:r>
              <a:rPr lang="en-US" dirty="0"/>
              <a:t>-  2K-3K USD for laptop, video display and HD editing</a:t>
            </a:r>
          </a:p>
          <a:p>
            <a:r>
              <a:rPr lang="en-US" dirty="0"/>
              <a:t>- 7K USD for lab hardware, supplies, accessories, etc.</a:t>
            </a:r>
          </a:p>
          <a:p>
            <a:r>
              <a:rPr lang="en-US" dirty="0"/>
              <a:t>(Note: this is only to do microscopic study.)</a:t>
            </a:r>
          </a:p>
          <a:p>
            <a:r>
              <a:rPr lang="en-US" dirty="0"/>
              <a:t>- Mass Spectrometer (2k – 200k)</a:t>
            </a:r>
          </a:p>
          <a:p>
            <a:r>
              <a:rPr lang="en-US" dirty="0"/>
              <a:t>- Electromagnetic Detection Hardware (spectrum analyzer, etc.)</a:t>
            </a:r>
          </a:p>
          <a:p>
            <a:r>
              <a:rPr lang="en-US" dirty="0"/>
              <a:t>- Faraday Cage</a:t>
            </a:r>
          </a:p>
          <a:p>
            <a:r>
              <a:rPr lang="en-US" dirty="0"/>
              <a:t>- Oscilloscope / Signal Generator</a:t>
            </a:r>
          </a:p>
          <a:p>
            <a:pPr marL="342900" indent="-342900">
              <a:buFontTx/>
              <a:buChar char="-"/>
            </a:pPr>
            <a:r>
              <a:rPr lang="en-US" dirty="0"/>
              <a:t>Equipment to run experiments (Faraday Cage, hardware R&amp;D, etc.)</a:t>
            </a:r>
          </a:p>
          <a:p>
            <a:pPr marL="342900" indent="-342900">
              <a:buFontTx/>
              <a:buChar char="-"/>
            </a:pPr>
            <a:endParaRPr lang="en-US" dirty="0"/>
          </a:p>
          <a:p>
            <a:r>
              <a:rPr lang="en-US" b="1" dirty="0"/>
              <a:t>Conclusion: You need time, money and technical competency</a:t>
            </a:r>
            <a:endParaRPr lang="en-US" dirty="0"/>
          </a:p>
        </p:txBody>
      </p:sp>
      <p:pic>
        <p:nvPicPr>
          <p:cNvPr id="9" name="Picture 8">
            <a:extLst>
              <a:ext uri="{FF2B5EF4-FFF2-40B4-BE49-F238E27FC236}">
                <a16:creationId xmlns:a16="http://schemas.microsoft.com/office/drawing/2014/main" id="{4502B6DD-4F7F-4016-A0C7-9F3FAB81B661}"/>
              </a:ext>
            </a:extLst>
          </p:cNvPr>
          <p:cNvPicPr>
            <a:picLocks noChangeAspect="1"/>
          </p:cNvPicPr>
          <p:nvPr/>
        </p:nvPicPr>
        <p:blipFill>
          <a:blip r:embed="rId2"/>
          <a:stretch>
            <a:fillRect/>
          </a:stretch>
        </p:blipFill>
        <p:spPr>
          <a:xfrm>
            <a:off x="8042013" y="1651379"/>
            <a:ext cx="3070746" cy="2754268"/>
          </a:xfrm>
          <a:prstGeom prst="rect">
            <a:avLst/>
          </a:prstGeom>
        </p:spPr>
      </p:pic>
      <p:pic>
        <p:nvPicPr>
          <p:cNvPr id="4" name="Picture 3">
            <a:extLst>
              <a:ext uri="{FF2B5EF4-FFF2-40B4-BE49-F238E27FC236}">
                <a16:creationId xmlns:a16="http://schemas.microsoft.com/office/drawing/2014/main" id="{0FB10A2B-C886-4303-B475-F127CA89D348}"/>
              </a:ext>
            </a:extLst>
          </p:cNvPr>
          <p:cNvPicPr>
            <a:picLocks noChangeAspect="1"/>
          </p:cNvPicPr>
          <p:nvPr/>
        </p:nvPicPr>
        <p:blipFill>
          <a:blip r:embed="rId3"/>
          <a:stretch>
            <a:fillRect/>
          </a:stretch>
        </p:blipFill>
        <p:spPr>
          <a:xfrm>
            <a:off x="7824634" y="4514879"/>
            <a:ext cx="3505504" cy="1871634"/>
          </a:xfrm>
          <a:prstGeom prst="rect">
            <a:avLst/>
          </a:prstGeom>
        </p:spPr>
      </p:pic>
    </p:spTree>
    <p:extLst>
      <p:ext uri="{BB962C8B-B14F-4D97-AF65-F5344CB8AC3E}">
        <p14:creationId xmlns:p14="http://schemas.microsoft.com/office/powerpoint/2010/main" val="9332098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r>
              <a:rPr lang="en-US" sz="2000" dirty="0"/>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r>
              <a:rPr lang="en-US" sz="2000" dirty="0"/>
              <a:t>FTWPROJECT.COM</a:t>
            </a:r>
          </a:p>
        </p:txBody>
      </p:sp>
      <p:sp>
        <p:nvSpPr>
          <p:cNvPr id="5" name="TextBox 4">
            <a:extLst>
              <a:ext uri="{FF2B5EF4-FFF2-40B4-BE49-F238E27FC236}">
                <a16:creationId xmlns:a16="http://schemas.microsoft.com/office/drawing/2014/main" id="{71FAE844-D8D7-48F5-8F55-F8782BE1ACB3}"/>
              </a:ext>
            </a:extLst>
          </p:cNvPr>
          <p:cNvSpPr txBox="1"/>
          <p:nvPr/>
        </p:nvSpPr>
        <p:spPr>
          <a:xfrm>
            <a:off x="750626" y="80347"/>
            <a:ext cx="11569819" cy="584775"/>
          </a:xfrm>
          <a:prstGeom prst="rect">
            <a:avLst/>
          </a:prstGeom>
          <a:noFill/>
        </p:spPr>
        <p:txBody>
          <a:bodyPr wrap="square" rtlCol="0">
            <a:spAutoFit/>
          </a:bodyPr>
          <a:lstStyle/>
          <a:p>
            <a:r>
              <a:rPr lang="en-US" sz="3200" dirty="0"/>
              <a:t>HOW DO WE FIGHT BACK AGAINST THIS TECHNOLOGY?</a:t>
            </a:r>
          </a:p>
        </p:txBody>
      </p:sp>
      <p:sp>
        <p:nvSpPr>
          <p:cNvPr id="3" name="TextBox 2">
            <a:extLst>
              <a:ext uri="{FF2B5EF4-FFF2-40B4-BE49-F238E27FC236}">
                <a16:creationId xmlns:a16="http://schemas.microsoft.com/office/drawing/2014/main" id="{7AC909C4-350D-4A0D-AC4D-908162C41838}"/>
              </a:ext>
            </a:extLst>
          </p:cNvPr>
          <p:cNvSpPr txBox="1"/>
          <p:nvPr/>
        </p:nvSpPr>
        <p:spPr>
          <a:xfrm>
            <a:off x="750626" y="593464"/>
            <a:ext cx="10317708" cy="523220"/>
          </a:xfrm>
          <a:prstGeom prst="rect">
            <a:avLst/>
          </a:prstGeom>
          <a:noFill/>
        </p:spPr>
        <p:txBody>
          <a:bodyPr wrap="square" rtlCol="0">
            <a:spAutoFit/>
          </a:bodyPr>
          <a:lstStyle/>
          <a:p>
            <a:pPr algn="ctr"/>
            <a:r>
              <a:rPr lang="en-US" sz="2800" dirty="0"/>
              <a:t>Three Basic Vectors of Defense:</a:t>
            </a:r>
          </a:p>
        </p:txBody>
      </p:sp>
      <p:sp>
        <p:nvSpPr>
          <p:cNvPr id="4" name="TextBox 3">
            <a:extLst>
              <a:ext uri="{FF2B5EF4-FFF2-40B4-BE49-F238E27FC236}">
                <a16:creationId xmlns:a16="http://schemas.microsoft.com/office/drawing/2014/main" id="{704CC2BE-5EC2-43A5-A8B8-F86CE731D333}"/>
              </a:ext>
            </a:extLst>
          </p:cNvPr>
          <p:cNvSpPr txBox="1"/>
          <p:nvPr/>
        </p:nvSpPr>
        <p:spPr>
          <a:xfrm>
            <a:off x="1211974" y="1223783"/>
            <a:ext cx="1910686" cy="2308324"/>
          </a:xfrm>
          <a:prstGeom prst="rect">
            <a:avLst/>
          </a:prstGeom>
          <a:noFill/>
        </p:spPr>
        <p:txBody>
          <a:bodyPr wrap="square" rtlCol="0">
            <a:spAutoFit/>
          </a:bodyPr>
          <a:lstStyle/>
          <a:p>
            <a:r>
              <a:rPr lang="en-US" dirty="0"/>
              <a:t>FRY THE CIRCUIT</a:t>
            </a:r>
          </a:p>
          <a:p>
            <a:endParaRPr lang="en-US" dirty="0"/>
          </a:p>
          <a:p>
            <a:r>
              <a:rPr lang="en-US" dirty="0"/>
              <a:t>-Experiments with  EMF pulse therapies are underway</a:t>
            </a:r>
            <a:br>
              <a:rPr lang="en-US" dirty="0"/>
            </a:br>
            <a:br>
              <a:rPr lang="en-US" dirty="0"/>
            </a:br>
            <a:endParaRPr lang="en-US" dirty="0"/>
          </a:p>
        </p:txBody>
      </p:sp>
      <p:sp>
        <p:nvSpPr>
          <p:cNvPr id="8" name="TextBox 7">
            <a:extLst>
              <a:ext uri="{FF2B5EF4-FFF2-40B4-BE49-F238E27FC236}">
                <a16:creationId xmlns:a16="http://schemas.microsoft.com/office/drawing/2014/main" id="{026B6471-A214-4920-B225-95F610B362EA}"/>
              </a:ext>
            </a:extLst>
          </p:cNvPr>
          <p:cNvSpPr txBox="1"/>
          <p:nvPr/>
        </p:nvSpPr>
        <p:spPr>
          <a:xfrm>
            <a:off x="4477641" y="1155445"/>
            <a:ext cx="2175679" cy="3693319"/>
          </a:xfrm>
          <a:prstGeom prst="rect">
            <a:avLst/>
          </a:prstGeom>
          <a:noFill/>
        </p:spPr>
        <p:txBody>
          <a:bodyPr wrap="square" rtlCol="0">
            <a:spAutoFit/>
          </a:bodyPr>
          <a:lstStyle/>
          <a:p>
            <a:r>
              <a:rPr lang="en-US" dirty="0"/>
              <a:t>DETOX  THE BODY</a:t>
            </a:r>
          </a:p>
          <a:p>
            <a:endParaRPr lang="en-US" dirty="0"/>
          </a:p>
          <a:p>
            <a:r>
              <a:rPr lang="en-US" dirty="0"/>
              <a:t>-Heavy Metal Detox Protocols</a:t>
            </a:r>
            <a:br>
              <a:rPr lang="en-US" dirty="0"/>
            </a:br>
            <a:br>
              <a:rPr lang="en-US" dirty="0"/>
            </a:br>
            <a:r>
              <a:rPr lang="en-US" dirty="0"/>
              <a:t>-Graphene Oxide Detox Protocols</a:t>
            </a:r>
            <a:br>
              <a:rPr lang="en-US" dirty="0"/>
            </a:br>
            <a:br>
              <a:rPr lang="en-US" dirty="0"/>
            </a:br>
            <a:r>
              <a:rPr lang="en-US" dirty="0"/>
              <a:t>-Immune System Boosting Supplements</a:t>
            </a:r>
          </a:p>
          <a:p>
            <a:endParaRPr lang="en-US" dirty="0"/>
          </a:p>
          <a:p>
            <a:endParaRPr lang="en-US" dirty="0"/>
          </a:p>
        </p:txBody>
      </p:sp>
      <p:sp>
        <p:nvSpPr>
          <p:cNvPr id="9" name="TextBox 8">
            <a:extLst>
              <a:ext uri="{FF2B5EF4-FFF2-40B4-BE49-F238E27FC236}">
                <a16:creationId xmlns:a16="http://schemas.microsoft.com/office/drawing/2014/main" id="{17EE5A9E-7D0D-4003-A1A2-9038378E6973}"/>
              </a:ext>
            </a:extLst>
          </p:cNvPr>
          <p:cNvSpPr txBox="1"/>
          <p:nvPr/>
        </p:nvSpPr>
        <p:spPr>
          <a:xfrm>
            <a:off x="7973425" y="1126574"/>
            <a:ext cx="2822810" cy="3416320"/>
          </a:xfrm>
          <a:prstGeom prst="rect">
            <a:avLst/>
          </a:prstGeom>
          <a:noFill/>
        </p:spPr>
        <p:txBody>
          <a:bodyPr wrap="square" rtlCol="0">
            <a:spAutoFit/>
          </a:bodyPr>
          <a:lstStyle/>
          <a:p>
            <a:r>
              <a:rPr lang="en-US" dirty="0"/>
              <a:t>MITIGATE EMF IN ENVIRONMENT</a:t>
            </a:r>
            <a:br>
              <a:rPr lang="en-US" dirty="0"/>
            </a:br>
            <a:br>
              <a:rPr lang="en-US" dirty="0"/>
            </a:br>
            <a:r>
              <a:rPr lang="en-US" dirty="0"/>
              <a:t>-Turn off Wi-Fi at night</a:t>
            </a:r>
            <a:br>
              <a:rPr lang="en-US" dirty="0"/>
            </a:br>
            <a:r>
              <a:rPr lang="en-US" dirty="0"/>
              <a:t>-Metal Screens in windows</a:t>
            </a:r>
            <a:br>
              <a:rPr lang="en-US" dirty="0"/>
            </a:br>
            <a:r>
              <a:rPr lang="en-US" dirty="0"/>
              <a:t>-EMF blocking Paint on walls</a:t>
            </a:r>
            <a:br>
              <a:rPr lang="en-US" dirty="0"/>
            </a:br>
            <a:r>
              <a:rPr lang="en-US" dirty="0"/>
              <a:t>-EMI filters on sockets</a:t>
            </a:r>
            <a:br>
              <a:rPr lang="en-US" dirty="0"/>
            </a:br>
            <a:r>
              <a:rPr lang="en-US" dirty="0"/>
              <a:t>-Move away from cities</a:t>
            </a:r>
            <a:br>
              <a:rPr lang="en-US" dirty="0"/>
            </a:br>
            <a:r>
              <a:rPr lang="en-US" dirty="0"/>
              <a:t>-Use orgone EMF protection products</a:t>
            </a:r>
            <a:br>
              <a:rPr lang="en-US" dirty="0"/>
            </a:br>
            <a:endParaRPr lang="en-US" dirty="0"/>
          </a:p>
        </p:txBody>
      </p:sp>
      <p:pic>
        <p:nvPicPr>
          <p:cNvPr id="7" name="Picture 6">
            <a:extLst>
              <a:ext uri="{FF2B5EF4-FFF2-40B4-BE49-F238E27FC236}">
                <a16:creationId xmlns:a16="http://schemas.microsoft.com/office/drawing/2014/main" id="{19EC222B-8C90-4C1A-9FA1-ACBCC06DDBE3}"/>
              </a:ext>
            </a:extLst>
          </p:cNvPr>
          <p:cNvPicPr>
            <a:picLocks noChangeAspect="1"/>
          </p:cNvPicPr>
          <p:nvPr/>
        </p:nvPicPr>
        <p:blipFill>
          <a:blip r:embed="rId2"/>
          <a:stretch>
            <a:fillRect/>
          </a:stretch>
        </p:blipFill>
        <p:spPr>
          <a:xfrm>
            <a:off x="1177099" y="3694602"/>
            <a:ext cx="1980437" cy="2308324"/>
          </a:xfrm>
          <a:prstGeom prst="rect">
            <a:avLst/>
          </a:prstGeom>
        </p:spPr>
      </p:pic>
      <p:pic>
        <p:nvPicPr>
          <p:cNvPr id="11" name="Picture 10">
            <a:extLst>
              <a:ext uri="{FF2B5EF4-FFF2-40B4-BE49-F238E27FC236}">
                <a16:creationId xmlns:a16="http://schemas.microsoft.com/office/drawing/2014/main" id="{E127E207-7185-4843-989E-7FBCAD235C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2594" y="4640623"/>
            <a:ext cx="1565330" cy="743003"/>
          </a:xfrm>
          <a:prstGeom prst="rect">
            <a:avLst/>
          </a:prstGeom>
        </p:spPr>
      </p:pic>
      <p:pic>
        <p:nvPicPr>
          <p:cNvPr id="10" name="Picture 9">
            <a:extLst>
              <a:ext uri="{FF2B5EF4-FFF2-40B4-BE49-F238E27FC236}">
                <a16:creationId xmlns:a16="http://schemas.microsoft.com/office/drawing/2014/main" id="{4369AB46-91CB-49F6-93A6-803DBF7D8328}"/>
              </a:ext>
            </a:extLst>
          </p:cNvPr>
          <p:cNvPicPr>
            <a:picLocks noChangeAspect="1"/>
          </p:cNvPicPr>
          <p:nvPr/>
        </p:nvPicPr>
        <p:blipFill>
          <a:blip r:embed="rId4"/>
          <a:stretch>
            <a:fillRect/>
          </a:stretch>
        </p:blipFill>
        <p:spPr>
          <a:xfrm>
            <a:off x="4756810" y="4340073"/>
            <a:ext cx="1565330" cy="2087106"/>
          </a:xfrm>
          <a:prstGeom prst="rect">
            <a:avLst/>
          </a:prstGeom>
        </p:spPr>
      </p:pic>
      <p:sp>
        <p:nvSpPr>
          <p:cNvPr id="12" name="TextBox 11">
            <a:extLst>
              <a:ext uri="{FF2B5EF4-FFF2-40B4-BE49-F238E27FC236}">
                <a16:creationId xmlns:a16="http://schemas.microsoft.com/office/drawing/2014/main" id="{D946651D-52E7-4B69-AAD8-316710A3A880}"/>
              </a:ext>
            </a:extLst>
          </p:cNvPr>
          <p:cNvSpPr txBox="1"/>
          <p:nvPr/>
        </p:nvSpPr>
        <p:spPr>
          <a:xfrm>
            <a:off x="3998794" y="6444867"/>
            <a:ext cx="3411940" cy="369332"/>
          </a:xfrm>
          <a:prstGeom prst="rect">
            <a:avLst/>
          </a:prstGeom>
          <a:noFill/>
        </p:spPr>
        <p:txBody>
          <a:bodyPr wrap="square" rtlCol="0">
            <a:spAutoFit/>
          </a:bodyPr>
          <a:lstStyle/>
          <a:p>
            <a:r>
              <a:rPr lang="en-US" dirty="0"/>
              <a:t>LINKS TO ALL IN SHOW NOTES</a:t>
            </a:r>
          </a:p>
        </p:txBody>
      </p:sp>
    </p:spTree>
    <p:extLst>
      <p:ext uri="{BB962C8B-B14F-4D97-AF65-F5344CB8AC3E}">
        <p14:creationId xmlns:p14="http://schemas.microsoft.com/office/powerpoint/2010/main" val="37472168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tar: 10 Points 5">
            <a:extLst>
              <a:ext uri="{FF2B5EF4-FFF2-40B4-BE49-F238E27FC236}">
                <a16:creationId xmlns:a16="http://schemas.microsoft.com/office/drawing/2014/main" id="{0CAE38DB-29ED-4EB0-855A-6BD0B16DF40F}"/>
              </a:ext>
            </a:extLst>
          </p:cNvPr>
          <p:cNvSpPr/>
          <p:nvPr/>
        </p:nvSpPr>
        <p:spPr>
          <a:xfrm>
            <a:off x="6638245" y="4588725"/>
            <a:ext cx="2389952" cy="2176893"/>
          </a:xfrm>
          <a:prstGeom prst="star1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770F6DF-BA2D-4B97-821F-025B9A2281AD}"/>
              </a:ext>
            </a:extLst>
          </p:cNvPr>
          <p:cNvSpPr/>
          <p:nvPr/>
        </p:nvSpPr>
        <p:spPr>
          <a:xfrm>
            <a:off x="7977334" y="2065415"/>
            <a:ext cx="3641094" cy="2451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5" name="Rectangle 24">
            <a:extLst>
              <a:ext uri="{FF2B5EF4-FFF2-40B4-BE49-F238E27FC236}">
                <a16:creationId xmlns:a16="http://schemas.microsoft.com/office/drawing/2014/main" id="{75C483A3-8440-4156-BE32-2ADE02B73FAB}"/>
              </a:ext>
            </a:extLst>
          </p:cNvPr>
          <p:cNvSpPr/>
          <p:nvPr/>
        </p:nvSpPr>
        <p:spPr>
          <a:xfrm>
            <a:off x="7972112" y="713029"/>
            <a:ext cx="4072462" cy="1012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FF6DE405-665D-45EB-8E2E-D11520B8E2F0}"/>
              </a:ext>
            </a:extLst>
          </p:cNvPr>
          <p:cNvSpPr>
            <a:spLocks noGrp="1"/>
          </p:cNvSpPr>
          <p:nvPr>
            <p:ph type="title"/>
          </p:nvPr>
        </p:nvSpPr>
        <p:spPr>
          <a:xfrm>
            <a:off x="298170" y="21754"/>
            <a:ext cx="12261112" cy="690789"/>
          </a:xfrm>
        </p:spPr>
        <p:txBody>
          <a:bodyPr>
            <a:normAutofit fontScale="90000"/>
          </a:bodyPr>
          <a:lstStyle/>
          <a:p>
            <a:r>
              <a:rPr lang="en-US" sz="4800" dirty="0"/>
              <a:t>ABOUT OUR EMF PROTECTION PRODUCTS</a:t>
            </a:r>
          </a:p>
        </p:txBody>
      </p:sp>
      <p:sp>
        <p:nvSpPr>
          <p:cNvPr id="4" name="TextBox 3">
            <a:extLst>
              <a:ext uri="{FF2B5EF4-FFF2-40B4-BE49-F238E27FC236}">
                <a16:creationId xmlns:a16="http://schemas.microsoft.com/office/drawing/2014/main" id="{FDA2880F-C5A7-490A-AA41-989435D3B249}"/>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14" name="Picture 13">
            <a:extLst>
              <a:ext uri="{FF2B5EF4-FFF2-40B4-BE49-F238E27FC236}">
                <a16:creationId xmlns:a16="http://schemas.microsoft.com/office/drawing/2014/main" id="{C4779F2A-F7FF-4C51-BB91-8E609FDD2E86}"/>
              </a:ext>
            </a:extLst>
          </p:cNvPr>
          <p:cNvPicPr>
            <a:picLocks noChangeAspect="1"/>
          </p:cNvPicPr>
          <p:nvPr/>
        </p:nvPicPr>
        <p:blipFill>
          <a:blip r:embed="rId2"/>
          <a:stretch>
            <a:fillRect/>
          </a:stretch>
        </p:blipFill>
        <p:spPr>
          <a:xfrm>
            <a:off x="101745" y="5722884"/>
            <a:ext cx="2511051" cy="987734"/>
          </a:xfrm>
          <a:prstGeom prst="rect">
            <a:avLst/>
          </a:prstGeom>
        </p:spPr>
      </p:pic>
      <p:sp>
        <p:nvSpPr>
          <p:cNvPr id="15" name="TextBox 14">
            <a:extLst>
              <a:ext uri="{FF2B5EF4-FFF2-40B4-BE49-F238E27FC236}">
                <a16:creationId xmlns:a16="http://schemas.microsoft.com/office/drawing/2014/main" id="{EDF7FFE9-D4B8-47A4-BDD9-43E604552BC8}"/>
              </a:ext>
            </a:extLst>
          </p:cNvPr>
          <p:cNvSpPr txBox="1"/>
          <p:nvPr/>
        </p:nvSpPr>
        <p:spPr>
          <a:xfrm>
            <a:off x="2612796" y="881743"/>
            <a:ext cx="58236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SLEEPING PODS For a good nights sleep</a:t>
            </a:r>
          </a:p>
        </p:txBody>
      </p:sp>
      <p:sp>
        <p:nvSpPr>
          <p:cNvPr id="16" name="TextBox 15">
            <a:extLst>
              <a:ext uri="{FF2B5EF4-FFF2-40B4-BE49-F238E27FC236}">
                <a16:creationId xmlns:a16="http://schemas.microsoft.com/office/drawing/2014/main" id="{1AD2147B-08BC-438F-987F-44EFB5E9B901}"/>
              </a:ext>
            </a:extLst>
          </p:cNvPr>
          <p:cNvSpPr txBox="1"/>
          <p:nvPr/>
        </p:nvSpPr>
        <p:spPr>
          <a:xfrm>
            <a:off x="2612797" y="2016429"/>
            <a:ext cx="48395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CHARGE PLATES for use around the home, to preserve food and more</a:t>
            </a:r>
          </a:p>
        </p:txBody>
      </p:sp>
      <p:sp>
        <p:nvSpPr>
          <p:cNvPr id="17" name="TextBox 16">
            <a:extLst>
              <a:ext uri="{FF2B5EF4-FFF2-40B4-BE49-F238E27FC236}">
                <a16:creationId xmlns:a16="http://schemas.microsoft.com/office/drawing/2014/main" id="{2B2F028F-4203-4A77-8190-354EDEFB8E45}"/>
              </a:ext>
            </a:extLst>
          </p:cNvPr>
          <p:cNvSpPr txBox="1"/>
          <p:nvPr/>
        </p:nvSpPr>
        <p:spPr>
          <a:xfrm>
            <a:off x="2612795" y="3033335"/>
            <a:ext cx="48395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PHONE SHIELDS to put on your cell phone, laptop and routers</a:t>
            </a:r>
          </a:p>
        </p:txBody>
      </p:sp>
      <p:sp>
        <p:nvSpPr>
          <p:cNvPr id="18" name="TextBox 17">
            <a:extLst>
              <a:ext uri="{FF2B5EF4-FFF2-40B4-BE49-F238E27FC236}">
                <a16:creationId xmlns:a16="http://schemas.microsoft.com/office/drawing/2014/main" id="{311D055D-E06C-4CD0-A2BC-366C2B20C9A5}"/>
              </a:ext>
            </a:extLst>
          </p:cNvPr>
          <p:cNvSpPr txBox="1"/>
          <p:nvPr/>
        </p:nvSpPr>
        <p:spPr>
          <a:xfrm>
            <a:off x="2612795" y="3983355"/>
            <a:ext cx="72496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PENDANTS for personal emf protection on your body</a:t>
            </a:r>
          </a:p>
        </p:txBody>
      </p:sp>
      <p:sp>
        <p:nvSpPr>
          <p:cNvPr id="19" name="TextBox 18">
            <a:extLst>
              <a:ext uri="{FF2B5EF4-FFF2-40B4-BE49-F238E27FC236}">
                <a16:creationId xmlns:a16="http://schemas.microsoft.com/office/drawing/2014/main" id="{C7950CDE-3838-44C9-997F-B33A06F35145}"/>
              </a:ext>
            </a:extLst>
          </p:cNvPr>
          <p:cNvSpPr txBox="1"/>
          <p:nvPr/>
        </p:nvSpPr>
        <p:spPr>
          <a:xfrm>
            <a:off x="2612795" y="4775918"/>
            <a:ext cx="440215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PYRAMIDS and garden sets for gridding your home / property / garden for emf protection on a large scale</a:t>
            </a:r>
          </a:p>
        </p:txBody>
      </p:sp>
      <p:sp>
        <p:nvSpPr>
          <p:cNvPr id="20" name="TextBox 19">
            <a:extLst>
              <a:ext uri="{FF2B5EF4-FFF2-40B4-BE49-F238E27FC236}">
                <a16:creationId xmlns:a16="http://schemas.microsoft.com/office/drawing/2014/main" id="{2EBE0AFA-CD8E-4777-83EA-902F1CA57F67}"/>
              </a:ext>
            </a:extLst>
          </p:cNvPr>
          <p:cNvSpPr txBox="1"/>
          <p:nvPr/>
        </p:nvSpPr>
        <p:spPr>
          <a:xfrm>
            <a:off x="2612796" y="6032085"/>
            <a:ext cx="36556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TILES for  incorporating emf protection into construction projects</a:t>
            </a:r>
          </a:p>
        </p:txBody>
      </p:sp>
      <p:sp>
        <p:nvSpPr>
          <p:cNvPr id="24" name="TextBox 23">
            <a:extLst>
              <a:ext uri="{FF2B5EF4-FFF2-40B4-BE49-F238E27FC236}">
                <a16:creationId xmlns:a16="http://schemas.microsoft.com/office/drawing/2014/main" id="{09C02BE2-BFCB-4A37-BD27-328DBA3327A3}"/>
              </a:ext>
            </a:extLst>
          </p:cNvPr>
          <p:cNvSpPr txBox="1"/>
          <p:nvPr/>
        </p:nvSpPr>
        <p:spPr>
          <a:xfrm>
            <a:off x="7972112" y="750152"/>
            <a:ext cx="391649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a:ea typeface="+mn-ea"/>
                <a:cs typeface="+mn-cs"/>
              </a:rPr>
              <a:t>HELP SUPPORT MARIA ZEEE BY SHOPPING FROM THIS LINK: https://www.ftwproject.com/ref/468/ </a:t>
            </a:r>
          </a:p>
        </p:txBody>
      </p:sp>
      <p:sp>
        <p:nvSpPr>
          <p:cNvPr id="27" name="TextBox 26">
            <a:extLst>
              <a:ext uri="{FF2B5EF4-FFF2-40B4-BE49-F238E27FC236}">
                <a16:creationId xmlns:a16="http://schemas.microsoft.com/office/drawing/2014/main" id="{FD69B3AB-2ECE-4033-BDA9-D7A7E5D00D47}"/>
              </a:ext>
            </a:extLst>
          </p:cNvPr>
          <p:cNvSpPr txBox="1"/>
          <p:nvPr/>
        </p:nvSpPr>
        <p:spPr>
          <a:xfrm>
            <a:off x="9450350" y="4734781"/>
            <a:ext cx="274151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SCIENTIFIC STUDIES AND DOCUMENTATION  DESCRIBING HOW OUR PRODUCTS WORK AVAILABLE ON OUR WEBSITE. </a:t>
            </a:r>
          </a:p>
        </p:txBody>
      </p:sp>
      <p:pic>
        <p:nvPicPr>
          <p:cNvPr id="21" name="Picture 20">
            <a:extLst>
              <a:ext uri="{FF2B5EF4-FFF2-40B4-BE49-F238E27FC236}">
                <a16:creationId xmlns:a16="http://schemas.microsoft.com/office/drawing/2014/main" id="{FB905333-40D4-49CC-9FE5-86946FE3B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264" y="537181"/>
            <a:ext cx="1580012" cy="1012232"/>
          </a:xfrm>
          <a:prstGeom prst="rect">
            <a:avLst/>
          </a:prstGeom>
        </p:spPr>
      </p:pic>
      <p:pic>
        <p:nvPicPr>
          <p:cNvPr id="23" name="Picture 22">
            <a:extLst>
              <a:ext uri="{FF2B5EF4-FFF2-40B4-BE49-F238E27FC236}">
                <a16:creationId xmlns:a16="http://schemas.microsoft.com/office/drawing/2014/main" id="{C954BDBC-A0DA-46B8-A3A8-1B521659D1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551" y="2916042"/>
            <a:ext cx="2115486" cy="646331"/>
          </a:xfrm>
          <a:prstGeom prst="rect">
            <a:avLst/>
          </a:prstGeom>
        </p:spPr>
      </p:pic>
      <p:pic>
        <p:nvPicPr>
          <p:cNvPr id="29" name="Picture 28">
            <a:extLst>
              <a:ext uri="{FF2B5EF4-FFF2-40B4-BE49-F238E27FC236}">
                <a16:creationId xmlns:a16="http://schemas.microsoft.com/office/drawing/2014/main" id="{8C0C1941-C59F-4696-BA94-216057EC86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298" y="3774060"/>
            <a:ext cx="1565330" cy="743003"/>
          </a:xfrm>
          <a:prstGeom prst="rect">
            <a:avLst/>
          </a:prstGeom>
        </p:spPr>
      </p:pic>
      <p:pic>
        <p:nvPicPr>
          <p:cNvPr id="31" name="Picture 30">
            <a:extLst>
              <a:ext uri="{FF2B5EF4-FFF2-40B4-BE49-F238E27FC236}">
                <a16:creationId xmlns:a16="http://schemas.microsoft.com/office/drawing/2014/main" id="{975B3002-5745-4A69-A59C-1C88F9B5B7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396" y="4723262"/>
            <a:ext cx="2386147" cy="923330"/>
          </a:xfrm>
          <a:prstGeom prst="rect">
            <a:avLst/>
          </a:prstGeom>
        </p:spPr>
      </p:pic>
      <p:pic>
        <p:nvPicPr>
          <p:cNvPr id="33" name="Picture 32">
            <a:extLst>
              <a:ext uri="{FF2B5EF4-FFF2-40B4-BE49-F238E27FC236}">
                <a16:creationId xmlns:a16="http://schemas.microsoft.com/office/drawing/2014/main" id="{6C98789A-0A72-4986-9492-0A517DCE56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7" y="1678335"/>
            <a:ext cx="2573666" cy="1078001"/>
          </a:xfrm>
          <a:prstGeom prst="rect">
            <a:avLst/>
          </a:prstGeom>
        </p:spPr>
      </p:pic>
      <p:sp>
        <p:nvSpPr>
          <p:cNvPr id="3" name="TextBox 2">
            <a:extLst>
              <a:ext uri="{FF2B5EF4-FFF2-40B4-BE49-F238E27FC236}">
                <a16:creationId xmlns:a16="http://schemas.microsoft.com/office/drawing/2014/main" id="{05383AEB-65C8-4D6F-9FC3-FF85C316B9B0}"/>
              </a:ext>
            </a:extLst>
          </p:cNvPr>
          <p:cNvSpPr txBox="1"/>
          <p:nvPr/>
        </p:nvSpPr>
        <p:spPr>
          <a:xfrm>
            <a:off x="8011487" y="2171542"/>
            <a:ext cx="3692215" cy="2308324"/>
          </a:xfrm>
          <a:prstGeom prst="rect">
            <a:avLst/>
          </a:prstGeom>
          <a:noFill/>
        </p:spPr>
        <p:txBody>
          <a:bodyPr wrap="square" rtlCol="0">
            <a:spAutoFit/>
          </a:bodyPr>
          <a:lstStyle/>
          <a:p>
            <a:r>
              <a:rPr lang="en-US" b="1" dirty="0">
                <a:solidFill>
                  <a:schemeClr val="bg1"/>
                </a:solidFill>
              </a:rPr>
              <a:t>“We just can't believe our eyes! We have placed the garden pucks from our first order around our property, and the plants/trees with the pucks are BLOOMING within days! This is happening with every single place the pucks have been rested.  Just incredible.” -Australia</a:t>
            </a:r>
          </a:p>
        </p:txBody>
      </p:sp>
      <p:pic>
        <p:nvPicPr>
          <p:cNvPr id="7" name="Picture 6">
            <a:extLst>
              <a:ext uri="{FF2B5EF4-FFF2-40B4-BE49-F238E27FC236}">
                <a16:creationId xmlns:a16="http://schemas.microsoft.com/office/drawing/2014/main" id="{3B25FCB8-3A10-4BA4-9573-2E69870D16CA}"/>
              </a:ext>
            </a:extLst>
          </p:cNvPr>
          <p:cNvPicPr>
            <a:picLocks noChangeAspect="1"/>
          </p:cNvPicPr>
          <p:nvPr/>
        </p:nvPicPr>
        <p:blipFill>
          <a:blip r:embed="rId8"/>
          <a:stretch>
            <a:fillRect/>
          </a:stretch>
        </p:blipFill>
        <p:spPr>
          <a:xfrm>
            <a:off x="6889011" y="4982977"/>
            <a:ext cx="1888419" cy="1591194"/>
          </a:xfrm>
          <a:prstGeom prst="rect">
            <a:avLst/>
          </a:prstGeom>
        </p:spPr>
      </p:pic>
      <p:pic>
        <p:nvPicPr>
          <p:cNvPr id="5" name="Picture 4">
            <a:extLst>
              <a:ext uri="{FF2B5EF4-FFF2-40B4-BE49-F238E27FC236}">
                <a16:creationId xmlns:a16="http://schemas.microsoft.com/office/drawing/2014/main" id="{2167D396-6724-4B4A-92B1-519F23C02862}"/>
              </a:ext>
            </a:extLst>
          </p:cNvPr>
          <p:cNvPicPr>
            <a:picLocks noChangeAspect="1"/>
          </p:cNvPicPr>
          <p:nvPr/>
        </p:nvPicPr>
        <p:blipFill>
          <a:blip r:embed="rId9"/>
          <a:stretch>
            <a:fillRect/>
          </a:stretch>
        </p:blipFill>
        <p:spPr>
          <a:xfrm>
            <a:off x="6810164" y="685408"/>
            <a:ext cx="1189595" cy="1039942"/>
          </a:xfrm>
          <a:prstGeom prst="rect">
            <a:avLst/>
          </a:prstGeom>
        </p:spPr>
      </p:pic>
    </p:spTree>
    <p:extLst>
      <p:ext uri="{BB962C8B-B14F-4D97-AF65-F5344CB8AC3E}">
        <p14:creationId xmlns:p14="http://schemas.microsoft.com/office/powerpoint/2010/main" val="3697588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1DC598-9174-455B-A624-04062D394A60}"/>
              </a:ext>
            </a:extLst>
          </p:cNvPr>
          <p:cNvSpPr txBox="1"/>
          <p:nvPr/>
        </p:nvSpPr>
        <p:spPr>
          <a:xfrm>
            <a:off x="2986088" y="5996940"/>
            <a:ext cx="8262937" cy="830997"/>
          </a:xfrm>
          <a:prstGeom prst="rect">
            <a:avLst/>
          </a:prstGeom>
          <a:noFill/>
        </p:spPr>
        <p:txBody>
          <a:bodyPr wrap="square" rtlCol="0">
            <a:spAutoFit/>
          </a:bodyPr>
          <a:lstStyle/>
          <a:p>
            <a:r>
              <a:rPr lang="en-US" sz="4800" dirty="0"/>
              <a:t>www.forbiddentech.website</a:t>
            </a:r>
          </a:p>
        </p:txBody>
      </p:sp>
      <p:sp>
        <p:nvSpPr>
          <p:cNvPr id="8" name="TextBox 7">
            <a:extLst>
              <a:ext uri="{FF2B5EF4-FFF2-40B4-BE49-F238E27FC236}">
                <a16:creationId xmlns:a16="http://schemas.microsoft.com/office/drawing/2014/main" id="{C5E3D00F-3E9C-4148-ADD3-6752A7812A90}"/>
              </a:ext>
            </a:extLst>
          </p:cNvPr>
          <p:cNvSpPr txBox="1"/>
          <p:nvPr/>
        </p:nvSpPr>
        <p:spPr>
          <a:xfrm>
            <a:off x="2627081" y="641003"/>
            <a:ext cx="7661270" cy="830997"/>
          </a:xfrm>
          <a:prstGeom prst="rect">
            <a:avLst/>
          </a:prstGeom>
          <a:noFill/>
        </p:spPr>
        <p:txBody>
          <a:bodyPr wrap="square" rtlCol="0">
            <a:spAutoFit/>
          </a:bodyPr>
          <a:lstStyle/>
          <a:p>
            <a:r>
              <a:rPr lang="en-US" sz="4800" dirty="0"/>
              <a:t>Our Book “Forbidden Tech”</a:t>
            </a:r>
          </a:p>
        </p:txBody>
      </p:sp>
      <p:sp>
        <p:nvSpPr>
          <p:cNvPr id="9" name="TextBox 8">
            <a:extLst>
              <a:ext uri="{FF2B5EF4-FFF2-40B4-BE49-F238E27FC236}">
                <a16:creationId xmlns:a16="http://schemas.microsoft.com/office/drawing/2014/main" id="{DCDBD9DF-B539-41B5-858C-7FE872E14A51}"/>
              </a:ext>
            </a:extLst>
          </p:cNvPr>
          <p:cNvSpPr txBox="1"/>
          <p:nvPr/>
        </p:nvSpPr>
        <p:spPr>
          <a:xfrm>
            <a:off x="6096000" y="2182565"/>
            <a:ext cx="4180827" cy="2246769"/>
          </a:xfrm>
          <a:prstGeom prst="rect">
            <a:avLst/>
          </a:prstGeom>
          <a:noFill/>
        </p:spPr>
        <p:txBody>
          <a:bodyPr wrap="square" rtlCol="0">
            <a:spAutoFit/>
          </a:bodyPr>
          <a:lstStyle/>
          <a:p>
            <a:r>
              <a:rPr lang="en-US" sz="2800" b="1" dirty="0"/>
              <a:t>The complete guide to energy, social, and biological technologies that they did not want you to know about. </a:t>
            </a:r>
          </a:p>
        </p:txBody>
      </p:sp>
      <p:sp>
        <p:nvSpPr>
          <p:cNvPr id="10" name="TextBox 9">
            <a:extLst>
              <a:ext uri="{FF2B5EF4-FFF2-40B4-BE49-F238E27FC236}">
                <a16:creationId xmlns:a16="http://schemas.microsoft.com/office/drawing/2014/main" id="{C918F447-FF6C-49FA-B932-6E0A0FDF2233}"/>
              </a:ext>
            </a:extLst>
          </p:cNvPr>
          <p:cNvSpPr txBox="1"/>
          <p:nvPr/>
        </p:nvSpPr>
        <p:spPr>
          <a:xfrm>
            <a:off x="9577386" y="5286375"/>
            <a:ext cx="2108102" cy="800100"/>
          </a:xfrm>
          <a:prstGeom prst="rect">
            <a:avLst/>
          </a:prstGeom>
          <a:noFill/>
        </p:spPr>
        <p:txBody>
          <a:bodyPr wrap="square" rtlCol="0">
            <a:spAutoFit/>
          </a:bodyPr>
          <a:lstStyle/>
          <a:p>
            <a:endParaRPr lang="en-US" dirty="0"/>
          </a:p>
        </p:txBody>
      </p:sp>
      <p:pic>
        <p:nvPicPr>
          <p:cNvPr id="6" name="Picture 5">
            <a:extLst>
              <a:ext uri="{FF2B5EF4-FFF2-40B4-BE49-F238E27FC236}">
                <a16:creationId xmlns:a16="http://schemas.microsoft.com/office/drawing/2014/main" id="{5ED2AB96-3EDC-4BDE-99C7-1C399530927C}"/>
              </a:ext>
            </a:extLst>
          </p:cNvPr>
          <p:cNvPicPr>
            <a:picLocks noChangeAspect="1"/>
          </p:cNvPicPr>
          <p:nvPr/>
        </p:nvPicPr>
        <p:blipFill rotWithShape="1">
          <a:blip r:embed="rId2"/>
          <a:srcRect l="3206" t="17425" r="4321" b="32479"/>
          <a:stretch/>
        </p:blipFill>
        <p:spPr>
          <a:xfrm>
            <a:off x="795729" y="1976368"/>
            <a:ext cx="4165119" cy="2905263"/>
          </a:xfrm>
          <a:prstGeom prst="rect">
            <a:avLst/>
          </a:prstGeom>
        </p:spPr>
      </p:pic>
    </p:spTree>
    <p:extLst>
      <p:ext uri="{BB962C8B-B14F-4D97-AF65-F5344CB8AC3E}">
        <p14:creationId xmlns:p14="http://schemas.microsoft.com/office/powerpoint/2010/main" val="3200580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r>
              <a:rPr lang="en-US" sz="2000" dirty="0"/>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r>
              <a:rPr lang="en-US" sz="2000" dirty="0"/>
              <a:t>FTWPROJECT.COM</a:t>
            </a:r>
          </a:p>
        </p:txBody>
      </p:sp>
      <p:sp>
        <p:nvSpPr>
          <p:cNvPr id="5" name="TextBox 4">
            <a:extLst>
              <a:ext uri="{FF2B5EF4-FFF2-40B4-BE49-F238E27FC236}">
                <a16:creationId xmlns:a16="http://schemas.microsoft.com/office/drawing/2014/main" id="{00657E9E-1F3E-48B5-BB2F-1DA9C85A7E71}"/>
              </a:ext>
            </a:extLst>
          </p:cNvPr>
          <p:cNvSpPr txBox="1"/>
          <p:nvPr/>
        </p:nvSpPr>
        <p:spPr>
          <a:xfrm>
            <a:off x="874293" y="284987"/>
            <a:ext cx="7955807" cy="461665"/>
          </a:xfrm>
          <a:prstGeom prst="rect">
            <a:avLst/>
          </a:prstGeom>
          <a:noFill/>
        </p:spPr>
        <p:txBody>
          <a:bodyPr wrap="square" rtlCol="0">
            <a:spAutoFit/>
          </a:bodyPr>
          <a:lstStyle/>
          <a:p>
            <a:r>
              <a:rPr lang="en-US" sz="2400" b="1" dirty="0">
                <a:solidFill>
                  <a:srgbClr val="00B0F0"/>
                </a:solidFill>
              </a:rPr>
              <a:t>ALL REFERENCE LINKS AVAILABLE IN BLOG POST</a:t>
            </a:r>
          </a:p>
        </p:txBody>
      </p:sp>
      <p:pic>
        <p:nvPicPr>
          <p:cNvPr id="4" name="Picture 3">
            <a:extLst>
              <a:ext uri="{FF2B5EF4-FFF2-40B4-BE49-F238E27FC236}">
                <a16:creationId xmlns:a16="http://schemas.microsoft.com/office/drawing/2014/main" id="{FD70D861-2B71-41F3-A64F-3A612C671041}"/>
              </a:ext>
            </a:extLst>
          </p:cNvPr>
          <p:cNvPicPr>
            <a:picLocks noChangeAspect="1"/>
          </p:cNvPicPr>
          <p:nvPr/>
        </p:nvPicPr>
        <p:blipFill>
          <a:blip r:embed="rId2"/>
          <a:stretch>
            <a:fillRect/>
          </a:stretch>
        </p:blipFill>
        <p:spPr>
          <a:xfrm>
            <a:off x="2579427" y="2432226"/>
            <a:ext cx="7569637" cy="3761014"/>
          </a:xfrm>
          <a:prstGeom prst="rect">
            <a:avLst/>
          </a:prstGeom>
        </p:spPr>
      </p:pic>
      <p:sp>
        <p:nvSpPr>
          <p:cNvPr id="10" name="TextBox 9">
            <a:extLst>
              <a:ext uri="{FF2B5EF4-FFF2-40B4-BE49-F238E27FC236}">
                <a16:creationId xmlns:a16="http://schemas.microsoft.com/office/drawing/2014/main" id="{BA355AC1-8C05-4F9F-8004-33A6DB4F6E14}"/>
              </a:ext>
            </a:extLst>
          </p:cNvPr>
          <p:cNvSpPr txBox="1"/>
          <p:nvPr/>
        </p:nvSpPr>
        <p:spPr>
          <a:xfrm>
            <a:off x="850968" y="677900"/>
            <a:ext cx="11026554" cy="1754326"/>
          </a:xfrm>
          <a:prstGeom prst="rect">
            <a:avLst/>
          </a:prstGeom>
          <a:noFill/>
        </p:spPr>
        <p:txBody>
          <a:bodyPr wrap="square" rtlCol="0">
            <a:spAutoFit/>
          </a:bodyPr>
          <a:lstStyle/>
          <a:p>
            <a:r>
              <a:rPr lang="en-US" sz="3600" dirty="0"/>
              <a:t>https://www.ftwproject.com/uncategorized/blue-tooth-nanotech-5g-activated-self-assembling-presentation-with-maria-zeee/ref/468</a:t>
            </a:r>
          </a:p>
        </p:txBody>
      </p:sp>
    </p:spTree>
    <p:extLst>
      <p:ext uri="{BB962C8B-B14F-4D97-AF65-F5344CB8AC3E}">
        <p14:creationId xmlns:p14="http://schemas.microsoft.com/office/powerpoint/2010/main" val="4231468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B9E720-C13A-44D4-92A0-8DABE2581460}"/>
              </a:ext>
            </a:extLst>
          </p:cNvPr>
          <p:cNvPicPr>
            <a:picLocks noChangeAspect="1"/>
          </p:cNvPicPr>
          <p:nvPr/>
        </p:nvPicPr>
        <p:blipFill rotWithShape="1">
          <a:blip r:embed="rId2">
            <a:extLst>
              <a:ext uri="{28A0092B-C50C-407E-A947-70E740481C1C}">
                <a14:useLocalDpi xmlns:a14="http://schemas.microsoft.com/office/drawing/2010/main" val="0"/>
              </a:ext>
            </a:extLst>
          </a:blip>
          <a:srcRect r="38197"/>
          <a:stretch/>
        </p:blipFill>
        <p:spPr>
          <a:xfrm>
            <a:off x="7999995" y="629775"/>
            <a:ext cx="4192005" cy="6228225"/>
          </a:xfrm>
          <a:prstGeom prst="rect">
            <a:avLst/>
          </a:prstGeom>
        </p:spPr>
      </p:pic>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r>
              <a:rPr lang="en-US" sz="2000" dirty="0"/>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r>
              <a:rPr lang="en-US" sz="2000" dirty="0"/>
              <a:t>FTWPROJECT.COM</a:t>
            </a:r>
          </a:p>
        </p:txBody>
      </p:sp>
      <p:sp>
        <p:nvSpPr>
          <p:cNvPr id="3" name="TextBox 2">
            <a:extLst>
              <a:ext uri="{FF2B5EF4-FFF2-40B4-BE49-F238E27FC236}">
                <a16:creationId xmlns:a16="http://schemas.microsoft.com/office/drawing/2014/main" id="{BF7D6D34-BA91-4B3D-82C0-9B7CCAA62BCB}"/>
              </a:ext>
            </a:extLst>
          </p:cNvPr>
          <p:cNvSpPr txBox="1"/>
          <p:nvPr/>
        </p:nvSpPr>
        <p:spPr>
          <a:xfrm>
            <a:off x="705836" y="168110"/>
            <a:ext cx="11069053" cy="461665"/>
          </a:xfrm>
          <a:prstGeom prst="rect">
            <a:avLst/>
          </a:prstGeom>
          <a:noFill/>
        </p:spPr>
        <p:txBody>
          <a:bodyPr wrap="square" rtlCol="0">
            <a:spAutoFit/>
          </a:bodyPr>
          <a:lstStyle/>
          <a:p>
            <a:r>
              <a:rPr lang="en-US" sz="2400" dirty="0"/>
              <a:t>Why Most People Don’t Want to Talk About the Technology Used in the COVID Agenda</a:t>
            </a:r>
          </a:p>
        </p:txBody>
      </p:sp>
      <p:pic>
        <p:nvPicPr>
          <p:cNvPr id="8" name="Picture 7">
            <a:extLst>
              <a:ext uri="{FF2B5EF4-FFF2-40B4-BE49-F238E27FC236}">
                <a16:creationId xmlns:a16="http://schemas.microsoft.com/office/drawing/2014/main" id="{DBED3D77-E901-4B1D-9646-EE4032A64534}"/>
              </a:ext>
            </a:extLst>
          </p:cNvPr>
          <p:cNvPicPr>
            <a:picLocks noChangeAspect="1"/>
          </p:cNvPicPr>
          <p:nvPr/>
        </p:nvPicPr>
        <p:blipFill>
          <a:blip r:embed="rId3"/>
          <a:stretch>
            <a:fillRect/>
          </a:stretch>
        </p:blipFill>
        <p:spPr>
          <a:xfrm>
            <a:off x="417111" y="629775"/>
            <a:ext cx="9510660" cy="5817006"/>
          </a:xfrm>
          <a:prstGeom prst="rect">
            <a:avLst/>
          </a:prstGeom>
        </p:spPr>
      </p:pic>
    </p:spTree>
    <p:extLst>
      <p:ext uri="{BB962C8B-B14F-4D97-AF65-F5344CB8AC3E}">
        <p14:creationId xmlns:p14="http://schemas.microsoft.com/office/powerpoint/2010/main" val="839216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r>
              <a:rPr lang="en-US" sz="2000" dirty="0"/>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r>
              <a:rPr lang="en-US" sz="2000" dirty="0"/>
              <a:t>FTWPROJECT.COM</a:t>
            </a:r>
          </a:p>
        </p:txBody>
      </p:sp>
      <p:sp>
        <p:nvSpPr>
          <p:cNvPr id="3" name="TextBox 2">
            <a:extLst>
              <a:ext uri="{FF2B5EF4-FFF2-40B4-BE49-F238E27FC236}">
                <a16:creationId xmlns:a16="http://schemas.microsoft.com/office/drawing/2014/main" id="{BF7D6D34-BA91-4B3D-82C0-9B7CCAA62BCB}"/>
              </a:ext>
            </a:extLst>
          </p:cNvPr>
          <p:cNvSpPr txBox="1"/>
          <p:nvPr/>
        </p:nvSpPr>
        <p:spPr>
          <a:xfrm>
            <a:off x="2983832" y="0"/>
            <a:ext cx="6786060" cy="584775"/>
          </a:xfrm>
          <a:prstGeom prst="rect">
            <a:avLst/>
          </a:prstGeom>
          <a:noFill/>
        </p:spPr>
        <p:txBody>
          <a:bodyPr wrap="square" rtlCol="0">
            <a:spAutoFit/>
          </a:bodyPr>
          <a:lstStyle/>
          <a:p>
            <a:r>
              <a:rPr lang="en-US" sz="3200" dirty="0"/>
              <a:t>BLUE TOOTH TECHNOLOGY BASICS</a:t>
            </a:r>
          </a:p>
        </p:txBody>
      </p:sp>
      <p:sp>
        <p:nvSpPr>
          <p:cNvPr id="4" name="TextBox 3">
            <a:extLst>
              <a:ext uri="{FF2B5EF4-FFF2-40B4-BE49-F238E27FC236}">
                <a16:creationId xmlns:a16="http://schemas.microsoft.com/office/drawing/2014/main" id="{46C9D8AA-BD82-48CC-A42E-423CC3D3E0F5}"/>
              </a:ext>
            </a:extLst>
          </p:cNvPr>
          <p:cNvSpPr txBox="1"/>
          <p:nvPr/>
        </p:nvSpPr>
        <p:spPr>
          <a:xfrm>
            <a:off x="257175" y="438626"/>
            <a:ext cx="11069053" cy="2585323"/>
          </a:xfrm>
          <a:prstGeom prst="rect">
            <a:avLst/>
          </a:prstGeom>
          <a:noFill/>
        </p:spPr>
        <p:txBody>
          <a:bodyPr wrap="square" rtlCol="0">
            <a:spAutoFit/>
          </a:bodyPr>
          <a:lstStyle/>
          <a:p>
            <a:r>
              <a:rPr lang="en-US" dirty="0"/>
              <a:t>Tivon Rivers Network Technician</a:t>
            </a:r>
          </a:p>
          <a:p>
            <a:endParaRPr lang="en-US" dirty="0"/>
          </a:p>
          <a:p>
            <a:r>
              <a:rPr lang="en-US" dirty="0"/>
              <a:t>How the technology works where does the signal come from?</a:t>
            </a:r>
            <a:br>
              <a:rPr lang="en-US" dirty="0"/>
            </a:br>
            <a:r>
              <a:rPr lang="en-US" dirty="0"/>
              <a:t>How the network is set up and how it functions on different levels of access for technicians.</a:t>
            </a:r>
            <a:br>
              <a:rPr lang="en-US" dirty="0"/>
            </a:br>
            <a:r>
              <a:rPr lang="en-US" dirty="0"/>
              <a:t>How to read a Bluetooth Code MAC Address</a:t>
            </a:r>
            <a:br>
              <a:rPr lang="en-US" dirty="0"/>
            </a:br>
            <a:r>
              <a:rPr lang="en-US" dirty="0"/>
              <a:t>How you know it’s a MAC Address coming from a Human Body and NOT coming from a device.</a:t>
            </a:r>
            <a:br>
              <a:rPr lang="en-US" dirty="0"/>
            </a:br>
            <a:r>
              <a:rPr lang="en-US" dirty="0"/>
              <a:t>The Bluetooth codes don’t always show, they need to be activated by EMF in order to show up or “ping  back”</a:t>
            </a:r>
            <a:br>
              <a:rPr lang="en-US" dirty="0"/>
            </a:br>
            <a:br>
              <a:rPr lang="en-US" dirty="0"/>
            </a:br>
            <a:endParaRPr lang="en-US" dirty="0"/>
          </a:p>
        </p:txBody>
      </p:sp>
      <p:pic>
        <p:nvPicPr>
          <p:cNvPr id="9" name="Picture 8">
            <a:extLst>
              <a:ext uri="{FF2B5EF4-FFF2-40B4-BE49-F238E27FC236}">
                <a16:creationId xmlns:a16="http://schemas.microsoft.com/office/drawing/2014/main" id="{8AA1ABFF-57A1-4279-BAC2-3BA8CC9762F3}"/>
              </a:ext>
            </a:extLst>
          </p:cNvPr>
          <p:cNvPicPr>
            <a:picLocks noChangeAspect="1"/>
          </p:cNvPicPr>
          <p:nvPr/>
        </p:nvPicPr>
        <p:blipFill>
          <a:blip r:embed="rId2"/>
          <a:stretch>
            <a:fillRect/>
          </a:stretch>
        </p:blipFill>
        <p:spPr>
          <a:xfrm>
            <a:off x="7582276" y="3023949"/>
            <a:ext cx="2921418" cy="2921418"/>
          </a:xfrm>
          <a:prstGeom prst="rect">
            <a:avLst/>
          </a:prstGeom>
        </p:spPr>
      </p:pic>
      <p:sp>
        <p:nvSpPr>
          <p:cNvPr id="11" name="TextBox 10">
            <a:extLst>
              <a:ext uri="{FF2B5EF4-FFF2-40B4-BE49-F238E27FC236}">
                <a16:creationId xmlns:a16="http://schemas.microsoft.com/office/drawing/2014/main" id="{D8A61FCE-1AF4-4A6C-B0FC-2A9991C88D3F}"/>
              </a:ext>
            </a:extLst>
          </p:cNvPr>
          <p:cNvSpPr txBox="1"/>
          <p:nvPr/>
        </p:nvSpPr>
        <p:spPr>
          <a:xfrm>
            <a:off x="423110" y="3429000"/>
            <a:ext cx="5532521" cy="1938992"/>
          </a:xfrm>
          <a:prstGeom prst="rect">
            <a:avLst/>
          </a:prstGeom>
          <a:noFill/>
        </p:spPr>
        <p:txBody>
          <a:bodyPr wrap="square" rtlCol="0">
            <a:spAutoFit/>
          </a:bodyPr>
          <a:lstStyle/>
          <a:p>
            <a:r>
              <a:rPr lang="en-US" dirty="0"/>
              <a:t>This is what an “anonymous MAC address” looks like: </a:t>
            </a:r>
            <a:br>
              <a:rPr lang="en-US" dirty="0"/>
            </a:br>
            <a:br>
              <a:rPr lang="en-US" dirty="0"/>
            </a:br>
            <a:br>
              <a:rPr lang="en-US" dirty="0"/>
            </a:br>
            <a:r>
              <a:rPr lang="en-US" sz="4800" dirty="0"/>
              <a:t>69:2B:E8:A2:11:54</a:t>
            </a:r>
          </a:p>
          <a:p>
            <a:endParaRPr lang="en-US" dirty="0"/>
          </a:p>
        </p:txBody>
      </p:sp>
    </p:spTree>
    <p:extLst>
      <p:ext uri="{BB962C8B-B14F-4D97-AF65-F5344CB8AC3E}">
        <p14:creationId xmlns:p14="http://schemas.microsoft.com/office/powerpoint/2010/main" val="2131341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r>
              <a:rPr lang="en-US" sz="2000" dirty="0"/>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r>
              <a:rPr lang="en-US" sz="2000" dirty="0"/>
              <a:t>FTWPROJECT.COM</a:t>
            </a:r>
          </a:p>
        </p:txBody>
      </p:sp>
      <p:sp>
        <p:nvSpPr>
          <p:cNvPr id="14" name="Rectangle 13">
            <a:extLst>
              <a:ext uri="{FF2B5EF4-FFF2-40B4-BE49-F238E27FC236}">
                <a16:creationId xmlns:a16="http://schemas.microsoft.com/office/drawing/2014/main" id="{DC69078A-EB92-4467-B0C7-BAA941B67199}"/>
              </a:ext>
            </a:extLst>
          </p:cNvPr>
          <p:cNvSpPr/>
          <p:nvPr/>
        </p:nvSpPr>
        <p:spPr>
          <a:xfrm>
            <a:off x="-3352800" y="-1662842"/>
            <a:ext cx="5446295" cy="1323439"/>
          </a:xfrm>
          <a:prstGeom prst="rect">
            <a:avLst/>
          </a:prstGeom>
          <a:effectLst>
            <a:glow rad="127000">
              <a:schemeClr val="accent4">
                <a:lumMod val="60000"/>
                <a:lumOff val="40000"/>
              </a:schemeClr>
            </a:glow>
          </a:effectLst>
        </p:spPr>
        <p:txBody>
          <a:bodyPr wrap="square">
            <a:spAutoFit/>
          </a:bodyPr>
          <a:lstStyle/>
          <a:p>
            <a:pPr algn="ctr"/>
            <a:r>
              <a:rPr lang="en-US" sz="8000" b="1" dirty="0">
                <a:ln w="9525">
                  <a:solidFill>
                    <a:schemeClr val="tx1"/>
                  </a:solidFill>
                  <a:prstDash val="solid"/>
                </a:ln>
                <a:solidFill>
                  <a:srgbClr val="46C4F3"/>
                </a:solidFill>
                <a:effectLst>
                  <a:outerShdw blurRad="12700" dist="38100" dir="2700000" algn="tl" rotWithShape="0">
                    <a:schemeClr val="bg1">
                      <a:lumMod val="50000"/>
                    </a:schemeClr>
                  </a:outerShdw>
                </a:effectLst>
                <a:latin typeface="Aharoni" panose="02010803020104030203" pitchFamily="2" charset="-79"/>
                <a:cs typeface="Aharoni" panose="02010803020104030203" pitchFamily="2" charset="-79"/>
              </a:rPr>
              <a:t>EMF WIFI</a:t>
            </a:r>
          </a:p>
        </p:txBody>
      </p:sp>
      <p:pic>
        <p:nvPicPr>
          <p:cNvPr id="3" name="Picture 2">
            <a:extLst>
              <a:ext uri="{FF2B5EF4-FFF2-40B4-BE49-F238E27FC236}">
                <a16:creationId xmlns:a16="http://schemas.microsoft.com/office/drawing/2014/main" id="{6E6265EF-1025-4AFB-8333-F443302A7587}"/>
              </a:ext>
            </a:extLst>
          </p:cNvPr>
          <p:cNvPicPr>
            <a:picLocks noChangeAspect="1"/>
          </p:cNvPicPr>
          <p:nvPr/>
        </p:nvPicPr>
        <p:blipFill>
          <a:blip r:embed="rId2"/>
          <a:stretch>
            <a:fillRect/>
          </a:stretch>
        </p:blipFill>
        <p:spPr>
          <a:xfrm>
            <a:off x="1602736" y="754657"/>
            <a:ext cx="8096190" cy="5572227"/>
          </a:xfrm>
          <a:prstGeom prst="rect">
            <a:avLst/>
          </a:prstGeom>
        </p:spPr>
      </p:pic>
      <p:pic>
        <p:nvPicPr>
          <p:cNvPr id="4" name="Picture 3">
            <a:extLst>
              <a:ext uri="{FF2B5EF4-FFF2-40B4-BE49-F238E27FC236}">
                <a16:creationId xmlns:a16="http://schemas.microsoft.com/office/drawing/2014/main" id="{DEE5607D-38E4-4AF7-B720-BFA25998C1CD}"/>
              </a:ext>
            </a:extLst>
          </p:cNvPr>
          <p:cNvPicPr>
            <a:picLocks noChangeAspect="1"/>
          </p:cNvPicPr>
          <p:nvPr/>
        </p:nvPicPr>
        <p:blipFill>
          <a:blip r:embed="rId3"/>
          <a:stretch>
            <a:fillRect/>
          </a:stretch>
        </p:blipFill>
        <p:spPr>
          <a:xfrm>
            <a:off x="2275111" y="-104954"/>
            <a:ext cx="6943946" cy="859611"/>
          </a:xfrm>
          <a:prstGeom prst="rect">
            <a:avLst/>
          </a:prstGeom>
        </p:spPr>
      </p:pic>
    </p:spTree>
    <p:extLst>
      <p:ext uri="{BB962C8B-B14F-4D97-AF65-F5344CB8AC3E}">
        <p14:creationId xmlns:p14="http://schemas.microsoft.com/office/powerpoint/2010/main" val="2118126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r>
              <a:rPr lang="en-US" sz="2000" dirty="0"/>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r>
              <a:rPr lang="en-US" sz="2000" dirty="0"/>
              <a:t>FTWPROJECT.COM</a:t>
            </a:r>
          </a:p>
        </p:txBody>
      </p:sp>
      <p:sp>
        <p:nvSpPr>
          <p:cNvPr id="14" name="Rectangle 13">
            <a:extLst>
              <a:ext uri="{FF2B5EF4-FFF2-40B4-BE49-F238E27FC236}">
                <a16:creationId xmlns:a16="http://schemas.microsoft.com/office/drawing/2014/main" id="{DC69078A-EB92-4467-B0C7-BAA941B67199}"/>
              </a:ext>
            </a:extLst>
          </p:cNvPr>
          <p:cNvSpPr/>
          <p:nvPr/>
        </p:nvSpPr>
        <p:spPr>
          <a:xfrm>
            <a:off x="-3352800" y="-1662842"/>
            <a:ext cx="5446295" cy="1323439"/>
          </a:xfrm>
          <a:prstGeom prst="rect">
            <a:avLst/>
          </a:prstGeom>
          <a:effectLst>
            <a:glow rad="127000">
              <a:schemeClr val="accent4">
                <a:lumMod val="60000"/>
                <a:lumOff val="40000"/>
              </a:schemeClr>
            </a:glow>
          </a:effectLst>
        </p:spPr>
        <p:txBody>
          <a:bodyPr wrap="square">
            <a:spAutoFit/>
          </a:bodyPr>
          <a:lstStyle/>
          <a:p>
            <a:pPr algn="ctr"/>
            <a:r>
              <a:rPr lang="en-US" sz="8000" b="1" dirty="0">
                <a:ln w="9525">
                  <a:solidFill>
                    <a:schemeClr val="tx1"/>
                  </a:solidFill>
                  <a:prstDash val="solid"/>
                </a:ln>
                <a:solidFill>
                  <a:srgbClr val="46C4F3"/>
                </a:solidFill>
                <a:effectLst>
                  <a:outerShdw blurRad="12700" dist="38100" dir="2700000" algn="tl" rotWithShape="0">
                    <a:schemeClr val="bg1">
                      <a:lumMod val="50000"/>
                    </a:schemeClr>
                  </a:outerShdw>
                </a:effectLst>
                <a:latin typeface="Aharoni" panose="02010803020104030203" pitchFamily="2" charset="-79"/>
                <a:cs typeface="Aharoni" panose="02010803020104030203" pitchFamily="2" charset="-79"/>
              </a:rPr>
              <a:t>EMF WIFI</a:t>
            </a:r>
          </a:p>
        </p:txBody>
      </p:sp>
      <p:pic>
        <p:nvPicPr>
          <p:cNvPr id="4" name="Picture 3">
            <a:extLst>
              <a:ext uri="{FF2B5EF4-FFF2-40B4-BE49-F238E27FC236}">
                <a16:creationId xmlns:a16="http://schemas.microsoft.com/office/drawing/2014/main" id="{DEE5607D-38E4-4AF7-B720-BFA25998C1CD}"/>
              </a:ext>
            </a:extLst>
          </p:cNvPr>
          <p:cNvPicPr>
            <a:picLocks noChangeAspect="1"/>
          </p:cNvPicPr>
          <p:nvPr/>
        </p:nvPicPr>
        <p:blipFill>
          <a:blip r:embed="rId2"/>
          <a:stretch>
            <a:fillRect/>
          </a:stretch>
        </p:blipFill>
        <p:spPr>
          <a:xfrm>
            <a:off x="2275111" y="-104954"/>
            <a:ext cx="6943946" cy="859611"/>
          </a:xfrm>
          <a:prstGeom prst="rect">
            <a:avLst/>
          </a:prstGeom>
        </p:spPr>
      </p:pic>
      <p:pic>
        <p:nvPicPr>
          <p:cNvPr id="7" name="Picture 6">
            <a:extLst>
              <a:ext uri="{FF2B5EF4-FFF2-40B4-BE49-F238E27FC236}">
                <a16:creationId xmlns:a16="http://schemas.microsoft.com/office/drawing/2014/main" id="{7D0CD440-CF79-4C7B-A252-FCC4ED6F31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252" y="1070243"/>
            <a:ext cx="9260707" cy="4717513"/>
          </a:xfrm>
          <a:prstGeom prst="rect">
            <a:avLst/>
          </a:prstGeom>
        </p:spPr>
      </p:pic>
    </p:spTree>
    <p:extLst>
      <p:ext uri="{BB962C8B-B14F-4D97-AF65-F5344CB8AC3E}">
        <p14:creationId xmlns:p14="http://schemas.microsoft.com/office/powerpoint/2010/main" val="2145947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VACCINATED HUMANS ARE NOW EMITTING BLUETOOTH CODES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2DF9A032-4E72-4E04-B883-013541C88DB6}"/>
              </a:ext>
            </a:extLst>
          </p:cNvPr>
          <p:cNvSpPr/>
          <p:nvPr/>
        </p:nvSpPr>
        <p:spPr>
          <a:xfrm>
            <a:off x="0" y="4687851"/>
            <a:ext cx="5032679" cy="25853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A French research team stopped random volunteers in a park. Separated them into groups of vaccinated and non vaccinated. They were then tested with their laptops Bluetooth and the vaccinated were registering an unnamed mac address as each were called near from the field. </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6" name="Picture 5">
            <a:extLst>
              <a:ext uri="{FF2B5EF4-FFF2-40B4-BE49-F238E27FC236}">
                <a16:creationId xmlns:a16="http://schemas.microsoft.com/office/drawing/2014/main" id="{2812C36F-22E7-4D78-A3D5-7238B464558A}"/>
              </a:ext>
            </a:extLst>
          </p:cNvPr>
          <p:cNvPicPr/>
          <p:nvPr/>
        </p:nvPicPr>
        <p:blipFill>
          <a:blip r:embed="rId2"/>
          <a:stretch>
            <a:fillRect/>
          </a:stretch>
        </p:blipFill>
        <p:spPr>
          <a:xfrm>
            <a:off x="133497" y="1181349"/>
            <a:ext cx="3981302" cy="2414321"/>
          </a:xfrm>
          <a:prstGeom prst="rect">
            <a:avLst/>
          </a:prstGeom>
        </p:spPr>
      </p:pic>
      <p:pic>
        <p:nvPicPr>
          <p:cNvPr id="7" name="Picture 6">
            <a:extLst>
              <a:ext uri="{FF2B5EF4-FFF2-40B4-BE49-F238E27FC236}">
                <a16:creationId xmlns:a16="http://schemas.microsoft.com/office/drawing/2014/main" id="{E467DCAB-1C60-4F73-9AEE-AC19EBAE7CBC}"/>
              </a:ext>
            </a:extLst>
          </p:cNvPr>
          <p:cNvPicPr/>
          <p:nvPr/>
        </p:nvPicPr>
        <p:blipFill>
          <a:blip r:embed="rId3"/>
          <a:stretch>
            <a:fillRect/>
          </a:stretch>
        </p:blipFill>
        <p:spPr>
          <a:xfrm>
            <a:off x="2042041" y="3107117"/>
            <a:ext cx="2737293" cy="1351225"/>
          </a:xfrm>
          <a:prstGeom prst="rect">
            <a:avLst/>
          </a:prstGeom>
        </p:spPr>
      </p:pic>
      <p:pic>
        <p:nvPicPr>
          <p:cNvPr id="4" name="Picture 3">
            <a:extLst>
              <a:ext uri="{FF2B5EF4-FFF2-40B4-BE49-F238E27FC236}">
                <a16:creationId xmlns:a16="http://schemas.microsoft.com/office/drawing/2014/main" id="{8B7FEEA4-DC8E-4D07-B375-2DECFC990136}"/>
              </a:ext>
            </a:extLst>
          </p:cNvPr>
          <p:cNvPicPr>
            <a:picLocks noChangeAspect="1"/>
          </p:cNvPicPr>
          <p:nvPr/>
        </p:nvPicPr>
        <p:blipFill>
          <a:blip r:embed="rId4"/>
          <a:stretch>
            <a:fillRect/>
          </a:stretch>
        </p:blipFill>
        <p:spPr>
          <a:xfrm>
            <a:off x="8934" y="458302"/>
            <a:ext cx="5034441" cy="916020"/>
          </a:xfrm>
          <a:prstGeom prst="rect">
            <a:avLst/>
          </a:prstGeom>
        </p:spPr>
      </p:pic>
      <p:pic>
        <p:nvPicPr>
          <p:cNvPr id="3" name="Picture 2">
            <a:extLst>
              <a:ext uri="{FF2B5EF4-FFF2-40B4-BE49-F238E27FC236}">
                <a16:creationId xmlns:a16="http://schemas.microsoft.com/office/drawing/2014/main" id="{8AD3648B-6B1A-434A-9522-6061B1125040}"/>
              </a:ext>
            </a:extLst>
          </p:cNvPr>
          <p:cNvPicPr>
            <a:picLocks noChangeAspect="1"/>
          </p:cNvPicPr>
          <p:nvPr/>
        </p:nvPicPr>
        <p:blipFill>
          <a:blip r:embed="rId5"/>
          <a:stretch>
            <a:fillRect/>
          </a:stretch>
        </p:blipFill>
        <p:spPr>
          <a:xfrm>
            <a:off x="6023343" y="1181349"/>
            <a:ext cx="5675868" cy="2999492"/>
          </a:xfrm>
          <a:prstGeom prst="rect">
            <a:avLst/>
          </a:prstGeom>
        </p:spPr>
      </p:pic>
      <p:pic>
        <p:nvPicPr>
          <p:cNvPr id="11" name="Picture 10">
            <a:extLst>
              <a:ext uri="{FF2B5EF4-FFF2-40B4-BE49-F238E27FC236}">
                <a16:creationId xmlns:a16="http://schemas.microsoft.com/office/drawing/2014/main" id="{F3129F6C-EA3B-45B1-861A-9212C2D1B46F}"/>
              </a:ext>
            </a:extLst>
          </p:cNvPr>
          <p:cNvPicPr>
            <a:picLocks noChangeAspect="1"/>
          </p:cNvPicPr>
          <p:nvPr/>
        </p:nvPicPr>
        <p:blipFill>
          <a:blip r:embed="rId6"/>
          <a:stretch>
            <a:fillRect/>
          </a:stretch>
        </p:blipFill>
        <p:spPr>
          <a:xfrm>
            <a:off x="6287384" y="647112"/>
            <a:ext cx="4723163" cy="715358"/>
          </a:xfrm>
          <a:prstGeom prst="rect">
            <a:avLst/>
          </a:prstGeom>
        </p:spPr>
      </p:pic>
      <p:sp>
        <p:nvSpPr>
          <p:cNvPr id="15" name="TextBox 14">
            <a:extLst>
              <a:ext uri="{FF2B5EF4-FFF2-40B4-BE49-F238E27FC236}">
                <a16:creationId xmlns:a16="http://schemas.microsoft.com/office/drawing/2014/main" id="{826990B7-7D2F-4C94-97CB-529DDB76F3BA}"/>
              </a:ext>
            </a:extLst>
          </p:cNvPr>
          <p:cNvSpPr txBox="1"/>
          <p:nvPr/>
        </p:nvSpPr>
        <p:spPr>
          <a:xfrm>
            <a:off x="6012647" y="4180812"/>
            <a:ext cx="6077753" cy="2308324"/>
          </a:xfrm>
          <a:prstGeom prst="rect">
            <a:avLst/>
          </a:prstGeom>
          <a:noFill/>
        </p:spPr>
        <p:txBody>
          <a:bodyPr wrap="square" rtlCol="0">
            <a:spAutoFit/>
          </a:bodyPr>
          <a:lstStyle/>
          <a:p>
            <a:r>
              <a:rPr lang="en-US" dirty="0"/>
              <a:t>A research team in Mexico headed by Dr. Pedro Chavez Zavala has been conducting studies on the Bluetooth codes emitted from people who received the Covid vaccine. They made a documentary (in Spanish) called “BlueTruth”.  In the documentary Dr. Pedro brings his equipment and reveals that Bluetooth codes are being emitted from the graves of the vaccinated deceased. </a:t>
            </a:r>
          </a:p>
          <a:p>
            <a:r>
              <a:rPr lang="en-US" dirty="0"/>
              <a:t>https://www.comusav.com/2022-05-14-bluetruth/ </a:t>
            </a:r>
          </a:p>
        </p:txBody>
      </p:sp>
      <p:sp>
        <p:nvSpPr>
          <p:cNvPr id="16" name="TextBox 15">
            <a:extLst>
              <a:ext uri="{FF2B5EF4-FFF2-40B4-BE49-F238E27FC236}">
                <a16:creationId xmlns:a16="http://schemas.microsoft.com/office/drawing/2014/main" id="{3E61E65E-2879-419F-BC60-E397594F73D6}"/>
              </a:ext>
            </a:extLst>
          </p:cNvPr>
          <p:cNvSpPr txBox="1"/>
          <p:nvPr/>
        </p:nvSpPr>
        <p:spPr>
          <a:xfrm>
            <a:off x="293019" y="6386513"/>
            <a:ext cx="2900361" cy="400110"/>
          </a:xfrm>
          <a:prstGeom prst="rect">
            <a:avLst/>
          </a:prstGeom>
          <a:noFill/>
        </p:spPr>
        <p:txBody>
          <a:bodyPr wrap="square" rtlCol="0">
            <a:spAutoFit/>
          </a:bodyPr>
          <a:lstStyle/>
          <a:p>
            <a:r>
              <a:rPr lang="en-US" sz="2000" dirty="0"/>
              <a:t>HOPEGIRLBLOG.COM</a:t>
            </a:r>
          </a:p>
        </p:txBody>
      </p:sp>
    </p:spTree>
    <p:extLst>
      <p:ext uri="{BB962C8B-B14F-4D97-AF65-F5344CB8AC3E}">
        <p14:creationId xmlns:p14="http://schemas.microsoft.com/office/powerpoint/2010/main" val="3617478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08D06A-4578-4B56-8DDC-9A5A5EB3B640}"/>
              </a:ext>
            </a:extLst>
          </p:cNvPr>
          <p:cNvSpPr txBox="1"/>
          <p:nvPr/>
        </p:nvSpPr>
        <p:spPr>
          <a:xfrm>
            <a:off x="820488" y="119751"/>
            <a:ext cx="10826080" cy="707886"/>
          </a:xfrm>
          <a:prstGeom prst="rect">
            <a:avLst/>
          </a:prstGeom>
          <a:noFill/>
        </p:spPr>
        <p:txBody>
          <a:bodyPr wrap="square" rtlCol="0">
            <a:spAutoFit/>
          </a:bodyPr>
          <a:lstStyle/>
          <a:p>
            <a:r>
              <a:rPr lang="en-US" sz="4000" dirty="0"/>
              <a:t>HUMANS EMITTING EMF FROM THE INJECTIONS</a:t>
            </a:r>
          </a:p>
        </p:txBody>
      </p:sp>
      <p:pic>
        <p:nvPicPr>
          <p:cNvPr id="5" name="Picture 4">
            <a:extLst>
              <a:ext uri="{FF2B5EF4-FFF2-40B4-BE49-F238E27FC236}">
                <a16:creationId xmlns:a16="http://schemas.microsoft.com/office/drawing/2014/main" id="{2559B21D-E0D0-4C55-807A-E0A3BDE381A8}"/>
              </a:ext>
            </a:extLst>
          </p:cNvPr>
          <p:cNvPicPr>
            <a:picLocks noChangeAspect="1"/>
          </p:cNvPicPr>
          <p:nvPr/>
        </p:nvPicPr>
        <p:blipFill>
          <a:blip r:embed="rId2"/>
          <a:stretch>
            <a:fillRect/>
          </a:stretch>
        </p:blipFill>
        <p:spPr>
          <a:xfrm>
            <a:off x="1" y="896373"/>
            <a:ext cx="3946358" cy="2517504"/>
          </a:xfrm>
          <a:prstGeom prst="rect">
            <a:avLst/>
          </a:prstGeom>
        </p:spPr>
      </p:pic>
      <p:pic>
        <p:nvPicPr>
          <p:cNvPr id="6" name="Picture 5">
            <a:extLst>
              <a:ext uri="{FF2B5EF4-FFF2-40B4-BE49-F238E27FC236}">
                <a16:creationId xmlns:a16="http://schemas.microsoft.com/office/drawing/2014/main" id="{7C1FA79E-A238-48B8-8428-F079077A88EE}"/>
              </a:ext>
            </a:extLst>
          </p:cNvPr>
          <p:cNvPicPr>
            <a:picLocks noChangeAspect="1"/>
          </p:cNvPicPr>
          <p:nvPr/>
        </p:nvPicPr>
        <p:blipFill rotWithShape="1">
          <a:blip r:embed="rId3"/>
          <a:srcRect r="5788"/>
          <a:stretch/>
        </p:blipFill>
        <p:spPr>
          <a:xfrm>
            <a:off x="1" y="3654921"/>
            <a:ext cx="3946358" cy="2517504"/>
          </a:xfrm>
          <a:prstGeom prst="rect">
            <a:avLst/>
          </a:prstGeom>
        </p:spPr>
      </p:pic>
      <p:sp>
        <p:nvSpPr>
          <p:cNvPr id="7" name="TextBox 6">
            <a:extLst>
              <a:ext uri="{FF2B5EF4-FFF2-40B4-BE49-F238E27FC236}">
                <a16:creationId xmlns:a16="http://schemas.microsoft.com/office/drawing/2014/main" id="{52473B3E-6B60-4DFA-A9E0-6C08610B6DDA}"/>
              </a:ext>
            </a:extLst>
          </p:cNvPr>
          <p:cNvSpPr txBox="1"/>
          <p:nvPr/>
        </p:nvSpPr>
        <p:spPr>
          <a:xfrm>
            <a:off x="4636168" y="827637"/>
            <a:ext cx="7010400" cy="5909310"/>
          </a:xfrm>
          <a:prstGeom prst="rect">
            <a:avLst/>
          </a:prstGeom>
          <a:noFill/>
        </p:spPr>
        <p:txBody>
          <a:bodyPr wrap="square" rtlCol="0">
            <a:spAutoFit/>
          </a:bodyPr>
          <a:lstStyle/>
          <a:p>
            <a:r>
              <a:rPr lang="en-US" dirty="0"/>
              <a:t>Video: Ricardo Delgado from La Quinta Columna in Spain</a:t>
            </a:r>
            <a:br>
              <a:rPr lang="en-US" dirty="0"/>
            </a:br>
            <a:br>
              <a:rPr lang="en-US" dirty="0"/>
            </a:br>
            <a:r>
              <a:rPr lang="en-US" dirty="0"/>
              <a:t>shows result of magnetism and EMF on a person who had 2 Pfizer shots. </a:t>
            </a:r>
            <a:br>
              <a:rPr lang="en-US" dirty="0"/>
            </a:br>
            <a:br>
              <a:rPr lang="en-US" dirty="0"/>
            </a:br>
            <a:r>
              <a:rPr lang="en-US" dirty="0"/>
              <a:t>First is shown that 5 neodymium magnets are sticking to the forehead.</a:t>
            </a:r>
            <a:br>
              <a:rPr lang="en-US" dirty="0"/>
            </a:br>
            <a:br>
              <a:rPr lang="en-US" dirty="0"/>
            </a:br>
            <a:r>
              <a:rPr lang="en-US" dirty="0"/>
              <a:t>A multimeter  measures fluctuating voltage coming from the subjects head. the difference in voltage coming from the subjects head. This shows that something outside of the body is inducing these voltage fluctuations. EMF is generating varying electromagnetic fields.  Which is why there is repulsion and sometimes extraction of magnets. </a:t>
            </a:r>
            <a:br>
              <a:rPr lang="en-US" dirty="0"/>
            </a:br>
            <a:br>
              <a:rPr lang="en-US" dirty="0"/>
            </a:br>
            <a:endParaRPr lang="en-US" dirty="0"/>
          </a:p>
          <a:p>
            <a:r>
              <a:rPr lang="en-US" dirty="0"/>
              <a:t>An electromagnetic radiation detector pencil placed directly on the head of the twice jabbed Pfizer subject and it starts going off in specific areas of the head, showing that the Pfizer Jabs make you EMIT EMF!  </a:t>
            </a:r>
            <a:br>
              <a:rPr lang="en-US" dirty="0"/>
            </a:br>
            <a:endParaRPr lang="en-US" dirty="0"/>
          </a:p>
          <a:p>
            <a:r>
              <a:rPr lang="en-US" dirty="0"/>
              <a:t>This is precisely what we covered in our last presentation in regards to “shedding” one theory being that the shots were turning humans body into EMF emitters and that’s how they were transmitting illness to non </a:t>
            </a:r>
            <a:r>
              <a:rPr lang="en-US" dirty="0" err="1"/>
              <a:t>vaxxed</a:t>
            </a:r>
            <a:r>
              <a:rPr lang="en-US" dirty="0"/>
              <a:t> people. </a:t>
            </a:r>
          </a:p>
        </p:txBody>
      </p:sp>
      <p:sp>
        <p:nvSpPr>
          <p:cNvPr id="8" name="TextBox 7">
            <a:extLst>
              <a:ext uri="{FF2B5EF4-FFF2-40B4-BE49-F238E27FC236}">
                <a16:creationId xmlns:a16="http://schemas.microsoft.com/office/drawing/2014/main" id="{FDF70EDF-56CD-4856-BE3C-A3DE79FEEFFE}"/>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
        <p:nvSpPr>
          <p:cNvPr id="9" name="TextBox 8">
            <a:extLst>
              <a:ext uri="{FF2B5EF4-FFF2-40B4-BE49-F238E27FC236}">
                <a16:creationId xmlns:a16="http://schemas.microsoft.com/office/drawing/2014/main" id="{143BBF7C-0F40-4F0A-BDA2-7A768A088DE0}"/>
              </a:ext>
            </a:extLst>
          </p:cNvPr>
          <p:cNvSpPr txBox="1"/>
          <p:nvPr/>
        </p:nvSpPr>
        <p:spPr>
          <a:xfrm>
            <a:off x="293019" y="6386513"/>
            <a:ext cx="2900361" cy="400110"/>
          </a:xfrm>
          <a:prstGeom prst="rect">
            <a:avLst/>
          </a:prstGeom>
          <a:noFill/>
        </p:spPr>
        <p:txBody>
          <a:bodyPr wrap="square" rtlCol="0">
            <a:spAutoFit/>
          </a:bodyPr>
          <a:lstStyle/>
          <a:p>
            <a:r>
              <a:rPr lang="en-US" sz="2000" dirty="0"/>
              <a:t>HOPEGIRLBLOG.COM</a:t>
            </a:r>
          </a:p>
        </p:txBody>
      </p:sp>
    </p:spTree>
    <p:extLst>
      <p:ext uri="{BB962C8B-B14F-4D97-AF65-F5344CB8AC3E}">
        <p14:creationId xmlns:p14="http://schemas.microsoft.com/office/powerpoint/2010/main" val="1693380308"/>
      </p:ext>
    </p:extLst>
  </p:cSld>
  <p:clrMapOvr>
    <a:masterClrMapping/>
  </p:clrMapOvr>
</p:sld>
</file>

<file path=ppt/theme/theme1.xml><?xml version="1.0" encoding="utf-8"?>
<a:theme xmlns:a="http://schemas.openxmlformats.org/drawingml/2006/main" name="1_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otalTime>15725</TotalTime>
  <Words>2187</Words>
  <Application>Microsoft Office PowerPoint</Application>
  <PresentationFormat>Widescreen</PresentationFormat>
  <Paragraphs>159</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Aharoni</vt:lpstr>
      <vt:lpstr>Arial</vt:lpstr>
      <vt:lpstr>Corbel</vt:lpstr>
      <vt:lpstr>1_Depth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ABOUT OUR EMF PROTECTION PRODUCTS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lenovo</cp:lastModifiedBy>
  <cp:revision>86</cp:revision>
  <dcterms:created xsi:type="dcterms:W3CDTF">2022-10-27T07:31:54Z</dcterms:created>
  <dcterms:modified xsi:type="dcterms:W3CDTF">2022-12-26T09:28:56Z</dcterms:modified>
</cp:coreProperties>
</file>