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76" r:id="rId2"/>
    <p:sldId id="496" r:id="rId3"/>
    <p:sldId id="475" r:id="rId4"/>
    <p:sldId id="477" r:id="rId5"/>
    <p:sldId id="487" r:id="rId6"/>
    <p:sldId id="488" r:id="rId7"/>
    <p:sldId id="489" r:id="rId8"/>
    <p:sldId id="490" r:id="rId9"/>
    <p:sldId id="491" r:id="rId10"/>
    <p:sldId id="492" r:id="rId11"/>
    <p:sldId id="493" r:id="rId12"/>
    <p:sldId id="494" r:id="rId13"/>
    <p:sldId id="495" r:id="rId14"/>
    <p:sldId id="478" r:id="rId15"/>
    <p:sldId id="485" r:id="rId16"/>
    <p:sldId id="486" r:id="rId17"/>
    <p:sldId id="483" r:id="rId18"/>
    <p:sldId id="482" r:id="rId19"/>
    <p:sldId id="479" r:id="rId20"/>
    <p:sldId id="480" r:id="rId21"/>
    <p:sldId id="481" r:id="rId22"/>
    <p:sldId id="484" r:id="rId23"/>
    <p:sldId id="4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6859" autoAdjust="0"/>
  </p:normalViewPr>
  <p:slideViewPr>
    <p:cSldViewPr snapToGrid="0">
      <p:cViewPr>
        <p:scale>
          <a:sx n="130" d="100"/>
          <a:sy n="130" d="100"/>
        </p:scale>
        <p:origin x="96" y="-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5146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4968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4879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971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23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776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4128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4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19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038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8071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620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769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4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29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7733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898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3/5/2023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87574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lynk.world/"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dailywire.com/topic/world-war-i" TargetMode="External"/><Relationship Id="rId5" Type="http://schemas.openxmlformats.org/officeDocument/2006/relationships/hyperlink" Target="https://www.dailywire.com/topic/ohio-train-disaster" TargetMode="External"/><Relationship Id="rId4" Type="http://schemas.openxmlformats.org/officeDocument/2006/relationships/hyperlink" Target="https://www.dailywire.com/topic/chemica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gentorangerecord.com/agent-orange-and-dioxin/" TargetMode="External"/><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www.epa.gov/dioxin/learn-about-dioxin" TargetMode="External"/><Relationship Id="rId5" Type="http://schemas.openxmlformats.org/officeDocument/2006/relationships/hyperlink" Target="https://www.niehs.nih.gov/health/topics/agents/dioxins/index.cfm" TargetMode="External"/><Relationship Id="rId4" Type="http://schemas.openxmlformats.org/officeDocument/2006/relationships/hyperlink" Target="https://www.who.int/news-room/fact-sheets/detail/dioxins-and-their-effects-on-human-healt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ist.gov/news-events/news/2010/02/nists-second-quantum-logic-clock-based-aluminum-ion-now-worlds-most-precis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F6A2-97A5-416B-B0C6-56C957439B10}"/>
              </a:ext>
            </a:extLst>
          </p:cNvPr>
          <p:cNvSpPr>
            <a:spLocks noGrp="1"/>
          </p:cNvSpPr>
          <p:nvPr>
            <p:ph type="title"/>
          </p:nvPr>
        </p:nvSpPr>
        <p:spPr/>
        <p:txBody>
          <a:bodyPr/>
          <a:lstStyle/>
          <a:p>
            <a:endParaRPr lang="en-US" dirty="0"/>
          </a:p>
        </p:txBody>
      </p:sp>
      <p:pic>
        <p:nvPicPr>
          <p:cNvPr id="15" name="Picture 14">
            <a:extLst>
              <a:ext uri="{FF2B5EF4-FFF2-40B4-BE49-F238E27FC236}">
                <a16:creationId xmlns:a16="http://schemas.microsoft.com/office/drawing/2014/main" id="{38CB6705-EED7-48D5-AF05-2C3087EC7957}"/>
              </a:ext>
            </a:extLst>
          </p:cNvPr>
          <p:cNvPicPr>
            <a:picLocks noChangeAspect="1"/>
          </p:cNvPicPr>
          <p:nvPr/>
        </p:nvPicPr>
        <p:blipFill rotWithShape="1">
          <a:blip r:embed="rId2"/>
          <a:srcRect t="11715"/>
          <a:stretch/>
        </p:blipFill>
        <p:spPr>
          <a:xfrm>
            <a:off x="-27573" y="0"/>
            <a:ext cx="12219573" cy="6890821"/>
          </a:xfrm>
          <a:prstGeom prst="rect">
            <a:avLst/>
          </a:prstGeom>
        </p:spPr>
      </p:pic>
      <p:pic>
        <p:nvPicPr>
          <p:cNvPr id="14" name="Picture 13">
            <a:extLst>
              <a:ext uri="{FF2B5EF4-FFF2-40B4-BE49-F238E27FC236}">
                <a16:creationId xmlns:a16="http://schemas.microsoft.com/office/drawing/2014/main" id="{5B1BB23D-935A-4B02-8E61-C39B10EBE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3" y="-3886367"/>
            <a:ext cx="12219572" cy="10805095"/>
          </a:xfrm>
          <a:prstGeom prst="rect">
            <a:avLst/>
          </a:prstGeom>
        </p:spPr>
      </p:pic>
      <p:pic>
        <p:nvPicPr>
          <p:cNvPr id="25" name="Picture 24">
            <a:extLst>
              <a:ext uri="{FF2B5EF4-FFF2-40B4-BE49-F238E27FC236}">
                <a16:creationId xmlns:a16="http://schemas.microsoft.com/office/drawing/2014/main" id="{B6CCDF85-E8E5-4AD7-B0B9-7939793A9C29}"/>
              </a:ext>
            </a:extLst>
          </p:cNvPr>
          <p:cNvPicPr>
            <a:picLocks noChangeAspect="1"/>
          </p:cNvPicPr>
          <p:nvPr/>
        </p:nvPicPr>
        <p:blipFill rotWithShape="1">
          <a:blip r:embed="rId4"/>
          <a:srcRect l="9172" t="20353" r="13194" b="35447"/>
          <a:stretch/>
        </p:blipFill>
        <p:spPr>
          <a:xfrm>
            <a:off x="2543174" y="1870652"/>
            <a:ext cx="7315200" cy="789261"/>
          </a:xfrm>
          <a:prstGeom prst="rect">
            <a:avLst/>
          </a:prstGeom>
          <a:effectLst>
            <a:glow rad="165100">
              <a:schemeClr val="tx1"/>
            </a:glow>
          </a:effectLst>
        </p:spPr>
      </p:pic>
      <p:pic>
        <p:nvPicPr>
          <p:cNvPr id="26" name="Picture 25">
            <a:extLst>
              <a:ext uri="{FF2B5EF4-FFF2-40B4-BE49-F238E27FC236}">
                <a16:creationId xmlns:a16="http://schemas.microsoft.com/office/drawing/2014/main" id="{4B637253-4304-445F-AEE1-1CE83E367E71}"/>
              </a:ext>
            </a:extLst>
          </p:cNvPr>
          <p:cNvPicPr>
            <a:picLocks noChangeAspect="1"/>
          </p:cNvPicPr>
          <p:nvPr/>
        </p:nvPicPr>
        <p:blipFill rotWithShape="1">
          <a:blip r:embed="rId5"/>
          <a:srcRect l="9835" t="17162" r="9478" b="39534"/>
          <a:stretch/>
        </p:blipFill>
        <p:spPr>
          <a:xfrm>
            <a:off x="2390774" y="2744524"/>
            <a:ext cx="7467600" cy="927599"/>
          </a:xfrm>
          <a:prstGeom prst="rect">
            <a:avLst/>
          </a:prstGeom>
          <a:effectLst>
            <a:glow rad="127000">
              <a:schemeClr val="tx1"/>
            </a:glow>
          </a:effectLst>
        </p:spPr>
      </p:pic>
      <p:pic>
        <p:nvPicPr>
          <p:cNvPr id="27" name="Picture 26">
            <a:extLst>
              <a:ext uri="{FF2B5EF4-FFF2-40B4-BE49-F238E27FC236}">
                <a16:creationId xmlns:a16="http://schemas.microsoft.com/office/drawing/2014/main" id="{C90FEA20-F277-4924-BFA6-76897C5A8859}"/>
              </a:ext>
            </a:extLst>
          </p:cNvPr>
          <p:cNvPicPr>
            <a:picLocks noChangeAspect="1"/>
          </p:cNvPicPr>
          <p:nvPr/>
        </p:nvPicPr>
        <p:blipFill rotWithShape="1">
          <a:blip r:embed="rId6"/>
          <a:srcRect l="9039" t="21386" r="8834" b="37332"/>
          <a:stretch/>
        </p:blipFill>
        <p:spPr>
          <a:xfrm>
            <a:off x="2390774" y="3852087"/>
            <a:ext cx="7572375" cy="1027891"/>
          </a:xfrm>
          <a:prstGeom prst="rect">
            <a:avLst/>
          </a:prstGeom>
          <a:effectLst>
            <a:glow rad="127000">
              <a:schemeClr val="tx1"/>
            </a:glow>
          </a:effectLst>
        </p:spPr>
      </p:pic>
    </p:spTree>
    <p:extLst>
      <p:ext uri="{BB962C8B-B14F-4D97-AF65-F5344CB8AC3E}">
        <p14:creationId xmlns:p14="http://schemas.microsoft.com/office/powerpoint/2010/main" val="49521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071E0-ADAF-4F2F-A89C-0AFB9FD21516}"/>
              </a:ext>
            </a:extLst>
          </p:cNvPr>
          <p:cNvSpPr txBox="1"/>
          <p:nvPr/>
        </p:nvSpPr>
        <p:spPr>
          <a:xfrm>
            <a:off x="449215" y="103367"/>
            <a:ext cx="11965422" cy="584775"/>
          </a:xfrm>
          <a:prstGeom prst="rect">
            <a:avLst/>
          </a:prstGeom>
          <a:noFill/>
        </p:spPr>
        <p:txBody>
          <a:bodyPr wrap="square" rtlCol="0">
            <a:spAutoFit/>
          </a:bodyPr>
          <a:lstStyle/>
          <a:p>
            <a:r>
              <a:rPr lang="en-US" sz="3200" dirty="0"/>
              <a:t>New Satellite Clusters Resolve Timing Issues</a:t>
            </a:r>
          </a:p>
        </p:txBody>
      </p:sp>
      <p:pic>
        <p:nvPicPr>
          <p:cNvPr id="3" name="Picture 2">
            <a:extLst>
              <a:ext uri="{FF2B5EF4-FFF2-40B4-BE49-F238E27FC236}">
                <a16:creationId xmlns:a16="http://schemas.microsoft.com/office/drawing/2014/main" id="{C1BC9FCB-4753-4013-A4E4-3F9A776EE1F0}"/>
              </a:ext>
            </a:extLst>
          </p:cNvPr>
          <p:cNvPicPr>
            <a:picLocks noChangeAspect="1"/>
          </p:cNvPicPr>
          <p:nvPr/>
        </p:nvPicPr>
        <p:blipFill>
          <a:blip r:embed="rId2"/>
          <a:stretch>
            <a:fillRect/>
          </a:stretch>
        </p:blipFill>
        <p:spPr>
          <a:xfrm>
            <a:off x="335865" y="1473508"/>
            <a:ext cx="2865368" cy="2145978"/>
          </a:xfrm>
          <a:prstGeom prst="rect">
            <a:avLst/>
          </a:prstGeom>
        </p:spPr>
      </p:pic>
      <p:sp>
        <p:nvSpPr>
          <p:cNvPr id="4" name="TextBox 3">
            <a:extLst>
              <a:ext uri="{FF2B5EF4-FFF2-40B4-BE49-F238E27FC236}">
                <a16:creationId xmlns:a16="http://schemas.microsoft.com/office/drawing/2014/main" id="{C1657F5A-8A94-40CD-AD90-14FF04209B19}"/>
              </a:ext>
            </a:extLst>
          </p:cNvPr>
          <p:cNvSpPr txBox="1"/>
          <p:nvPr/>
        </p:nvSpPr>
        <p:spPr>
          <a:xfrm>
            <a:off x="3526465" y="688142"/>
            <a:ext cx="8665535" cy="6463308"/>
          </a:xfrm>
          <a:prstGeom prst="rect">
            <a:avLst/>
          </a:prstGeom>
          <a:noFill/>
        </p:spPr>
        <p:txBody>
          <a:bodyPr wrap="square" rtlCol="0">
            <a:spAutoFit/>
          </a:bodyPr>
          <a:lstStyle/>
          <a:p>
            <a:r>
              <a:rPr lang="en-US" b="1" dirty="0"/>
              <a:t>Timing is also getting resolved by having new satellite clusters deliver wireless internet directly to the your current mobile phone</a:t>
            </a:r>
            <a:endParaRPr lang="en-US" dirty="0"/>
          </a:p>
          <a:p>
            <a:r>
              <a:rPr lang="en-US" i="1" dirty="0"/>
              <a:t>(‘Satellite Cell Towers Will Beam 4G to Your Phone’ – successdigestonline.com)</a:t>
            </a:r>
            <a:r>
              <a:rPr lang="en-US" dirty="0"/>
              <a:t>, </a:t>
            </a:r>
            <a:r>
              <a:rPr lang="en-US" i="1" dirty="0"/>
              <a:t>2020</a:t>
            </a:r>
            <a:endParaRPr lang="en-US" dirty="0"/>
          </a:p>
          <a:p>
            <a:r>
              <a:rPr lang="en-US" i="1" dirty="0"/>
              <a:t>https://successdigestonline.com/satellite-cell-towers-will-beam-4g-to-your-phone/</a:t>
            </a:r>
            <a:br>
              <a:rPr lang="en-US" i="1" dirty="0"/>
            </a:br>
            <a:endParaRPr lang="en-US" dirty="0"/>
          </a:p>
          <a:p>
            <a:pPr lvl="0"/>
            <a:r>
              <a:rPr lang="en-US" dirty="0"/>
              <a:t>“The hard part is the uplink from the phone,” says Charles Miller,  cofounder and CEO of </a:t>
            </a:r>
            <a:r>
              <a:rPr lang="en-US" dirty="0" err="1"/>
              <a:t>Lynk</a:t>
            </a:r>
            <a:r>
              <a:rPr lang="en-US" dirty="0"/>
              <a:t>, a satellite communications company based in Virginia. “You can’t change the phone to add more power. It needs to  work out of pocket.” </a:t>
            </a:r>
            <a:br>
              <a:rPr lang="en-US" dirty="0"/>
            </a:br>
            <a:endParaRPr lang="en-US" dirty="0"/>
          </a:p>
          <a:p>
            <a:pPr lvl="0"/>
            <a:r>
              <a:rPr lang="en-US" dirty="0"/>
              <a:t>The signal from ground device to satellite used to be too weak until </a:t>
            </a:r>
            <a:r>
              <a:rPr lang="en-US" dirty="0" err="1"/>
              <a:t>Lynk</a:t>
            </a:r>
            <a:r>
              <a:rPr lang="en-US" dirty="0"/>
              <a:t> started testing core technology on 2G network from ISS to mobile devices on the ground in 2019 in remote locations. The solution involves the used of a special antenna configuration that company will not publicly disclose.</a:t>
            </a:r>
            <a:br>
              <a:rPr lang="en-US" dirty="0"/>
            </a:br>
            <a:endParaRPr lang="en-US" dirty="0"/>
          </a:p>
          <a:p>
            <a:pPr lvl="0"/>
            <a:r>
              <a:rPr lang="en-US" dirty="0"/>
              <a:t>April 1st 2022, </a:t>
            </a:r>
            <a:r>
              <a:rPr lang="en-US" dirty="0" err="1"/>
              <a:t>Lynk</a:t>
            </a:r>
            <a:r>
              <a:rPr lang="en-US" dirty="0"/>
              <a:t> launched ‘world’s first commercial cell-tower-in-space’ </a:t>
            </a:r>
            <a:r>
              <a:rPr lang="en-US" u="sng" dirty="0">
                <a:hlinkClick r:id="rId3" tooltip="http://www.lynk.world"/>
              </a:rPr>
              <a:t>www.lynk.world</a:t>
            </a:r>
            <a:endParaRPr lang="en-US" dirty="0"/>
          </a:p>
          <a:p>
            <a:pPr lvl="0"/>
            <a:r>
              <a:rPr lang="en-US" dirty="0" err="1"/>
              <a:t>Lynk</a:t>
            </a:r>
            <a:r>
              <a:rPr lang="en-US" dirty="0"/>
              <a:t> has plans for 5,000 micro-satellites in very low Earth orbit (LEO)</a:t>
            </a:r>
            <a:br>
              <a:rPr lang="en-US" dirty="0"/>
            </a:br>
            <a:endParaRPr lang="en-US" dirty="0"/>
          </a:p>
          <a:p>
            <a:r>
              <a:rPr lang="en-US" b="1" dirty="0"/>
              <a:t>What about the non-commercial cell-towers-in-space?</a:t>
            </a:r>
            <a:endParaRPr lang="en-US" dirty="0"/>
          </a:p>
          <a:p>
            <a:r>
              <a:rPr lang="en-US" b="1" dirty="0"/>
              <a:t>If such infrastructure can locate and communicate with your phone anytime, anywhere then potentially it can target you for death and destruction anytime, anywhere.</a:t>
            </a:r>
            <a:endParaRPr lang="en-US" dirty="0"/>
          </a:p>
          <a:p>
            <a:endParaRPr lang="en-US" dirty="0"/>
          </a:p>
        </p:txBody>
      </p:sp>
    </p:spTree>
    <p:extLst>
      <p:ext uri="{BB962C8B-B14F-4D97-AF65-F5344CB8AC3E}">
        <p14:creationId xmlns:p14="http://schemas.microsoft.com/office/powerpoint/2010/main" val="1233241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071E0-ADAF-4F2F-A89C-0AFB9FD21516}"/>
              </a:ext>
            </a:extLst>
          </p:cNvPr>
          <p:cNvSpPr txBox="1"/>
          <p:nvPr/>
        </p:nvSpPr>
        <p:spPr>
          <a:xfrm>
            <a:off x="3904796" y="145897"/>
            <a:ext cx="4579985" cy="584775"/>
          </a:xfrm>
          <a:prstGeom prst="rect">
            <a:avLst/>
          </a:prstGeom>
          <a:noFill/>
        </p:spPr>
        <p:txBody>
          <a:bodyPr wrap="square" rtlCol="0">
            <a:spAutoFit/>
          </a:bodyPr>
          <a:lstStyle/>
          <a:p>
            <a:r>
              <a:rPr lang="en-US" sz="3200" dirty="0"/>
              <a:t>Modern Supercomputers</a:t>
            </a:r>
          </a:p>
        </p:txBody>
      </p:sp>
      <p:sp>
        <p:nvSpPr>
          <p:cNvPr id="3" name="TextBox 2">
            <a:extLst>
              <a:ext uri="{FF2B5EF4-FFF2-40B4-BE49-F238E27FC236}">
                <a16:creationId xmlns:a16="http://schemas.microsoft.com/office/drawing/2014/main" id="{277FF27C-4029-4CAA-9610-0CA97DC9E06A}"/>
              </a:ext>
            </a:extLst>
          </p:cNvPr>
          <p:cNvSpPr txBox="1"/>
          <p:nvPr/>
        </p:nvSpPr>
        <p:spPr>
          <a:xfrm>
            <a:off x="4742121" y="1201478"/>
            <a:ext cx="7123814" cy="5078313"/>
          </a:xfrm>
          <a:prstGeom prst="rect">
            <a:avLst/>
          </a:prstGeom>
          <a:noFill/>
        </p:spPr>
        <p:txBody>
          <a:bodyPr wrap="square" rtlCol="0">
            <a:spAutoFit/>
          </a:bodyPr>
          <a:lstStyle/>
          <a:p>
            <a:r>
              <a:rPr lang="en-US" dirty="0"/>
              <a:t>A super computer is a computer that has been constructed to do an insane amount of calculations much faster than the consumer desktop. The supercomputers of today would basically be a form of quantum computer, only operated by governments and contractors and banks. There are several types of quantum computers currently in operation: One are cryogenic super-cooled quantum computers (D-Wave). There are ion confinement atomic clocks that take the charged ions (i.e. Aluminum and Manganese) and use this atoms as a means of calculating time and qubit logic. This is attractive design as similar versions of ion confinement can be done at room temperature room temperature. The science has been around for a long time. </a:t>
            </a:r>
            <a:br>
              <a:rPr lang="en-US" dirty="0"/>
            </a:br>
            <a:endParaRPr lang="en-US" dirty="0"/>
          </a:p>
          <a:p>
            <a:r>
              <a:rPr lang="en-US" dirty="0"/>
              <a:t>There is another type of quantum computer that is light based. The circuit boards themselves use light diffraction. To do this they need to create optical photon circuit-boards. </a:t>
            </a:r>
          </a:p>
          <a:p>
            <a:r>
              <a:rPr lang="en-US" dirty="0"/>
              <a:t>https://www.researchgate.net/publication/234142226_Multiphoton_quantum_interference_in_a_multiport_integrated_photonic_device</a:t>
            </a:r>
          </a:p>
          <a:p>
            <a:endParaRPr lang="en-US" dirty="0"/>
          </a:p>
        </p:txBody>
      </p:sp>
      <p:pic>
        <p:nvPicPr>
          <p:cNvPr id="4" name="Picture 3">
            <a:extLst>
              <a:ext uri="{FF2B5EF4-FFF2-40B4-BE49-F238E27FC236}">
                <a16:creationId xmlns:a16="http://schemas.microsoft.com/office/drawing/2014/main" id="{69575E77-D6C9-4E55-81C8-806AEF70CD2B}"/>
              </a:ext>
            </a:extLst>
          </p:cNvPr>
          <p:cNvPicPr/>
          <p:nvPr/>
        </p:nvPicPr>
        <p:blipFill>
          <a:blip r:embed="rId2"/>
          <a:stretch/>
        </p:blipFill>
        <p:spPr bwMode="auto">
          <a:xfrm>
            <a:off x="449215" y="1646086"/>
            <a:ext cx="4101520" cy="3850947"/>
          </a:xfrm>
          <a:prstGeom prst="rect">
            <a:avLst/>
          </a:prstGeom>
        </p:spPr>
      </p:pic>
    </p:spTree>
    <p:extLst>
      <p:ext uri="{BB962C8B-B14F-4D97-AF65-F5344CB8AC3E}">
        <p14:creationId xmlns:p14="http://schemas.microsoft.com/office/powerpoint/2010/main" val="266155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071E0-ADAF-4F2F-A89C-0AFB9FD21516}"/>
              </a:ext>
            </a:extLst>
          </p:cNvPr>
          <p:cNvSpPr txBox="1"/>
          <p:nvPr/>
        </p:nvSpPr>
        <p:spPr>
          <a:xfrm>
            <a:off x="3960179" y="73309"/>
            <a:ext cx="4271641" cy="584775"/>
          </a:xfrm>
          <a:prstGeom prst="rect">
            <a:avLst/>
          </a:prstGeom>
          <a:noFill/>
        </p:spPr>
        <p:txBody>
          <a:bodyPr wrap="square" rtlCol="0">
            <a:spAutoFit/>
          </a:bodyPr>
          <a:lstStyle/>
          <a:p>
            <a:r>
              <a:rPr lang="en-US" sz="3200" dirty="0"/>
              <a:t>DNA Based Computers</a:t>
            </a:r>
          </a:p>
        </p:txBody>
      </p:sp>
      <p:pic>
        <p:nvPicPr>
          <p:cNvPr id="3" name="Picture 2">
            <a:extLst>
              <a:ext uri="{FF2B5EF4-FFF2-40B4-BE49-F238E27FC236}">
                <a16:creationId xmlns:a16="http://schemas.microsoft.com/office/drawing/2014/main" id="{C968CCD1-2B6F-47D2-9FF6-3B857419AF3E}"/>
              </a:ext>
            </a:extLst>
          </p:cNvPr>
          <p:cNvPicPr>
            <a:picLocks noChangeAspect="1"/>
          </p:cNvPicPr>
          <p:nvPr/>
        </p:nvPicPr>
        <p:blipFill rotWithShape="1">
          <a:blip r:embed="rId2"/>
          <a:srcRect b="85519"/>
          <a:stretch/>
        </p:blipFill>
        <p:spPr>
          <a:xfrm>
            <a:off x="331967" y="1288542"/>
            <a:ext cx="7223397" cy="1188844"/>
          </a:xfrm>
          <a:prstGeom prst="rect">
            <a:avLst/>
          </a:prstGeom>
        </p:spPr>
      </p:pic>
      <p:sp>
        <p:nvSpPr>
          <p:cNvPr id="4" name="TextBox 3">
            <a:extLst>
              <a:ext uri="{FF2B5EF4-FFF2-40B4-BE49-F238E27FC236}">
                <a16:creationId xmlns:a16="http://schemas.microsoft.com/office/drawing/2014/main" id="{68381FB4-5ED4-45C3-8D0A-D51738E94B24}"/>
              </a:ext>
            </a:extLst>
          </p:cNvPr>
          <p:cNvSpPr txBox="1"/>
          <p:nvPr/>
        </p:nvSpPr>
        <p:spPr>
          <a:xfrm>
            <a:off x="7806947" y="658084"/>
            <a:ext cx="4271640" cy="6401753"/>
          </a:xfrm>
          <a:prstGeom prst="rect">
            <a:avLst/>
          </a:prstGeom>
          <a:noFill/>
        </p:spPr>
        <p:txBody>
          <a:bodyPr wrap="square" rtlCol="0">
            <a:spAutoFit/>
          </a:bodyPr>
          <a:lstStyle/>
          <a:p>
            <a:r>
              <a:rPr lang="en-US" sz="1700" dirty="0"/>
              <a:t>A third kind of computer is DNA based computing, where they use the DNA strand itself to perform computer logic operations, 2009!</a:t>
            </a:r>
            <a:br>
              <a:rPr lang="en-US" sz="1700" dirty="0"/>
            </a:br>
            <a:br>
              <a:rPr lang="en-US" sz="1700" dirty="0"/>
            </a:br>
            <a:r>
              <a:rPr lang="en-US" sz="1700" dirty="0"/>
              <a:t>This is the kind of hardware that you need to run this kind of infrastructure. This technology is around right now and is being used. The question is to what degree is it being used? We know from human history that work on these things can take decades before the general public becomes aware. </a:t>
            </a:r>
            <a:br>
              <a:rPr lang="en-US" sz="1700" dirty="0"/>
            </a:br>
            <a:endParaRPr lang="en-US" sz="1700" dirty="0"/>
          </a:p>
          <a:p>
            <a:r>
              <a:rPr lang="en-US" sz="1700" dirty="0"/>
              <a:t>Our physical bodies require DNA instructions to survive.  DNA computing can turn it into electric analog signals. Once you get to this point you have your infrastructure that can take this biological information, and turning the analog signal into a digital signal to be displayed as a series of intelligent waveforms that can be interpreted as: voice, sound, thoughts, images, etc.</a:t>
            </a:r>
          </a:p>
          <a:p>
            <a:endParaRPr lang="en-US" dirty="0"/>
          </a:p>
          <a:p>
            <a:endParaRPr lang="en-US" dirty="0"/>
          </a:p>
        </p:txBody>
      </p:sp>
      <p:pic>
        <p:nvPicPr>
          <p:cNvPr id="5" name="Picture 4">
            <a:extLst>
              <a:ext uri="{FF2B5EF4-FFF2-40B4-BE49-F238E27FC236}">
                <a16:creationId xmlns:a16="http://schemas.microsoft.com/office/drawing/2014/main" id="{96851492-A408-4EA7-AD67-08E538FE593E}"/>
              </a:ext>
            </a:extLst>
          </p:cNvPr>
          <p:cNvPicPr>
            <a:picLocks noChangeAspect="1"/>
          </p:cNvPicPr>
          <p:nvPr/>
        </p:nvPicPr>
        <p:blipFill rotWithShape="1">
          <a:blip r:embed="rId2"/>
          <a:srcRect t="36430" b="25956"/>
          <a:stretch/>
        </p:blipFill>
        <p:spPr>
          <a:xfrm>
            <a:off x="331967" y="2477386"/>
            <a:ext cx="7223397" cy="3166478"/>
          </a:xfrm>
          <a:prstGeom prst="rect">
            <a:avLst/>
          </a:prstGeom>
        </p:spPr>
      </p:pic>
    </p:spTree>
    <p:extLst>
      <p:ext uri="{BB962C8B-B14F-4D97-AF65-F5344CB8AC3E}">
        <p14:creationId xmlns:p14="http://schemas.microsoft.com/office/powerpoint/2010/main" val="381841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9B1F-128B-40CC-BDE5-5B9EBE574814}"/>
              </a:ext>
            </a:extLst>
          </p:cNvPr>
          <p:cNvPicPr>
            <a:picLocks noChangeAspect="1"/>
          </p:cNvPicPr>
          <p:nvPr/>
        </p:nvPicPr>
        <p:blipFill>
          <a:blip r:embed="rId2"/>
          <a:stretch>
            <a:fillRect/>
          </a:stretch>
        </p:blipFill>
        <p:spPr>
          <a:xfrm>
            <a:off x="85382" y="1152678"/>
            <a:ext cx="6893779" cy="5592724"/>
          </a:xfrm>
          <a:prstGeom prst="rect">
            <a:avLst/>
          </a:prstGeom>
        </p:spPr>
      </p:pic>
      <p:sp>
        <p:nvSpPr>
          <p:cNvPr id="3" name="TextBox 2">
            <a:extLst>
              <a:ext uri="{FF2B5EF4-FFF2-40B4-BE49-F238E27FC236}">
                <a16:creationId xmlns:a16="http://schemas.microsoft.com/office/drawing/2014/main" id="{6E3E246B-5AEA-4FCD-86FA-5B1DB8E36920}"/>
              </a:ext>
            </a:extLst>
          </p:cNvPr>
          <p:cNvSpPr txBox="1"/>
          <p:nvPr/>
        </p:nvSpPr>
        <p:spPr>
          <a:xfrm>
            <a:off x="7219508" y="1234088"/>
            <a:ext cx="4401879" cy="5816977"/>
          </a:xfrm>
          <a:prstGeom prst="rect">
            <a:avLst/>
          </a:prstGeom>
          <a:noFill/>
        </p:spPr>
        <p:txBody>
          <a:bodyPr wrap="square" rtlCol="0">
            <a:spAutoFit/>
          </a:bodyPr>
          <a:lstStyle/>
          <a:p>
            <a:r>
              <a:rPr lang="en-US" sz="2400" dirty="0"/>
              <a:t>Replicates and self assembles nanotech inside of the body</a:t>
            </a:r>
            <a:br>
              <a:rPr lang="en-US" sz="2400" dirty="0"/>
            </a:br>
            <a:br>
              <a:rPr lang="en-US" sz="2400" dirty="0"/>
            </a:br>
            <a:r>
              <a:rPr lang="en-US" sz="2400" dirty="0"/>
              <a:t>Used to track and trace humans</a:t>
            </a:r>
            <a:br>
              <a:rPr lang="en-US" sz="2400" dirty="0"/>
            </a:br>
            <a:br>
              <a:rPr lang="en-US" sz="2400" dirty="0"/>
            </a:br>
            <a:r>
              <a:rPr lang="en-US" sz="2400" dirty="0"/>
              <a:t>DNA targeting</a:t>
            </a:r>
            <a:br>
              <a:rPr lang="en-US" sz="2400" dirty="0"/>
            </a:br>
            <a:br>
              <a:rPr lang="en-US" sz="2400" dirty="0"/>
            </a:br>
            <a:r>
              <a:rPr lang="en-US" sz="2400" dirty="0"/>
              <a:t>Used for mind control and other forms of control of humans</a:t>
            </a:r>
          </a:p>
          <a:p>
            <a:endParaRPr lang="en-US" sz="2400" dirty="0"/>
          </a:p>
          <a:p>
            <a:r>
              <a:rPr lang="en-US" sz="2400" dirty="0"/>
              <a:t>Used for depopulation</a:t>
            </a:r>
          </a:p>
          <a:p>
            <a:endParaRPr lang="en-US" sz="2400" dirty="0"/>
          </a:p>
          <a:p>
            <a:r>
              <a:rPr lang="en-US" sz="2400" dirty="0"/>
              <a:t>(references in our past presentations)</a:t>
            </a:r>
            <a:br>
              <a:rPr lang="en-US" dirty="0"/>
            </a:br>
            <a:br>
              <a:rPr lang="en-US" dirty="0"/>
            </a:br>
            <a:endParaRPr lang="en-US" dirty="0"/>
          </a:p>
        </p:txBody>
      </p:sp>
      <p:pic>
        <p:nvPicPr>
          <p:cNvPr id="4" name="Picture 3">
            <a:extLst>
              <a:ext uri="{FF2B5EF4-FFF2-40B4-BE49-F238E27FC236}">
                <a16:creationId xmlns:a16="http://schemas.microsoft.com/office/drawing/2014/main" id="{624D58E9-00B6-482D-B61C-8F78E5C38417}"/>
              </a:ext>
            </a:extLst>
          </p:cNvPr>
          <p:cNvPicPr>
            <a:picLocks noChangeAspect="1"/>
          </p:cNvPicPr>
          <p:nvPr/>
        </p:nvPicPr>
        <p:blipFill>
          <a:blip r:embed="rId3"/>
          <a:stretch>
            <a:fillRect/>
          </a:stretch>
        </p:blipFill>
        <p:spPr>
          <a:xfrm>
            <a:off x="0" y="116247"/>
            <a:ext cx="12192000" cy="1117841"/>
          </a:xfrm>
          <a:prstGeom prst="rect">
            <a:avLst/>
          </a:prstGeom>
        </p:spPr>
      </p:pic>
      <p:pic>
        <p:nvPicPr>
          <p:cNvPr id="5" name="Picture 4">
            <a:extLst>
              <a:ext uri="{FF2B5EF4-FFF2-40B4-BE49-F238E27FC236}">
                <a16:creationId xmlns:a16="http://schemas.microsoft.com/office/drawing/2014/main" id="{27D9EB3A-1A2A-4BD6-BB74-F65477C3B69C}"/>
              </a:ext>
            </a:extLst>
          </p:cNvPr>
          <p:cNvPicPr>
            <a:picLocks noChangeAspect="1"/>
          </p:cNvPicPr>
          <p:nvPr/>
        </p:nvPicPr>
        <p:blipFill rotWithShape="1">
          <a:blip r:embed="rId4"/>
          <a:srcRect b="53387"/>
          <a:stretch/>
        </p:blipFill>
        <p:spPr>
          <a:xfrm>
            <a:off x="1995214" y="4565878"/>
            <a:ext cx="4226933" cy="2139436"/>
          </a:xfrm>
          <a:prstGeom prst="rect">
            <a:avLst/>
          </a:prstGeom>
        </p:spPr>
      </p:pic>
      <p:pic>
        <p:nvPicPr>
          <p:cNvPr id="6" name="Picture 5">
            <a:extLst>
              <a:ext uri="{FF2B5EF4-FFF2-40B4-BE49-F238E27FC236}">
                <a16:creationId xmlns:a16="http://schemas.microsoft.com/office/drawing/2014/main" id="{711C9894-08A6-435D-9A7E-5840FA237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6571">
            <a:off x="1735383" y="1404313"/>
            <a:ext cx="2988714" cy="3026545"/>
          </a:xfrm>
          <a:prstGeom prst="rect">
            <a:avLst/>
          </a:prstGeom>
        </p:spPr>
      </p:pic>
      <p:pic>
        <p:nvPicPr>
          <p:cNvPr id="7" name="Picture 6">
            <a:extLst>
              <a:ext uri="{FF2B5EF4-FFF2-40B4-BE49-F238E27FC236}">
                <a16:creationId xmlns:a16="http://schemas.microsoft.com/office/drawing/2014/main" id="{F0525EB6-8B2D-40CA-9137-ED721869AEEA}"/>
              </a:ext>
            </a:extLst>
          </p:cNvPr>
          <p:cNvPicPr>
            <a:picLocks noChangeAspect="1"/>
          </p:cNvPicPr>
          <p:nvPr/>
        </p:nvPicPr>
        <p:blipFill rotWithShape="1">
          <a:blip r:embed="rId6"/>
          <a:srcRect l="32465" b="42615"/>
          <a:stretch/>
        </p:blipFill>
        <p:spPr>
          <a:xfrm>
            <a:off x="-29475" y="2270519"/>
            <a:ext cx="1909832" cy="4587481"/>
          </a:xfrm>
          <a:prstGeom prst="rect">
            <a:avLst/>
          </a:prstGeom>
        </p:spPr>
      </p:pic>
    </p:spTree>
    <p:extLst>
      <p:ext uri="{BB962C8B-B14F-4D97-AF65-F5344CB8AC3E}">
        <p14:creationId xmlns:p14="http://schemas.microsoft.com/office/powerpoint/2010/main" val="134167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80315" y="582003"/>
            <a:ext cx="9538056" cy="584775"/>
          </a:xfrm>
          <a:prstGeom prst="rect">
            <a:avLst/>
          </a:prstGeom>
          <a:noFill/>
        </p:spPr>
        <p:txBody>
          <a:bodyPr wrap="square" rtlCol="0">
            <a:spAutoFit/>
          </a:bodyPr>
          <a:lstStyle/>
          <a:p>
            <a:r>
              <a:rPr lang="en-US" sz="3200" dirty="0"/>
              <a:t>UPDATE ON WHITE FIBROUS CLOTS INVESTIGATION  </a:t>
            </a:r>
          </a:p>
        </p:txBody>
      </p:sp>
      <p:sp>
        <p:nvSpPr>
          <p:cNvPr id="2" name="TextBox 1">
            <a:extLst>
              <a:ext uri="{FF2B5EF4-FFF2-40B4-BE49-F238E27FC236}">
                <a16:creationId xmlns:a16="http://schemas.microsoft.com/office/drawing/2014/main" id="{CD9EBE96-14EB-4825-AE33-C56D7C7FD3EB}"/>
              </a:ext>
            </a:extLst>
          </p:cNvPr>
          <p:cNvSpPr txBox="1"/>
          <p:nvPr/>
        </p:nvSpPr>
        <p:spPr>
          <a:xfrm>
            <a:off x="333955" y="1225036"/>
            <a:ext cx="11858045" cy="923330"/>
          </a:xfrm>
          <a:prstGeom prst="rect">
            <a:avLst/>
          </a:prstGeom>
          <a:noFill/>
        </p:spPr>
        <p:txBody>
          <a:bodyPr wrap="square" rtlCol="0">
            <a:spAutoFit/>
          </a:bodyPr>
          <a:lstStyle/>
          <a:p>
            <a:r>
              <a:rPr lang="en-US" dirty="0"/>
              <a:t>Are the white fibrous clots found the vaccinated deceased by embalmers the evidence that the Covid Vaccines are turning people into walking antennae's to be controlled by an outside source such as 5G? </a:t>
            </a:r>
          </a:p>
          <a:p>
            <a:endParaRPr lang="en-US" dirty="0"/>
          </a:p>
        </p:txBody>
      </p:sp>
      <p:sp>
        <p:nvSpPr>
          <p:cNvPr id="3" name="TextBox 2">
            <a:extLst>
              <a:ext uri="{FF2B5EF4-FFF2-40B4-BE49-F238E27FC236}">
                <a16:creationId xmlns:a16="http://schemas.microsoft.com/office/drawing/2014/main" id="{E27D8215-2C0E-43CF-A79B-8217AE35422E}"/>
              </a:ext>
            </a:extLst>
          </p:cNvPr>
          <p:cNvSpPr txBox="1"/>
          <p:nvPr/>
        </p:nvSpPr>
        <p:spPr>
          <a:xfrm>
            <a:off x="323351" y="2066894"/>
            <a:ext cx="11539993" cy="1200329"/>
          </a:xfrm>
          <a:prstGeom prst="rect">
            <a:avLst/>
          </a:prstGeom>
          <a:noFill/>
        </p:spPr>
        <p:txBody>
          <a:bodyPr wrap="square" rtlCol="0">
            <a:spAutoFit/>
          </a:bodyPr>
          <a:lstStyle/>
          <a:p>
            <a:r>
              <a:rPr lang="en-US" dirty="0"/>
              <a:t>We have been conducting an ongoing investigation over the last several months regarding the white fibrous clots that embalmers have been finding in the vaccinated deceased all over the world.   </a:t>
            </a:r>
            <a:br>
              <a:rPr lang="en-US" dirty="0"/>
            </a:br>
            <a:br>
              <a:rPr lang="en-US" dirty="0"/>
            </a:br>
            <a:endParaRPr lang="en-US" dirty="0"/>
          </a:p>
        </p:txBody>
      </p:sp>
      <p:pic>
        <p:nvPicPr>
          <p:cNvPr id="5" name="Picture 4">
            <a:extLst>
              <a:ext uri="{FF2B5EF4-FFF2-40B4-BE49-F238E27FC236}">
                <a16:creationId xmlns:a16="http://schemas.microsoft.com/office/drawing/2014/main" id="{5ACFCDB7-9017-4069-A2F9-785224F58AB7}"/>
              </a:ext>
            </a:extLst>
          </p:cNvPr>
          <p:cNvPicPr>
            <a:picLocks noChangeAspect="1"/>
          </p:cNvPicPr>
          <p:nvPr/>
        </p:nvPicPr>
        <p:blipFill>
          <a:blip r:embed="rId2"/>
          <a:stretch>
            <a:fillRect/>
          </a:stretch>
        </p:blipFill>
        <p:spPr>
          <a:xfrm>
            <a:off x="8323204" y="3245773"/>
            <a:ext cx="3381115" cy="1915692"/>
          </a:xfrm>
          <a:prstGeom prst="rect">
            <a:avLst/>
          </a:prstGeom>
        </p:spPr>
      </p:pic>
      <p:pic>
        <p:nvPicPr>
          <p:cNvPr id="6" name="Picture 5">
            <a:extLst>
              <a:ext uri="{FF2B5EF4-FFF2-40B4-BE49-F238E27FC236}">
                <a16:creationId xmlns:a16="http://schemas.microsoft.com/office/drawing/2014/main" id="{33C5A544-0900-437B-8CC1-4FF1DFA02EA3}"/>
              </a:ext>
            </a:extLst>
          </p:cNvPr>
          <p:cNvPicPr>
            <a:picLocks noChangeAspect="1"/>
          </p:cNvPicPr>
          <p:nvPr/>
        </p:nvPicPr>
        <p:blipFill>
          <a:blip r:embed="rId3"/>
          <a:stretch>
            <a:fillRect/>
          </a:stretch>
        </p:blipFill>
        <p:spPr>
          <a:xfrm>
            <a:off x="394915" y="3130127"/>
            <a:ext cx="3336896" cy="1886232"/>
          </a:xfrm>
          <a:prstGeom prst="rect">
            <a:avLst/>
          </a:prstGeom>
        </p:spPr>
      </p:pic>
      <p:pic>
        <p:nvPicPr>
          <p:cNvPr id="8" name="Picture 7">
            <a:extLst>
              <a:ext uri="{FF2B5EF4-FFF2-40B4-BE49-F238E27FC236}">
                <a16:creationId xmlns:a16="http://schemas.microsoft.com/office/drawing/2014/main" id="{42C44116-B8AA-4969-AA1E-D0D33895B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943" y="3237983"/>
            <a:ext cx="3404829" cy="1915692"/>
          </a:xfrm>
          <a:prstGeom prst="rect">
            <a:avLst/>
          </a:prstGeom>
        </p:spPr>
      </p:pic>
      <p:sp>
        <p:nvSpPr>
          <p:cNvPr id="10" name="TextBox 9">
            <a:extLst>
              <a:ext uri="{FF2B5EF4-FFF2-40B4-BE49-F238E27FC236}">
                <a16:creationId xmlns:a16="http://schemas.microsoft.com/office/drawing/2014/main" id="{701A2C9A-0C79-4961-9A5B-463B53282BDE}"/>
              </a:ext>
            </a:extLst>
          </p:cNvPr>
          <p:cNvSpPr txBox="1"/>
          <p:nvPr/>
        </p:nvSpPr>
        <p:spPr>
          <a:xfrm>
            <a:off x="394915" y="5479427"/>
            <a:ext cx="2981739" cy="923330"/>
          </a:xfrm>
          <a:prstGeom prst="rect">
            <a:avLst/>
          </a:prstGeom>
          <a:noFill/>
        </p:spPr>
        <p:txBody>
          <a:bodyPr wrap="square" rtlCol="0">
            <a:spAutoFit/>
          </a:bodyPr>
          <a:lstStyle/>
          <a:p>
            <a:r>
              <a:rPr lang="en-US" dirty="0"/>
              <a:t>November 2022</a:t>
            </a:r>
            <a:br>
              <a:rPr lang="en-US" dirty="0"/>
            </a:br>
            <a:r>
              <a:rPr lang="en-US" dirty="0"/>
              <a:t>Spoke with Engineer </a:t>
            </a:r>
            <a:br>
              <a:rPr lang="en-US" dirty="0"/>
            </a:br>
            <a:r>
              <a:rPr lang="en-US" dirty="0"/>
              <a:t>Matt Taylor </a:t>
            </a:r>
          </a:p>
        </p:txBody>
      </p:sp>
      <p:sp>
        <p:nvSpPr>
          <p:cNvPr id="11" name="TextBox 10">
            <a:extLst>
              <a:ext uri="{FF2B5EF4-FFF2-40B4-BE49-F238E27FC236}">
                <a16:creationId xmlns:a16="http://schemas.microsoft.com/office/drawing/2014/main" id="{760811F6-DEE5-449E-B34D-AC2586004749}"/>
              </a:ext>
            </a:extLst>
          </p:cNvPr>
          <p:cNvSpPr txBox="1"/>
          <p:nvPr/>
        </p:nvSpPr>
        <p:spPr>
          <a:xfrm>
            <a:off x="4638260" y="5479427"/>
            <a:ext cx="2910177" cy="646331"/>
          </a:xfrm>
          <a:prstGeom prst="rect">
            <a:avLst/>
          </a:prstGeom>
          <a:noFill/>
        </p:spPr>
        <p:txBody>
          <a:bodyPr wrap="square" rtlCol="0">
            <a:spAutoFit/>
          </a:bodyPr>
          <a:lstStyle/>
          <a:p>
            <a:r>
              <a:rPr lang="en-US" dirty="0"/>
              <a:t>December 2022 </a:t>
            </a:r>
            <a:br>
              <a:rPr lang="en-US" dirty="0"/>
            </a:br>
            <a:r>
              <a:rPr lang="en-US" dirty="0"/>
              <a:t>Spoke with Dr. Jane Ruby</a:t>
            </a:r>
          </a:p>
        </p:txBody>
      </p:sp>
      <p:sp>
        <p:nvSpPr>
          <p:cNvPr id="12" name="TextBox 11">
            <a:extLst>
              <a:ext uri="{FF2B5EF4-FFF2-40B4-BE49-F238E27FC236}">
                <a16:creationId xmlns:a16="http://schemas.microsoft.com/office/drawing/2014/main" id="{9F4FBAC2-EA55-4854-A45F-292A07D57A97}"/>
              </a:ext>
            </a:extLst>
          </p:cNvPr>
          <p:cNvSpPr txBox="1"/>
          <p:nvPr/>
        </p:nvSpPr>
        <p:spPr>
          <a:xfrm>
            <a:off x="8794142" y="5479426"/>
            <a:ext cx="2910177" cy="646331"/>
          </a:xfrm>
          <a:prstGeom prst="rect">
            <a:avLst/>
          </a:prstGeom>
          <a:noFill/>
        </p:spPr>
        <p:txBody>
          <a:bodyPr wrap="square" rtlCol="0">
            <a:spAutoFit/>
          </a:bodyPr>
          <a:lstStyle/>
          <a:p>
            <a:r>
              <a:rPr lang="en-US" dirty="0"/>
              <a:t>February 2023</a:t>
            </a:r>
            <a:br>
              <a:rPr lang="en-US" dirty="0"/>
            </a:br>
            <a:r>
              <a:rPr lang="en-US" dirty="0"/>
              <a:t>Spoke with Mike Adams</a:t>
            </a:r>
          </a:p>
        </p:txBody>
      </p:sp>
      <p:sp>
        <p:nvSpPr>
          <p:cNvPr id="14" name="TextBox 13">
            <a:extLst>
              <a:ext uri="{FF2B5EF4-FFF2-40B4-BE49-F238E27FC236}">
                <a16:creationId xmlns:a16="http://schemas.microsoft.com/office/drawing/2014/main" id="{4A46FDF7-38F9-4FB2-AF5F-C260B5A554B5}"/>
              </a:ext>
            </a:extLst>
          </p:cNvPr>
          <p:cNvSpPr txBox="1"/>
          <p:nvPr/>
        </p:nvSpPr>
        <p:spPr>
          <a:xfrm>
            <a:off x="394915" y="67124"/>
            <a:ext cx="11965888" cy="584775"/>
          </a:xfrm>
          <a:prstGeom prst="rect">
            <a:avLst/>
          </a:prstGeom>
          <a:noFill/>
        </p:spPr>
        <p:txBody>
          <a:bodyPr wrap="square" rtlCol="0">
            <a:spAutoFit/>
          </a:bodyPr>
          <a:lstStyle/>
          <a:p>
            <a:r>
              <a:rPr lang="en-US" sz="3200" dirty="0"/>
              <a:t>ARE THEY TURNING HUMANS IN TO TRANSHUMAN ANTENNAES?</a:t>
            </a:r>
          </a:p>
        </p:txBody>
      </p:sp>
    </p:spTree>
    <p:extLst>
      <p:ext uri="{BB962C8B-B14F-4D97-AF65-F5344CB8AC3E}">
        <p14:creationId xmlns:p14="http://schemas.microsoft.com/office/powerpoint/2010/main" val="81010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584775"/>
          </a:xfrm>
          <a:prstGeom prst="rect">
            <a:avLst/>
          </a:prstGeom>
          <a:noFill/>
        </p:spPr>
        <p:txBody>
          <a:bodyPr wrap="square" rtlCol="0">
            <a:spAutoFit/>
          </a:bodyPr>
          <a:lstStyle/>
          <a:p>
            <a:r>
              <a:rPr lang="en-US" sz="3200" dirty="0"/>
              <a:t>WHITE FIBROUS CLOTS FOUND IN VACCINATED DECEASED</a:t>
            </a:r>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6027821" cy="7478970"/>
          </a:xfrm>
          <a:prstGeom prst="rect">
            <a:avLst/>
          </a:prstGeom>
          <a:noFill/>
        </p:spPr>
        <p:txBody>
          <a:bodyPr wrap="square" rtlCol="0">
            <a:spAutoFit/>
          </a:bodyPr>
          <a:lstStyle/>
          <a:p>
            <a:r>
              <a:rPr lang="en-US" sz="2000" dirty="0"/>
              <a:t>Are the white fibrous structures made by and from the technology in the shots?</a:t>
            </a:r>
          </a:p>
          <a:p>
            <a:endParaRPr lang="en-US" sz="1400" b="1" dirty="0"/>
          </a:p>
          <a:p>
            <a:r>
              <a:rPr lang="en-US" sz="1400" dirty="0"/>
              <a:t>-Dr. Jane Ruby and Mike Adams (‘The Health Ranger’) Reveal Post-Covid Clot Mysteries</a:t>
            </a:r>
          </a:p>
          <a:p>
            <a:r>
              <a:rPr lang="en-US" sz="1400" b="1" dirty="0"/>
              <a:t>“These rubber structures are NOT blood clots”</a:t>
            </a:r>
            <a:br>
              <a:rPr lang="en-US" sz="1400" b="1" dirty="0"/>
            </a:br>
            <a:br>
              <a:rPr lang="en-US" sz="1400" b="1" dirty="0"/>
            </a:br>
            <a:r>
              <a:rPr lang="en-US" sz="1400" b="1" dirty="0"/>
              <a:t>Summary of Laboratory Analysis Findings that were published from the elemental analysis:</a:t>
            </a:r>
            <a:endParaRPr lang="en-US" sz="1400" dirty="0"/>
          </a:p>
          <a:p>
            <a:endParaRPr lang="en-US" sz="1400" dirty="0"/>
          </a:p>
          <a:p>
            <a:r>
              <a:rPr lang="en-US" sz="1400" dirty="0"/>
              <a:t>-  self assembling biostructures that get bigger over time inside peoples’ blood vessels</a:t>
            </a:r>
          </a:p>
          <a:p>
            <a:r>
              <a:rPr lang="en-US" sz="1400" dirty="0"/>
              <a:t>- unlike blood, contains only trace amounts of iron (5%), potassium, magnesium and chlorine, but more potassium</a:t>
            </a:r>
          </a:p>
          <a:p>
            <a:r>
              <a:rPr lang="en-US" sz="1400" dirty="0"/>
              <a:t>- Sodium, Tin (588%), and Aluminum were in much higher amounts in the structures than human blood (these are electrical conductive elements)</a:t>
            </a:r>
          </a:p>
          <a:p>
            <a:r>
              <a:rPr lang="en-US" sz="1400" dirty="0"/>
              <a:t>- This structure is ‘harvesting’ conductive elements from the blood to increase its size (grow). The structure take the shape of the artery (or vein) it resides in.</a:t>
            </a:r>
          </a:p>
          <a:p>
            <a:endParaRPr lang="en-US" sz="1400" dirty="0"/>
          </a:p>
          <a:p>
            <a:r>
              <a:rPr lang="en-US" sz="1400" dirty="0"/>
              <a:t>Our Notes and observations: </a:t>
            </a:r>
          </a:p>
          <a:p>
            <a:r>
              <a:rPr lang="en-US" sz="1400" dirty="0"/>
              <a:t>It is unknown the exact mechanism by which these things are forming, although there are ideas. Lookup Dr. Charles Lieber Patents (arrested and convicted for selling ‘bio-circuitry’ secrets to China)</a:t>
            </a:r>
            <a:br>
              <a:rPr lang="en-US" sz="1400" dirty="0"/>
            </a:br>
            <a:br>
              <a:rPr lang="en-US" sz="1400" dirty="0"/>
            </a:br>
            <a:r>
              <a:rPr lang="en-US" sz="1400" dirty="0"/>
              <a:t>- These elements make these structures electromagnetically conductive in the RF range . For what purpose?</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2F288FC-F96B-40E2-800D-5EAE979F2CFB}"/>
              </a:ext>
            </a:extLst>
          </p:cNvPr>
          <p:cNvPicPr>
            <a:picLocks noChangeAspect="1"/>
          </p:cNvPicPr>
          <p:nvPr/>
        </p:nvPicPr>
        <p:blipFill>
          <a:blip r:embed="rId2"/>
          <a:stretch>
            <a:fillRect/>
          </a:stretch>
        </p:blipFill>
        <p:spPr>
          <a:xfrm>
            <a:off x="6284996" y="992446"/>
            <a:ext cx="5519731" cy="3744253"/>
          </a:xfrm>
          <a:prstGeom prst="rect">
            <a:avLst/>
          </a:prstGeom>
        </p:spPr>
      </p:pic>
    </p:spTree>
    <p:extLst>
      <p:ext uri="{BB962C8B-B14F-4D97-AF65-F5344CB8AC3E}">
        <p14:creationId xmlns:p14="http://schemas.microsoft.com/office/powerpoint/2010/main" val="360735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24E27402-B29C-4B74-AFC7-D1D62A701756}"/>
              </a:ext>
            </a:extLst>
          </p:cNvPr>
          <p:cNvSpPr txBox="1"/>
          <p:nvPr/>
        </p:nvSpPr>
        <p:spPr>
          <a:xfrm>
            <a:off x="397042" y="584775"/>
            <a:ext cx="5149516" cy="646331"/>
          </a:xfrm>
          <a:prstGeom prst="rect">
            <a:avLst/>
          </a:prstGeom>
          <a:noFill/>
        </p:spPr>
        <p:txBody>
          <a:bodyPr wrap="square" rtlCol="0">
            <a:spAutoFit/>
          </a:bodyPr>
          <a:lstStyle/>
          <a:p>
            <a:r>
              <a:rPr lang="en-US" b="1" dirty="0"/>
              <a:t>Can they behave like fractal antennas?</a:t>
            </a:r>
            <a:endParaRPr lang="en-US" dirty="0"/>
          </a:p>
          <a:p>
            <a:endParaRPr lang="en-US" dirty="0"/>
          </a:p>
        </p:txBody>
      </p:sp>
      <p:pic>
        <p:nvPicPr>
          <p:cNvPr id="6" name="Picture 5">
            <a:extLst>
              <a:ext uri="{FF2B5EF4-FFF2-40B4-BE49-F238E27FC236}">
                <a16:creationId xmlns:a16="http://schemas.microsoft.com/office/drawing/2014/main" id="{A9BC1160-6B48-4E56-9CDE-66FC75AC2925}"/>
              </a:ext>
            </a:extLst>
          </p:cNvPr>
          <p:cNvPicPr>
            <a:picLocks noChangeAspect="1"/>
          </p:cNvPicPr>
          <p:nvPr/>
        </p:nvPicPr>
        <p:blipFill>
          <a:blip r:embed="rId2"/>
          <a:stretch>
            <a:fillRect/>
          </a:stretch>
        </p:blipFill>
        <p:spPr>
          <a:xfrm>
            <a:off x="397042" y="1169550"/>
            <a:ext cx="6120914" cy="3188484"/>
          </a:xfrm>
          <a:prstGeom prst="rect">
            <a:avLst/>
          </a:prstGeom>
        </p:spPr>
      </p:pic>
      <p:pic>
        <p:nvPicPr>
          <p:cNvPr id="7" name="Picture 6">
            <a:extLst>
              <a:ext uri="{FF2B5EF4-FFF2-40B4-BE49-F238E27FC236}">
                <a16:creationId xmlns:a16="http://schemas.microsoft.com/office/drawing/2014/main" id="{A9A3AF52-AC07-4DDD-A7DE-BE949C9BE987}"/>
              </a:ext>
            </a:extLst>
          </p:cNvPr>
          <p:cNvPicPr>
            <a:picLocks noChangeAspect="1"/>
          </p:cNvPicPr>
          <p:nvPr/>
        </p:nvPicPr>
        <p:blipFill>
          <a:blip r:embed="rId3"/>
          <a:stretch>
            <a:fillRect/>
          </a:stretch>
        </p:blipFill>
        <p:spPr>
          <a:xfrm>
            <a:off x="6805374" y="1152582"/>
            <a:ext cx="4806122" cy="3188484"/>
          </a:xfrm>
          <a:prstGeom prst="rect">
            <a:avLst/>
          </a:prstGeom>
        </p:spPr>
      </p:pic>
      <p:sp>
        <p:nvSpPr>
          <p:cNvPr id="8" name="TextBox 7">
            <a:extLst>
              <a:ext uri="{FF2B5EF4-FFF2-40B4-BE49-F238E27FC236}">
                <a16:creationId xmlns:a16="http://schemas.microsoft.com/office/drawing/2014/main" id="{6BA0E4B0-2754-4573-A513-0838C4408808}"/>
              </a:ext>
            </a:extLst>
          </p:cNvPr>
          <p:cNvSpPr txBox="1"/>
          <p:nvPr/>
        </p:nvSpPr>
        <p:spPr>
          <a:xfrm>
            <a:off x="1028751" y="4561708"/>
            <a:ext cx="8843211" cy="2308324"/>
          </a:xfrm>
          <a:prstGeom prst="rect">
            <a:avLst/>
          </a:prstGeom>
          <a:noFill/>
        </p:spPr>
        <p:txBody>
          <a:bodyPr wrap="square" rtlCol="0">
            <a:spAutoFit/>
          </a:bodyPr>
          <a:lstStyle/>
          <a:p>
            <a:r>
              <a:rPr lang="en-US" b="1" dirty="0"/>
              <a:t>Suggested Tests on Rubbery Fibrous ‘Clots’</a:t>
            </a:r>
            <a:endParaRPr lang="en-US" dirty="0"/>
          </a:p>
          <a:p>
            <a:r>
              <a:rPr lang="en-US" dirty="0"/>
              <a:t>- Do these fibrous clots change dimension when stimulated by EMF pulse(s)?</a:t>
            </a:r>
          </a:p>
          <a:p>
            <a:r>
              <a:rPr lang="en-US" dirty="0"/>
              <a:t>- Is there instantaneous thermal heating associated with these ‘clots/structures’ when stimulated by EMFs?</a:t>
            </a:r>
          </a:p>
          <a:p>
            <a:r>
              <a:rPr lang="en-US" dirty="0"/>
              <a:t>- Do these structures have resonant frequencies in the mega (and gigahertz) range (with low loss)?</a:t>
            </a:r>
          </a:p>
          <a:p>
            <a:r>
              <a:rPr lang="en-US" dirty="0"/>
              <a:t> </a:t>
            </a:r>
          </a:p>
          <a:p>
            <a:endParaRPr lang="en-US" dirty="0"/>
          </a:p>
        </p:txBody>
      </p:sp>
      <p:sp>
        <p:nvSpPr>
          <p:cNvPr id="9" name="TextBox 8">
            <a:extLst>
              <a:ext uri="{FF2B5EF4-FFF2-40B4-BE49-F238E27FC236}">
                <a16:creationId xmlns:a16="http://schemas.microsoft.com/office/drawing/2014/main" id="{D909E221-7523-470E-8D91-A645FE7A4059}"/>
              </a:ext>
            </a:extLst>
          </p:cNvPr>
          <p:cNvSpPr txBox="1"/>
          <p:nvPr/>
        </p:nvSpPr>
        <p:spPr>
          <a:xfrm>
            <a:off x="1023815" y="0"/>
            <a:ext cx="12317045" cy="584775"/>
          </a:xfrm>
          <a:prstGeom prst="rect">
            <a:avLst/>
          </a:prstGeom>
          <a:noFill/>
        </p:spPr>
        <p:txBody>
          <a:bodyPr wrap="square" rtlCol="0">
            <a:spAutoFit/>
          </a:bodyPr>
          <a:lstStyle/>
          <a:p>
            <a:r>
              <a:rPr lang="en-US" sz="3200" dirty="0"/>
              <a:t>WHITE FIBROUS CLOTS FOUND IN VACCINATED DECEASED</a:t>
            </a:r>
          </a:p>
        </p:txBody>
      </p:sp>
    </p:spTree>
    <p:extLst>
      <p:ext uri="{BB962C8B-B14F-4D97-AF65-F5344CB8AC3E}">
        <p14:creationId xmlns:p14="http://schemas.microsoft.com/office/powerpoint/2010/main" val="318452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057949" y="0"/>
            <a:ext cx="6807946" cy="584775"/>
          </a:xfrm>
          <a:prstGeom prst="rect">
            <a:avLst/>
          </a:prstGeom>
          <a:noFill/>
        </p:spPr>
        <p:txBody>
          <a:bodyPr wrap="square" rtlCol="0">
            <a:spAutoFit/>
          </a:bodyPr>
          <a:lstStyle/>
          <a:p>
            <a:r>
              <a:rPr lang="en-US" sz="3200" dirty="0"/>
              <a:t>SURVEILLANCE STATE UPDATES</a:t>
            </a:r>
          </a:p>
        </p:txBody>
      </p:sp>
      <p:sp>
        <p:nvSpPr>
          <p:cNvPr id="2" name="TextBox 1">
            <a:extLst>
              <a:ext uri="{FF2B5EF4-FFF2-40B4-BE49-F238E27FC236}">
                <a16:creationId xmlns:a16="http://schemas.microsoft.com/office/drawing/2014/main" id="{850E68FB-80A9-465F-8184-EEF07C38F3C8}"/>
              </a:ext>
            </a:extLst>
          </p:cNvPr>
          <p:cNvSpPr txBox="1"/>
          <p:nvPr/>
        </p:nvSpPr>
        <p:spPr>
          <a:xfrm>
            <a:off x="401053" y="648626"/>
            <a:ext cx="6134919" cy="1754326"/>
          </a:xfrm>
          <a:prstGeom prst="rect">
            <a:avLst/>
          </a:prstGeom>
          <a:noFill/>
        </p:spPr>
        <p:txBody>
          <a:bodyPr wrap="square" rtlCol="0">
            <a:spAutoFit/>
          </a:bodyPr>
          <a:lstStyle/>
          <a:p>
            <a:r>
              <a:rPr lang="en-US" dirty="0"/>
              <a:t>Facial recognition now used in the US in order to board international flights. No prior notice is given, they spring it on you just when you are about to board the plane. Your face is scanned to match up with your photo ID.   Special Report on Hopegirl  Rumble channel coming soon!</a:t>
            </a:r>
          </a:p>
          <a:p>
            <a:endParaRPr lang="en-US" dirty="0"/>
          </a:p>
        </p:txBody>
      </p:sp>
      <p:sp>
        <p:nvSpPr>
          <p:cNvPr id="3" name="TextBox 2">
            <a:extLst>
              <a:ext uri="{FF2B5EF4-FFF2-40B4-BE49-F238E27FC236}">
                <a16:creationId xmlns:a16="http://schemas.microsoft.com/office/drawing/2014/main" id="{53781432-5AE4-4B63-B4BC-C3F23FEB0A57}"/>
              </a:ext>
            </a:extLst>
          </p:cNvPr>
          <p:cNvSpPr txBox="1"/>
          <p:nvPr/>
        </p:nvSpPr>
        <p:spPr>
          <a:xfrm>
            <a:off x="5657588" y="3053114"/>
            <a:ext cx="6134919" cy="1200329"/>
          </a:xfrm>
          <a:prstGeom prst="rect">
            <a:avLst/>
          </a:prstGeom>
          <a:noFill/>
        </p:spPr>
        <p:txBody>
          <a:bodyPr wrap="square" rtlCol="0">
            <a:spAutoFit/>
          </a:bodyPr>
          <a:lstStyle/>
          <a:p>
            <a:r>
              <a:rPr lang="en-US" dirty="0"/>
              <a:t>Whole foods has implemented Amazons walk out technology that scans your palms and your face when you walk in and deducts the money from items you purchased from your bank account.  </a:t>
            </a:r>
          </a:p>
        </p:txBody>
      </p:sp>
      <p:pic>
        <p:nvPicPr>
          <p:cNvPr id="4" name="Picture 3">
            <a:extLst>
              <a:ext uri="{FF2B5EF4-FFF2-40B4-BE49-F238E27FC236}">
                <a16:creationId xmlns:a16="http://schemas.microsoft.com/office/drawing/2014/main" id="{C7078B14-F144-477E-920B-954C14D61B08}"/>
              </a:ext>
            </a:extLst>
          </p:cNvPr>
          <p:cNvPicPr>
            <a:picLocks noChangeAspect="1"/>
          </p:cNvPicPr>
          <p:nvPr/>
        </p:nvPicPr>
        <p:blipFill>
          <a:blip r:embed="rId2"/>
          <a:stretch>
            <a:fillRect/>
          </a:stretch>
        </p:blipFill>
        <p:spPr>
          <a:xfrm>
            <a:off x="399493" y="2589596"/>
            <a:ext cx="5057753" cy="2840656"/>
          </a:xfrm>
          <a:prstGeom prst="rect">
            <a:avLst/>
          </a:prstGeom>
        </p:spPr>
      </p:pic>
      <p:sp>
        <p:nvSpPr>
          <p:cNvPr id="7" name="TextBox 6">
            <a:extLst>
              <a:ext uri="{FF2B5EF4-FFF2-40B4-BE49-F238E27FC236}">
                <a16:creationId xmlns:a16="http://schemas.microsoft.com/office/drawing/2014/main" id="{FD27F669-49A6-45D9-BAC0-6A85D3B98DD2}"/>
              </a:ext>
            </a:extLst>
          </p:cNvPr>
          <p:cNvSpPr txBox="1"/>
          <p:nvPr/>
        </p:nvSpPr>
        <p:spPr>
          <a:xfrm>
            <a:off x="305638" y="5828101"/>
            <a:ext cx="5325979" cy="646331"/>
          </a:xfrm>
          <a:prstGeom prst="rect">
            <a:avLst/>
          </a:prstGeom>
          <a:noFill/>
        </p:spPr>
        <p:txBody>
          <a:bodyPr wrap="square" rtlCol="0">
            <a:spAutoFit/>
          </a:bodyPr>
          <a:lstStyle/>
          <a:p>
            <a:r>
              <a:rPr lang="en-US" dirty="0"/>
              <a:t>The grocery industry has just launched a new app that tracks drug and vaccine purchases along with Food. </a:t>
            </a:r>
          </a:p>
        </p:txBody>
      </p:sp>
      <p:pic>
        <p:nvPicPr>
          <p:cNvPr id="5" name="Picture 4">
            <a:extLst>
              <a:ext uri="{FF2B5EF4-FFF2-40B4-BE49-F238E27FC236}">
                <a16:creationId xmlns:a16="http://schemas.microsoft.com/office/drawing/2014/main" id="{F6539EDA-9146-42D2-BEF3-4AE19D8D2D01}"/>
              </a:ext>
            </a:extLst>
          </p:cNvPr>
          <p:cNvPicPr>
            <a:picLocks noChangeAspect="1"/>
          </p:cNvPicPr>
          <p:nvPr/>
        </p:nvPicPr>
        <p:blipFill>
          <a:blip r:embed="rId3"/>
          <a:stretch>
            <a:fillRect/>
          </a:stretch>
        </p:blipFill>
        <p:spPr>
          <a:xfrm>
            <a:off x="6722602" y="4116447"/>
            <a:ext cx="4004890" cy="2357985"/>
          </a:xfrm>
          <a:prstGeom prst="rect">
            <a:avLst/>
          </a:prstGeom>
        </p:spPr>
      </p:pic>
      <p:pic>
        <p:nvPicPr>
          <p:cNvPr id="8" name="Picture 7">
            <a:extLst>
              <a:ext uri="{FF2B5EF4-FFF2-40B4-BE49-F238E27FC236}">
                <a16:creationId xmlns:a16="http://schemas.microsoft.com/office/drawing/2014/main" id="{00218F69-970A-4BBE-9540-7BB905B21AE3}"/>
              </a:ext>
            </a:extLst>
          </p:cNvPr>
          <p:cNvPicPr>
            <a:picLocks noChangeAspect="1"/>
          </p:cNvPicPr>
          <p:nvPr/>
        </p:nvPicPr>
        <p:blipFill rotWithShape="1">
          <a:blip r:embed="rId4">
            <a:extLst>
              <a:ext uri="{28A0092B-C50C-407E-A947-70E740481C1C}">
                <a14:useLocalDpi xmlns:a14="http://schemas.microsoft.com/office/drawing/2010/main" val="0"/>
              </a:ext>
            </a:extLst>
          </a:blip>
          <a:srcRect t="21566" b="35420"/>
          <a:stretch/>
        </p:blipFill>
        <p:spPr>
          <a:xfrm>
            <a:off x="6612466" y="629185"/>
            <a:ext cx="4115026" cy="2360078"/>
          </a:xfrm>
          <a:prstGeom prst="rect">
            <a:avLst/>
          </a:prstGeom>
        </p:spPr>
      </p:pic>
      <p:sp>
        <p:nvSpPr>
          <p:cNvPr id="10" name="Oval 9">
            <a:extLst>
              <a:ext uri="{FF2B5EF4-FFF2-40B4-BE49-F238E27FC236}">
                <a16:creationId xmlns:a16="http://schemas.microsoft.com/office/drawing/2014/main" id="{6583FF76-1339-4E4F-99EA-3C048ABEB7D0}"/>
              </a:ext>
            </a:extLst>
          </p:cNvPr>
          <p:cNvSpPr/>
          <p:nvPr/>
        </p:nvSpPr>
        <p:spPr>
          <a:xfrm>
            <a:off x="7396316" y="1791929"/>
            <a:ext cx="169607" cy="265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35DA38-B222-481C-98F0-3C55F83D5F8F}"/>
              </a:ext>
            </a:extLst>
          </p:cNvPr>
          <p:cNvSpPr/>
          <p:nvPr/>
        </p:nvSpPr>
        <p:spPr>
          <a:xfrm>
            <a:off x="8180166" y="1811758"/>
            <a:ext cx="169607" cy="265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18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312111" y="0"/>
            <a:ext cx="5108319" cy="584775"/>
          </a:xfrm>
          <a:prstGeom prst="rect">
            <a:avLst/>
          </a:prstGeom>
          <a:noFill/>
        </p:spPr>
        <p:txBody>
          <a:bodyPr wrap="square" rtlCol="0">
            <a:spAutoFit/>
          </a:bodyPr>
          <a:lstStyle/>
          <a:p>
            <a:r>
              <a:rPr lang="en-US" sz="3200" dirty="0"/>
              <a:t>CHEMICAL WARFARE</a:t>
            </a:r>
          </a:p>
        </p:txBody>
      </p:sp>
      <p:sp>
        <p:nvSpPr>
          <p:cNvPr id="4" name="TextBox 3">
            <a:extLst>
              <a:ext uri="{FF2B5EF4-FFF2-40B4-BE49-F238E27FC236}">
                <a16:creationId xmlns:a16="http://schemas.microsoft.com/office/drawing/2014/main" id="{7458B5A0-F4E6-4E11-B56A-4F32A48B3F2C}"/>
              </a:ext>
            </a:extLst>
          </p:cNvPr>
          <p:cNvSpPr txBox="1"/>
          <p:nvPr/>
        </p:nvSpPr>
        <p:spPr>
          <a:xfrm>
            <a:off x="5748362" y="1626019"/>
            <a:ext cx="6596038" cy="4801314"/>
          </a:xfrm>
          <a:prstGeom prst="rect">
            <a:avLst/>
          </a:prstGeom>
          <a:noFill/>
        </p:spPr>
        <p:txBody>
          <a:bodyPr wrap="square" rtlCol="0">
            <a:spAutoFit/>
          </a:bodyPr>
          <a:lstStyle/>
          <a:p>
            <a:r>
              <a:rPr lang="en-US" dirty="0"/>
              <a:t>Chemical Fire Illinois Jan 12</a:t>
            </a:r>
            <a:br>
              <a:rPr lang="en-US" dirty="0"/>
            </a:br>
            <a:r>
              <a:rPr lang="en-US" dirty="0"/>
              <a:t>Louisiana Train Derail Acid Spill Jan 28</a:t>
            </a:r>
            <a:br>
              <a:rPr lang="en-US" dirty="0"/>
            </a:br>
            <a:r>
              <a:rPr lang="en-US" dirty="0"/>
              <a:t>Ohio Train Derail Chernobyl Level Chemical Spill February 2</a:t>
            </a:r>
            <a:br>
              <a:rPr lang="en-US" dirty="0"/>
            </a:br>
            <a:r>
              <a:rPr lang="en-US" dirty="0"/>
              <a:t>Ohio Building Fire Acid Leak February 3</a:t>
            </a:r>
            <a:br>
              <a:rPr lang="en-US" dirty="0"/>
            </a:br>
            <a:r>
              <a:rPr lang="en-US" dirty="0"/>
              <a:t>California Fuel Pipeline Leak February 11</a:t>
            </a:r>
            <a:br>
              <a:rPr lang="en-US" dirty="0"/>
            </a:br>
            <a:r>
              <a:rPr lang="en-US" dirty="0"/>
              <a:t>Florida Waste Plant Fire February 11</a:t>
            </a:r>
            <a:br>
              <a:rPr lang="en-US" dirty="0"/>
            </a:br>
            <a:r>
              <a:rPr lang="en-US" dirty="0"/>
              <a:t>Texas Hazmat Train Crash February 13 </a:t>
            </a:r>
            <a:br>
              <a:rPr lang="en-US" dirty="0"/>
            </a:br>
            <a:r>
              <a:rPr lang="en-US" dirty="0"/>
              <a:t>South Carolina Hazmat Train Crash February 13</a:t>
            </a:r>
            <a:br>
              <a:rPr lang="en-US" dirty="0"/>
            </a:br>
            <a:r>
              <a:rPr lang="en-US" dirty="0"/>
              <a:t>Arizona Nitric Acid Spill February 14</a:t>
            </a:r>
            <a:br>
              <a:rPr lang="en-US" dirty="0"/>
            </a:br>
            <a:r>
              <a:rPr lang="en-US" dirty="0"/>
              <a:t>Oklahoma Chemical Tank Fire February 15</a:t>
            </a:r>
            <a:br>
              <a:rPr lang="en-US" dirty="0"/>
            </a:br>
            <a:r>
              <a:rPr lang="en-US" dirty="0"/>
              <a:t>Raging Plastics Warehouse Fire in Florida February 16</a:t>
            </a:r>
            <a:br>
              <a:rPr lang="en-US" dirty="0"/>
            </a:br>
            <a:r>
              <a:rPr lang="en-US" dirty="0"/>
              <a:t>Hazardous Materials Train Derailment in Michigan February 16</a:t>
            </a:r>
            <a:r>
              <a:rPr lang="en-US" baseline="30000" dirty="0"/>
              <a:t>th</a:t>
            </a:r>
            <a:br>
              <a:rPr lang="en-US" baseline="30000" dirty="0"/>
            </a:br>
            <a:r>
              <a:rPr lang="en-US" dirty="0"/>
              <a:t>Hazardous Materials Chemical Fire in Massachusetts February 16</a:t>
            </a:r>
            <a:r>
              <a:rPr lang="en-US" baseline="30000" dirty="0"/>
              <a:t>th</a:t>
            </a:r>
            <a:br>
              <a:rPr lang="en-US" baseline="30000" dirty="0"/>
            </a:br>
            <a:r>
              <a:rPr lang="en-US" dirty="0"/>
              <a:t>Nebraska Coal Train Derailment February 21 </a:t>
            </a:r>
            <a:br>
              <a:rPr lang="en-US" dirty="0"/>
            </a:br>
            <a:r>
              <a:rPr lang="en-US" dirty="0"/>
              <a:t>Uranium Fire in Tennessee February 22</a:t>
            </a:r>
            <a:br>
              <a:rPr lang="en-US" dirty="0"/>
            </a:br>
            <a:endParaRPr lang="en-US" dirty="0"/>
          </a:p>
          <a:p>
            <a:r>
              <a:rPr lang="en-US" dirty="0"/>
              <a:t>(reference links in notes)</a:t>
            </a:r>
          </a:p>
        </p:txBody>
      </p:sp>
      <p:sp>
        <p:nvSpPr>
          <p:cNvPr id="6" name="TextBox 5">
            <a:extLst>
              <a:ext uri="{FF2B5EF4-FFF2-40B4-BE49-F238E27FC236}">
                <a16:creationId xmlns:a16="http://schemas.microsoft.com/office/drawing/2014/main" id="{A7A714EA-046E-4D1C-8E5C-0A3A9D372061}"/>
              </a:ext>
            </a:extLst>
          </p:cNvPr>
          <p:cNvSpPr txBox="1"/>
          <p:nvPr/>
        </p:nvSpPr>
        <p:spPr>
          <a:xfrm>
            <a:off x="4516342" y="707666"/>
            <a:ext cx="6353092" cy="646331"/>
          </a:xfrm>
          <a:prstGeom prst="rect">
            <a:avLst/>
          </a:prstGeom>
          <a:noFill/>
        </p:spPr>
        <p:txBody>
          <a:bodyPr wrap="square" rtlCol="0">
            <a:spAutoFit/>
          </a:bodyPr>
          <a:lstStyle/>
          <a:p>
            <a:r>
              <a:rPr lang="en-US" b="1" dirty="0"/>
              <a:t>LIST OF HAZARDOUS CHEMICAL SPILLS / EXPLOSIONS/ FIRES ON US SOIL SINCE THE BEGINNING OF 2023</a:t>
            </a:r>
          </a:p>
        </p:txBody>
      </p:sp>
      <p:pic>
        <p:nvPicPr>
          <p:cNvPr id="10" name="Picture 9">
            <a:extLst>
              <a:ext uri="{FF2B5EF4-FFF2-40B4-BE49-F238E27FC236}">
                <a16:creationId xmlns:a16="http://schemas.microsoft.com/office/drawing/2014/main" id="{125ADCBB-B6B1-4A4C-8453-CA62E8445156}"/>
              </a:ext>
            </a:extLst>
          </p:cNvPr>
          <p:cNvPicPr>
            <a:picLocks noChangeAspect="1"/>
          </p:cNvPicPr>
          <p:nvPr/>
        </p:nvPicPr>
        <p:blipFill>
          <a:blip r:embed="rId2"/>
          <a:stretch>
            <a:fillRect/>
          </a:stretch>
        </p:blipFill>
        <p:spPr>
          <a:xfrm>
            <a:off x="2226365" y="1733384"/>
            <a:ext cx="3369597" cy="2279157"/>
          </a:xfrm>
          <a:prstGeom prst="rect">
            <a:avLst/>
          </a:prstGeom>
        </p:spPr>
      </p:pic>
      <p:pic>
        <p:nvPicPr>
          <p:cNvPr id="11" name="Picture 10">
            <a:extLst>
              <a:ext uri="{FF2B5EF4-FFF2-40B4-BE49-F238E27FC236}">
                <a16:creationId xmlns:a16="http://schemas.microsoft.com/office/drawing/2014/main" id="{404038C9-82B5-4E3C-AE88-B762B1F466ED}"/>
              </a:ext>
            </a:extLst>
          </p:cNvPr>
          <p:cNvPicPr>
            <a:picLocks noChangeAspect="1"/>
          </p:cNvPicPr>
          <p:nvPr/>
        </p:nvPicPr>
        <p:blipFill>
          <a:blip r:embed="rId3"/>
          <a:stretch>
            <a:fillRect/>
          </a:stretch>
        </p:blipFill>
        <p:spPr>
          <a:xfrm>
            <a:off x="409145" y="3894325"/>
            <a:ext cx="4514850" cy="2533650"/>
          </a:xfrm>
          <a:prstGeom prst="rect">
            <a:avLst/>
          </a:prstGeom>
        </p:spPr>
      </p:pic>
      <p:pic>
        <p:nvPicPr>
          <p:cNvPr id="7" name="Picture 6">
            <a:extLst>
              <a:ext uri="{FF2B5EF4-FFF2-40B4-BE49-F238E27FC236}">
                <a16:creationId xmlns:a16="http://schemas.microsoft.com/office/drawing/2014/main" id="{E04E6E99-BB8B-4AF8-851A-9307096B53F8}"/>
              </a:ext>
            </a:extLst>
          </p:cNvPr>
          <p:cNvPicPr>
            <a:picLocks noChangeAspect="1"/>
          </p:cNvPicPr>
          <p:nvPr/>
        </p:nvPicPr>
        <p:blipFill>
          <a:blip r:embed="rId4"/>
          <a:stretch>
            <a:fillRect/>
          </a:stretch>
        </p:blipFill>
        <p:spPr>
          <a:xfrm>
            <a:off x="133580" y="99985"/>
            <a:ext cx="2206251" cy="3183903"/>
          </a:xfrm>
          <a:prstGeom prst="rect">
            <a:avLst/>
          </a:prstGeom>
        </p:spPr>
      </p:pic>
    </p:spTree>
    <p:extLst>
      <p:ext uri="{BB962C8B-B14F-4D97-AF65-F5344CB8AC3E}">
        <p14:creationId xmlns:p14="http://schemas.microsoft.com/office/powerpoint/2010/main" val="2438618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64C7FEE6-7B83-4AB9-AEAB-9BB664216335}"/>
              </a:ext>
            </a:extLst>
          </p:cNvPr>
          <p:cNvSpPr txBox="1"/>
          <p:nvPr/>
        </p:nvSpPr>
        <p:spPr>
          <a:xfrm>
            <a:off x="351183" y="166975"/>
            <a:ext cx="11489634" cy="523220"/>
          </a:xfrm>
          <a:prstGeom prst="rect">
            <a:avLst/>
          </a:prstGeom>
          <a:noFill/>
        </p:spPr>
        <p:txBody>
          <a:bodyPr wrap="square" rtlCol="0">
            <a:spAutoFit/>
          </a:bodyPr>
          <a:lstStyle/>
          <a:p>
            <a:r>
              <a:rPr lang="en-US" sz="2800" dirty="0"/>
              <a:t>WWI Level Chemical Warfare Though East Palestine Ohio Train Derailment</a:t>
            </a:r>
          </a:p>
        </p:txBody>
      </p:sp>
      <p:pic>
        <p:nvPicPr>
          <p:cNvPr id="2" name="Picture 1">
            <a:extLst>
              <a:ext uri="{FF2B5EF4-FFF2-40B4-BE49-F238E27FC236}">
                <a16:creationId xmlns:a16="http://schemas.microsoft.com/office/drawing/2014/main" id="{CD323F83-5DC0-4145-81BA-CE7016E4A607}"/>
              </a:ext>
            </a:extLst>
          </p:cNvPr>
          <p:cNvPicPr>
            <a:picLocks noChangeAspect="1"/>
          </p:cNvPicPr>
          <p:nvPr/>
        </p:nvPicPr>
        <p:blipFill rotWithShape="1">
          <a:blip r:embed="rId2"/>
          <a:srcRect l="13655" t="15566" r="13578"/>
          <a:stretch/>
        </p:blipFill>
        <p:spPr>
          <a:xfrm>
            <a:off x="2537782" y="1244042"/>
            <a:ext cx="3912782" cy="3407660"/>
          </a:xfrm>
          <a:prstGeom prst="rect">
            <a:avLst/>
          </a:prstGeom>
        </p:spPr>
      </p:pic>
      <p:pic>
        <p:nvPicPr>
          <p:cNvPr id="3" name="Picture 2">
            <a:extLst>
              <a:ext uri="{FF2B5EF4-FFF2-40B4-BE49-F238E27FC236}">
                <a16:creationId xmlns:a16="http://schemas.microsoft.com/office/drawing/2014/main" id="{51FC3ACB-7BCF-4EB0-8636-796D19F7B62D}"/>
              </a:ext>
            </a:extLst>
          </p:cNvPr>
          <p:cNvPicPr>
            <a:picLocks noChangeAspect="1"/>
          </p:cNvPicPr>
          <p:nvPr/>
        </p:nvPicPr>
        <p:blipFill rotWithShape="1">
          <a:blip r:embed="rId3"/>
          <a:srcRect t="7892" r="67089"/>
          <a:stretch/>
        </p:blipFill>
        <p:spPr>
          <a:xfrm>
            <a:off x="374942" y="1244042"/>
            <a:ext cx="2162840" cy="3407660"/>
          </a:xfrm>
          <a:prstGeom prst="rect">
            <a:avLst/>
          </a:prstGeom>
        </p:spPr>
      </p:pic>
      <p:sp>
        <p:nvSpPr>
          <p:cNvPr id="5" name="TextBox 4">
            <a:extLst>
              <a:ext uri="{FF2B5EF4-FFF2-40B4-BE49-F238E27FC236}">
                <a16:creationId xmlns:a16="http://schemas.microsoft.com/office/drawing/2014/main" id="{7BD1EA1C-9327-4726-8A2D-FB58374DDE3F}"/>
              </a:ext>
            </a:extLst>
          </p:cNvPr>
          <p:cNvSpPr txBox="1"/>
          <p:nvPr/>
        </p:nvSpPr>
        <p:spPr>
          <a:xfrm>
            <a:off x="6560288" y="1285732"/>
            <a:ext cx="4965405" cy="3693319"/>
          </a:xfrm>
          <a:prstGeom prst="rect">
            <a:avLst/>
          </a:prstGeom>
          <a:noFill/>
        </p:spPr>
        <p:txBody>
          <a:bodyPr wrap="square" rtlCol="0">
            <a:spAutoFit/>
          </a:bodyPr>
          <a:lstStyle/>
          <a:p>
            <a:r>
              <a:rPr lang="en-US" dirty="0"/>
              <a:t>Chemical Emitted In Ohio Train Crash Breaks Down Into World War I Chemical Weapon When Burned  </a:t>
            </a:r>
            <a:br>
              <a:rPr lang="en-US" dirty="0"/>
            </a:br>
            <a:br>
              <a:rPr lang="en-US" dirty="0"/>
            </a:br>
            <a:r>
              <a:rPr lang="en-US" dirty="0"/>
              <a:t>Vinyl chloride, the </a:t>
            </a:r>
            <a:r>
              <a:rPr lang="en-US" u="sng" dirty="0">
                <a:hlinkClick r:id="rId4"/>
              </a:rPr>
              <a:t>chemical</a:t>
            </a:r>
            <a:r>
              <a:rPr lang="en-US" dirty="0"/>
              <a:t> released from the site of the Norfolk Southern </a:t>
            </a:r>
            <a:r>
              <a:rPr lang="en-US" u="sng" dirty="0">
                <a:hlinkClick r:id="rId5"/>
              </a:rPr>
              <a:t>train derailment</a:t>
            </a:r>
            <a:r>
              <a:rPr lang="en-US" dirty="0"/>
              <a:t> in East Palestine, Ohio, breaks down during combustion into phosgene, a substance used as a chemical weapon in </a:t>
            </a:r>
            <a:r>
              <a:rPr lang="en-US" u="sng" dirty="0">
                <a:hlinkClick r:id="rId6"/>
              </a:rPr>
              <a:t>World War I</a:t>
            </a:r>
            <a:r>
              <a:rPr lang="en-US" dirty="0"/>
              <a:t>, according to multiple fact sheets from federal agencies.</a:t>
            </a:r>
            <a:br>
              <a:rPr lang="en-US" dirty="0"/>
            </a:br>
            <a:br>
              <a:rPr lang="en-US" dirty="0"/>
            </a:br>
            <a:endParaRPr lang="en-US" dirty="0"/>
          </a:p>
          <a:p>
            <a:endParaRPr lang="en-US" dirty="0"/>
          </a:p>
        </p:txBody>
      </p:sp>
      <p:sp>
        <p:nvSpPr>
          <p:cNvPr id="6" name="TextBox 5">
            <a:extLst>
              <a:ext uri="{FF2B5EF4-FFF2-40B4-BE49-F238E27FC236}">
                <a16:creationId xmlns:a16="http://schemas.microsoft.com/office/drawing/2014/main" id="{51648FEA-ABE3-4AC1-929D-5C44A01729B2}"/>
              </a:ext>
            </a:extLst>
          </p:cNvPr>
          <p:cNvSpPr txBox="1"/>
          <p:nvPr/>
        </p:nvSpPr>
        <p:spPr>
          <a:xfrm>
            <a:off x="457200" y="5247239"/>
            <a:ext cx="10653823" cy="923330"/>
          </a:xfrm>
          <a:prstGeom prst="rect">
            <a:avLst/>
          </a:prstGeom>
          <a:noFill/>
        </p:spPr>
        <p:txBody>
          <a:bodyPr wrap="square" rtlCol="0">
            <a:spAutoFit/>
          </a:bodyPr>
          <a:lstStyle/>
          <a:p>
            <a:r>
              <a:rPr lang="en-US" sz="3600" b="1" dirty="0">
                <a:solidFill>
                  <a:srgbClr val="FF0000"/>
                </a:solidFill>
              </a:rPr>
              <a:t>Dioxins</a:t>
            </a:r>
            <a:r>
              <a:rPr lang="en-US" dirty="0"/>
              <a:t>, a chemical byproduct of the burning of vinyl chloride and other chemicals were also released after the Ohio train derailment.  They persist in the environment and will contaminate the food supply. </a:t>
            </a:r>
          </a:p>
        </p:txBody>
      </p:sp>
    </p:spTree>
    <p:extLst>
      <p:ext uri="{BB962C8B-B14F-4D97-AF65-F5344CB8AC3E}">
        <p14:creationId xmlns:p14="http://schemas.microsoft.com/office/powerpoint/2010/main" val="285901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E0A8EA-CF62-42B0-929D-6593C6233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2" y="-3947095"/>
            <a:ext cx="12219572" cy="10805095"/>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902228" y="241774"/>
            <a:ext cx="4850940" cy="584775"/>
          </a:xfrm>
          <a:prstGeom prst="rect">
            <a:avLst/>
          </a:prstGeom>
          <a:noFill/>
        </p:spPr>
        <p:txBody>
          <a:bodyPr wrap="square" rtlCol="0">
            <a:spAutoFit/>
          </a:bodyPr>
          <a:lstStyle/>
          <a:p>
            <a:r>
              <a:rPr lang="en-US" sz="3200" dirty="0"/>
              <a:t>Our Presentation Goal</a:t>
            </a:r>
          </a:p>
        </p:txBody>
      </p:sp>
      <p:sp>
        <p:nvSpPr>
          <p:cNvPr id="2" name="TextBox 1">
            <a:extLst>
              <a:ext uri="{FF2B5EF4-FFF2-40B4-BE49-F238E27FC236}">
                <a16:creationId xmlns:a16="http://schemas.microsoft.com/office/drawing/2014/main" id="{FF283613-9B4A-4004-B8B4-C5827023FFA8}"/>
              </a:ext>
            </a:extLst>
          </p:cNvPr>
          <p:cNvSpPr txBox="1"/>
          <p:nvPr/>
        </p:nvSpPr>
        <p:spPr>
          <a:xfrm>
            <a:off x="1616101" y="939487"/>
            <a:ext cx="8932225" cy="3416320"/>
          </a:xfrm>
          <a:prstGeom prst="rect">
            <a:avLst/>
          </a:prstGeom>
          <a:noFill/>
        </p:spPr>
        <p:txBody>
          <a:bodyPr wrap="square" rtlCol="0">
            <a:spAutoFit/>
          </a:bodyPr>
          <a:lstStyle/>
          <a:p>
            <a:r>
              <a:rPr lang="en-US" dirty="0"/>
              <a:t>In this presentation we are attempting to explain the mechanics of the Beast System, and how through recent COVID agenda tactics and now chemical warfare, their plans of implementing a 4</a:t>
            </a:r>
            <a:r>
              <a:rPr lang="en-US" baseline="30000" dirty="0"/>
              <a:t>th</a:t>
            </a:r>
            <a:r>
              <a:rPr lang="en-US" dirty="0"/>
              <a:t> industrial revolution with mass migration, transhumanism and depopulation are underway. </a:t>
            </a:r>
            <a:br>
              <a:rPr lang="en-US" dirty="0"/>
            </a:br>
            <a:br>
              <a:rPr lang="en-US" dirty="0"/>
            </a:br>
            <a:r>
              <a:rPr lang="en-US" dirty="0"/>
              <a:t>To understand what makes the “internet of things” operate, we must first understand its quantum underpinnings. The technology being used today is much more advanced than they disclose. </a:t>
            </a:r>
          </a:p>
          <a:p>
            <a:endParaRPr lang="en-US" dirty="0"/>
          </a:p>
          <a:p>
            <a:r>
              <a:rPr lang="en-US" dirty="0"/>
              <a:t>The goal of this presentation (and all of our others) is to equip you with knowledge and understanding of how the weapons that are being used against you work.  Hopefully this will help you to better protect yourself and your families for the days that are ahead. </a:t>
            </a:r>
          </a:p>
        </p:txBody>
      </p:sp>
    </p:spTree>
    <p:extLst>
      <p:ext uri="{BB962C8B-B14F-4D97-AF65-F5344CB8AC3E}">
        <p14:creationId xmlns:p14="http://schemas.microsoft.com/office/powerpoint/2010/main" val="165257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848396" y="95415"/>
            <a:ext cx="4495207" cy="584775"/>
          </a:xfrm>
          <a:prstGeom prst="rect">
            <a:avLst/>
          </a:prstGeom>
          <a:noFill/>
        </p:spPr>
        <p:txBody>
          <a:bodyPr wrap="square" rtlCol="0">
            <a:spAutoFit/>
          </a:bodyPr>
          <a:lstStyle/>
          <a:p>
            <a:r>
              <a:rPr lang="en-US" sz="3200" dirty="0"/>
              <a:t>The Dangers of Dioxins</a:t>
            </a:r>
          </a:p>
        </p:txBody>
      </p:sp>
      <p:pic>
        <p:nvPicPr>
          <p:cNvPr id="2" name="Picture 1">
            <a:extLst>
              <a:ext uri="{FF2B5EF4-FFF2-40B4-BE49-F238E27FC236}">
                <a16:creationId xmlns:a16="http://schemas.microsoft.com/office/drawing/2014/main" id="{CF7AB077-1107-4E88-B56E-15BB4F1ADCFA}"/>
              </a:ext>
            </a:extLst>
          </p:cNvPr>
          <p:cNvPicPr>
            <a:picLocks noChangeAspect="1"/>
          </p:cNvPicPr>
          <p:nvPr/>
        </p:nvPicPr>
        <p:blipFill>
          <a:blip r:embed="rId2"/>
          <a:stretch>
            <a:fillRect/>
          </a:stretch>
        </p:blipFill>
        <p:spPr>
          <a:xfrm>
            <a:off x="503689" y="768378"/>
            <a:ext cx="4503578" cy="3000716"/>
          </a:xfrm>
          <a:prstGeom prst="rect">
            <a:avLst/>
          </a:prstGeom>
        </p:spPr>
      </p:pic>
      <p:sp>
        <p:nvSpPr>
          <p:cNvPr id="3" name="TextBox 2">
            <a:extLst>
              <a:ext uri="{FF2B5EF4-FFF2-40B4-BE49-F238E27FC236}">
                <a16:creationId xmlns:a16="http://schemas.microsoft.com/office/drawing/2014/main" id="{1110F868-CFDE-47AE-BF92-F4D5C36A0FD3}"/>
              </a:ext>
            </a:extLst>
          </p:cNvPr>
          <p:cNvSpPr txBox="1"/>
          <p:nvPr/>
        </p:nvSpPr>
        <p:spPr>
          <a:xfrm>
            <a:off x="5337544" y="1355582"/>
            <a:ext cx="5709684" cy="3970318"/>
          </a:xfrm>
          <a:prstGeom prst="rect">
            <a:avLst/>
          </a:prstGeom>
          <a:noFill/>
        </p:spPr>
        <p:txBody>
          <a:bodyPr wrap="square" rtlCol="0">
            <a:spAutoFit/>
          </a:bodyPr>
          <a:lstStyle/>
          <a:p>
            <a:r>
              <a:rPr lang="en-US" dirty="0"/>
              <a:t>Agent Orange and Dioxin</a:t>
            </a:r>
            <a:br>
              <a:rPr lang="en-US" dirty="0"/>
            </a:br>
            <a:r>
              <a:rPr lang="en-US" dirty="0">
                <a:hlinkClick r:id="rId3"/>
              </a:rPr>
              <a:t>https://agentorangerecord.com/agent-orange-and-dioxin/</a:t>
            </a:r>
            <a:r>
              <a:rPr lang="en-US" dirty="0"/>
              <a:t> </a:t>
            </a:r>
          </a:p>
          <a:p>
            <a:endParaRPr lang="en-US" dirty="0"/>
          </a:p>
          <a:p>
            <a:r>
              <a:rPr lang="en-US" dirty="0"/>
              <a:t>Dioxins and their effects on human health</a:t>
            </a:r>
            <a:br>
              <a:rPr lang="en-US" dirty="0"/>
            </a:br>
            <a:r>
              <a:rPr lang="en-US" dirty="0">
                <a:hlinkClick r:id="rId4"/>
              </a:rPr>
              <a:t>https://www.who.int/news-room/fact-sheets/detail/dioxins-and-their-effects-on-human-health</a:t>
            </a:r>
            <a:r>
              <a:rPr lang="en-US" dirty="0"/>
              <a:t> </a:t>
            </a:r>
          </a:p>
          <a:p>
            <a:endParaRPr lang="en-US" dirty="0"/>
          </a:p>
          <a:p>
            <a:r>
              <a:rPr lang="en-US" dirty="0"/>
              <a:t>Dioxins –National Institute of Environmental Health Sciences </a:t>
            </a:r>
            <a:r>
              <a:rPr lang="en-US" dirty="0">
                <a:hlinkClick r:id="rId5"/>
              </a:rPr>
              <a:t>https://www.niehs.nih.gov/health/topics/agents/dioxins/index.cfm</a:t>
            </a:r>
            <a:r>
              <a:rPr lang="en-US" dirty="0"/>
              <a:t> </a:t>
            </a:r>
          </a:p>
          <a:p>
            <a:endParaRPr lang="en-US" dirty="0"/>
          </a:p>
          <a:p>
            <a:r>
              <a:rPr lang="en-US" dirty="0"/>
              <a:t>Learn About Dioxin EPA</a:t>
            </a:r>
            <a:br>
              <a:rPr lang="en-US" dirty="0"/>
            </a:br>
            <a:r>
              <a:rPr lang="en-US" dirty="0">
                <a:hlinkClick r:id="rId6"/>
              </a:rPr>
              <a:t>https://www.epa.gov/dioxin/learn-about-dioxin</a:t>
            </a:r>
            <a:r>
              <a:rPr lang="en-US" dirty="0"/>
              <a:t> </a:t>
            </a:r>
          </a:p>
        </p:txBody>
      </p:sp>
      <p:pic>
        <p:nvPicPr>
          <p:cNvPr id="4" name="Picture 3">
            <a:extLst>
              <a:ext uri="{FF2B5EF4-FFF2-40B4-BE49-F238E27FC236}">
                <a16:creationId xmlns:a16="http://schemas.microsoft.com/office/drawing/2014/main" id="{8905283C-48FA-4863-8935-82A0BB4DBCA8}"/>
              </a:ext>
            </a:extLst>
          </p:cNvPr>
          <p:cNvPicPr>
            <a:picLocks noChangeAspect="1"/>
          </p:cNvPicPr>
          <p:nvPr/>
        </p:nvPicPr>
        <p:blipFill rotWithShape="1">
          <a:blip r:embed="rId7"/>
          <a:srcRect t="56245"/>
          <a:stretch/>
        </p:blipFill>
        <p:spPr>
          <a:xfrm>
            <a:off x="503689" y="4012759"/>
            <a:ext cx="4503578" cy="2626283"/>
          </a:xfrm>
          <a:prstGeom prst="rect">
            <a:avLst/>
          </a:prstGeom>
        </p:spPr>
      </p:pic>
    </p:spTree>
    <p:extLst>
      <p:ext uri="{BB962C8B-B14F-4D97-AF65-F5344CB8AC3E}">
        <p14:creationId xmlns:p14="http://schemas.microsoft.com/office/powerpoint/2010/main" val="125589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757238" y="76504"/>
            <a:ext cx="8825948" cy="584775"/>
          </a:xfrm>
          <a:prstGeom prst="rect">
            <a:avLst/>
          </a:prstGeom>
          <a:noFill/>
        </p:spPr>
        <p:txBody>
          <a:bodyPr wrap="square" rtlCol="0">
            <a:spAutoFit/>
          </a:bodyPr>
          <a:lstStyle/>
          <a:p>
            <a:r>
              <a:rPr lang="en-US" sz="3200" dirty="0"/>
              <a:t>The 2 Narratives: Is this a Fukushima Replay? </a:t>
            </a:r>
          </a:p>
        </p:txBody>
      </p:sp>
      <p:pic>
        <p:nvPicPr>
          <p:cNvPr id="6" name="Picture 5">
            <a:extLst>
              <a:ext uri="{FF2B5EF4-FFF2-40B4-BE49-F238E27FC236}">
                <a16:creationId xmlns:a16="http://schemas.microsoft.com/office/drawing/2014/main" id="{1793C2D0-8053-4EDF-A8CA-B0830069D27C}"/>
              </a:ext>
            </a:extLst>
          </p:cNvPr>
          <p:cNvPicPr>
            <a:picLocks noChangeAspect="1"/>
          </p:cNvPicPr>
          <p:nvPr/>
        </p:nvPicPr>
        <p:blipFill>
          <a:blip r:embed="rId2"/>
          <a:stretch>
            <a:fillRect/>
          </a:stretch>
        </p:blipFill>
        <p:spPr>
          <a:xfrm>
            <a:off x="6882765" y="1079643"/>
            <a:ext cx="5010150" cy="4991100"/>
          </a:xfrm>
          <a:prstGeom prst="rect">
            <a:avLst/>
          </a:prstGeom>
        </p:spPr>
      </p:pic>
      <p:sp>
        <p:nvSpPr>
          <p:cNvPr id="10" name="TextBox 9">
            <a:extLst>
              <a:ext uri="{FF2B5EF4-FFF2-40B4-BE49-F238E27FC236}">
                <a16:creationId xmlns:a16="http://schemas.microsoft.com/office/drawing/2014/main" id="{0B8F247D-403C-440B-8340-EF2AA0FF69AE}"/>
              </a:ext>
            </a:extLst>
          </p:cNvPr>
          <p:cNvSpPr txBox="1"/>
          <p:nvPr/>
        </p:nvSpPr>
        <p:spPr>
          <a:xfrm>
            <a:off x="299084" y="710311"/>
            <a:ext cx="6718403" cy="2308324"/>
          </a:xfrm>
          <a:prstGeom prst="rect">
            <a:avLst/>
          </a:prstGeom>
          <a:noFill/>
        </p:spPr>
        <p:txBody>
          <a:bodyPr wrap="square" rtlCol="0">
            <a:spAutoFit/>
          </a:bodyPr>
          <a:lstStyle/>
          <a:p>
            <a:r>
              <a:rPr lang="en-US" dirty="0"/>
              <a:t>Currently there are two narratives running for the chemical spills. </a:t>
            </a:r>
            <a:br>
              <a:rPr lang="en-US" dirty="0"/>
            </a:br>
            <a:endParaRPr lang="en-US" dirty="0"/>
          </a:p>
          <a:p>
            <a:r>
              <a:rPr lang="en-US" dirty="0"/>
              <a:t>Narrative 1: “its not that bad” </a:t>
            </a:r>
            <a:br>
              <a:rPr lang="en-US" dirty="0"/>
            </a:br>
            <a:r>
              <a:rPr lang="en-US" dirty="0"/>
              <a:t>Narrative 2: “its much worse than they are reporting”</a:t>
            </a:r>
            <a:br>
              <a:rPr lang="en-US" dirty="0"/>
            </a:br>
            <a:r>
              <a:rPr lang="en-US" dirty="0"/>
              <a:t>Narrative 3: “its not that bad, they are trying to force us off the land”</a:t>
            </a:r>
            <a:br>
              <a:rPr lang="en-US" dirty="0"/>
            </a:br>
            <a:br>
              <a:rPr lang="en-US" dirty="0"/>
            </a:br>
            <a:r>
              <a:rPr lang="en-US" dirty="0"/>
              <a:t>Also:  The CDC changed the regulation policy to make the chemicals appear to be less toxic </a:t>
            </a:r>
          </a:p>
        </p:txBody>
      </p:sp>
      <p:pic>
        <p:nvPicPr>
          <p:cNvPr id="11" name="Picture 10">
            <a:extLst>
              <a:ext uri="{FF2B5EF4-FFF2-40B4-BE49-F238E27FC236}">
                <a16:creationId xmlns:a16="http://schemas.microsoft.com/office/drawing/2014/main" id="{6CC6901E-0B5B-4572-ABF4-01E3CA91FFD5}"/>
              </a:ext>
            </a:extLst>
          </p:cNvPr>
          <p:cNvPicPr>
            <a:picLocks noChangeAspect="1"/>
          </p:cNvPicPr>
          <p:nvPr/>
        </p:nvPicPr>
        <p:blipFill>
          <a:blip r:embed="rId3"/>
          <a:stretch>
            <a:fillRect/>
          </a:stretch>
        </p:blipFill>
        <p:spPr>
          <a:xfrm>
            <a:off x="912101" y="3373114"/>
            <a:ext cx="4855176" cy="2343150"/>
          </a:xfrm>
          <a:prstGeom prst="rect">
            <a:avLst/>
          </a:prstGeom>
        </p:spPr>
      </p:pic>
      <p:sp>
        <p:nvSpPr>
          <p:cNvPr id="12" name="TextBox 11">
            <a:extLst>
              <a:ext uri="{FF2B5EF4-FFF2-40B4-BE49-F238E27FC236}">
                <a16:creationId xmlns:a16="http://schemas.microsoft.com/office/drawing/2014/main" id="{3B20D387-374E-4898-BBA6-9332BA3F0DA8}"/>
              </a:ext>
            </a:extLst>
          </p:cNvPr>
          <p:cNvSpPr txBox="1"/>
          <p:nvPr/>
        </p:nvSpPr>
        <p:spPr>
          <a:xfrm>
            <a:off x="214024" y="5921669"/>
            <a:ext cx="6499993" cy="646331"/>
          </a:xfrm>
          <a:prstGeom prst="rect">
            <a:avLst/>
          </a:prstGeom>
          <a:noFill/>
        </p:spPr>
        <p:txBody>
          <a:bodyPr wrap="square" rtlCol="0">
            <a:spAutoFit/>
          </a:bodyPr>
          <a:lstStyle/>
          <a:p>
            <a:r>
              <a:rPr lang="en-US" dirty="0"/>
              <a:t>This is the same protocol that was implemented after Fukushima</a:t>
            </a:r>
            <a:br>
              <a:rPr lang="en-US" dirty="0"/>
            </a:br>
            <a:r>
              <a:rPr lang="en-US" dirty="0"/>
              <a:t>THESE ARE SIGNS OF A COVERUP</a:t>
            </a:r>
          </a:p>
        </p:txBody>
      </p:sp>
    </p:spTree>
    <p:extLst>
      <p:ext uri="{BB962C8B-B14F-4D97-AF65-F5344CB8AC3E}">
        <p14:creationId xmlns:p14="http://schemas.microsoft.com/office/powerpoint/2010/main" val="317593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480206" y="106265"/>
            <a:ext cx="6625902" cy="584775"/>
          </a:xfrm>
          <a:prstGeom prst="rect">
            <a:avLst/>
          </a:prstGeom>
          <a:noFill/>
        </p:spPr>
        <p:txBody>
          <a:bodyPr wrap="square" rtlCol="0">
            <a:spAutoFit/>
          </a:bodyPr>
          <a:lstStyle/>
          <a:p>
            <a:r>
              <a:rPr lang="en-US" sz="3200" dirty="0"/>
              <a:t>Our FTW Cattle Farmer Project</a:t>
            </a:r>
          </a:p>
        </p:txBody>
      </p:sp>
      <p:sp>
        <p:nvSpPr>
          <p:cNvPr id="2" name="TextBox 1">
            <a:extLst>
              <a:ext uri="{FF2B5EF4-FFF2-40B4-BE49-F238E27FC236}">
                <a16:creationId xmlns:a16="http://schemas.microsoft.com/office/drawing/2014/main" id="{9AE8EECF-2E89-4EC5-BB68-854E957B788F}"/>
              </a:ext>
            </a:extLst>
          </p:cNvPr>
          <p:cNvSpPr txBox="1"/>
          <p:nvPr/>
        </p:nvSpPr>
        <p:spPr>
          <a:xfrm>
            <a:off x="545432" y="850232"/>
            <a:ext cx="5229726" cy="5355312"/>
          </a:xfrm>
          <a:prstGeom prst="rect">
            <a:avLst/>
          </a:prstGeom>
          <a:noFill/>
        </p:spPr>
        <p:txBody>
          <a:bodyPr wrap="square" rtlCol="0">
            <a:spAutoFit/>
          </a:bodyPr>
          <a:lstStyle/>
          <a:p>
            <a:r>
              <a:rPr lang="en-US" dirty="0"/>
              <a:t>The attack on our food supply is worse than ever, especially in the meat and dairy industry. </a:t>
            </a:r>
            <a:br>
              <a:rPr lang="en-US" dirty="0"/>
            </a:br>
            <a:br>
              <a:rPr lang="en-US" dirty="0"/>
            </a:br>
            <a:r>
              <a:rPr lang="en-US" dirty="0"/>
              <a:t>We have been contacted by dairy farmers who have cattle that are suffering from a decreased milk supply due to 5G EMF and powerlines around their ranch.   </a:t>
            </a:r>
            <a:br>
              <a:rPr lang="en-US" dirty="0"/>
            </a:br>
            <a:br>
              <a:rPr lang="en-US" dirty="0"/>
            </a:br>
            <a:r>
              <a:rPr lang="en-US" dirty="0"/>
              <a:t>We are running an experiment with several cattle farmers to see if our EMF protection products, along with other methods could help protect the cattle and increase a healthy meat and dairy supply. </a:t>
            </a:r>
          </a:p>
          <a:p>
            <a:endParaRPr lang="en-US" dirty="0"/>
          </a:p>
          <a:p>
            <a:r>
              <a:rPr lang="en-US" dirty="0"/>
              <a:t>A similar experiment was done with bees  and it resulted in quadrupling the beehive. If it worked for bees, maybe it can work for cattle!</a:t>
            </a:r>
          </a:p>
          <a:p>
            <a:endParaRPr lang="en-US" dirty="0"/>
          </a:p>
          <a:p>
            <a:r>
              <a:rPr lang="en-US" dirty="0"/>
              <a:t>If you are a cattle farmer and you are interested in participating with us in this experiment, please contact us on the form on our website. </a:t>
            </a:r>
          </a:p>
        </p:txBody>
      </p:sp>
      <p:pic>
        <p:nvPicPr>
          <p:cNvPr id="3" name="Picture 2">
            <a:extLst>
              <a:ext uri="{FF2B5EF4-FFF2-40B4-BE49-F238E27FC236}">
                <a16:creationId xmlns:a16="http://schemas.microsoft.com/office/drawing/2014/main" id="{BB3D76AB-D469-4B66-9065-EFEEA6685625}"/>
              </a:ext>
            </a:extLst>
          </p:cNvPr>
          <p:cNvPicPr>
            <a:picLocks noChangeAspect="1"/>
          </p:cNvPicPr>
          <p:nvPr/>
        </p:nvPicPr>
        <p:blipFill rotWithShape="1">
          <a:blip r:embed="rId2"/>
          <a:srcRect r="30316"/>
          <a:stretch/>
        </p:blipFill>
        <p:spPr>
          <a:xfrm>
            <a:off x="6096000" y="1324359"/>
            <a:ext cx="5566611" cy="4482884"/>
          </a:xfrm>
          <a:prstGeom prst="rect">
            <a:avLst/>
          </a:prstGeom>
        </p:spPr>
      </p:pic>
    </p:spTree>
    <p:extLst>
      <p:ext uri="{BB962C8B-B14F-4D97-AF65-F5344CB8AC3E}">
        <p14:creationId xmlns:p14="http://schemas.microsoft.com/office/powerpoint/2010/main" val="1089486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CCD08F-D71A-4748-8619-86E2C5B59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9284"/>
            <a:ext cx="12219572" cy="10805095"/>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6" name="Picture 5">
            <a:extLst>
              <a:ext uri="{FF2B5EF4-FFF2-40B4-BE49-F238E27FC236}">
                <a16:creationId xmlns:a16="http://schemas.microsoft.com/office/drawing/2014/main" id="{F1202C89-5920-41B4-94CF-4DF4CA8A1318}"/>
              </a:ext>
            </a:extLst>
          </p:cNvPr>
          <p:cNvPicPr>
            <a:picLocks noChangeAspect="1"/>
          </p:cNvPicPr>
          <p:nvPr/>
        </p:nvPicPr>
        <p:blipFill rotWithShape="1">
          <a:blip r:embed="rId3"/>
          <a:srcRect l="36462"/>
          <a:stretch/>
        </p:blipFill>
        <p:spPr>
          <a:xfrm>
            <a:off x="0" y="666764"/>
            <a:ext cx="1900929" cy="6310473"/>
          </a:xfrm>
          <a:prstGeom prst="rect">
            <a:avLst/>
          </a:prstGeom>
          <a:effectLst>
            <a:glow>
              <a:srgbClr val="58C339"/>
            </a:glow>
          </a:effectLst>
        </p:spPr>
      </p:pic>
      <p:pic>
        <p:nvPicPr>
          <p:cNvPr id="8" name="Picture 7">
            <a:extLst>
              <a:ext uri="{FF2B5EF4-FFF2-40B4-BE49-F238E27FC236}">
                <a16:creationId xmlns:a16="http://schemas.microsoft.com/office/drawing/2014/main" id="{5EDDBE2E-61D3-4887-8DBA-5FC5BA36935B}"/>
              </a:ext>
            </a:extLst>
          </p:cNvPr>
          <p:cNvPicPr>
            <a:picLocks noChangeAspect="1"/>
          </p:cNvPicPr>
          <p:nvPr/>
        </p:nvPicPr>
        <p:blipFill rotWithShape="1">
          <a:blip r:embed="rId4">
            <a:extLst>
              <a:ext uri="{28A0092B-C50C-407E-A947-70E740481C1C}">
                <a14:useLocalDpi xmlns:a14="http://schemas.microsoft.com/office/drawing/2010/main" val="0"/>
              </a:ext>
            </a:extLst>
          </a:blip>
          <a:srcRect b="9817"/>
          <a:stretch/>
        </p:blipFill>
        <p:spPr>
          <a:xfrm>
            <a:off x="9414290" y="-151383"/>
            <a:ext cx="3164834" cy="2140604"/>
          </a:xfrm>
          <a:prstGeom prst="rect">
            <a:avLst/>
          </a:prstGeom>
          <a:effectLst>
            <a:glow>
              <a:srgbClr val="58C339"/>
            </a:glow>
          </a:effectLst>
        </p:spPr>
      </p:pic>
      <p:sp>
        <p:nvSpPr>
          <p:cNvPr id="9" name="TextBox 8">
            <a:extLst>
              <a:ext uri="{FF2B5EF4-FFF2-40B4-BE49-F238E27FC236}">
                <a16:creationId xmlns:a16="http://schemas.microsoft.com/office/drawing/2014/main" id="{F7052572-6377-4A90-A9AB-5FF86E247189}"/>
              </a:ext>
            </a:extLst>
          </p:cNvPr>
          <p:cNvSpPr txBox="1"/>
          <p:nvPr/>
        </p:nvSpPr>
        <p:spPr>
          <a:xfrm>
            <a:off x="4565907" y="81989"/>
            <a:ext cx="2773356" cy="584775"/>
          </a:xfrm>
          <a:prstGeom prst="rect">
            <a:avLst/>
          </a:prstGeom>
          <a:noFill/>
        </p:spPr>
        <p:txBody>
          <a:bodyPr wrap="square" rtlCol="0">
            <a:spAutoFit/>
          </a:bodyPr>
          <a:lstStyle/>
          <a:p>
            <a:r>
              <a:rPr lang="en-US" sz="3200" dirty="0"/>
              <a:t>SUMMARY</a:t>
            </a:r>
          </a:p>
        </p:txBody>
      </p:sp>
      <p:sp>
        <p:nvSpPr>
          <p:cNvPr id="3" name="TextBox 2">
            <a:extLst>
              <a:ext uri="{FF2B5EF4-FFF2-40B4-BE49-F238E27FC236}">
                <a16:creationId xmlns:a16="http://schemas.microsoft.com/office/drawing/2014/main" id="{FB9CB825-6AD4-478D-8831-EC716FF9B271}"/>
              </a:ext>
            </a:extLst>
          </p:cNvPr>
          <p:cNvSpPr txBox="1"/>
          <p:nvPr/>
        </p:nvSpPr>
        <p:spPr>
          <a:xfrm>
            <a:off x="2214586" y="5028458"/>
            <a:ext cx="9144000" cy="738664"/>
          </a:xfrm>
          <a:prstGeom prst="rect">
            <a:avLst/>
          </a:prstGeom>
          <a:noFill/>
        </p:spPr>
        <p:txBody>
          <a:bodyPr wrap="square" rtlCol="0">
            <a:spAutoFit/>
          </a:bodyPr>
          <a:lstStyle/>
          <a:p>
            <a:r>
              <a:rPr lang="en-US" sz="2400" dirty="0"/>
              <a:t>Blog Post with Links to everything referenced in the description.</a:t>
            </a:r>
            <a:br>
              <a:rPr lang="en-US" dirty="0"/>
            </a:br>
            <a:r>
              <a:rPr lang="en-US" dirty="0"/>
              <a:t> </a:t>
            </a:r>
          </a:p>
        </p:txBody>
      </p:sp>
      <p:sp>
        <p:nvSpPr>
          <p:cNvPr id="4" name="TextBox 3">
            <a:extLst>
              <a:ext uri="{FF2B5EF4-FFF2-40B4-BE49-F238E27FC236}">
                <a16:creationId xmlns:a16="http://schemas.microsoft.com/office/drawing/2014/main" id="{4919BA9E-57F3-4A77-B3AC-9B275419A6E5}"/>
              </a:ext>
            </a:extLst>
          </p:cNvPr>
          <p:cNvSpPr txBox="1"/>
          <p:nvPr/>
        </p:nvSpPr>
        <p:spPr>
          <a:xfrm>
            <a:off x="2418866" y="666764"/>
            <a:ext cx="8295837" cy="4801314"/>
          </a:xfrm>
          <a:prstGeom prst="rect">
            <a:avLst/>
          </a:prstGeom>
          <a:noFill/>
        </p:spPr>
        <p:txBody>
          <a:bodyPr wrap="square" rtlCol="0">
            <a:spAutoFit/>
          </a:bodyPr>
          <a:lstStyle/>
          <a:p>
            <a:r>
              <a:rPr lang="en-US" dirty="0"/>
              <a:t>-Defining Quantum Entanglement</a:t>
            </a:r>
            <a:br>
              <a:rPr lang="en-US" dirty="0"/>
            </a:br>
            <a:r>
              <a:rPr lang="en-US" dirty="0"/>
              <a:t>-Explaining Quantum Communication</a:t>
            </a:r>
            <a:br>
              <a:rPr lang="en-US" dirty="0"/>
            </a:br>
            <a:r>
              <a:rPr lang="en-US" dirty="0"/>
              <a:t>-Quantum Communication tests done by Chinese University-Bombshell, most governments could be using this network right now</a:t>
            </a:r>
            <a:br>
              <a:rPr lang="en-US" dirty="0"/>
            </a:br>
            <a:r>
              <a:rPr lang="en-US" dirty="0"/>
              <a:t>-Defining Supercomputers- what data is being aggregated?</a:t>
            </a:r>
            <a:br>
              <a:rPr lang="en-US" dirty="0"/>
            </a:br>
            <a:r>
              <a:rPr lang="en-US" dirty="0"/>
              <a:t>-Cesium Atomic Clocks</a:t>
            </a:r>
            <a:br>
              <a:rPr lang="en-US" dirty="0"/>
            </a:br>
            <a:r>
              <a:rPr lang="en-US" dirty="0"/>
              <a:t>-Graphene Oxide in the shots works quantumly to control 5G</a:t>
            </a:r>
            <a:br>
              <a:rPr lang="en-US" dirty="0"/>
            </a:br>
            <a:r>
              <a:rPr lang="en-US" dirty="0"/>
              <a:t>-Update on White Fibrous Clots investigation</a:t>
            </a:r>
            <a:br>
              <a:rPr lang="en-US" dirty="0"/>
            </a:br>
            <a:r>
              <a:rPr lang="en-US" dirty="0"/>
              <a:t>-surveillance updates facial recognition and more</a:t>
            </a:r>
            <a:br>
              <a:rPr lang="en-US" dirty="0"/>
            </a:br>
            <a:r>
              <a:rPr lang="en-US" dirty="0"/>
              <a:t>-Chemical Warfare List of Chemical Crisis since the beginning of the year in the US</a:t>
            </a:r>
            <a:br>
              <a:rPr lang="en-US" dirty="0"/>
            </a:br>
            <a:r>
              <a:rPr lang="en-US" dirty="0"/>
              <a:t>-Description of the chemicals used in WWI -East Palestine Ohio</a:t>
            </a:r>
            <a:br>
              <a:rPr lang="en-US" dirty="0"/>
            </a:br>
            <a:r>
              <a:rPr lang="en-US" dirty="0"/>
              <a:t>-The dangers of Dioxin Articles</a:t>
            </a:r>
            <a:br>
              <a:rPr lang="en-US" dirty="0"/>
            </a:br>
            <a:r>
              <a:rPr lang="en-US" dirty="0"/>
              <a:t>-The 3 narratives: Fukushima replay and how you know this is a coverup</a:t>
            </a:r>
            <a:br>
              <a:rPr lang="en-US" dirty="0"/>
            </a:br>
            <a:r>
              <a:rPr lang="en-US" dirty="0"/>
              <a:t>-FTW Cattle Farmer Project</a:t>
            </a:r>
            <a:br>
              <a:rPr lang="en-US" dirty="0"/>
            </a:br>
            <a:br>
              <a:rPr lang="en-US" dirty="0"/>
            </a:br>
            <a:br>
              <a:rPr lang="en-US" dirty="0"/>
            </a:br>
            <a:endParaRPr lang="en-US" dirty="0"/>
          </a:p>
        </p:txBody>
      </p:sp>
    </p:spTree>
    <p:extLst>
      <p:ext uri="{BB962C8B-B14F-4D97-AF65-F5344CB8AC3E}">
        <p14:creationId xmlns:p14="http://schemas.microsoft.com/office/powerpoint/2010/main" val="3918291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009534" y="0"/>
            <a:ext cx="6172932" cy="584775"/>
          </a:xfrm>
          <a:prstGeom prst="rect">
            <a:avLst/>
          </a:prstGeom>
          <a:noFill/>
        </p:spPr>
        <p:txBody>
          <a:bodyPr wrap="square" rtlCol="0">
            <a:spAutoFit/>
          </a:bodyPr>
          <a:lstStyle/>
          <a:p>
            <a:r>
              <a:rPr lang="en-US" sz="3200" dirty="0"/>
              <a:t>What is Quantum Entanglement?</a:t>
            </a:r>
          </a:p>
        </p:txBody>
      </p:sp>
      <p:sp>
        <p:nvSpPr>
          <p:cNvPr id="2" name="TextBox 1">
            <a:extLst>
              <a:ext uri="{FF2B5EF4-FFF2-40B4-BE49-F238E27FC236}">
                <a16:creationId xmlns:a16="http://schemas.microsoft.com/office/drawing/2014/main" id="{4628786E-1D75-411D-A1D7-61BF06C188C9}"/>
              </a:ext>
            </a:extLst>
          </p:cNvPr>
          <p:cNvSpPr txBox="1"/>
          <p:nvPr/>
        </p:nvSpPr>
        <p:spPr>
          <a:xfrm>
            <a:off x="604299" y="1399430"/>
            <a:ext cx="5852160" cy="3139321"/>
          </a:xfrm>
          <a:prstGeom prst="rect">
            <a:avLst/>
          </a:prstGeom>
          <a:noFill/>
        </p:spPr>
        <p:txBody>
          <a:bodyPr wrap="square" rtlCol="0">
            <a:spAutoFit/>
          </a:bodyPr>
          <a:lstStyle/>
          <a:p>
            <a:r>
              <a:rPr lang="en-US" b="1" dirty="0"/>
              <a:t>Quantum entanglement</a:t>
            </a:r>
            <a:r>
              <a:rPr lang="en-US" dirty="0"/>
              <a:t> is the phenomenon that occurs when a group of particles are generated, interact, or share spatial proximity in a way such that the quantum state of each particle of the group cannot be described independently of the state of the others, including when the particles are separated by a large distance. The topic of quantum entanglement is at the heart of the disparity between classical and quantum physics: entanglement is a primary feature of quantum mechanics not present in classical mechanics. - </a:t>
            </a:r>
            <a:r>
              <a:rPr lang="en-US" dirty="0" err="1"/>
              <a:t>wikipedia</a:t>
            </a:r>
            <a:endParaRPr lang="en-US" dirty="0"/>
          </a:p>
          <a:p>
            <a:endParaRPr lang="en-US" dirty="0"/>
          </a:p>
        </p:txBody>
      </p:sp>
      <p:pic>
        <p:nvPicPr>
          <p:cNvPr id="4" name="Picture 3">
            <a:extLst>
              <a:ext uri="{FF2B5EF4-FFF2-40B4-BE49-F238E27FC236}">
                <a16:creationId xmlns:a16="http://schemas.microsoft.com/office/drawing/2014/main" id="{DB30D1A1-DECD-4F36-A843-21C6C4EC5826}"/>
              </a:ext>
            </a:extLst>
          </p:cNvPr>
          <p:cNvPicPr>
            <a:picLocks noChangeAspect="1"/>
          </p:cNvPicPr>
          <p:nvPr/>
        </p:nvPicPr>
        <p:blipFill>
          <a:blip r:embed="rId2"/>
          <a:stretch>
            <a:fillRect/>
          </a:stretch>
        </p:blipFill>
        <p:spPr>
          <a:xfrm>
            <a:off x="7045898" y="807412"/>
            <a:ext cx="4273136" cy="5497991"/>
          </a:xfrm>
          <a:prstGeom prst="rect">
            <a:avLst/>
          </a:prstGeom>
        </p:spPr>
      </p:pic>
    </p:spTree>
    <p:extLst>
      <p:ext uri="{BB962C8B-B14F-4D97-AF65-F5344CB8AC3E}">
        <p14:creationId xmlns:p14="http://schemas.microsoft.com/office/powerpoint/2010/main" val="417375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319411" y="0"/>
            <a:ext cx="6172932" cy="584775"/>
          </a:xfrm>
          <a:prstGeom prst="rect">
            <a:avLst/>
          </a:prstGeom>
          <a:noFill/>
        </p:spPr>
        <p:txBody>
          <a:bodyPr wrap="square" rtlCol="0">
            <a:spAutoFit/>
          </a:bodyPr>
          <a:lstStyle/>
          <a:p>
            <a:r>
              <a:rPr lang="en-US" sz="3200" dirty="0"/>
              <a:t>Quantum Communication</a:t>
            </a:r>
          </a:p>
        </p:txBody>
      </p:sp>
      <p:sp>
        <p:nvSpPr>
          <p:cNvPr id="2" name="TextBox 1">
            <a:extLst>
              <a:ext uri="{FF2B5EF4-FFF2-40B4-BE49-F238E27FC236}">
                <a16:creationId xmlns:a16="http://schemas.microsoft.com/office/drawing/2014/main" id="{4628786E-1D75-411D-A1D7-61BF06C188C9}"/>
              </a:ext>
            </a:extLst>
          </p:cNvPr>
          <p:cNvSpPr txBox="1"/>
          <p:nvPr/>
        </p:nvSpPr>
        <p:spPr>
          <a:xfrm>
            <a:off x="238539" y="760402"/>
            <a:ext cx="7283395" cy="6093976"/>
          </a:xfrm>
          <a:prstGeom prst="rect">
            <a:avLst/>
          </a:prstGeom>
          <a:noFill/>
        </p:spPr>
        <p:txBody>
          <a:bodyPr wrap="square" rtlCol="0">
            <a:spAutoFit/>
          </a:bodyPr>
          <a:lstStyle/>
          <a:p>
            <a:pPr lvl="0"/>
            <a:r>
              <a:rPr lang="en-US" sz="1600" dirty="0"/>
              <a:t>The quantum internet uses single photons to carry information. There are various methods that take advantage of the subatomic properties of light to create secure near-instant communication</a:t>
            </a:r>
            <a:br>
              <a:rPr lang="en-US" sz="1600" dirty="0"/>
            </a:br>
            <a:endParaRPr lang="en-US" sz="1600" dirty="0"/>
          </a:p>
          <a:p>
            <a:pPr lvl="0"/>
            <a:r>
              <a:rPr lang="en-US" sz="1600" dirty="0"/>
              <a:t>Quantum networks use the quantum properties of photons to encode information. For example photons (light) polarized in one orientation may pass through an optical filter oriented in the same direction, verses light polarized in an inverted direction will not pass. This property can used to pass a 1 or a 0, the foundation of logic. </a:t>
            </a:r>
            <a:br>
              <a:rPr lang="en-US" sz="1600" dirty="0"/>
            </a:br>
            <a:endParaRPr lang="en-US" sz="1600" dirty="0"/>
          </a:p>
          <a:p>
            <a:pPr lvl="0"/>
            <a:r>
              <a:rPr lang="en-US" sz="1600" dirty="0"/>
              <a:t>These protocols of quantum communication also have a property called superposition, where the information the photon carries is portrayed in several states simultaneously. If a hacker tries to intercept the photon, the information state collapses to only a single value, thus destroying the information and indication the communication line (fiber optic cable) has been breached. A properly designed and operated quantum network derives inherent security from this behavior.</a:t>
            </a:r>
            <a:br>
              <a:rPr lang="en-US" sz="1600" dirty="0"/>
            </a:br>
            <a:endParaRPr lang="en-US" sz="1600" dirty="0"/>
          </a:p>
          <a:p>
            <a:r>
              <a:rPr lang="en-US" sz="1600" dirty="0"/>
              <a:t>Quantum network repeaters are being developed that are able to use entanglement of photons in the network to amplify and reach the distant recipient.</a:t>
            </a:r>
            <a:br>
              <a:rPr lang="en-US" sz="1600" dirty="0"/>
            </a:br>
            <a:br>
              <a:rPr lang="en-US" sz="1600" dirty="0"/>
            </a:br>
            <a:r>
              <a:rPr lang="en-US" sz="1600" i="1" dirty="0"/>
              <a:t>(‘DOE Explains...Quantum Networks’ – energy.gov)</a:t>
            </a:r>
            <a:endParaRPr lang="en-US" sz="1600" dirty="0"/>
          </a:p>
          <a:p>
            <a:r>
              <a:rPr lang="en-US" sz="1600" i="1" dirty="0"/>
              <a:t>https://www.energy.gov/science/doe-explainsquantum-networks</a:t>
            </a:r>
            <a:endParaRPr lang="en-US" sz="1600" dirty="0"/>
          </a:p>
          <a:p>
            <a:pPr lvl="0"/>
            <a:endParaRPr lang="en-US" dirty="0"/>
          </a:p>
          <a:p>
            <a:pPr lvl="0"/>
            <a:endParaRPr lang="en-US" dirty="0"/>
          </a:p>
          <a:p>
            <a:endParaRPr lang="en-US" dirty="0"/>
          </a:p>
        </p:txBody>
      </p:sp>
      <p:pic>
        <p:nvPicPr>
          <p:cNvPr id="3" name="Picture 2">
            <a:extLst>
              <a:ext uri="{FF2B5EF4-FFF2-40B4-BE49-F238E27FC236}">
                <a16:creationId xmlns:a16="http://schemas.microsoft.com/office/drawing/2014/main" id="{B11EBB3D-49D9-4EAA-924A-4832AEA9C3E7}"/>
              </a:ext>
            </a:extLst>
          </p:cNvPr>
          <p:cNvPicPr>
            <a:picLocks noChangeAspect="1"/>
          </p:cNvPicPr>
          <p:nvPr/>
        </p:nvPicPr>
        <p:blipFill>
          <a:blip r:embed="rId2"/>
          <a:stretch>
            <a:fillRect/>
          </a:stretch>
        </p:blipFill>
        <p:spPr>
          <a:xfrm rot="5400000">
            <a:off x="7026144" y="1492527"/>
            <a:ext cx="5705797" cy="3807769"/>
          </a:xfrm>
          <a:prstGeom prst="rect">
            <a:avLst/>
          </a:prstGeom>
        </p:spPr>
      </p:pic>
    </p:spTree>
    <p:extLst>
      <p:ext uri="{BB962C8B-B14F-4D97-AF65-F5344CB8AC3E}">
        <p14:creationId xmlns:p14="http://schemas.microsoft.com/office/powerpoint/2010/main" val="274273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5DD4D5-0B79-4AA5-9ABA-988D11B41574}"/>
              </a:ext>
            </a:extLst>
          </p:cNvPr>
          <p:cNvSpPr txBox="1"/>
          <p:nvPr/>
        </p:nvSpPr>
        <p:spPr>
          <a:xfrm>
            <a:off x="1677725" y="0"/>
            <a:ext cx="8546138" cy="584775"/>
          </a:xfrm>
          <a:prstGeom prst="rect">
            <a:avLst/>
          </a:prstGeom>
          <a:noFill/>
        </p:spPr>
        <p:txBody>
          <a:bodyPr wrap="square" rtlCol="0">
            <a:spAutoFit/>
          </a:bodyPr>
          <a:lstStyle/>
          <a:p>
            <a:r>
              <a:rPr lang="en-US" sz="3200" dirty="0"/>
              <a:t>Quantum Communication Test Done By China</a:t>
            </a:r>
          </a:p>
        </p:txBody>
      </p:sp>
      <p:pic>
        <p:nvPicPr>
          <p:cNvPr id="6" name="Picture 5">
            <a:extLst>
              <a:ext uri="{FF2B5EF4-FFF2-40B4-BE49-F238E27FC236}">
                <a16:creationId xmlns:a16="http://schemas.microsoft.com/office/drawing/2014/main" id="{7D631AE5-CCEA-4A61-B783-D44B9B9795F1}"/>
              </a:ext>
            </a:extLst>
          </p:cNvPr>
          <p:cNvPicPr>
            <a:picLocks noChangeAspect="1"/>
          </p:cNvPicPr>
          <p:nvPr/>
        </p:nvPicPr>
        <p:blipFill rotWithShape="1">
          <a:blip r:embed="rId2"/>
          <a:srcRect b="40753"/>
          <a:stretch/>
        </p:blipFill>
        <p:spPr>
          <a:xfrm>
            <a:off x="246074" y="991925"/>
            <a:ext cx="5565094" cy="4874149"/>
          </a:xfrm>
          <a:prstGeom prst="rect">
            <a:avLst/>
          </a:prstGeom>
        </p:spPr>
      </p:pic>
      <p:pic>
        <p:nvPicPr>
          <p:cNvPr id="7" name="Picture 6">
            <a:extLst>
              <a:ext uri="{FF2B5EF4-FFF2-40B4-BE49-F238E27FC236}">
                <a16:creationId xmlns:a16="http://schemas.microsoft.com/office/drawing/2014/main" id="{77D117B2-5B8B-45CE-A36B-07C33C394735}"/>
              </a:ext>
            </a:extLst>
          </p:cNvPr>
          <p:cNvPicPr>
            <a:picLocks noChangeAspect="1"/>
          </p:cNvPicPr>
          <p:nvPr/>
        </p:nvPicPr>
        <p:blipFill rotWithShape="1">
          <a:blip r:embed="rId2"/>
          <a:srcRect t="58720"/>
          <a:stretch/>
        </p:blipFill>
        <p:spPr>
          <a:xfrm>
            <a:off x="5926678" y="1415332"/>
            <a:ext cx="5785110" cy="3530379"/>
          </a:xfrm>
          <a:prstGeom prst="rect">
            <a:avLst/>
          </a:prstGeom>
        </p:spPr>
      </p:pic>
    </p:spTree>
    <p:extLst>
      <p:ext uri="{BB962C8B-B14F-4D97-AF65-F5344CB8AC3E}">
        <p14:creationId xmlns:p14="http://schemas.microsoft.com/office/powerpoint/2010/main" val="119454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CF18D-E8E1-4F46-AB7E-A62A2B51A83E}"/>
              </a:ext>
            </a:extLst>
          </p:cNvPr>
          <p:cNvSpPr txBox="1"/>
          <p:nvPr/>
        </p:nvSpPr>
        <p:spPr>
          <a:xfrm>
            <a:off x="2035533" y="87465"/>
            <a:ext cx="9255319" cy="1200329"/>
          </a:xfrm>
          <a:prstGeom prst="rect">
            <a:avLst/>
          </a:prstGeom>
          <a:noFill/>
        </p:spPr>
        <p:txBody>
          <a:bodyPr wrap="square" rtlCol="0">
            <a:spAutoFit/>
          </a:bodyPr>
          <a:lstStyle/>
          <a:p>
            <a:r>
              <a:rPr lang="en-US" sz="3600" b="1" dirty="0"/>
              <a:t>5G is “All in the Timing”</a:t>
            </a:r>
            <a:br>
              <a:rPr lang="en-US" sz="3600" b="1" dirty="0"/>
            </a:br>
            <a:r>
              <a:rPr lang="en-US" sz="3600" b="1" dirty="0"/>
              <a:t>Network Synchronization problems for 5G</a:t>
            </a:r>
            <a:endParaRPr lang="en-US" sz="3600" dirty="0"/>
          </a:p>
        </p:txBody>
      </p:sp>
      <p:sp>
        <p:nvSpPr>
          <p:cNvPr id="5" name="TextBox 4">
            <a:extLst>
              <a:ext uri="{FF2B5EF4-FFF2-40B4-BE49-F238E27FC236}">
                <a16:creationId xmlns:a16="http://schemas.microsoft.com/office/drawing/2014/main" id="{BBBF9222-46AF-400F-AE09-B54A70976F32}"/>
              </a:ext>
            </a:extLst>
          </p:cNvPr>
          <p:cNvSpPr txBox="1"/>
          <p:nvPr/>
        </p:nvSpPr>
        <p:spPr>
          <a:xfrm>
            <a:off x="5049078" y="1502688"/>
            <a:ext cx="6949440" cy="5355312"/>
          </a:xfrm>
          <a:prstGeom prst="rect">
            <a:avLst/>
          </a:prstGeom>
          <a:noFill/>
        </p:spPr>
        <p:txBody>
          <a:bodyPr wrap="square" rtlCol="0">
            <a:spAutoFit/>
          </a:bodyPr>
          <a:lstStyle/>
          <a:p>
            <a:pPr lvl="0"/>
            <a:r>
              <a:rPr lang="en-US" dirty="0"/>
              <a:t>Carrier in North America rely on GPS to tell their cell sites what time it is. This method worked for 4G LTE, but not for 5G due to tighter requirements.</a:t>
            </a:r>
          </a:p>
          <a:p>
            <a:pPr lvl="0"/>
            <a:r>
              <a:rPr lang="en-US" dirty="0"/>
              <a:t>Getting out of sync with the larger network could cause the site to go down (offline)</a:t>
            </a:r>
            <a:br>
              <a:rPr lang="en-US" dirty="0"/>
            </a:br>
            <a:endParaRPr lang="en-US" dirty="0"/>
          </a:p>
          <a:p>
            <a:pPr lvl="0"/>
            <a:r>
              <a:rPr lang="en-US" dirty="0"/>
              <a:t>Traditionally, cell sites needed to be on synchronized clocks to avoid interference among signals on the same frequency (4G). This would be too expensive to deploy on a 5G network in an urban environment.</a:t>
            </a:r>
            <a:br>
              <a:rPr lang="en-US" dirty="0"/>
            </a:br>
            <a:endParaRPr lang="en-US" dirty="0"/>
          </a:p>
          <a:p>
            <a:pPr lvl="0"/>
            <a:r>
              <a:rPr lang="en-US" dirty="0"/>
              <a:t>One solution is to have redundancy built into current infrastructure by installing GPS distributed timing modules at the edge (the cell site), new built distributed 5G central offices that are closely tied to the core network, and border/boundary clocks within the network.</a:t>
            </a:r>
          </a:p>
          <a:p>
            <a:endParaRPr lang="en-US" dirty="0"/>
          </a:p>
          <a:p>
            <a:r>
              <a:rPr lang="en-US" dirty="0"/>
              <a:t>(‘5G Potential Is All in the Timing’ – LightReading.com)</a:t>
            </a:r>
          </a:p>
          <a:p>
            <a:r>
              <a:rPr lang="en-US" dirty="0"/>
              <a:t>https://www.lightreading.com/mobile/5g/5g-potential-is-all-in-the-timing/d/d-id/751383</a:t>
            </a:r>
          </a:p>
          <a:p>
            <a:endParaRPr lang="en-US" dirty="0"/>
          </a:p>
        </p:txBody>
      </p:sp>
      <p:pic>
        <p:nvPicPr>
          <p:cNvPr id="6" name="Picture 5">
            <a:extLst>
              <a:ext uri="{FF2B5EF4-FFF2-40B4-BE49-F238E27FC236}">
                <a16:creationId xmlns:a16="http://schemas.microsoft.com/office/drawing/2014/main" id="{08E8B5C7-AA28-4165-893D-A46B0D5DD8F4}"/>
              </a:ext>
            </a:extLst>
          </p:cNvPr>
          <p:cNvPicPr>
            <a:picLocks noChangeAspect="1"/>
          </p:cNvPicPr>
          <p:nvPr/>
        </p:nvPicPr>
        <p:blipFill>
          <a:blip r:embed="rId2"/>
          <a:stretch>
            <a:fillRect/>
          </a:stretch>
        </p:blipFill>
        <p:spPr>
          <a:xfrm>
            <a:off x="332051" y="2281443"/>
            <a:ext cx="4514850" cy="2533650"/>
          </a:xfrm>
          <a:prstGeom prst="rect">
            <a:avLst/>
          </a:prstGeom>
        </p:spPr>
      </p:pic>
    </p:spTree>
    <p:extLst>
      <p:ext uri="{BB962C8B-B14F-4D97-AF65-F5344CB8AC3E}">
        <p14:creationId xmlns:p14="http://schemas.microsoft.com/office/powerpoint/2010/main" val="313086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CA348E-D105-4B72-8EC1-653708EAF9D2}"/>
              </a:ext>
            </a:extLst>
          </p:cNvPr>
          <p:cNvSpPr txBox="1"/>
          <p:nvPr/>
        </p:nvSpPr>
        <p:spPr>
          <a:xfrm>
            <a:off x="449215" y="103367"/>
            <a:ext cx="11965422" cy="584775"/>
          </a:xfrm>
          <a:prstGeom prst="rect">
            <a:avLst/>
          </a:prstGeom>
          <a:noFill/>
        </p:spPr>
        <p:txBody>
          <a:bodyPr wrap="square" rtlCol="0">
            <a:spAutoFit/>
          </a:bodyPr>
          <a:lstStyle/>
          <a:p>
            <a:r>
              <a:rPr lang="en-US" sz="3200" dirty="0"/>
              <a:t>Network Timing and Atomic Clocks- Essential for any </a:t>
            </a:r>
            <a:r>
              <a:rPr lang="en-US" sz="3200" dirty="0" err="1"/>
              <a:t>loT</a:t>
            </a:r>
            <a:r>
              <a:rPr lang="en-US" sz="3200" dirty="0"/>
              <a:t> Network</a:t>
            </a:r>
          </a:p>
        </p:txBody>
      </p:sp>
      <p:pic>
        <p:nvPicPr>
          <p:cNvPr id="3" name="Picture 2">
            <a:extLst>
              <a:ext uri="{FF2B5EF4-FFF2-40B4-BE49-F238E27FC236}">
                <a16:creationId xmlns:a16="http://schemas.microsoft.com/office/drawing/2014/main" id="{755B9204-645C-400A-A62A-4D41870E7785}"/>
              </a:ext>
            </a:extLst>
          </p:cNvPr>
          <p:cNvPicPr/>
          <p:nvPr/>
        </p:nvPicPr>
        <p:blipFill>
          <a:blip r:embed="rId2"/>
          <a:stretch/>
        </p:blipFill>
        <p:spPr bwMode="auto">
          <a:xfrm>
            <a:off x="191386" y="2205615"/>
            <a:ext cx="3877513" cy="2857913"/>
          </a:xfrm>
          <a:prstGeom prst="rect">
            <a:avLst/>
          </a:prstGeom>
        </p:spPr>
      </p:pic>
      <p:sp>
        <p:nvSpPr>
          <p:cNvPr id="4" name="TextBox 3">
            <a:extLst>
              <a:ext uri="{FF2B5EF4-FFF2-40B4-BE49-F238E27FC236}">
                <a16:creationId xmlns:a16="http://schemas.microsoft.com/office/drawing/2014/main" id="{6880A513-8CB6-46D2-AE49-E24DAB51CB67}"/>
              </a:ext>
            </a:extLst>
          </p:cNvPr>
          <p:cNvSpPr txBox="1"/>
          <p:nvPr/>
        </p:nvSpPr>
        <p:spPr>
          <a:xfrm>
            <a:off x="4184978" y="671691"/>
            <a:ext cx="7740561" cy="5909310"/>
          </a:xfrm>
          <a:prstGeom prst="rect">
            <a:avLst/>
          </a:prstGeom>
          <a:noFill/>
        </p:spPr>
        <p:txBody>
          <a:bodyPr wrap="square" rtlCol="0">
            <a:spAutoFit/>
          </a:bodyPr>
          <a:lstStyle/>
          <a:p>
            <a:r>
              <a:rPr lang="en-US" dirty="0"/>
              <a:t>– Atomic clocks are the most accurate timekeeping device available, and measures time by the oscillation frequency of energized atoms either by RF or optical pumping (i.e. lasers).</a:t>
            </a:r>
          </a:p>
          <a:p>
            <a:r>
              <a:rPr lang="en-US" dirty="0"/>
              <a:t>–The first atomic clock that used Cesium atoms was designed by Louis Essen in 1955, and built at the National Physics Laboratory in the UK. </a:t>
            </a:r>
          </a:p>
          <a:p>
            <a:r>
              <a:rPr lang="en-US" dirty="0"/>
              <a:t>–Evolutions of the Cesium-based atomic clock with improved accuracy has made it the universal global standard for timekeeping. ex. NIST-F1</a:t>
            </a:r>
          </a:p>
          <a:p>
            <a:r>
              <a:rPr lang="en-US" dirty="0"/>
              <a:t>–Coordinated Universal Time, (UTC), is the primary standard adopted throughout the world to regulate time reference by highly accurate atomic clocks. </a:t>
            </a:r>
          </a:p>
          <a:p>
            <a:r>
              <a:rPr lang="en-US" dirty="0"/>
              <a:t>–NTP, is the abbreviation for Network Time Protocol, which is a standard used for synchronizing the computer network equipment (IoT) to an accurate time source (remote GPS, NIST, or UTC Time Server). Note: GPS is favored option</a:t>
            </a:r>
          </a:p>
          <a:p>
            <a:r>
              <a:rPr lang="en-US" dirty="0"/>
              <a:t>–Global Positioning System - GPS, consists of 24 satellites which orbit the Earth. It was originally developed by the US military to provide accurate global positioning information for navigational purposes. Each satellite has on-board a highly accurate atomic clock &amp; ground-based GPS receivers can obtain the precise time information GPS offers for synchronization of devices’ internal time. The GPS signal is available anywhere in the world and is universal. NTP time servers reference the GPS system! </a:t>
            </a:r>
            <a:r>
              <a:rPr lang="en-US" b="1" dirty="0">
                <a:solidFill>
                  <a:srgbClr val="FF0000"/>
                </a:solidFill>
              </a:rPr>
              <a:t>Are the new satellites using Cesium Atomic Clocks or something else?</a:t>
            </a:r>
          </a:p>
        </p:txBody>
      </p:sp>
    </p:spTree>
    <p:extLst>
      <p:ext uri="{BB962C8B-B14F-4D97-AF65-F5344CB8AC3E}">
        <p14:creationId xmlns:p14="http://schemas.microsoft.com/office/powerpoint/2010/main" val="126163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071E0-ADAF-4F2F-A89C-0AFB9FD21516}"/>
              </a:ext>
            </a:extLst>
          </p:cNvPr>
          <p:cNvSpPr txBox="1"/>
          <p:nvPr/>
        </p:nvSpPr>
        <p:spPr>
          <a:xfrm>
            <a:off x="374786" y="135265"/>
            <a:ext cx="11965422" cy="584775"/>
          </a:xfrm>
          <a:prstGeom prst="rect">
            <a:avLst/>
          </a:prstGeom>
          <a:noFill/>
        </p:spPr>
        <p:txBody>
          <a:bodyPr wrap="square" rtlCol="0">
            <a:spAutoFit/>
          </a:bodyPr>
          <a:lstStyle/>
          <a:p>
            <a:r>
              <a:rPr lang="en-US" sz="3200" dirty="0"/>
              <a:t>A Revolution in GPS Infrastructure- the new Quantum Logic Clock</a:t>
            </a:r>
          </a:p>
        </p:txBody>
      </p:sp>
      <p:pic>
        <p:nvPicPr>
          <p:cNvPr id="3" name="Picture 2">
            <a:extLst>
              <a:ext uri="{FF2B5EF4-FFF2-40B4-BE49-F238E27FC236}">
                <a16:creationId xmlns:a16="http://schemas.microsoft.com/office/drawing/2014/main" id="{454C991C-F3D0-450C-9724-4190F1E3A627}"/>
              </a:ext>
            </a:extLst>
          </p:cNvPr>
          <p:cNvPicPr>
            <a:picLocks noChangeAspect="1"/>
          </p:cNvPicPr>
          <p:nvPr/>
        </p:nvPicPr>
        <p:blipFill>
          <a:blip r:embed="rId2"/>
          <a:stretch>
            <a:fillRect/>
          </a:stretch>
        </p:blipFill>
        <p:spPr>
          <a:xfrm>
            <a:off x="374786" y="1151743"/>
            <a:ext cx="3365773" cy="3016235"/>
          </a:xfrm>
          <a:prstGeom prst="rect">
            <a:avLst/>
          </a:prstGeom>
        </p:spPr>
      </p:pic>
      <p:sp>
        <p:nvSpPr>
          <p:cNvPr id="4" name="TextBox 3">
            <a:extLst>
              <a:ext uri="{FF2B5EF4-FFF2-40B4-BE49-F238E27FC236}">
                <a16:creationId xmlns:a16="http://schemas.microsoft.com/office/drawing/2014/main" id="{BF7B515A-3891-4586-9FFC-FBCA2812C728}"/>
              </a:ext>
            </a:extLst>
          </p:cNvPr>
          <p:cNvSpPr txBox="1"/>
          <p:nvPr/>
        </p:nvSpPr>
        <p:spPr>
          <a:xfrm>
            <a:off x="4327451" y="720040"/>
            <a:ext cx="7489763" cy="6463308"/>
          </a:xfrm>
          <a:prstGeom prst="rect">
            <a:avLst/>
          </a:prstGeom>
          <a:noFill/>
        </p:spPr>
        <p:txBody>
          <a:bodyPr wrap="square" rtlCol="0">
            <a:spAutoFit/>
          </a:bodyPr>
          <a:lstStyle/>
          <a:p>
            <a:r>
              <a:rPr lang="en-US" b="1" dirty="0"/>
              <a:t>“NIST's Second 'Quantum Logic Clock' Based on Aluminum Ion is Now World's Most Precise Clock”</a:t>
            </a:r>
            <a:r>
              <a:rPr lang="en-US" dirty="0"/>
              <a:t> - </a:t>
            </a:r>
            <a:r>
              <a:rPr lang="en-US" i="1" u="sng" dirty="0">
                <a:hlinkClick r:id="rId3" tooltip="https://www.nist.gov/news-events/news/2010/02/nists-second-quantum-logic-clock-based-aluminum-ion-now-worlds-most-precise"/>
              </a:rPr>
              <a:t>https://www.nist.gov/news-events/news/2010/02/nists-second-quantum-logic-clock-based-aluminum-ion-now-worlds-most-precise</a:t>
            </a:r>
            <a:br>
              <a:rPr lang="en-US" i="1" u="sng" dirty="0"/>
            </a:br>
            <a:endParaRPr lang="en-US" dirty="0"/>
          </a:p>
          <a:p>
            <a:pPr lvl="0"/>
            <a:r>
              <a:rPr lang="en-US" dirty="0"/>
              <a:t>2010 NIST scientist built an experimental atomic clock based on a single aluminum atom that is now the world’s most precise clock, more than twice as precise as the atomic Mercury clock. It neither gain nor lose one second in about 3.7 billion years!</a:t>
            </a:r>
            <a:br>
              <a:rPr lang="en-US" dirty="0"/>
            </a:br>
            <a:endParaRPr lang="en-US" dirty="0"/>
          </a:p>
          <a:p>
            <a:pPr lvl="0"/>
            <a:r>
              <a:rPr lang="en-US" dirty="0"/>
              <a:t>By comparison the Cesium F1 clock neither gain nor lose one second in about 100 million years!</a:t>
            </a:r>
            <a:br>
              <a:rPr lang="en-US" dirty="0"/>
            </a:br>
            <a:endParaRPr lang="en-US" dirty="0"/>
          </a:p>
          <a:p>
            <a:pPr lvl="0"/>
            <a:r>
              <a:rPr lang="en-US" dirty="0"/>
              <a:t>“Other possible applications may include ultra-precise autonomous navigation, such as landing planes by GPS.”</a:t>
            </a:r>
            <a:br>
              <a:rPr lang="en-US" dirty="0"/>
            </a:br>
            <a:endParaRPr lang="en-US" dirty="0"/>
          </a:p>
          <a:p>
            <a:r>
              <a:rPr lang="en-US" b="1" dirty="0"/>
              <a:t>Summary: More accurate, higher frequency atomic clocks allow for higher bandwidths across the global network to be achieved. When combined with quantum logic, it is possible to affect one device (or many) simultaneously through remote platforms that rely on high precision communication. We are witnessing a revolution in the GPS infrastructure. </a:t>
            </a:r>
          </a:p>
          <a:p>
            <a:r>
              <a:rPr lang="en-US" b="1" dirty="0"/>
              <a:t> </a:t>
            </a:r>
            <a:endParaRPr lang="en-US" dirty="0"/>
          </a:p>
          <a:p>
            <a:endParaRPr lang="en-US" dirty="0"/>
          </a:p>
        </p:txBody>
      </p:sp>
    </p:spTree>
    <p:extLst>
      <p:ext uri="{BB962C8B-B14F-4D97-AF65-F5344CB8AC3E}">
        <p14:creationId xmlns:p14="http://schemas.microsoft.com/office/powerpoint/2010/main" val="302508360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8551</TotalTime>
  <Words>3194</Words>
  <Application>Microsoft Office PowerPoint</Application>
  <PresentationFormat>Widescreen</PresentationFormat>
  <Paragraphs>145</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102</cp:revision>
  <dcterms:created xsi:type="dcterms:W3CDTF">2022-12-08T09:33:17Z</dcterms:created>
  <dcterms:modified xsi:type="dcterms:W3CDTF">2023-03-06T19:31:55Z</dcterms:modified>
</cp:coreProperties>
</file>