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60" r:id="rId2"/>
    <p:sldId id="258" r:id="rId3"/>
    <p:sldId id="341" r:id="rId4"/>
    <p:sldId id="340" r:id="rId5"/>
    <p:sldId id="269" r:id="rId6"/>
    <p:sldId id="400" r:id="rId7"/>
    <p:sldId id="352" r:id="rId8"/>
    <p:sldId id="397" r:id="rId9"/>
    <p:sldId id="389" r:id="rId10"/>
    <p:sldId id="396" r:id="rId11"/>
    <p:sldId id="390" r:id="rId12"/>
    <p:sldId id="398" r:id="rId13"/>
    <p:sldId id="399" r:id="rId14"/>
    <p:sldId id="401" r:id="rId15"/>
    <p:sldId id="259" r:id="rId16"/>
    <p:sldId id="403" r:id="rId17"/>
    <p:sldId id="404" r:id="rId18"/>
    <p:sldId id="406" r:id="rId19"/>
    <p:sldId id="402" r:id="rId20"/>
    <p:sldId id="405" r:id="rId21"/>
    <p:sldId id="408" r:id="rId22"/>
    <p:sldId id="409" r:id="rId23"/>
    <p:sldId id="4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8897" autoAdjust="0"/>
    <p:restoredTop sz="95407" autoAdjust="0"/>
  </p:normalViewPr>
  <p:slideViewPr>
    <p:cSldViewPr snapToGrid="0">
      <p:cViewPr varScale="1">
        <p:scale>
          <a:sx n="88" d="100"/>
          <a:sy n="88" d="100"/>
        </p:scale>
        <p:origin x="-749" y="-77"/>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04BA4-EB18-4ECB-83EC-BD9E04899E20}" type="datetimeFigureOut">
              <a:rPr lang="en-US" smtClean="0"/>
              <a:pPr/>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A5A07-B5E0-4BC2-B3C6-82C16EAD6D76}" type="slidenum">
              <a:rPr lang="en-US" smtClean="0"/>
              <a:pPr/>
              <a:t>‹#›</a:t>
            </a:fld>
            <a:endParaRPr lang="en-US"/>
          </a:p>
        </p:txBody>
      </p:sp>
    </p:spTree>
    <p:extLst>
      <p:ext uri="{BB962C8B-B14F-4D97-AF65-F5344CB8AC3E}">
        <p14:creationId xmlns:p14="http://schemas.microsoft.com/office/powerpoint/2010/main" xmlns="" val="2488201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fld id="{7950B324-BEAA-4116-BC43-7395195AF954}" type="slidenum">
              <a:rPr lang="en-US" smtClean="0"/>
              <a:pPr/>
              <a:t>4</a:t>
            </a:fld>
            <a:endParaRPr lang="en-US"/>
          </a:p>
        </p:txBody>
      </p:sp>
    </p:spTree>
    <p:extLst>
      <p:ext uri="{BB962C8B-B14F-4D97-AF65-F5344CB8AC3E}">
        <p14:creationId xmlns:p14="http://schemas.microsoft.com/office/powerpoint/2010/main" xmlns="" val="390223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are describing the products we’d like to play this three minute video showing how we make the products: https://www.youtube.com/watch?v=k0ti-R0dEfQ </a:t>
            </a:r>
          </a:p>
        </p:txBody>
      </p:sp>
      <p:sp>
        <p:nvSpPr>
          <p:cNvPr id="4" name="Slide Number Placeholder 3"/>
          <p:cNvSpPr>
            <a:spLocks noGrp="1"/>
          </p:cNvSpPr>
          <p:nvPr>
            <p:ph type="sldNum" sz="quarter" idx="5"/>
          </p:nvPr>
        </p:nvSpPr>
        <p:spPr/>
        <p:txBody>
          <a:bodyPr/>
          <a:lstStyle/>
          <a:p>
            <a:fld id="{7950B324-BEAA-4116-BC43-7395195AF954}" type="slidenum">
              <a:rPr lang="en-US" smtClean="0"/>
              <a:pPr/>
              <a:t>5</a:t>
            </a:fld>
            <a:endParaRPr lang="en-US"/>
          </a:p>
        </p:txBody>
      </p:sp>
    </p:spTree>
    <p:extLst>
      <p:ext uri="{BB962C8B-B14F-4D97-AF65-F5344CB8AC3E}">
        <p14:creationId xmlns:p14="http://schemas.microsoft.com/office/powerpoint/2010/main" xmlns="" val="1445132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pPr/>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821407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2859834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4009564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pPr/>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3556079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4141526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pPr/>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3179522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pPr/>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49631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3679119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2700156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1902585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1754140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3286678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pPr/>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275752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pPr/>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88809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pPr/>
              <a:t>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3911207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414593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2296368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pPr/>
              <a:t>4/12/2023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pPr/>
              <a:t>‹#›</a:t>
            </a:fld>
            <a:endParaRPr lang="en-US"/>
          </a:p>
        </p:txBody>
      </p:sp>
    </p:spTree>
    <p:extLst>
      <p:ext uri="{BB962C8B-B14F-4D97-AF65-F5344CB8AC3E}">
        <p14:creationId xmlns:p14="http://schemas.microsoft.com/office/powerpoint/2010/main" xmlns="" val="23710560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ftwproject.com/wp-content/uploads/2020/10/Summary-of-Hydrogel-Quantum-Dot-Nanotechnology-Characteristics.pdf" TargetMode="Externa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A60BBEA-30DB-4707-A7D0-E43301882EE8}"/>
              </a:ext>
            </a:extLst>
          </p:cNvPr>
          <p:cNvPicPr>
            <a:picLocks noChangeAspect="1"/>
          </p:cNvPicPr>
          <p:nvPr/>
        </p:nvPicPr>
        <p:blipFill rotWithShape="1">
          <a:blip r:embed="rId2"/>
          <a:srcRect l="1317" t="5866" r="2237" b="16946"/>
          <a:stretch/>
        </p:blipFill>
        <p:spPr>
          <a:xfrm>
            <a:off x="0" y="1985211"/>
            <a:ext cx="12192000" cy="3208419"/>
          </a:xfrm>
          <a:prstGeom prst="rect">
            <a:avLst/>
          </a:prstGeom>
        </p:spPr>
      </p:pic>
      <p:sp>
        <p:nvSpPr>
          <p:cNvPr id="5" name="Rectangle 4">
            <a:extLst>
              <a:ext uri="{FF2B5EF4-FFF2-40B4-BE49-F238E27FC236}">
                <a16:creationId xmlns:a16="http://schemas.microsoft.com/office/drawing/2014/main" xmlns="" id="{A1A427C7-D3AF-423C-BF5E-3A711439287C}"/>
              </a:ext>
            </a:extLst>
          </p:cNvPr>
          <p:cNvSpPr/>
          <p:nvPr/>
        </p:nvSpPr>
        <p:spPr>
          <a:xfrm>
            <a:off x="0" y="3252536"/>
            <a:ext cx="12192000" cy="982580"/>
          </a:xfrm>
          <a:prstGeom prst="rect">
            <a:avLst/>
          </a:prstGeom>
          <a:solidFill>
            <a:srgbClr val="C0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8628F1EB-A1CB-4D07-A4E1-FD1B8C09DD59}"/>
              </a:ext>
            </a:extLst>
          </p:cNvPr>
          <p:cNvSpPr txBox="1"/>
          <p:nvPr/>
        </p:nvSpPr>
        <p:spPr>
          <a:xfrm>
            <a:off x="0" y="3252536"/>
            <a:ext cx="12657220" cy="1292662"/>
          </a:xfrm>
          <a:prstGeom prst="rect">
            <a:avLst/>
          </a:prstGeom>
          <a:noFill/>
          <a:effectLst>
            <a:glow rad="63500">
              <a:schemeClr val="accent1">
                <a:satMod val="175000"/>
                <a:alpha val="40000"/>
              </a:schemeClr>
            </a:glo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chemeClr val="bg1"/>
                  </a:solidFill>
                </a:ln>
                <a:effectLst/>
                <a:uLnTx/>
                <a:uFillTx/>
                <a:latin typeface="Corbel" panose="020B0503020204020204"/>
                <a:ea typeface="+mn-ea"/>
                <a:cs typeface="+mn-cs"/>
              </a:rPr>
              <a:t>GRAPHENE OXIDE, 5G AND COVID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xmlns="" id="{C2DE593B-D9C2-4B8F-A9BC-63A0E093CECB}"/>
              </a:ext>
            </a:extLst>
          </p:cNvPr>
          <p:cNvSpPr txBox="1"/>
          <p:nvPr/>
        </p:nvSpPr>
        <p:spPr>
          <a:xfrm>
            <a:off x="2731400" y="6296977"/>
            <a:ext cx="7194420"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A PRESENTATION BY FTWPROJECT.COM</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xmlns="" val="2666937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CBDEB75-11F8-487B-8D55-62E452D8C541}"/>
              </a:ext>
            </a:extLst>
          </p:cNvPr>
          <p:cNvSpPr txBox="1"/>
          <p:nvPr/>
        </p:nvSpPr>
        <p:spPr>
          <a:xfrm>
            <a:off x="308810" y="89568"/>
            <a:ext cx="11781590" cy="923330"/>
          </a:xfrm>
          <a:prstGeom prst="rect">
            <a:avLst/>
          </a:prstGeom>
          <a:noFill/>
        </p:spPr>
        <p:txBody>
          <a:bodyPr wrap="square" rtlCol="0">
            <a:spAutoFit/>
          </a:bodyPr>
          <a:lstStyle/>
          <a:p>
            <a:pPr algn="ctr"/>
            <a:r>
              <a:rPr lang="en-US" sz="3600" dirty="0"/>
              <a:t>Properties and Uses for Graphene </a:t>
            </a:r>
          </a:p>
          <a:p>
            <a:endParaRPr lang="en-US" dirty="0"/>
          </a:p>
        </p:txBody>
      </p:sp>
      <p:sp>
        <p:nvSpPr>
          <p:cNvPr id="8" name="Rectangle 7">
            <a:extLst>
              <a:ext uri="{FF2B5EF4-FFF2-40B4-BE49-F238E27FC236}">
                <a16:creationId xmlns:a16="http://schemas.microsoft.com/office/drawing/2014/main" xmlns="" id="{2DF9A032-4E72-4E04-B883-013541C88DB6}"/>
              </a:ext>
            </a:extLst>
          </p:cNvPr>
          <p:cNvSpPr/>
          <p:nvPr/>
        </p:nvSpPr>
        <p:spPr>
          <a:xfrm>
            <a:off x="1392072" y="918662"/>
            <a:ext cx="10491118" cy="6033575"/>
          </a:xfrm>
          <a:prstGeom prst="rect">
            <a:avLst/>
          </a:prstGeom>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2400" dirty="0">
                <a:latin typeface="Arial" panose="020B0604020202020204" pitchFamily="34" charset="0"/>
                <a:ea typeface="Symbol" panose="05050102010706020507" pitchFamily="18" charset="2"/>
                <a:cs typeface="Symbol" panose="05050102010706020507" pitchFamily="18" charset="2"/>
              </a:rPr>
              <a:t>Revolutionary supercapacitor technology and antimicrobial devices using laser etching fabrication</a:t>
            </a:r>
          </a:p>
          <a:p>
            <a:pPr marL="342900" marR="0" lvl="0" indent="-342900">
              <a:lnSpc>
                <a:spcPct val="115000"/>
              </a:lnSpc>
              <a:spcBef>
                <a:spcPts val="0"/>
              </a:spcBef>
              <a:spcAft>
                <a:spcPts val="0"/>
              </a:spcAft>
              <a:buFont typeface="Symbol" panose="05050102010706020507" pitchFamily="18" charset="2"/>
              <a:buChar char="·"/>
            </a:pPr>
            <a:r>
              <a:rPr lang="en-US" sz="2400" dirty="0">
                <a:latin typeface="Arial" panose="020B0604020202020204" pitchFamily="34" charset="0"/>
                <a:ea typeface="Symbol" panose="05050102010706020507" pitchFamily="18" charset="2"/>
                <a:cs typeface="Symbol" panose="05050102010706020507" pitchFamily="18" charset="2"/>
              </a:rPr>
              <a:t>Strengthen different composites including human bone implants</a:t>
            </a:r>
          </a:p>
          <a:p>
            <a:pPr marL="342900" marR="0" lvl="0" indent="-342900">
              <a:lnSpc>
                <a:spcPct val="115000"/>
              </a:lnSpc>
              <a:spcBef>
                <a:spcPts val="0"/>
              </a:spcBef>
              <a:spcAft>
                <a:spcPts val="0"/>
              </a:spcAft>
              <a:buFont typeface="Symbol" panose="05050102010706020507" pitchFamily="18" charset="2"/>
              <a:buChar char="·"/>
            </a:pPr>
            <a:r>
              <a:rPr lang="en-US" sz="2400" dirty="0">
                <a:latin typeface="Arial" panose="020B0604020202020204" pitchFamily="34" charset="0"/>
                <a:ea typeface="Symbol" panose="05050102010706020507" pitchFamily="18" charset="2"/>
                <a:cs typeface="Symbol" panose="05050102010706020507" pitchFamily="18" charset="2"/>
              </a:rPr>
              <a:t>Magnetically-driven nano-scale human bio-sensor and graphene micro-motor drug delivery research – </a:t>
            </a:r>
            <a:r>
              <a:rPr lang="en-US" sz="2400" dirty="0">
                <a:solidFill>
                  <a:schemeClr val="bg1"/>
                </a:solidFill>
                <a:latin typeface="Arial" panose="020B0604020202020204" pitchFamily="34" charset="0"/>
                <a:ea typeface="Symbol" panose="05050102010706020507" pitchFamily="18" charset="2"/>
                <a:cs typeface="Symbol" panose="05050102010706020507" pitchFamily="18" charset="2"/>
              </a:rPr>
              <a:t> </a:t>
            </a:r>
            <a:r>
              <a:rPr lang="en-US" sz="2400" dirty="0">
                <a:latin typeface="Arial" panose="020B0604020202020204" pitchFamily="34" charset="0"/>
                <a:ea typeface="Symbol" panose="05050102010706020507" pitchFamily="18" charset="2"/>
                <a:cs typeface="Symbol" panose="05050102010706020507" pitchFamily="18" charset="2"/>
              </a:rPr>
              <a:t>“Graphene micromotors spin forward” –(video in blog post)</a:t>
            </a:r>
          </a:p>
          <a:p>
            <a:pPr marL="342900" marR="0" lvl="0" indent="-342900">
              <a:lnSpc>
                <a:spcPct val="115000"/>
              </a:lnSpc>
              <a:spcBef>
                <a:spcPts val="0"/>
              </a:spcBef>
              <a:spcAft>
                <a:spcPts val="0"/>
              </a:spcAft>
              <a:buFont typeface="Symbol" panose="05050102010706020507" pitchFamily="18" charset="2"/>
              <a:buChar char="·"/>
              <a:tabLst>
                <a:tab pos="2969895" algn="ctr"/>
              </a:tabLst>
            </a:pPr>
            <a:r>
              <a:rPr lang="en-US" sz="2400" dirty="0">
                <a:latin typeface="Arial" panose="020B0604020202020204" pitchFamily="34" charset="0"/>
                <a:ea typeface="Symbol" panose="05050102010706020507" pitchFamily="18" charset="2"/>
                <a:cs typeface="Symbol" panose="05050102010706020507" pitchFamily="18" charset="2"/>
              </a:rPr>
              <a:t>Strongly electrically and mechanically reactive to external electrostatic and RF radiation (Teslaphoresis) - “Nanotubes assemble rice introduces Teslaphoresis” (video in blog post)</a:t>
            </a:r>
          </a:p>
          <a:p>
            <a:pPr marL="342900" marR="0" lvl="0" indent="-342900">
              <a:lnSpc>
                <a:spcPct val="115000"/>
              </a:lnSpc>
              <a:spcBef>
                <a:spcPts val="0"/>
              </a:spcBef>
              <a:spcAft>
                <a:spcPts val="1000"/>
              </a:spcAft>
              <a:buFont typeface="Symbol" panose="05050102010706020507" pitchFamily="18" charset="2"/>
              <a:buChar char="·"/>
            </a:pPr>
            <a:r>
              <a:rPr lang="en-US" sz="2400" dirty="0">
                <a:latin typeface="Arial" panose="020B0604020202020204" pitchFamily="34" charset="0"/>
                <a:ea typeface="Symbol" panose="05050102010706020507" pitchFamily="18" charset="2"/>
                <a:cs typeface="Symbol" panose="05050102010706020507" pitchFamily="18" charset="2"/>
              </a:rPr>
              <a:t>Graphene synthesis in bulk is still challenging even though it can be made by the garage researcher using Laser-Induced Method or Flash method. Quality of Graphene fabrication is proportional to the cost, but is an unregulated market and open to lack of quality control and fraud</a:t>
            </a:r>
          </a:p>
          <a:p>
            <a:pPr marL="269875" marR="0" indent="-179705">
              <a:lnSpc>
                <a:spcPct val="115000"/>
              </a:lnSpc>
              <a:spcBef>
                <a:spcPts val="0"/>
              </a:spcBef>
              <a:spcAft>
                <a:spcPts val="1000"/>
              </a:spcAft>
            </a:pPr>
            <a:r>
              <a:rPr lang="en-US" dirty="0">
                <a:latin typeface="Arial" panose="020B0604020202020204" pitchFamily="34" charset="0"/>
                <a:ea typeface="Arial" panose="020B060402020202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xmlns="" id="{2854B271-699B-4C1C-B07D-D84461826F40}"/>
              </a:ext>
            </a:extLst>
          </p:cNvPr>
          <p:cNvPicPr>
            <a:picLocks noChangeAspect="1"/>
          </p:cNvPicPr>
          <p:nvPr/>
        </p:nvPicPr>
        <p:blipFill rotWithShape="1">
          <a:blip r:embed="rId2"/>
          <a:srcRect l="77454"/>
          <a:stretch/>
        </p:blipFill>
        <p:spPr>
          <a:xfrm>
            <a:off x="-13648" y="0"/>
            <a:ext cx="1242968" cy="6858000"/>
          </a:xfrm>
          <a:prstGeom prst="rect">
            <a:avLst/>
          </a:prstGeom>
        </p:spPr>
      </p:pic>
      <p:sp>
        <p:nvSpPr>
          <p:cNvPr id="7" name="TextBox 6">
            <a:extLst>
              <a:ext uri="{FF2B5EF4-FFF2-40B4-BE49-F238E27FC236}">
                <a16:creationId xmlns:a16="http://schemas.microsoft.com/office/drawing/2014/main" xmlns="" id="{17764FBA-7526-44A1-80C3-FA21B68D31E8}"/>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2774724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What is Graphene Oxide?</a:t>
            </a:r>
          </a:p>
          <a:p>
            <a:endParaRPr lang="en-US" dirty="0"/>
          </a:p>
        </p:txBody>
      </p:sp>
      <p:sp>
        <p:nvSpPr>
          <p:cNvPr id="8" name="Rectangle 7">
            <a:extLst>
              <a:ext uri="{FF2B5EF4-FFF2-40B4-BE49-F238E27FC236}">
                <a16:creationId xmlns:a16="http://schemas.microsoft.com/office/drawing/2014/main" xmlns="" id="{2DF9A032-4E72-4E04-B883-013541C88DB6}"/>
              </a:ext>
            </a:extLst>
          </p:cNvPr>
          <p:cNvSpPr/>
          <p:nvPr/>
        </p:nvSpPr>
        <p:spPr>
          <a:xfrm>
            <a:off x="6246829" y="828232"/>
            <a:ext cx="5079925" cy="2031325"/>
          </a:xfrm>
          <a:prstGeom prst="rect">
            <a:avLst/>
          </a:prstGeom>
        </p:spPr>
        <p:txBody>
          <a:bodyPr wrap="square">
            <a:spAutoFit/>
          </a:bodyPr>
          <a:lstStyle/>
          <a:p>
            <a:r>
              <a:rPr lang="en-US" dirty="0"/>
              <a:t>Graphene oxide (GO) is and oxidized form of graphene with oxygen molecules (</a:t>
            </a:r>
            <a:r>
              <a:rPr lang="en-US" dirty="0" err="1"/>
              <a:t>ie</a:t>
            </a:r>
            <a:r>
              <a:rPr lang="en-US" dirty="0"/>
              <a:t>. OH, CO, COOH, HO, etc.) attached on the surface (called functional groups). </a:t>
            </a:r>
          </a:p>
          <a:p>
            <a:endParaRPr lang="en-US" dirty="0"/>
          </a:p>
          <a:p>
            <a:r>
              <a:rPr lang="en-US" dirty="0"/>
              <a:t>Discovered in 1859</a:t>
            </a:r>
          </a:p>
          <a:p>
            <a:endParaRPr lang="en-US" dirty="0"/>
          </a:p>
        </p:txBody>
      </p:sp>
      <p:pic>
        <p:nvPicPr>
          <p:cNvPr id="2" name="Picture 1">
            <a:extLst>
              <a:ext uri="{FF2B5EF4-FFF2-40B4-BE49-F238E27FC236}">
                <a16:creationId xmlns:a16="http://schemas.microsoft.com/office/drawing/2014/main" xmlns="" id="{400AE135-C2AF-40F7-8978-75C9B005E753}"/>
              </a:ext>
            </a:extLst>
          </p:cNvPr>
          <p:cNvPicPr>
            <a:picLocks noChangeAspect="1"/>
          </p:cNvPicPr>
          <p:nvPr/>
        </p:nvPicPr>
        <p:blipFill>
          <a:blip r:embed="rId2"/>
          <a:stretch>
            <a:fillRect/>
          </a:stretch>
        </p:blipFill>
        <p:spPr>
          <a:xfrm>
            <a:off x="0" y="671551"/>
            <a:ext cx="5938019" cy="2609314"/>
          </a:xfrm>
          <a:prstGeom prst="rect">
            <a:avLst/>
          </a:prstGeom>
        </p:spPr>
      </p:pic>
      <p:sp>
        <p:nvSpPr>
          <p:cNvPr id="5" name="Rectangle 4">
            <a:extLst>
              <a:ext uri="{FF2B5EF4-FFF2-40B4-BE49-F238E27FC236}">
                <a16:creationId xmlns:a16="http://schemas.microsoft.com/office/drawing/2014/main" xmlns="" id="{5E8373FB-E263-46A1-8511-13EF1B42FEBF}"/>
              </a:ext>
            </a:extLst>
          </p:cNvPr>
          <p:cNvSpPr/>
          <p:nvPr/>
        </p:nvSpPr>
        <p:spPr>
          <a:xfrm>
            <a:off x="308810" y="3406348"/>
            <a:ext cx="11781590" cy="1354217"/>
          </a:xfrm>
          <a:prstGeom prst="rect">
            <a:avLst/>
          </a:prstGeom>
        </p:spPr>
        <p:txBody>
          <a:bodyPr wrap="square">
            <a:spAutoFit/>
          </a:bodyPr>
          <a:lstStyle/>
          <a:p>
            <a:r>
              <a:rPr lang="en-US" sz="2800" dirty="0"/>
              <a:t>GRAPHENE OXIDE 160 YEAR KNOWN POISON !!!</a:t>
            </a:r>
            <a:r>
              <a:rPr lang="en-US" dirty="0"/>
              <a:t/>
            </a:r>
            <a:br>
              <a:rPr lang="en-US" dirty="0"/>
            </a:br>
            <a:r>
              <a:rPr lang="en-US" dirty="0"/>
              <a:t>“Oops” they forgot to scrub the Wikipedia page</a:t>
            </a:r>
          </a:p>
          <a:p>
            <a:endParaRPr lang="en-US" dirty="0"/>
          </a:p>
          <a:p>
            <a:endParaRPr lang="en-US" dirty="0"/>
          </a:p>
        </p:txBody>
      </p:sp>
      <p:pic>
        <p:nvPicPr>
          <p:cNvPr id="3" name="Picture 2">
            <a:extLst>
              <a:ext uri="{FF2B5EF4-FFF2-40B4-BE49-F238E27FC236}">
                <a16:creationId xmlns:a16="http://schemas.microsoft.com/office/drawing/2014/main" xmlns="" id="{D3F31F64-BB3A-41D3-901D-FC30B0EE4A1B}"/>
              </a:ext>
            </a:extLst>
          </p:cNvPr>
          <p:cNvPicPr>
            <a:picLocks noChangeAspect="1"/>
          </p:cNvPicPr>
          <p:nvPr/>
        </p:nvPicPr>
        <p:blipFill>
          <a:blip r:embed="rId3"/>
          <a:stretch>
            <a:fillRect/>
          </a:stretch>
        </p:blipFill>
        <p:spPr>
          <a:xfrm>
            <a:off x="110677" y="4158510"/>
            <a:ext cx="11654683" cy="1871258"/>
          </a:xfrm>
          <a:prstGeom prst="rect">
            <a:avLst/>
          </a:prstGeom>
        </p:spPr>
      </p:pic>
      <p:sp>
        <p:nvSpPr>
          <p:cNvPr id="7" name="Rectangle 6">
            <a:extLst>
              <a:ext uri="{FF2B5EF4-FFF2-40B4-BE49-F238E27FC236}">
                <a16:creationId xmlns:a16="http://schemas.microsoft.com/office/drawing/2014/main" xmlns="" id="{FABCC16F-D743-4B07-A9D0-0BB3B97C90D8}"/>
              </a:ext>
            </a:extLst>
          </p:cNvPr>
          <p:cNvSpPr/>
          <p:nvPr/>
        </p:nvSpPr>
        <p:spPr>
          <a:xfrm>
            <a:off x="356034" y="6017436"/>
            <a:ext cx="11781590" cy="1200329"/>
          </a:xfrm>
          <a:prstGeom prst="rect">
            <a:avLst/>
          </a:prstGeom>
        </p:spPr>
        <p:txBody>
          <a:bodyPr wrap="square">
            <a:spAutoFit/>
          </a:bodyPr>
          <a:lstStyle/>
          <a:p>
            <a:r>
              <a:rPr lang="en-US" sz="3600" dirty="0"/>
              <a:t>This is why they don’t want to disclose what’s in the shots. </a:t>
            </a:r>
          </a:p>
          <a:p>
            <a:endParaRPr lang="en-US" dirty="0"/>
          </a:p>
          <a:p>
            <a:endParaRPr lang="en-US" dirty="0"/>
          </a:p>
        </p:txBody>
      </p:sp>
      <p:sp>
        <p:nvSpPr>
          <p:cNvPr id="9" name="TextBox 8">
            <a:extLst>
              <a:ext uri="{FF2B5EF4-FFF2-40B4-BE49-F238E27FC236}">
                <a16:creationId xmlns:a16="http://schemas.microsoft.com/office/drawing/2014/main" xmlns="" id="{75051A64-E01F-43A1-B51B-CBA465FA9796}"/>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1527058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DF9A032-4E72-4E04-B883-013541C88DB6}"/>
              </a:ext>
            </a:extLst>
          </p:cNvPr>
          <p:cNvSpPr/>
          <p:nvPr/>
        </p:nvSpPr>
        <p:spPr>
          <a:xfrm>
            <a:off x="403562" y="-72316"/>
            <a:ext cx="10465990" cy="2831544"/>
          </a:xfrm>
          <a:prstGeom prst="rect">
            <a:avLst/>
          </a:prstGeom>
        </p:spPr>
        <p:txBody>
          <a:bodyPr wrap="square">
            <a:spAutoFit/>
          </a:bodyPr>
          <a:lstStyle/>
          <a:p>
            <a:r>
              <a:rPr lang="en-US" sz="3200" dirty="0"/>
              <a:t>Why Graphene Oxide is Used in the Bio-Medical Industry</a:t>
            </a:r>
            <a:br>
              <a:rPr lang="en-US" sz="3200" dirty="0"/>
            </a:br>
            <a:r>
              <a:rPr lang="en-US" sz="3200" dirty="0"/>
              <a:t>(even though it shouldn’t be): </a:t>
            </a:r>
            <a:r>
              <a:rPr lang="en-US" dirty="0"/>
              <a:t/>
            </a:r>
            <a:br>
              <a:rPr lang="en-US" dirty="0"/>
            </a:br>
            <a:endParaRPr lang="en-US" dirty="0"/>
          </a:p>
          <a:p>
            <a:r>
              <a:rPr lang="en-US" sz="1600" dirty="0"/>
              <a:t>The type of oxygen-based molecules attached to graphene oxide determines its unique properties and function to the graphene lattice, and why it has been researched in the biotech industry.</a:t>
            </a:r>
            <a:br>
              <a:rPr lang="en-US" sz="1600" dirty="0"/>
            </a:br>
            <a:endParaRPr lang="en-US" sz="1600" dirty="0"/>
          </a:p>
          <a:p>
            <a:r>
              <a:rPr lang="en-US" sz="1600" dirty="0"/>
              <a:t>Graphene oxide production is relatively easier to produce on large scales compared to graphene. It contains semi-conducting properties proportional to the level of oxidation of the graphene oxide. It’s hydrophilic (attracted to water) and has good dispersibility in an aqueous environment. </a:t>
            </a:r>
          </a:p>
        </p:txBody>
      </p:sp>
      <p:pic>
        <p:nvPicPr>
          <p:cNvPr id="3" name="Picture 2">
            <a:extLst>
              <a:ext uri="{FF2B5EF4-FFF2-40B4-BE49-F238E27FC236}">
                <a16:creationId xmlns:a16="http://schemas.microsoft.com/office/drawing/2014/main" xmlns="" id="{0289F2AE-F05D-4352-90FF-6E30FF02D0A7}"/>
              </a:ext>
            </a:extLst>
          </p:cNvPr>
          <p:cNvPicPr>
            <a:picLocks noChangeAspect="1"/>
          </p:cNvPicPr>
          <p:nvPr/>
        </p:nvPicPr>
        <p:blipFill>
          <a:blip r:embed="rId2"/>
          <a:stretch>
            <a:fillRect/>
          </a:stretch>
        </p:blipFill>
        <p:spPr>
          <a:xfrm>
            <a:off x="1435395" y="2816732"/>
            <a:ext cx="8849843" cy="1665703"/>
          </a:xfrm>
          <a:prstGeom prst="rect">
            <a:avLst/>
          </a:prstGeom>
        </p:spPr>
      </p:pic>
      <p:sp>
        <p:nvSpPr>
          <p:cNvPr id="6" name="Rectangle 5">
            <a:extLst>
              <a:ext uri="{FF2B5EF4-FFF2-40B4-BE49-F238E27FC236}">
                <a16:creationId xmlns:a16="http://schemas.microsoft.com/office/drawing/2014/main" xmlns="" id="{C001AC9E-E7F6-4278-9C8C-EEC19F22B5B8}"/>
              </a:ext>
            </a:extLst>
          </p:cNvPr>
          <p:cNvSpPr/>
          <p:nvPr/>
        </p:nvSpPr>
        <p:spPr>
          <a:xfrm>
            <a:off x="403562" y="4549676"/>
            <a:ext cx="8849843" cy="2308324"/>
          </a:xfrm>
          <a:prstGeom prst="rect">
            <a:avLst/>
          </a:prstGeom>
        </p:spPr>
        <p:txBody>
          <a:bodyPr wrap="square">
            <a:spAutoFit/>
          </a:bodyPr>
          <a:lstStyle/>
          <a:p>
            <a:r>
              <a:rPr lang="en-US" b="1" u="sng" dirty="0"/>
              <a:t>Applications for Graphene and Graphene Oxide include:</a:t>
            </a:r>
          </a:p>
          <a:p>
            <a:r>
              <a:rPr lang="en-US" dirty="0"/>
              <a:t>Water filtration</a:t>
            </a:r>
          </a:p>
          <a:p>
            <a:r>
              <a:rPr lang="en-US" dirty="0"/>
              <a:t>Covalent functionalization (drugs, polymers, fluorescent tags) </a:t>
            </a:r>
          </a:p>
          <a:p>
            <a:r>
              <a:rPr lang="en-US" dirty="0"/>
              <a:t>Bio-devices, biosensors, human tissue scaffolds, drug delivery and gene therapy vectors</a:t>
            </a:r>
          </a:p>
          <a:p>
            <a:r>
              <a:rPr lang="en-US" dirty="0"/>
              <a:t>Energy Storage for ultracapacitors and batteries cathode/dielectric interface</a:t>
            </a:r>
          </a:p>
          <a:p>
            <a:r>
              <a:rPr lang="en-US" dirty="0"/>
              <a:t>Enhanced fluid separation for passive porous membrane filters</a:t>
            </a:r>
          </a:p>
          <a:p>
            <a:r>
              <a:rPr lang="en-US" dirty="0"/>
              <a:t>Claimed GO shows excellent DNA absorption properties and ‘</a:t>
            </a:r>
            <a:r>
              <a:rPr lang="en-US" dirty="0" err="1"/>
              <a:t>biocompatiblity</a:t>
            </a:r>
            <a:r>
              <a:rPr lang="en-US" dirty="0"/>
              <a:t>’. DNA binding to GO is found to be very stable and reversible. 6 - (conflicting studies)</a:t>
            </a:r>
          </a:p>
        </p:txBody>
      </p:sp>
      <p:sp>
        <p:nvSpPr>
          <p:cNvPr id="7" name="TextBox 6">
            <a:extLst>
              <a:ext uri="{FF2B5EF4-FFF2-40B4-BE49-F238E27FC236}">
                <a16:creationId xmlns:a16="http://schemas.microsoft.com/office/drawing/2014/main" xmlns="" id="{4B9C53F0-9195-441B-BF07-FCF87E30C0B8}"/>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21415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CBDEB75-11F8-487B-8D55-62E452D8C541}"/>
              </a:ext>
            </a:extLst>
          </p:cNvPr>
          <p:cNvSpPr txBox="1"/>
          <p:nvPr/>
        </p:nvSpPr>
        <p:spPr>
          <a:xfrm>
            <a:off x="308810" y="89568"/>
            <a:ext cx="11781590" cy="1415772"/>
          </a:xfrm>
          <a:prstGeom prst="rect">
            <a:avLst/>
          </a:prstGeom>
          <a:noFill/>
        </p:spPr>
        <p:txBody>
          <a:bodyPr wrap="square" rtlCol="0">
            <a:spAutoFit/>
          </a:bodyPr>
          <a:lstStyle/>
          <a:p>
            <a:pPr algn="ctr"/>
            <a:r>
              <a:rPr lang="en-US" sz="4400" dirty="0"/>
              <a:t>Properties of Graphene Oxide </a:t>
            </a:r>
            <a:r>
              <a:rPr lang="en-US" sz="2400" dirty="0"/>
              <a:t/>
            </a:r>
            <a:br>
              <a:rPr lang="en-US" sz="2400" dirty="0"/>
            </a:br>
            <a:r>
              <a:rPr lang="en-US" sz="2400" dirty="0"/>
              <a:t>(or why they are REALLY using it in Bio-Medical Industry) </a:t>
            </a:r>
          </a:p>
          <a:p>
            <a:endParaRPr lang="en-US" dirty="0"/>
          </a:p>
        </p:txBody>
      </p:sp>
      <p:pic>
        <p:nvPicPr>
          <p:cNvPr id="4" name="Picture 3">
            <a:extLst>
              <a:ext uri="{FF2B5EF4-FFF2-40B4-BE49-F238E27FC236}">
                <a16:creationId xmlns:a16="http://schemas.microsoft.com/office/drawing/2014/main" xmlns="" id="{BC569B72-560E-4CF7-95EA-928D544D977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3719" y="2385199"/>
            <a:ext cx="4572000" cy="2571750"/>
          </a:xfrm>
          <a:prstGeom prst="rect">
            <a:avLst/>
          </a:prstGeom>
        </p:spPr>
      </p:pic>
      <p:sp>
        <p:nvSpPr>
          <p:cNvPr id="5" name="TextBox 4">
            <a:extLst>
              <a:ext uri="{FF2B5EF4-FFF2-40B4-BE49-F238E27FC236}">
                <a16:creationId xmlns:a16="http://schemas.microsoft.com/office/drawing/2014/main" xmlns="" id="{36D52260-8D25-4ADD-BD5D-2011DF07EE10}"/>
              </a:ext>
            </a:extLst>
          </p:cNvPr>
          <p:cNvSpPr txBox="1"/>
          <p:nvPr/>
        </p:nvSpPr>
        <p:spPr>
          <a:xfrm>
            <a:off x="5665225" y="2140372"/>
            <a:ext cx="5658807" cy="4062651"/>
          </a:xfrm>
          <a:prstGeom prst="rect">
            <a:avLst/>
          </a:prstGeom>
          <a:noFill/>
        </p:spPr>
        <p:txBody>
          <a:bodyPr wrap="square" rtlCol="0">
            <a:spAutoFit/>
          </a:bodyPr>
          <a:lstStyle/>
          <a:p>
            <a:r>
              <a:rPr lang="en-US" sz="2400" dirty="0"/>
              <a:t>-Stimulated / controlled by EMF frequencies, specifically those found in 5G</a:t>
            </a:r>
            <a:br>
              <a:rPr lang="en-US" sz="2400" dirty="0"/>
            </a:br>
            <a:r>
              <a:rPr lang="en-US" sz="2400" dirty="0"/>
              <a:t>-multiplies when electronically stimulated</a:t>
            </a:r>
            <a:br>
              <a:rPr lang="en-US" sz="2400" dirty="0"/>
            </a:br>
            <a:r>
              <a:rPr lang="en-US" sz="2400" dirty="0"/>
              <a:t>-transparent</a:t>
            </a:r>
            <a:br>
              <a:rPr lang="en-US" sz="2400" dirty="0"/>
            </a:br>
            <a:r>
              <a:rPr lang="en-US" sz="2400" dirty="0"/>
              <a:t>-LUCIFEROUS-bioluminescence</a:t>
            </a:r>
            <a:br>
              <a:rPr lang="en-US" sz="2400" dirty="0"/>
            </a:br>
            <a:r>
              <a:rPr lang="en-US" sz="2400" dirty="0"/>
              <a:t>-magnetism</a:t>
            </a:r>
            <a:br>
              <a:rPr lang="en-US" sz="2400" dirty="0"/>
            </a:br>
            <a:r>
              <a:rPr lang="en-US" sz="2400" dirty="0"/>
              <a:t>-passes through the blood brain barrier</a:t>
            </a:r>
            <a:br>
              <a:rPr lang="en-US" sz="2400" dirty="0"/>
            </a:br>
            <a:r>
              <a:rPr lang="en-US" sz="2400" dirty="0"/>
              <a:t>- extremely strong</a:t>
            </a:r>
            <a:br>
              <a:rPr lang="en-US" sz="2400" dirty="0"/>
            </a:br>
            <a:r>
              <a:rPr lang="en-US" sz="2400" dirty="0"/>
              <a:t>-can be used to manipulate neural pathways in the brain. </a:t>
            </a:r>
          </a:p>
          <a:p>
            <a:endParaRPr lang="en-US" dirty="0"/>
          </a:p>
        </p:txBody>
      </p:sp>
      <p:sp>
        <p:nvSpPr>
          <p:cNvPr id="6" name="TextBox 5">
            <a:extLst>
              <a:ext uri="{FF2B5EF4-FFF2-40B4-BE49-F238E27FC236}">
                <a16:creationId xmlns:a16="http://schemas.microsoft.com/office/drawing/2014/main" xmlns="" id="{070627DC-ECF1-44DD-ACA2-B67146EF14F5}"/>
              </a:ext>
            </a:extLst>
          </p:cNvPr>
          <p:cNvSpPr txBox="1"/>
          <p:nvPr/>
        </p:nvSpPr>
        <p:spPr>
          <a:xfrm>
            <a:off x="468297" y="5095027"/>
            <a:ext cx="3901683" cy="1692771"/>
          </a:xfrm>
          <a:prstGeom prst="rect">
            <a:avLst/>
          </a:prstGeom>
          <a:noFill/>
        </p:spPr>
        <p:txBody>
          <a:bodyPr wrap="square" rtlCol="0">
            <a:spAutoFit/>
          </a:bodyPr>
          <a:lstStyle/>
          <a:p>
            <a:pPr algn="ctr"/>
            <a:r>
              <a:rPr lang="en-US" sz="2400" dirty="0"/>
              <a:t>THIS IS WHAT THEY ARE PUTTING IN YOUR BODY!!</a:t>
            </a:r>
            <a:br>
              <a:rPr lang="en-US" sz="2400" dirty="0"/>
            </a:br>
            <a:r>
              <a:rPr lang="en-US" sz="2400" dirty="0"/>
              <a:t/>
            </a:r>
            <a:br>
              <a:rPr lang="en-US" sz="2400" dirty="0"/>
            </a:br>
            <a:r>
              <a:rPr lang="en-US" sz="1400" dirty="0"/>
              <a:t>(VIEW IN SLIDESHOW MODE FOR ANIMATION)</a:t>
            </a:r>
          </a:p>
          <a:p>
            <a:endParaRPr lang="en-US" dirty="0"/>
          </a:p>
        </p:txBody>
      </p:sp>
      <p:pic>
        <p:nvPicPr>
          <p:cNvPr id="2" name="Picture 1">
            <a:extLst>
              <a:ext uri="{FF2B5EF4-FFF2-40B4-BE49-F238E27FC236}">
                <a16:creationId xmlns:a16="http://schemas.microsoft.com/office/drawing/2014/main" xmlns="" id="{842B0F2D-1A44-461A-9483-9B875408EAAF}"/>
              </a:ext>
            </a:extLst>
          </p:cNvPr>
          <p:cNvPicPr>
            <a:picLocks noChangeAspect="1"/>
          </p:cNvPicPr>
          <p:nvPr/>
        </p:nvPicPr>
        <p:blipFill>
          <a:blip r:embed="rId3"/>
          <a:stretch>
            <a:fillRect/>
          </a:stretch>
        </p:blipFill>
        <p:spPr>
          <a:xfrm>
            <a:off x="0" y="1470416"/>
            <a:ext cx="5252018" cy="1158340"/>
          </a:xfrm>
          <a:prstGeom prst="rect">
            <a:avLst/>
          </a:prstGeom>
        </p:spPr>
      </p:pic>
      <p:sp>
        <p:nvSpPr>
          <p:cNvPr id="9" name="TextBox 8">
            <a:extLst>
              <a:ext uri="{FF2B5EF4-FFF2-40B4-BE49-F238E27FC236}">
                <a16:creationId xmlns:a16="http://schemas.microsoft.com/office/drawing/2014/main" xmlns="" id="{E97FA63D-11E8-4132-835E-CCD9C2CDEDBE}"/>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147473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4FC5FC6-9E7D-44C9-B759-CE4F309395DE}"/>
              </a:ext>
            </a:extLst>
          </p:cNvPr>
          <p:cNvSpPr/>
          <p:nvPr/>
        </p:nvSpPr>
        <p:spPr>
          <a:xfrm>
            <a:off x="799552" y="5626894"/>
            <a:ext cx="10592896" cy="1642629"/>
          </a:xfrm>
          <a:prstGeom prst="rect">
            <a:avLst/>
          </a:prstGeom>
        </p:spPr>
        <p:txBody>
          <a:bodyPr wrap="square">
            <a:spAutoFit/>
          </a:bodyPr>
          <a:lstStyle/>
          <a:p>
            <a:pPr lvl="0" defTabSz="457200">
              <a:lnSpc>
                <a:spcPct val="115000"/>
              </a:lnSpc>
              <a:spcAft>
                <a:spcPts val="1000"/>
              </a:spcAft>
            </a:pPr>
            <a:r>
              <a:rPr lang="en-US" dirty="0"/>
              <a:t>There are THOUSANDS of peer reviewed scientific studies and articles discussing conductive hydrogels. We’ve put together a short list of some relative studies as backup documentation. </a:t>
            </a:r>
            <a:br>
              <a:rPr lang="en-US" dirty="0"/>
            </a:br>
            <a:r>
              <a:rPr lang="en-US" u="sng" dirty="0">
                <a:hlinkClick r:id="rId2"/>
              </a:rPr>
              <a:t>Summary of Hydrogel &amp; Quantum Dot Nanotechnology Characteristics-Click to Download</a:t>
            </a:r>
            <a:r>
              <a:rPr lang="en-US" dirty="0"/>
              <a:t> </a:t>
            </a: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AD4C9733-51A6-4E56-89A4-325B534FC68B}"/>
              </a:ext>
            </a:extLst>
          </p:cNvPr>
          <p:cNvPicPr>
            <a:picLocks noChangeAspect="1"/>
          </p:cNvPicPr>
          <p:nvPr/>
        </p:nvPicPr>
        <p:blipFill>
          <a:blip r:embed="rId3"/>
          <a:stretch>
            <a:fillRect/>
          </a:stretch>
        </p:blipFill>
        <p:spPr>
          <a:xfrm>
            <a:off x="2847496" y="2901746"/>
            <a:ext cx="5944115" cy="2725148"/>
          </a:xfrm>
          <a:prstGeom prst="rect">
            <a:avLst/>
          </a:prstGeom>
        </p:spPr>
      </p:pic>
      <p:sp>
        <p:nvSpPr>
          <p:cNvPr id="5" name="TextBox 4">
            <a:extLst>
              <a:ext uri="{FF2B5EF4-FFF2-40B4-BE49-F238E27FC236}">
                <a16:creationId xmlns:a16="http://schemas.microsoft.com/office/drawing/2014/main" xmlns="" id="{E6C54E59-D482-4820-90BE-88B71AA17E19}"/>
              </a:ext>
            </a:extLst>
          </p:cNvPr>
          <p:cNvSpPr txBox="1"/>
          <p:nvPr/>
        </p:nvSpPr>
        <p:spPr>
          <a:xfrm>
            <a:off x="1908802" y="2347525"/>
            <a:ext cx="10217888" cy="646331"/>
          </a:xfrm>
          <a:prstGeom prst="rect">
            <a:avLst/>
          </a:prstGeom>
          <a:noFill/>
        </p:spPr>
        <p:txBody>
          <a:bodyPr wrap="square" rtlCol="0">
            <a:spAutoFit/>
          </a:bodyPr>
          <a:lstStyle/>
          <a:p>
            <a:r>
              <a:rPr lang="en-US" dirty="0"/>
              <a:t>From: A Military-Funded Biosensor Could Be the Future of Pandemic Detection</a:t>
            </a:r>
          </a:p>
          <a:p>
            <a:endParaRPr lang="en-US" dirty="0"/>
          </a:p>
        </p:txBody>
      </p:sp>
      <p:pic>
        <p:nvPicPr>
          <p:cNvPr id="6" name="Picture 5">
            <a:extLst>
              <a:ext uri="{FF2B5EF4-FFF2-40B4-BE49-F238E27FC236}">
                <a16:creationId xmlns:a16="http://schemas.microsoft.com/office/drawing/2014/main" xmlns="" id="{402F844E-B1FF-4977-9C53-02A4F72B9C0E}"/>
              </a:ext>
            </a:extLst>
          </p:cNvPr>
          <p:cNvPicPr>
            <a:picLocks noChangeAspect="1"/>
          </p:cNvPicPr>
          <p:nvPr/>
        </p:nvPicPr>
        <p:blipFill>
          <a:blip r:embed="rId4"/>
          <a:stretch>
            <a:fillRect/>
          </a:stretch>
        </p:blipFill>
        <p:spPr>
          <a:xfrm>
            <a:off x="1409829" y="-285512"/>
            <a:ext cx="9372342" cy="3077288"/>
          </a:xfrm>
          <a:prstGeom prst="rect">
            <a:avLst/>
          </a:prstGeom>
        </p:spPr>
      </p:pic>
      <p:sp>
        <p:nvSpPr>
          <p:cNvPr id="7" name="TextBox 6">
            <a:extLst>
              <a:ext uri="{FF2B5EF4-FFF2-40B4-BE49-F238E27FC236}">
                <a16:creationId xmlns:a16="http://schemas.microsoft.com/office/drawing/2014/main" xmlns="" id="{6D660A52-A91F-41A1-B5E8-DCC0A61A80DD}"/>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499083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628F1EB-A1CB-4D07-A4E1-FD1B8C09DD59}"/>
              </a:ext>
            </a:extLst>
          </p:cNvPr>
          <p:cNvSpPr txBox="1"/>
          <p:nvPr/>
        </p:nvSpPr>
        <p:spPr>
          <a:xfrm>
            <a:off x="489194" y="102143"/>
            <a:ext cx="1217427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WHATS IN THE COVID SHOTS? GRAPHENE OXIDE, STEEL, PARASITES AND MORE </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xmlns="" id="{94FC5FC6-9E7D-44C9-B759-CE4F309395DE}"/>
              </a:ext>
            </a:extLst>
          </p:cNvPr>
          <p:cNvSpPr/>
          <p:nvPr/>
        </p:nvSpPr>
        <p:spPr>
          <a:xfrm>
            <a:off x="234596" y="1084071"/>
            <a:ext cx="12683475" cy="1947841"/>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44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GRAPHENE OXIDE FOUND IN </a:t>
            </a:r>
            <a:r>
              <a:rPr kumimoji="0" lang="en-US" sz="44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ALL</a:t>
            </a:r>
            <a:r>
              <a:rPr kumimoji="0" lang="en-US" sz="44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THE COVID SHOTS</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782C8452-7297-4F37-9B15-249B45D2EA2F}"/>
              </a:ext>
            </a:extLst>
          </p:cNvPr>
          <p:cNvPicPr/>
          <p:nvPr/>
        </p:nvPicPr>
        <p:blipFill rotWithShape="1">
          <a:blip r:embed="rId2">
            <a:extLst>
              <a:ext uri="{28A0092B-C50C-407E-A947-70E740481C1C}">
                <a14:useLocalDpi xmlns:a14="http://schemas.microsoft.com/office/drawing/2010/main" xmlns="" val="0"/>
              </a:ext>
            </a:extLst>
          </a:blip>
          <a:srcRect l="66434"/>
          <a:stretch/>
        </p:blipFill>
        <p:spPr bwMode="auto">
          <a:xfrm>
            <a:off x="234597" y="2750563"/>
            <a:ext cx="2631294" cy="2632459"/>
          </a:xfrm>
          <a:prstGeom prst="rect">
            <a:avLst/>
          </a:prstGeom>
          <a:noFill/>
        </p:spPr>
      </p:pic>
      <p:pic>
        <p:nvPicPr>
          <p:cNvPr id="10" name="Picture 9">
            <a:extLst>
              <a:ext uri="{FF2B5EF4-FFF2-40B4-BE49-F238E27FC236}">
                <a16:creationId xmlns:a16="http://schemas.microsoft.com/office/drawing/2014/main" xmlns="" id="{FF144977-75C4-42F8-A4E5-2BC0FD9D11C1}"/>
              </a:ext>
            </a:extLst>
          </p:cNvPr>
          <p:cNvPicPr/>
          <p:nvPr/>
        </p:nvPicPr>
        <p:blipFill rotWithShape="1">
          <a:blip r:embed="rId3">
            <a:extLst>
              <a:ext uri="{28A0092B-C50C-407E-A947-70E740481C1C}">
                <a14:useLocalDpi xmlns:a14="http://schemas.microsoft.com/office/drawing/2010/main" xmlns="" val="0"/>
              </a:ext>
            </a:extLst>
          </a:blip>
          <a:srcRect l="20924" r="21317"/>
          <a:stretch/>
        </p:blipFill>
        <p:spPr bwMode="auto">
          <a:xfrm>
            <a:off x="3131552" y="2733204"/>
            <a:ext cx="2769517" cy="2632459"/>
          </a:xfrm>
          <a:prstGeom prst="rect">
            <a:avLst/>
          </a:prstGeom>
          <a:noFill/>
        </p:spPr>
      </p:pic>
      <p:pic>
        <p:nvPicPr>
          <p:cNvPr id="2" name="Picture 1">
            <a:extLst>
              <a:ext uri="{FF2B5EF4-FFF2-40B4-BE49-F238E27FC236}">
                <a16:creationId xmlns:a16="http://schemas.microsoft.com/office/drawing/2014/main" xmlns="" id="{FEA429E8-11E3-437A-9E0B-21AD24F02D48}"/>
              </a:ext>
            </a:extLst>
          </p:cNvPr>
          <p:cNvPicPr>
            <a:picLocks noChangeAspect="1"/>
          </p:cNvPicPr>
          <p:nvPr/>
        </p:nvPicPr>
        <p:blipFill rotWithShape="1">
          <a:blip r:embed="rId4"/>
          <a:srcRect l="9397" t="35596" r="60237" b="12737"/>
          <a:stretch/>
        </p:blipFill>
        <p:spPr>
          <a:xfrm>
            <a:off x="9369491" y="2689715"/>
            <a:ext cx="2587912" cy="2671857"/>
          </a:xfrm>
          <a:prstGeom prst="rect">
            <a:avLst/>
          </a:prstGeom>
        </p:spPr>
      </p:pic>
      <p:pic>
        <p:nvPicPr>
          <p:cNvPr id="5" name="Picture 4">
            <a:extLst>
              <a:ext uri="{FF2B5EF4-FFF2-40B4-BE49-F238E27FC236}">
                <a16:creationId xmlns:a16="http://schemas.microsoft.com/office/drawing/2014/main" xmlns="" id="{751EAEA3-4A19-4445-9D3D-384F5654AC6E}"/>
              </a:ext>
            </a:extLst>
          </p:cNvPr>
          <p:cNvPicPr>
            <a:picLocks noChangeAspect="1"/>
          </p:cNvPicPr>
          <p:nvPr/>
        </p:nvPicPr>
        <p:blipFill rotWithShape="1">
          <a:blip r:embed="rId5"/>
          <a:srcRect l="12008" r="13629"/>
          <a:stretch/>
        </p:blipFill>
        <p:spPr>
          <a:xfrm>
            <a:off x="6290933" y="2693806"/>
            <a:ext cx="2843945" cy="2671857"/>
          </a:xfrm>
          <a:prstGeom prst="rect">
            <a:avLst/>
          </a:prstGeom>
        </p:spPr>
      </p:pic>
      <p:sp>
        <p:nvSpPr>
          <p:cNvPr id="12" name="Rectangle 11">
            <a:extLst>
              <a:ext uri="{FF2B5EF4-FFF2-40B4-BE49-F238E27FC236}">
                <a16:creationId xmlns:a16="http://schemas.microsoft.com/office/drawing/2014/main" xmlns="" id="{79D76E4E-DC34-4A71-90B9-AA1C3AFD7FE2}"/>
              </a:ext>
            </a:extLst>
          </p:cNvPr>
          <p:cNvSpPr/>
          <p:nvPr/>
        </p:nvSpPr>
        <p:spPr>
          <a:xfrm>
            <a:off x="6788612" y="2000272"/>
            <a:ext cx="2241655" cy="558743"/>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MODERNA</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xmlns="" id="{F9D169E4-6C3F-4745-B202-F417C3204A44}"/>
              </a:ext>
            </a:extLst>
          </p:cNvPr>
          <p:cNvSpPr/>
          <p:nvPr/>
        </p:nvSpPr>
        <p:spPr>
          <a:xfrm>
            <a:off x="919844" y="2130972"/>
            <a:ext cx="1290322" cy="558743"/>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PFIZER</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AE0C22E1-D3D1-4C1E-B7DE-128754B234B3}"/>
              </a:ext>
            </a:extLst>
          </p:cNvPr>
          <p:cNvSpPr/>
          <p:nvPr/>
        </p:nvSpPr>
        <p:spPr>
          <a:xfrm>
            <a:off x="9557058" y="1940879"/>
            <a:ext cx="2400346" cy="558743"/>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ASTRA ZENECA</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968C6D34-1DCD-48A7-BD66-070E41E053F9}"/>
              </a:ext>
            </a:extLst>
          </p:cNvPr>
          <p:cNvSpPr/>
          <p:nvPr/>
        </p:nvSpPr>
        <p:spPr>
          <a:xfrm>
            <a:off x="4093203" y="2057992"/>
            <a:ext cx="928293" cy="558743"/>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lang="en-US" sz="2800" u="none" dirty="0">
                <a:solidFill>
                  <a:prstClr val="white"/>
                </a:solidFill>
                <a:latin typeface="Calibri" panose="020F0502020204030204" pitchFamily="34" charset="0"/>
                <a:ea typeface="Calibri" panose="020F0502020204030204" pitchFamily="34" charset="0"/>
                <a:cs typeface="Arial" panose="020B0604020202020204" pitchFamily="34" charset="0"/>
              </a:rPr>
              <a:t>J&amp;J</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20FC644A-060E-42C6-A808-79ABF1B5355A}"/>
              </a:ext>
            </a:extLst>
          </p:cNvPr>
          <p:cNvSpPr txBox="1"/>
          <p:nvPr/>
        </p:nvSpPr>
        <p:spPr>
          <a:xfrm>
            <a:off x="919844" y="5612292"/>
            <a:ext cx="12174278" cy="14157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Pho</a:t>
            </a:r>
            <a:r>
              <a:rPr lang="en-US" sz="2000" dirty="0" err="1">
                <a:solidFill>
                  <a:prstClr val="white"/>
                </a:solidFill>
                <a:latin typeface="Corbel" panose="020B0503020204020204"/>
              </a:rPr>
              <a:t>to’s</a:t>
            </a:r>
            <a:r>
              <a:rPr lang="en-US" sz="2000" dirty="0">
                <a:solidFill>
                  <a:prstClr val="white"/>
                </a:solidFill>
                <a:latin typeface="Corbel" panose="020B0503020204020204"/>
              </a:rPr>
              <a:t> from lab work done on Covid Vaccine Vials from Dr. Robert Young and La Quinta Columna</a:t>
            </a:r>
            <a:br>
              <a:rPr lang="en-US" sz="2000" dirty="0">
                <a:solidFill>
                  <a:prstClr val="white"/>
                </a:solidFill>
                <a:latin typeface="Corbel" panose="020B0503020204020204"/>
              </a:rPr>
            </a:br>
            <a:r>
              <a:rPr lang="en-US" sz="2000" dirty="0">
                <a:solidFill>
                  <a:prstClr val="white"/>
                </a:solidFill>
                <a:latin typeface="Corbel" panose="020B0503020204020204"/>
              </a:rPr>
              <a:t>Many other independent lab teams are replicating this work, in the true scientific method. </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7" name="TextBox 16">
            <a:extLst>
              <a:ext uri="{FF2B5EF4-FFF2-40B4-BE49-F238E27FC236}">
                <a16:creationId xmlns:a16="http://schemas.microsoft.com/office/drawing/2014/main" xmlns="" id="{E768F786-2728-4F08-B809-5EFCA5D0413C}"/>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331088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628F1EB-A1CB-4D07-A4E1-FD1B8C09DD59}"/>
              </a:ext>
            </a:extLst>
          </p:cNvPr>
          <p:cNvSpPr txBox="1"/>
          <p:nvPr/>
        </p:nvSpPr>
        <p:spPr>
          <a:xfrm>
            <a:off x="489194" y="102143"/>
            <a:ext cx="1217427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WHATS IN THE COVID SHOTS? GRAPHENE OXIDE, STEEL, PARASITES AND MORE </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xmlns="" id="{97213BED-50D6-45CB-90C4-341179C386AE}"/>
              </a:ext>
            </a:extLst>
          </p:cNvPr>
          <p:cNvPicPr>
            <a:picLocks noChangeAspect="1"/>
          </p:cNvPicPr>
          <p:nvPr/>
        </p:nvPicPr>
        <p:blipFill>
          <a:blip r:embed="rId2"/>
          <a:stretch>
            <a:fillRect/>
          </a:stretch>
        </p:blipFill>
        <p:spPr>
          <a:xfrm>
            <a:off x="369583" y="1446663"/>
            <a:ext cx="5205521" cy="3700515"/>
          </a:xfrm>
          <a:prstGeom prst="rect">
            <a:avLst/>
          </a:prstGeom>
        </p:spPr>
      </p:pic>
      <p:pic>
        <p:nvPicPr>
          <p:cNvPr id="7" name="Picture 6">
            <a:extLst>
              <a:ext uri="{FF2B5EF4-FFF2-40B4-BE49-F238E27FC236}">
                <a16:creationId xmlns:a16="http://schemas.microsoft.com/office/drawing/2014/main" xmlns="" id="{2C74821F-2316-4F4A-8358-540A530478C3}"/>
              </a:ext>
            </a:extLst>
          </p:cNvPr>
          <p:cNvPicPr>
            <a:picLocks noChangeAspect="1"/>
          </p:cNvPicPr>
          <p:nvPr/>
        </p:nvPicPr>
        <p:blipFill>
          <a:blip r:embed="rId3"/>
          <a:stretch>
            <a:fillRect/>
          </a:stretch>
        </p:blipFill>
        <p:spPr>
          <a:xfrm>
            <a:off x="6185602" y="1446663"/>
            <a:ext cx="5325132" cy="3700515"/>
          </a:xfrm>
          <a:prstGeom prst="rect">
            <a:avLst/>
          </a:prstGeom>
        </p:spPr>
      </p:pic>
      <p:sp>
        <p:nvSpPr>
          <p:cNvPr id="15" name="Rectangle 14">
            <a:extLst>
              <a:ext uri="{FF2B5EF4-FFF2-40B4-BE49-F238E27FC236}">
                <a16:creationId xmlns:a16="http://schemas.microsoft.com/office/drawing/2014/main" xmlns="" id="{968C6D34-1DCD-48A7-BD66-070E41E053F9}"/>
              </a:ext>
            </a:extLst>
          </p:cNvPr>
          <p:cNvSpPr/>
          <p:nvPr/>
        </p:nvSpPr>
        <p:spPr>
          <a:xfrm>
            <a:off x="758007" y="5341919"/>
            <a:ext cx="5248392" cy="492122"/>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lang="en-US" sz="2400" u="none" dirty="0">
                <a:solidFill>
                  <a:prstClr val="white"/>
                </a:solidFill>
                <a:latin typeface="Calibri" panose="020F0502020204030204" pitchFamily="34" charset="0"/>
                <a:ea typeface="Calibri" panose="020F0502020204030204" pitchFamily="34" charset="0"/>
                <a:cs typeface="Arial" panose="020B0604020202020204" pitchFamily="34" charset="0"/>
              </a:rPr>
              <a:t>Stainless Steel found in Astra </a:t>
            </a:r>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Z</a:t>
            </a:r>
            <a:r>
              <a:rPr lang="en-US" sz="2400" u="none" dirty="0">
                <a:solidFill>
                  <a:prstClr val="white"/>
                </a:solidFill>
                <a:latin typeface="Calibri" panose="020F0502020204030204" pitchFamily="34" charset="0"/>
                <a:ea typeface="Calibri" panose="020F0502020204030204" pitchFamily="34" charset="0"/>
                <a:cs typeface="Arial" panose="020B0604020202020204" pitchFamily="34" charset="0"/>
              </a:rPr>
              <a:t>eneca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3B73CAF1-D8D7-4DD8-9281-059F3D0EF6B8}"/>
              </a:ext>
            </a:extLst>
          </p:cNvPr>
          <p:cNvPicPr>
            <a:picLocks noChangeAspect="1"/>
          </p:cNvPicPr>
          <p:nvPr/>
        </p:nvPicPr>
        <p:blipFill>
          <a:blip r:embed="rId4"/>
          <a:stretch>
            <a:fillRect/>
          </a:stretch>
        </p:blipFill>
        <p:spPr>
          <a:xfrm>
            <a:off x="6185602" y="5264864"/>
            <a:ext cx="4298325" cy="646232"/>
          </a:xfrm>
          <a:prstGeom prst="rect">
            <a:avLst/>
          </a:prstGeom>
        </p:spPr>
      </p:pic>
      <p:sp>
        <p:nvSpPr>
          <p:cNvPr id="17" name="TextBox 16">
            <a:extLst>
              <a:ext uri="{FF2B5EF4-FFF2-40B4-BE49-F238E27FC236}">
                <a16:creationId xmlns:a16="http://schemas.microsoft.com/office/drawing/2014/main" xmlns="" id="{7D384CC9-CF42-4B97-9F82-58DEE695611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1399484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628F1EB-A1CB-4D07-A4E1-FD1B8C09DD59}"/>
              </a:ext>
            </a:extLst>
          </p:cNvPr>
          <p:cNvSpPr txBox="1"/>
          <p:nvPr/>
        </p:nvSpPr>
        <p:spPr>
          <a:xfrm>
            <a:off x="489194" y="102143"/>
            <a:ext cx="1217427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WHATS IN THE COVID SHOTS? GRAPHENE OXIDE, STEEL, PARASITES AND MORE </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6" name="TextBox 15">
            <a:extLst>
              <a:ext uri="{FF2B5EF4-FFF2-40B4-BE49-F238E27FC236}">
                <a16:creationId xmlns:a16="http://schemas.microsoft.com/office/drawing/2014/main" xmlns="" id="{20FC644A-060E-42C6-A808-79ABF1B5355A}"/>
              </a:ext>
            </a:extLst>
          </p:cNvPr>
          <p:cNvSpPr txBox="1"/>
          <p:nvPr/>
        </p:nvSpPr>
        <p:spPr>
          <a:xfrm>
            <a:off x="0" y="3781704"/>
            <a:ext cx="4989636" cy="4062651"/>
          </a:xfrm>
          <a:prstGeom prst="rect">
            <a:avLst/>
          </a:prstGeom>
          <a:noFill/>
        </p:spPr>
        <p:txBody>
          <a:bodyPr wrap="square" rtlCol="0">
            <a:spAutoFit/>
          </a:bodyPr>
          <a:lstStyle/>
          <a:p>
            <a:pPr defTabSz="457200"/>
            <a:r>
              <a:rPr lang="en-US" sz="1600" dirty="0"/>
              <a:t>According to the CDC website, symptoms are: </a:t>
            </a:r>
            <a:r>
              <a:rPr lang="en-US" sz="1600" b="1" dirty="0"/>
              <a:t>Fever, severe headaches, irritability, extreme fatigue, swollen lymph nodes, and aching muscles and joints</a:t>
            </a:r>
            <a:r>
              <a:rPr lang="en-US" sz="1600" dirty="0"/>
              <a:t> are common symptoms of sleeping sickness. Some people develop a skin rash</a:t>
            </a:r>
            <a:r>
              <a:rPr lang="en-US" dirty="0"/>
              <a:t>. </a:t>
            </a:r>
            <a:r>
              <a:rPr lang="en-US" sz="2400" b="1" u="sng" dirty="0">
                <a:solidFill>
                  <a:srgbClr val="00B0F0"/>
                </a:solidFill>
              </a:rPr>
              <a:t>Progressive confusion, personality changes, and other neurologic problems occur after infection has invaded the central nervous system. </a:t>
            </a:r>
          </a:p>
          <a:p>
            <a:pPr lvl="0" defTabSz="457200"/>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Picture 7">
            <a:extLst>
              <a:ext uri="{FF2B5EF4-FFF2-40B4-BE49-F238E27FC236}">
                <a16:creationId xmlns:a16="http://schemas.microsoft.com/office/drawing/2014/main" xmlns="" id="{FE6FA1B1-7769-48FD-8677-F570B0429D27}"/>
              </a:ext>
            </a:extLst>
          </p:cNvPr>
          <p:cNvPicPr>
            <a:picLocks noChangeAspect="1"/>
          </p:cNvPicPr>
          <p:nvPr/>
        </p:nvPicPr>
        <p:blipFill>
          <a:blip r:embed="rId2" cstate="print"/>
          <a:stretch>
            <a:fillRect/>
          </a:stretch>
        </p:blipFill>
        <p:spPr>
          <a:xfrm>
            <a:off x="256865" y="768080"/>
            <a:ext cx="3577839" cy="2049677"/>
          </a:xfrm>
          <a:prstGeom prst="rect">
            <a:avLst/>
          </a:prstGeom>
        </p:spPr>
      </p:pic>
      <p:sp>
        <p:nvSpPr>
          <p:cNvPr id="9" name="TextBox 8">
            <a:extLst>
              <a:ext uri="{FF2B5EF4-FFF2-40B4-BE49-F238E27FC236}">
                <a16:creationId xmlns:a16="http://schemas.microsoft.com/office/drawing/2014/main" xmlns="" id="{82083171-5762-4797-9F7B-9ECED009D3D6}"/>
              </a:ext>
            </a:extLst>
          </p:cNvPr>
          <p:cNvSpPr txBox="1"/>
          <p:nvPr/>
        </p:nvSpPr>
        <p:spPr>
          <a:xfrm>
            <a:off x="114627" y="429529"/>
            <a:ext cx="12174278" cy="400110"/>
          </a:xfrm>
          <a:prstGeom prst="rect">
            <a:avLst/>
          </a:prstGeom>
          <a:noFill/>
        </p:spPr>
        <p:txBody>
          <a:bodyPr wrap="square" rtlCol="0">
            <a:spAutoFit/>
          </a:bodyPr>
          <a:lstStyle/>
          <a:p>
            <a:pPr lvl="0" defTabSz="457200"/>
            <a:r>
              <a:rPr lang="en-US" sz="2000" dirty="0"/>
              <a:t>Trypanosoma Parasite in human blood.</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xmlns="" id="{10E2E636-546B-4E1A-8A39-4CC27E60E886}"/>
              </a:ext>
            </a:extLst>
          </p:cNvPr>
          <p:cNvSpPr txBox="1"/>
          <p:nvPr/>
        </p:nvSpPr>
        <p:spPr>
          <a:xfrm>
            <a:off x="114627" y="2844281"/>
            <a:ext cx="3862316" cy="954107"/>
          </a:xfrm>
          <a:prstGeom prst="rect">
            <a:avLst/>
          </a:prstGeom>
          <a:noFill/>
        </p:spPr>
        <p:txBody>
          <a:bodyPr wrap="square" rtlCol="0">
            <a:spAutoFit/>
          </a:bodyPr>
          <a:lstStyle/>
          <a:p>
            <a:pPr lvl="0" defTabSz="457200"/>
            <a:r>
              <a:rPr lang="en-US" sz="2800" dirty="0"/>
              <a:t>This parasite is known as </a:t>
            </a:r>
            <a:br>
              <a:rPr lang="en-US" sz="2800" dirty="0"/>
            </a:br>
            <a:r>
              <a:rPr lang="en-US" sz="2800" dirty="0"/>
              <a:t>“Sleeping Sickness”</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xmlns="" id="{D90A16AC-507D-4C25-AF67-A3C7930A4468}"/>
              </a:ext>
            </a:extLst>
          </p:cNvPr>
          <p:cNvPicPr>
            <a:picLocks noChangeAspect="1"/>
          </p:cNvPicPr>
          <p:nvPr/>
        </p:nvPicPr>
        <p:blipFill rotWithShape="1">
          <a:blip r:embed="rId3"/>
          <a:srcRect l="3429" t="4745" r="1407" b="5590"/>
          <a:stretch/>
        </p:blipFill>
        <p:spPr>
          <a:xfrm>
            <a:off x="5104263" y="914400"/>
            <a:ext cx="6871498" cy="4299045"/>
          </a:xfrm>
          <a:prstGeom prst="rect">
            <a:avLst/>
          </a:prstGeom>
        </p:spPr>
      </p:pic>
      <p:sp>
        <p:nvSpPr>
          <p:cNvPr id="12" name="TextBox 11">
            <a:extLst>
              <a:ext uri="{FF2B5EF4-FFF2-40B4-BE49-F238E27FC236}">
                <a16:creationId xmlns:a16="http://schemas.microsoft.com/office/drawing/2014/main" xmlns="" id="{34355285-5CA8-4604-99DB-94573EB32FAF}"/>
              </a:ext>
            </a:extLst>
          </p:cNvPr>
          <p:cNvSpPr txBox="1"/>
          <p:nvPr/>
        </p:nvSpPr>
        <p:spPr>
          <a:xfrm>
            <a:off x="6201766" y="5502297"/>
            <a:ext cx="5399428" cy="15388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THEY WERE EXPECTING THIS </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BECAUSE THEY PUT IT IN THE SHOTS!</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3" name="TextBox 12">
            <a:extLst>
              <a:ext uri="{FF2B5EF4-FFF2-40B4-BE49-F238E27FC236}">
                <a16:creationId xmlns:a16="http://schemas.microsoft.com/office/drawing/2014/main" xmlns="" id="{8B3A4AEB-AAE0-4693-9658-BFD195ED4BB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3495532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BA82C3-36E0-4E80-860B-C95EAB958066}"/>
              </a:ext>
            </a:extLst>
          </p:cNvPr>
          <p:cNvSpPr>
            <a:spLocks noGrp="1"/>
          </p:cNvSpPr>
          <p:nvPr>
            <p:ph type="title"/>
          </p:nvPr>
        </p:nvSpPr>
        <p:spPr>
          <a:xfrm>
            <a:off x="838200" y="365125"/>
            <a:ext cx="7732594" cy="562923"/>
          </a:xfrm>
        </p:spPr>
        <p:txBody>
          <a:bodyPr>
            <a:normAutofit fontScale="90000"/>
          </a:bodyPr>
          <a:lstStyle/>
          <a:p>
            <a:r>
              <a:rPr lang="en-US" dirty="0"/>
              <a:t>What’s in the Covid Shots?</a:t>
            </a:r>
          </a:p>
        </p:txBody>
      </p:sp>
      <p:pic>
        <p:nvPicPr>
          <p:cNvPr id="6" name="Picture 5">
            <a:extLst>
              <a:ext uri="{FF2B5EF4-FFF2-40B4-BE49-F238E27FC236}">
                <a16:creationId xmlns:a16="http://schemas.microsoft.com/office/drawing/2014/main" xmlns="" id="{3E04238E-9284-46F4-ABA0-9CB4F45ACF40}"/>
              </a:ext>
            </a:extLst>
          </p:cNvPr>
          <p:cNvPicPr>
            <a:picLocks noChangeAspect="1"/>
          </p:cNvPicPr>
          <p:nvPr/>
        </p:nvPicPr>
        <p:blipFill>
          <a:blip r:embed="rId2"/>
          <a:stretch>
            <a:fillRect/>
          </a:stretch>
        </p:blipFill>
        <p:spPr>
          <a:xfrm>
            <a:off x="247554" y="2683979"/>
            <a:ext cx="6125950" cy="3944741"/>
          </a:xfrm>
          <a:prstGeom prst="rect">
            <a:avLst/>
          </a:prstGeom>
        </p:spPr>
      </p:pic>
      <p:sp>
        <p:nvSpPr>
          <p:cNvPr id="7" name="TextBox 6">
            <a:extLst>
              <a:ext uri="{FF2B5EF4-FFF2-40B4-BE49-F238E27FC236}">
                <a16:creationId xmlns:a16="http://schemas.microsoft.com/office/drawing/2014/main" xmlns="" id="{0724E8E2-396A-4BDC-B3FB-242468A7467E}"/>
              </a:ext>
            </a:extLst>
          </p:cNvPr>
          <p:cNvSpPr txBox="1"/>
          <p:nvPr/>
        </p:nvSpPr>
        <p:spPr>
          <a:xfrm>
            <a:off x="247554" y="1255594"/>
            <a:ext cx="6769290" cy="1384995"/>
          </a:xfrm>
          <a:prstGeom prst="rect">
            <a:avLst/>
          </a:prstGeom>
          <a:noFill/>
        </p:spPr>
        <p:txBody>
          <a:bodyPr wrap="square" rtlCol="0">
            <a:spAutoFit/>
          </a:bodyPr>
          <a:lstStyle/>
          <a:p>
            <a:r>
              <a:rPr lang="en-US" sz="2800" dirty="0"/>
              <a:t>Japanese government recalls Moderna vaccines because of a “metallic substance” that is magnetic and is killing people. </a:t>
            </a:r>
          </a:p>
        </p:txBody>
      </p:sp>
      <p:pic>
        <p:nvPicPr>
          <p:cNvPr id="8" name="Picture 7">
            <a:extLst>
              <a:ext uri="{FF2B5EF4-FFF2-40B4-BE49-F238E27FC236}">
                <a16:creationId xmlns:a16="http://schemas.microsoft.com/office/drawing/2014/main" xmlns="" id="{1F8C93DD-3BE7-4399-A87A-B08F1EE2A445}"/>
              </a:ext>
            </a:extLst>
          </p:cNvPr>
          <p:cNvPicPr>
            <a:picLocks noChangeAspect="1"/>
          </p:cNvPicPr>
          <p:nvPr/>
        </p:nvPicPr>
        <p:blipFill>
          <a:blip r:embed="rId3"/>
          <a:stretch>
            <a:fillRect/>
          </a:stretch>
        </p:blipFill>
        <p:spPr>
          <a:xfrm>
            <a:off x="6511727" y="3113198"/>
            <a:ext cx="5570942" cy="3086302"/>
          </a:xfrm>
          <a:prstGeom prst="rect">
            <a:avLst/>
          </a:prstGeom>
        </p:spPr>
      </p:pic>
      <p:sp>
        <p:nvSpPr>
          <p:cNvPr id="9" name="TextBox 8">
            <a:extLst>
              <a:ext uri="{FF2B5EF4-FFF2-40B4-BE49-F238E27FC236}">
                <a16:creationId xmlns:a16="http://schemas.microsoft.com/office/drawing/2014/main" xmlns="" id="{3378511D-FE02-48B7-BCCD-7A63D58CA3EB}"/>
              </a:ext>
            </a:extLst>
          </p:cNvPr>
          <p:cNvSpPr txBox="1"/>
          <p:nvPr/>
        </p:nvSpPr>
        <p:spPr>
          <a:xfrm>
            <a:off x="7222886" y="1757168"/>
            <a:ext cx="4394580" cy="954107"/>
          </a:xfrm>
          <a:prstGeom prst="rect">
            <a:avLst/>
          </a:prstGeom>
          <a:noFill/>
        </p:spPr>
        <p:txBody>
          <a:bodyPr wrap="square" rtlCol="0">
            <a:spAutoFit/>
          </a:bodyPr>
          <a:lstStyle/>
          <a:p>
            <a:r>
              <a:rPr lang="en-US" sz="2800" dirty="0"/>
              <a:t>This is what happened to Moderna Stock afterwards: </a:t>
            </a:r>
          </a:p>
        </p:txBody>
      </p:sp>
      <p:cxnSp>
        <p:nvCxnSpPr>
          <p:cNvPr id="11" name="Straight Arrow Connector 10">
            <a:extLst>
              <a:ext uri="{FF2B5EF4-FFF2-40B4-BE49-F238E27FC236}">
                <a16:creationId xmlns:a16="http://schemas.microsoft.com/office/drawing/2014/main" xmlns="" id="{5B33C0E2-5653-415A-8933-BD19217AD295}"/>
              </a:ext>
            </a:extLst>
          </p:cNvPr>
          <p:cNvCxnSpPr>
            <a:cxnSpLocks/>
          </p:cNvCxnSpPr>
          <p:nvPr/>
        </p:nvCxnSpPr>
        <p:spPr>
          <a:xfrm>
            <a:off x="11511141" y="3429000"/>
            <a:ext cx="0" cy="234447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00DAB880-351F-4DC0-BD07-D434C845DAC0}"/>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3748653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0BF1A1FB-8347-4933-9BDD-A8534B2878FF}"/>
              </a:ext>
            </a:extLst>
          </p:cNvPr>
          <p:cNvSpPr/>
          <p:nvPr/>
        </p:nvSpPr>
        <p:spPr>
          <a:xfrm>
            <a:off x="218212" y="525804"/>
            <a:ext cx="11654054" cy="5963304"/>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8628F1EB-A1CB-4D07-A4E1-FD1B8C09DD59}"/>
              </a:ext>
            </a:extLst>
          </p:cNvPr>
          <p:cNvSpPr txBox="1"/>
          <p:nvPr/>
        </p:nvSpPr>
        <p:spPr>
          <a:xfrm>
            <a:off x="219498" y="4952536"/>
            <a:ext cx="1992571"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orbel" panose="020B0503020204020204"/>
              </a:rPr>
              <a:t>Graphene Oxide Discovered</a:t>
            </a:r>
            <a:br>
              <a:rPr lang="en-US" sz="2000" dirty="0">
                <a:solidFill>
                  <a:prstClr val="white"/>
                </a:solidFill>
                <a:latin typeface="Corbel" panose="020B0503020204020204"/>
              </a:rPr>
            </a:br>
            <a:r>
              <a:rPr lang="en-US" sz="2000" dirty="0">
                <a:solidFill>
                  <a:prstClr val="white"/>
                </a:solidFill>
                <a:latin typeface="Corbel" panose="020B0503020204020204"/>
              </a:rPr>
              <a:t>(unpatentable)</a:t>
            </a: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xmlns="" id="{8306924E-1660-4155-B024-70A1690E272B}"/>
              </a:ext>
            </a:extLst>
          </p:cNvPr>
          <p:cNvPicPr>
            <a:picLocks noChangeAspect="1"/>
          </p:cNvPicPr>
          <p:nvPr/>
        </p:nvPicPr>
        <p:blipFill>
          <a:blip r:embed="rId2"/>
          <a:stretch>
            <a:fillRect/>
          </a:stretch>
        </p:blipFill>
        <p:spPr>
          <a:xfrm>
            <a:off x="0" y="-155300"/>
            <a:ext cx="13088202" cy="1045782"/>
          </a:xfrm>
          <a:prstGeom prst="rect">
            <a:avLst/>
          </a:prstGeom>
        </p:spPr>
      </p:pic>
      <p:sp>
        <p:nvSpPr>
          <p:cNvPr id="5" name="TextBox 4">
            <a:extLst>
              <a:ext uri="{FF2B5EF4-FFF2-40B4-BE49-F238E27FC236}">
                <a16:creationId xmlns:a16="http://schemas.microsoft.com/office/drawing/2014/main" xmlns="" id="{D52CE69D-38FF-4352-8E25-132081E96FC5}"/>
              </a:ext>
            </a:extLst>
          </p:cNvPr>
          <p:cNvSpPr txBox="1"/>
          <p:nvPr/>
        </p:nvSpPr>
        <p:spPr>
          <a:xfrm>
            <a:off x="6629394" y="4529712"/>
            <a:ext cx="199257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2004</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Graphene</a:t>
            </a:r>
            <a:r>
              <a:rPr lang="en-US" sz="1600" dirty="0">
                <a:solidFill>
                  <a:prstClr val="white"/>
                </a:solidFill>
                <a:latin typeface="Corbel" panose="020B0503020204020204"/>
              </a:rPr>
              <a:t> </a:t>
            </a:r>
            <a:br>
              <a:rPr lang="en-US" sz="1600" dirty="0">
                <a:solidFill>
                  <a:prstClr val="white"/>
                </a:solidFill>
                <a:latin typeface="Corbel" panose="020B0503020204020204"/>
              </a:rPr>
            </a:br>
            <a:r>
              <a:rPr lang="en-US" sz="1600" dirty="0">
                <a:solidFill>
                  <a:prstClr val="white"/>
                </a:solidFill>
                <a:latin typeface="Corbel" panose="020B0503020204020204"/>
              </a:rPr>
              <a:t>“Discovered”</a:t>
            </a:r>
            <a:br>
              <a:rPr lang="en-US" sz="1600" dirty="0">
                <a:solidFill>
                  <a:prstClr val="white"/>
                </a:solidFill>
                <a:latin typeface="Corbel" panose="020B0503020204020204"/>
              </a:rPr>
            </a:br>
            <a:r>
              <a:rPr lang="en-US" sz="1600" dirty="0">
                <a:solidFill>
                  <a:prstClr val="white"/>
                </a:solidFill>
                <a:latin typeface="Corbel" panose="020B0503020204020204"/>
              </a:rPr>
              <a:t>(patentable</a:t>
            </a:r>
            <a:br>
              <a:rPr lang="en-US" sz="1600" dirty="0">
                <a:solidFill>
                  <a:prstClr val="white"/>
                </a:solidFill>
                <a:latin typeface="Corbel" panose="020B0503020204020204"/>
              </a:rPr>
            </a:br>
            <a:r>
              <a:rPr lang="en-US" sz="1600" dirty="0">
                <a:solidFill>
                  <a:prstClr val="white"/>
                </a:solidFill>
                <a:latin typeface="Corbel" panose="020B0503020204020204"/>
              </a:rPr>
              <a:t>Trade secret)</a:t>
            </a: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xmlns="" id="{7350BEED-7D3B-43B7-9346-0AD7A20003E1}"/>
              </a:ext>
            </a:extLst>
          </p:cNvPr>
          <p:cNvSpPr txBox="1"/>
          <p:nvPr/>
        </p:nvSpPr>
        <p:spPr>
          <a:xfrm>
            <a:off x="7770974" y="5522211"/>
            <a:ext cx="1992571"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2010</a:t>
            </a:r>
            <a:b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Nobel Prize Awarded</a:t>
            </a:r>
          </a:p>
        </p:txBody>
      </p:sp>
      <p:sp>
        <p:nvSpPr>
          <p:cNvPr id="7" name="TextBox 6">
            <a:extLst>
              <a:ext uri="{FF2B5EF4-FFF2-40B4-BE49-F238E27FC236}">
                <a16:creationId xmlns:a16="http://schemas.microsoft.com/office/drawing/2014/main" xmlns="" id="{8EA9ECB4-4105-497C-A26C-2651EB942C80}"/>
              </a:ext>
            </a:extLst>
          </p:cNvPr>
          <p:cNvSpPr txBox="1"/>
          <p:nvPr/>
        </p:nvSpPr>
        <p:spPr>
          <a:xfrm>
            <a:off x="9243232" y="4090761"/>
            <a:ext cx="158769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2013</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Graphene Flagship Founded</a:t>
            </a:r>
          </a:p>
        </p:txBody>
      </p:sp>
      <p:cxnSp>
        <p:nvCxnSpPr>
          <p:cNvPr id="9" name="Straight Connector 8">
            <a:extLst>
              <a:ext uri="{FF2B5EF4-FFF2-40B4-BE49-F238E27FC236}">
                <a16:creationId xmlns:a16="http://schemas.microsoft.com/office/drawing/2014/main" xmlns="" id="{82EEBCBC-9F8D-415D-80C7-2C221165CB58}"/>
              </a:ext>
            </a:extLst>
          </p:cNvPr>
          <p:cNvCxnSpPr>
            <a:cxnSpLocks/>
          </p:cNvCxnSpPr>
          <p:nvPr/>
        </p:nvCxnSpPr>
        <p:spPr>
          <a:xfrm>
            <a:off x="491319" y="3428999"/>
            <a:ext cx="11122926" cy="1"/>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5B8D0C99-ECB0-4AB7-BC0E-95FA89BBAE0C}"/>
              </a:ext>
            </a:extLst>
          </p:cNvPr>
          <p:cNvSpPr txBox="1"/>
          <p:nvPr/>
        </p:nvSpPr>
        <p:spPr>
          <a:xfrm>
            <a:off x="10384812" y="4589761"/>
            <a:ext cx="1587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2021</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Covid “Vaccine” Rollout</a:t>
            </a:r>
          </a:p>
        </p:txBody>
      </p:sp>
      <p:cxnSp>
        <p:nvCxnSpPr>
          <p:cNvPr id="13" name="Straight Connector 12">
            <a:extLst>
              <a:ext uri="{FF2B5EF4-FFF2-40B4-BE49-F238E27FC236}">
                <a16:creationId xmlns:a16="http://schemas.microsoft.com/office/drawing/2014/main" xmlns="" id="{11F663A9-61B3-4BB0-B8EE-F9E554D286A9}"/>
              </a:ext>
            </a:extLst>
          </p:cNvPr>
          <p:cNvCxnSpPr>
            <a:cxnSpLocks/>
          </p:cNvCxnSpPr>
          <p:nvPr/>
        </p:nvCxnSpPr>
        <p:spPr>
          <a:xfrm>
            <a:off x="1215783" y="3437043"/>
            <a:ext cx="0" cy="1123427"/>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DF19AB5E-6A62-4316-AE48-AD712A501C58}"/>
              </a:ext>
            </a:extLst>
          </p:cNvPr>
          <p:cNvSpPr txBox="1"/>
          <p:nvPr/>
        </p:nvSpPr>
        <p:spPr>
          <a:xfrm>
            <a:off x="856394" y="4552426"/>
            <a:ext cx="71877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1859</a:t>
            </a:r>
          </a:p>
        </p:txBody>
      </p:sp>
      <p:cxnSp>
        <p:nvCxnSpPr>
          <p:cNvPr id="18" name="Straight Connector 17">
            <a:extLst>
              <a:ext uri="{FF2B5EF4-FFF2-40B4-BE49-F238E27FC236}">
                <a16:creationId xmlns:a16="http://schemas.microsoft.com/office/drawing/2014/main" xmlns="" id="{57391B46-B472-4132-9157-FDF95CC6869E}"/>
              </a:ext>
            </a:extLst>
          </p:cNvPr>
          <p:cNvCxnSpPr>
            <a:cxnSpLocks/>
          </p:cNvCxnSpPr>
          <p:nvPr/>
        </p:nvCxnSpPr>
        <p:spPr>
          <a:xfrm>
            <a:off x="7668333" y="2211577"/>
            <a:ext cx="1" cy="2392346"/>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BBAC0CE-F19D-4663-914A-FF7EFF2C5593}"/>
              </a:ext>
            </a:extLst>
          </p:cNvPr>
          <p:cNvCxnSpPr>
            <a:cxnSpLocks/>
          </p:cNvCxnSpPr>
          <p:nvPr/>
        </p:nvCxnSpPr>
        <p:spPr>
          <a:xfrm flipH="1">
            <a:off x="8786165" y="3447120"/>
            <a:ext cx="11796" cy="196708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36F71CB-DA53-44F1-BC83-0C70D6336F14}"/>
              </a:ext>
            </a:extLst>
          </p:cNvPr>
          <p:cNvCxnSpPr>
            <a:cxnSpLocks/>
          </p:cNvCxnSpPr>
          <p:nvPr/>
        </p:nvCxnSpPr>
        <p:spPr>
          <a:xfrm>
            <a:off x="9597794" y="2756892"/>
            <a:ext cx="0" cy="126116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D881BFB-6E03-492B-997E-3E698078A65E}"/>
              </a:ext>
            </a:extLst>
          </p:cNvPr>
          <p:cNvCxnSpPr>
            <a:cxnSpLocks/>
          </p:cNvCxnSpPr>
          <p:nvPr/>
        </p:nvCxnSpPr>
        <p:spPr>
          <a:xfrm>
            <a:off x="11178657" y="3407750"/>
            <a:ext cx="0" cy="1034403"/>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29" name="Left Brace 28">
            <a:extLst>
              <a:ext uri="{FF2B5EF4-FFF2-40B4-BE49-F238E27FC236}">
                <a16:creationId xmlns:a16="http://schemas.microsoft.com/office/drawing/2014/main" xmlns="" id="{09BEC478-683A-4C52-AC6D-A5B121AB9FF1}"/>
              </a:ext>
            </a:extLst>
          </p:cNvPr>
          <p:cNvSpPr/>
          <p:nvPr/>
        </p:nvSpPr>
        <p:spPr>
          <a:xfrm rot="5400000">
            <a:off x="5823715" y="-1748986"/>
            <a:ext cx="747018" cy="9962866"/>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xmlns="" id="{11498DCF-55A3-4225-A8CC-961592C5EA8A}"/>
              </a:ext>
            </a:extLst>
          </p:cNvPr>
          <p:cNvSpPr txBox="1"/>
          <p:nvPr/>
        </p:nvSpPr>
        <p:spPr>
          <a:xfrm>
            <a:off x="2343851" y="2065991"/>
            <a:ext cx="492456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160+ Years of experimentation</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lang="en-US" sz="2000" dirty="0">
                <a:solidFill>
                  <a:prstClr val="white"/>
                </a:solidFill>
                <a:latin typeface="Corbel" panose="020B0503020204020204"/>
              </a:rPr>
              <a:t>with </a:t>
            </a: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invisible known poison</a:t>
            </a:r>
          </a:p>
        </p:txBody>
      </p:sp>
      <p:sp>
        <p:nvSpPr>
          <p:cNvPr id="32" name="TextBox 31">
            <a:extLst>
              <a:ext uri="{FF2B5EF4-FFF2-40B4-BE49-F238E27FC236}">
                <a16:creationId xmlns:a16="http://schemas.microsoft.com/office/drawing/2014/main" xmlns="" id="{BDB76AA8-8FEF-4309-85F2-9799489DD98B}"/>
              </a:ext>
            </a:extLst>
          </p:cNvPr>
          <p:cNvSpPr txBox="1"/>
          <p:nvPr/>
        </p:nvSpPr>
        <p:spPr>
          <a:xfrm>
            <a:off x="6834826" y="1305120"/>
            <a:ext cx="195133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Re-branded with a </a:t>
            </a:r>
            <a:b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different name</a:t>
            </a:r>
            <a:b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TROJAN HORSE</a:t>
            </a:r>
          </a:p>
        </p:txBody>
      </p:sp>
      <p:sp>
        <p:nvSpPr>
          <p:cNvPr id="34" name="TextBox 33">
            <a:extLst>
              <a:ext uri="{FF2B5EF4-FFF2-40B4-BE49-F238E27FC236}">
                <a16:creationId xmlns:a16="http://schemas.microsoft.com/office/drawing/2014/main" xmlns="" id="{E542359A-A8D9-4257-A6B6-40BB426474A7}"/>
              </a:ext>
            </a:extLst>
          </p:cNvPr>
          <p:cNvSpPr txBox="1"/>
          <p:nvPr/>
        </p:nvSpPr>
        <p:spPr>
          <a:xfrm>
            <a:off x="8664613" y="1709813"/>
            <a:ext cx="1910117"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Funded by Globalists</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 Multi-Billion </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a:t>
            </a:r>
          </a:p>
        </p:txBody>
      </p:sp>
      <p:sp>
        <p:nvSpPr>
          <p:cNvPr id="35" name="TextBox 34">
            <a:extLst>
              <a:ext uri="{FF2B5EF4-FFF2-40B4-BE49-F238E27FC236}">
                <a16:creationId xmlns:a16="http://schemas.microsoft.com/office/drawing/2014/main" xmlns="" id="{3F09D934-898C-4BE6-86B9-6FB937B43EBB}"/>
              </a:ext>
            </a:extLst>
          </p:cNvPr>
          <p:cNvSpPr txBox="1"/>
          <p:nvPr/>
        </p:nvSpPr>
        <p:spPr>
          <a:xfrm>
            <a:off x="10438264" y="1397632"/>
            <a:ext cx="1321128"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Poison Injected into billions of people without their informed consent</a:t>
            </a:r>
          </a:p>
        </p:txBody>
      </p:sp>
      <p:pic>
        <p:nvPicPr>
          <p:cNvPr id="42" name="Picture 41">
            <a:extLst>
              <a:ext uri="{FF2B5EF4-FFF2-40B4-BE49-F238E27FC236}">
                <a16:creationId xmlns:a16="http://schemas.microsoft.com/office/drawing/2014/main" xmlns="" id="{0298AC6F-0465-45A6-A8FB-9B46742E6CE9}"/>
              </a:ext>
            </a:extLst>
          </p:cNvPr>
          <p:cNvPicPr>
            <a:picLocks noChangeAspect="1"/>
          </p:cNvPicPr>
          <p:nvPr/>
        </p:nvPicPr>
        <p:blipFill>
          <a:blip r:embed="rId3"/>
          <a:stretch>
            <a:fillRect/>
          </a:stretch>
        </p:blipFill>
        <p:spPr>
          <a:xfrm>
            <a:off x="1215783" y="599712"/>
            <a:ext cx="9472109" cy="701692"/>
          </a:xfrm>
          <a:prstGeom prst="rect">
            <a:avLst/>
          </a:prstGeom>
        </p:spPr>
      </p:pic>
      <p:sp>
        <p:nvSpPr>
          <p:cNvPr id="44" name="TextBox 43">
            <a:extLst>
              <a:ext uri="{FF2B5EF4-FFF2-40B4-BE49-F238E27FC236}">
                <a16:creationId xmlns:a16="http://schemas.microsoft.com/office/drawing/2014/main" xmlns="" id="{B75EB23D-64FD-4FA4-B71A-F9733C6C034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3443447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8603A99-E4F0-4213-81FC-DCE123F34DD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8673" t="6994" r="4936"/>
          <a:stretch/>
        </p:blipFill>
        <p:spPr>
          <a:xfrm>
            <a:off x="9854384" y="-110307"/>
            <a:ext cx="2337615" cy="2516623"/>
          </a:xfrm>
          <a:prstGeom prst="rect">
            <a:avLst/>
          </a:prstGeom>
        </p:spPr>
      </p:pic>
      <p:sp>
        <p:nvSpPr>
          <p:cNvPr id="4" name="TextBox 3">
            <a:extLst>
              <a:ext uri="{FF2B5EF4-FFF2-40B4-BE49-F238E27FC236}">
                <a16:creationId xmlns:a16="http://schemas.microsoft.com/office/drawing/2014/main" xmlns="" id="{8628F1EB-A1CB-4D07-A4E1-FD1B8C09DD59}"/>
              </a:ext>
            </a:extLst>
          </p:cNvPr>
          <p:cNvSpPr txBox="1"/>
          <p:nvPr/>
        </p:nvSpPr>
        <p:spPr>
          <a:xfrm>
            <a:off x="3265033" y="152851"/>
            <a:ext cx="595242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GRAPHENE OXIDE, 5G AND COVID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xmlns="" id="{94FC5FC6-9E7D-44C9-B759-CE4F309395DE}"/>
              </a:ext>
            </a:extLst>
          </p:cNvPr>
          <p:cNvSpPr/>
          <p:nvPr/>
        </p:nvSpPr>
        <p:spPr>
          <a:xfrm>
            <a:off x="1900928" y="953070"/>
            <a:ext cx="10099005" cy="6310061"/>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SUMMARY</a:t>
            </a:r>
            <a:b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PART 1</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-Graphene Oxide Explained. They are trying to kill you with a 160 year old poison.</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Graphene vs. Graphene Oxide- why its important to know the difference</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How is Graphene Oxide made?</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What can Graphene Oxide Do? Its unique </a:t>
            </a: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properties</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is why they put it in everything.</a:t>
            </a:r>
          </a:p>
          <a:p>
            <a:pPr marL="0" marR="0" lvl="0" indent="0" algn="l" defTabSz="457200" rtl="0" eaLnBrk="1" fontAlgn="auto" latinLnBrk="0" hangingPunct="1">
              <a:lnSpc>
                <a:spcPct val="115000"/>
              </a:lnSpc>
              <a:spcBef>
                <a:spcPts val="0"/>
              </a:spcBef>
              <a:spcAft>
                <a:spcPts val="1000"/>
              </a:spcAft>
              <a:buClrTx/>
              <a:buSzTx/>
              <a:buFontTx/>
              <a:buNone/>
              <a:tabLst/>
              <a:defRPr/>
            </a:pP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is the main ingredient in DARPA Hydrogels</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-What’s in the Covid shots? GO, </a:t>
            </a: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Steel, Parasites and more: </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New Photos </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-Graphene Flagship. The money and power behin</a:t>
            </a: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d the agenda.</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-Before Covid, a study was done: How much GO can they put in a human before fatal?</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in the PCR tests, in the masks, in the water supply and in chemtrails.</a:t>
            </a:r>
          </a:p>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-How Graphene Oxide works with 5G</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6D6291F7-2F49-4BD6-8518-6CB7A4830D4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956571">
            <a:off x="10244680" y="280783"/>
            <a:ext cx="1557021" cy="1576729"/>
          </a:xfrm>
          <a:prstGeom prst="rect">
            <a:avLst/>
          </a:prstGeom>
        </p:spPr>
      </p:pic>
      <p:pic>
        <p:nvPicPr>
          <p:cNvPr id="8" name="Picture 7">
            <a:extLst>
              <a:ext uri="{FF2B5EF4-FFF2-40B4-BE49-F238E27FC236}">
                <a16:creationId xmlns:a16="http://schemas.microsoft.com/office/drawing/2014/main" xmlns="" id="{B8C47BF1-44C3-47EF-BC9F-7535EFF4B8D5}"/>
              </a:ext>
            </a:extLst>
          </p:cNvPr>
          <p:cNvPicPr>
            <a:picLocks noChangeAspect="1"/>
          </p:cNvPicPr>
          <p:nvPr/>
        </p:nvPicPr>
        <p:blipFill rotWithShape="1">
          <a:blip r:embed="rId4"/>
          <a:srcRect l="36462"/>
          <a:stretch/>
        </p:blipFill>
        <p:spPr>
          <a:xfrm>
            <a:off x="-1" y="255399"/>
            <a:ext cx="1900929" cy="6722874"/>
          </a:xfrm>
          <a:prstGeom prst="rect">
            <a:avLst/>
          </a:prstGeom>
        </p:spPr>
      </p:pic>
      <p:sp>
        <p:nvSpPr>
          <p:cNvPr id="2" name="TextBox 1">
            <a:extLst>
              <a:ext uri="{FF2B5EF4-FFF2-40B4-BE49-F238E27FC236}">
                <a16:creationId xmlns:a16="http://schemas.microsoft.com/office/drawing/2014/main" xmlns="" id="{F013D397-E1AE-4339-A5F9-C518DDB1A9D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1806849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628F1EB-A1CB-4D07-A4E1-FD1B8C09DD59}"/>
              </a:ext>
            </a:extLst>
          </p:cNvPr>
          <p:cNvSpPr txBox="1"/>
          <p:nvPr/>
        </p:nvSpPr>
        <p:spPr>
          <a:xfrm>
            <a:off x="9192124" y="-170330"/>
            <a:ext cx="2610853"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These are only some of the many organizations and governments that are a part of the “Graphene Flagship”  Multibillion $ Project.</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orbel" panose="020B0503020204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a:t>
            </a:r>
          </a:p>
        </p:txBody>
      </p:sp>
      <p:sp>
        <p:nvSpPr>
          <p:cNvPr id="3" name="Rectangle 2">
            <a:extLst>
              <a:ext uri="{FF2B5EF4-FFF2-40B4-BE49-F238E27FC236}">
                <a16:creationId xmlns:a16="http://schemas.microsoft.com/office/drawing/2014/main" xmlns="" id="{94FC5FC6-9E7D-44C9-B759-CE4F309395DE}"/>
              </a:ext>
            </a:extLst>
          </p:cNvPr>
          <p:cNvSpPr/>
          <p:nvPr/>
        </p:nvSpPr>
        <p:spPr>
          <a:xfrm>
            <a:off x="9633223" y="-1796839"/>
            <a:ext cx="8525961" cy="2018630"/>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SUMMARY</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-text</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C97D219E-F416-4425-9E1D-6BD2F7EA6F21}"/>
              </a:ext>
            </a:extLst>
          </p:cNvPr>
          <p:cNvPicPr>
            <a:picLocks noChangeAspect="1"/>
          </p:cNvPicPr>
          <p:nvPr/>
        </p:nvPicPr>
        <p:blipFill rotWithShape="1">
          <a:blip r:embed="rId2"/>
          <a:srcRect l="6345" t="28072" r="7392" b="901"/>
          <a:stretch/>
        </p:blipFill>
        <p:spPr>
          <a:xfrm>
            <a:off x="246858" y="1507958"/>
            <a:ext cx="8758990" cy="5133474"/>
          </a:xfrm>
          <a:prstGeom prst="rect">
            <a:avLst/>
          </a:prstGeom>
        </p:spPr>
      </p:pic>
      <p:pic>
        <p:nvPicPr>
          <p:cNvPr id="5" name="Picture 4">
            <a:extLst>
              <a:ext uri="{FF2B5EF4-FFF2-40B4-BE49-F238E27FC236}">
                <a16:creationId xmlns:a16="http://schemas.microsoft.com/office/drawing/2014/main" xmlns="" id="{313226F3-5B2C-42C7-9CD8-68F2F1E1876A}"/>
              </a:ext>
            </a:extLst>
          </p:cNvPr>
          <p:cNvPicPr>
            <a:picLocks noChangeAspect="1"/>
          </p:cNvPicPr>
          <p:nvPr/>
        </p:nvPicPr>
        <p:blipFill rotWithShape="1">
          <a:blip r:embed="rId3"/>
          <a:srcRect t="31868" b="27039"/>
          <a:stretch/>
        </p:blipFill>
        <p:spPr>
          <a:xfrm>
            <a:off x="246858" y="667993"/>
            <a:ext cx="8758990" cy="892405"/>
          </a:xfrm>
          <a:prstGeom prst="rect">
            <a:avLst/>
          </a:prstGeom>
        </p:spPr>
      </p:pic>
      <p:sp>
        <p:nvSpPr>
          <p:cNvPr id="6" name="TextBox 5">
            <a:extLst>
              <a:ext uri="{FF2B5EF4-FFF2-40B4-BE49-F238E27FC236}">
                <a16:creationId xmlns:a16="http://schemas.microsoft.com/office/drawing/2014/main" xmlns="" id="{BBAB6707-8CEE-4A14-975F-55659BCECBB1}"/>
              </a:ext>
            </a:extLst>
          </p:cNvPr>
          <p:cNvSpPr txBox="1"/>
          <p:nvPr/>
        </p:nvSpPr>
        <p:spPr>
          <a:xfrm>
            <a:off x="9192124" y="4304507"/>
            <a:ext cx="2999876"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rbel" panose="020B0503020204020204"/>
                <a:ea typeface="+mn-ea"/>
                <a:cs typeface="+mn-cs"/>
              </a:rPr>
              <a:t>“GRAPHENE WILL CHANGE THE WORLD!</a:t>
            </a:r>
            <a:br>
              <a:rPr kumimoji="0" lang="en-US" sz="2400" b="1"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1" i="0" u="none" strike="noStrike" kern="1200" cap="none" spc="0" normalizeH="0" baseline="0" noProof="0" dirty="0">
                <a:ln>
                  <a:noFill/>
                </a:ln>
                <a:solidFill>
                  <a:prstClr val="white"/>
                </a:solidFill>
                <a:effectLst/>
                <a:uLnTx/>
                <a:uFillTx/>
                <a:latin typeface="Corbel" panose="020B0503020204020204"/>
                <a:ea typeface="+mn-ea"/>
                <a:cs typeface="+mn-cs"/>
              </a:rPr>
              <a:t>GRAPHENE WILL BE IN EVERYTHING!!”</a:t>
            </a: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
            </a: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orbel" panose="020B0503020204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a:t>
            </a:r>
          </a:p>
        </p:txBody>
      </p:sp>
      <p:sp>
        <p:nvSpPr>
          <p:cNvPr id="7" name="TextBox 6">
            <a:extLst>
              <a:ext uri="{FF2B5EF4-FFF2-40B4-BE49-F238E27FC236}">
                <a16:creationId xmlns:a16="http://schemas.microsoft.com/office/drawing/2014/main" xmlns="" id="{668B32AA-EC8A-450C-BE3D-C1AB3B2FF786}"/>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1112703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4FC5FC6-9E7D-44C9-B759-CE4F309395DE}"/>
              </a:ext>
            </a:extLst>
          </p:cNvPr>
          <p:cNvSpPr/>
          <p:nvPr/>
        </p:nvSpPr>
        <p:spPr>
          <a:xfrm>
            <a:off x="9355302" y="4779056"/>
            <a:ext cx="2836697" cy="2230995"/>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0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Sp</a:t>
            </a:r>
            <a:r>
              <a:rPr lang="en-US" sz="2000" dirty="0" err="1">
                <a:solidFill>
                  <a:prstClr val="white"/>
                </a:solidFill>
                <a:latin typeface="Calibri" panose="020F0502020204030204" pitchFamily="34" charset="0"/>
                <a:ea typeface="Calibri" panose="020F0502020204030204" pitchFamily="34" charset="0"/>
                <a:cs typeface="Arial" panose="020B0604020202020204" pitchFamily="34" charset="0"/>
              </a:rPr>
              <a:t>ecial</a:t>
            </a: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 thanks given to the “Graphene Flagship” in the presentation</a:t>
            </a:r>
            <a:endParaRPr kumimoji="0" lang="en-US" sz="20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B7B4EFEF-997F-4FB4-95F8-851B91A39054}"/>
              </a:ext>
            </a:extLst>
          </p:cNvPr>
          <p:cNvPicPr>
            <a:picLocks noChangeAspect="1"/>
          </p:cNvPicPr>
          <p:nvPr/>
        </p:nvPicPr>
        <p:blipFill>
          <a:blip r:embed="rId2"/>
          <a:stretch>
            <a:fillRect/>
          </a:stretch>
        </p:blipFill>
        <p:spPr>
          <a:xfrm>
            <a:off x="412827" y="1314991"/>
            <a:ext cx="8789765" cy="4805072"/>
          </a:xfrm>
          <a:prstGeom prst="rect">
            <a:avLst/>
          </a:prstGeom>
        </p:spPr>
      </p:pic>
      <p:pic>
        <p:nvPicPr>
          <p:cNvPr id="8" name="Picture 7">
            <a:extLst>
              <a:ext uri="{FF2B5EF4-FFF2-40B4-BE49-F238E27FC236}">
                <a16:creationId xmlns:a16="http://schemas.microsoft.com/office/drawing/2014/main" xmlns="" id="{3FE09C51-314C-45EF-97CF-6F663CFA2FD0}"/>
              </a:ext>
            </a:extLst>
          </p:cNvPr>
          <p:cNvPicPr>
            <a:picLocks noChangeAspect="1"/>
          </p:cNvPicPr>
          <p:nvPr/>
        </p:nvPicPr>
        <p:blipFill rotWithShape="1">
          <a:blip r:embed="rId3"/>
          <a:srcRect b="5342"/>
          <a:stretch/>
        </p:blipFill>
        <p:spPr>
          <a:xfrm>
            <a:off x="412827" y="1548727"/>
            <a:ext cx="5907762" cy="4106780"/>
          </a:xfrm>
          <a:prstGeom prst="rect">
            <a:avLst/>
          </a:prstGeom>
        </p:spPr>
      </p:pic>
      <p:sp>
        <p:nvSpPr>
          <p:cNvPr id="9" name="Rectangle 8">
            <a:extLst>
              <a:ext uri="{FF2B5EF4-FFF2-40B4-BE49-F238E27FC236}">
                <a16:creationId xmlns:a16="http://schemas.microsoft.com/office/drawing/2014/main" xmlns="" id="{81C4C2AE-38DD-40B0-BCE9-0B7E045B7196}"/>
              </a:ext>
            </a:extLst>
          </p:cNvPr>
          <p:cNvSpPr/>
          <p:nvPr/>
        </p:nvSpPr>
        <p:spPr>
          <a:xfrm>
            <a:off x="9473455" y="1376585"/>
            <a:ext cx="2194077" cy="3693319"/>
          </a:xfrm>
          <a:prstGeom prst="rect">
            <a:avLst/>
          </a:prstGeom>
        </p:spPr>
        <p:txBody>
          <a:bodyPr wrap="square">
            <a:spAutoFit/>
          </a:body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PROOF THEY KNEW THIS WOULD KILL PEOPLE BEFORE THEY INJECTED BILLIONS WITH THIS TOXIC SUBSTANCE IN COVID SHOTS. </a:t>
            </a:r>
            <a:r>
              <a:rPr lang="en-US" dirty="0">
                <a:solidFill>
                  <a:prstClr val="white"/>
                </a:solidFill>
                <a:latin typeface="Calibri" panose="020F0502020204030204" pitchFamily="34" charset="0"/>
                <a:ea typeface="Calibri" panose="020F0502020204030204" pitchFamily="34" charset="0"/>
                <a:cs typeface="Arial" panose="020B0604020202020204" pitchFamily="34" charset="0"/>
              </a:rPr>
              <a:t/>
            </a:r>
            <a:br>
              <a:rPr lang="en-US" dirty="0">
                <a:solidFill>
                  <a:prstClr val="white"/>
                </a:solidFill>
                <a:latin typeface="Calibri" panose="020F0502020204030204" pitchFamily="34" charset="0"/>
                <a:ea typeface="Calibri" panose="020F0502020204030204" pitchFamily="34" charset="0"/>
                <a:cs typeface="Arial" panose="020B0604020202020204" pitchFamily="34" charset="0"/>
              </a:rPr>
            </a:br>
            <a:endParaRPr lang="en-US" dirty="0"/>
          </a:p>
        </p:txBody>
      </p:sp>
      <p:pic>
        <p:nvPicPr>
          <p:cNvPr id="10" name="Picture 9">
            <a:extLst>
              <a:ext uri="{FF2B5EF4-FFF2-40B4-BE49-F238E27FC236}">
                <a16:creationId xmlns:a16="http://schemas.microsoft.com/office/drawing/2014/main" xmlns="" id="{560E6F66-D547-4429-B950-1CCBE845C90A}"/>
              </a:ext>
            </a:extLst>
          </p:cNvPr>
          <p:cNvPicPr>
            <a:picLocks noChangeAspect="1"/>
          </p:cNvPicPr>
          <p:nvPr/>
        </p:nvPicPr>
        <p:blipFill>
          <a:blip r:embed="rId4"/>
          <a:stretch>
            <a:fillRect/>
          </a:stretch>
        </p:blipFill>
        <p:spPr>
          <a:xfrm>
            <a:off x="0" y="-150834"/>
            <a:ext cx="12432632" cy="1931507"/>
          </a:xfrm>
          <a:prstGeom prst="rect">
            <a:avLst/>
          </a:prstGeom>
        </p:spPr>
      </p:pic>
      <p:sp>
        <p:nvSpPr>
          <p:cNvPr id="11" name="Rectangle 10">
            <a:extLst>
              <a:ext uri="{FF2B5EF4-FFF2-40B4-BE49-F238E27FC236}">
                <a16:creationId xmlns:a16="http://schemas.microsoft.com/office/drawing/2014/main" xmlns="" id="{22409C4F-CD7D-435E-9F94-F4027A2B510C}"/>
              </a:ext>
            </a:extLst>
          </p:cNvPr>
          <p:cNvSpPr/>
          <p:nvPr/>
        </p:nvSpPr>
        <p:spPr>
          <a:xfrm>
            <a:off x="252405" y="798384"/>
            <a:ext cx="10090484" cy="461665"/>
          </a:xfrm>
          <a:prstGeom prst="rect">
            <a:avLst/>
          </a:prstGeom>
        </p:spPr>
        <p:txBody>
          <a:bodyPr wrap="square">
            <a:spAutoFit/>
          </a:bodyPr>
          <a:lstStyle/>
          <a:p>
            <a:r>
              <a:rPr lang="en-US" sz="2400" dirty="0"/>
              <a:t>2016 “Cellular Responses to Graphene Oxide Sheets” Dr. Sandra Vranic  </a:t>
            </a:r>
          </a:p>
        </p:txBody>
      </p:sp>
      <p:sp>
        <p:nvSpPr>
          <p:cNvPr id="12" name="Rectangle 11">
            <a:extLst>
              <a:ext uri="{FF2B5EF4-FFF2-40B4-BE49-F238E27FC236}">
                <a16:creationId xmlns:a16="http://schemas.microsoft.com/office/drawing/2014/main" xmlns="" id="{C453AB9D-8717-48B2-8D0B-ACA6D4ECF26B}"/>
              </a:ext>
            </a:extLst>
          </p:cNvPr>
          <p:cNvSpPr/>
          <p:nvPr/>
        </p:nvSpPr>
        <p:spPr>
          <a:xfrm>
            <a:off x="183562" y="6133599"/>
            <a:ext cx="12008437" cy="1806264"/>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6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AFTER GO was discovered in the Covid Vaccines, people found this presentation and the comments section exploded. It will probably be removed from Youtube soon, we saved the video file and screen shots of the comments</a:t>
            </a:r>
            <a:r>
              <a:rPr kumimoji="0" lang="en-US"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4DA1B58A-E447-44F5-8151-CDCBAA42342D}"/>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281757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9BDB1C4-A39D-430C-B22B-7BE98672CBBC}"/>
              </a:ext>
            </a:extLst>
          </p:cNvPr>
          <p:cNvPicPr>
            <a:picLocks noChangeAspect="1"/>
          </p:cNvPicPr>
          <p:nvPr/>
        </p:nvPicPr>
        <p:blipFill>
          <a:blip r:embed="rId2"/>
          <a:stretch>
            <a:fillRect/>
          </a:stretch>
        </p:blipFill>
        <p:spPr>
          <a:xfrm>
            <a:off x="-64561" y="-159204"/>
            <a:ext cx="12321122" cy="1133762"/>
          </a:xfrm>
          <a:prstGeom prst="rect">
            <a:avLst/>
          </a:prstGeom>
        </p:spPr>
      </p:pic>
      <p:pic>
        <p:nvPicPr>
          <p:cNvPr id="5" name="Picture 4">
            <a:extLst>
              <a:ext uri="{FF2B5EF4-FFF2-40B4-BE49-F238E27FC236}">
                <a16:creationId xmlns:a16="http://schemas.microsoft.com/office/drawing/2014/main" xmlns="" id="{2FA6A070-0D03-48A5-BA66-507E102C1AC6}"/>
              </a:ext>
            </a:extLst>
          </p:cNvPr>
          <p:cNvPicPr>
            <a:picLocks noChangeAspect="1"/>
          </p:cNvPicPr>
          <p:nvPr/>
        </p:nvPicPr>
        <p:blipFill rotWithShape="1">
          <a:blip r:embed="rId3" cstate="print"/>
          <a:srcRect l="13435" r="6747"/>
          <a:stretch/>
        </p:blipFill>
        <p:spPr>
          <a:xfrm>
            <a:off x="179635" y="3429000"/>
            <a:ext cx="3142410" cy="1603060"/>
          </a:xfrm>
          <a:prstGeom prst="rect">
            <a:avLst/>
          </a:prstGeom>
        </p:spPr>
      </p:pic>
      <p:pic>
        <p:nvPicPr>
          <p:cNvPr id="6" name="Picture 5">
            <a:extLst>
              <a:ext uri="{FF2B5EF4-FFF2-40B4-BE49-F238E27FC236}">
                <a16:creationId xmlns:a16="http://schemas.microsoft.com/office/drawing/2014/main" xmlns="" id="{85525446-5CBD-4054-8D76-D7AB92857F56}"/>
              </a:ext>
            </a:extLst>
          </p:cNvPr>
          <p:cNvPicPr>
            <a:picLocks noChangeAspect="1"/>
          </p:cNvPicPr>
          <p:nvPr/>
        </p:nvPicPr>
        <p:blipFill>
          <a:blip r:embed="rId4" cstate="print"/>
          <a:stretch>
            <a:fillRect/>
          </a:stretch>
        </p:blipFill>
        <p:spPr>
          <a:xfrm>
            <a:off x="179635" y="1041291"/>
            <a:ext cx="2383091" cy="1489030"/>
          </a:xfrm>
          <a:prstGeom prst="rect">
            <a:avLst/>
          </a:prstGeom>
        </p:spPr>
      </p:pic>
      <p:pic>
        <p:nvPicPr>
          <p:cNvPr id="7" name="Picture 6">
            <a:extLst>
              <a:ext uri="{FF2B5EF4-FFF2-40B4-BE49-F238E27FC236}">
                <a16:creationId xmlns:a16="http://schemas.microsoft.com/office/drawing/2014/main" xmlns="" id="{52A80DFC-27BE-460E-A953-EA9232F7AD8A}"/>
              </a:ext>
            </a:extLst>
          </p:cNvPr>
          <p:cNvPicPr>
            <a:picLocks noChangeAspect="1"/>
          </p:cNvPicPr>
          <p:nvPr/>
        </p:nvPicPr>
        <p:blipFill rotWithShape="1">
          <a:blip r:embed="rId5" cstate="print"/>
          <a:srcRect l="1836" r="2693" b="16315"/>
          <a:stretch/>
        </p:blipFill>
        <p:spPr>
          <a:xfrm>
            <a:off x="3452183" y="807060"/>
            <a:ext cx="2802753" cy="1035612"/>
          </a:xfrm>
          <a:prstGeom prst="rect">
            <a:avLst/>
          </a:prstGeom>
        </p:spPr>
      </p:pic>
      <p:pic>
        <p:nvPicPr>
          <p:cNvPr id="8" name="Picture 7">
            <a:extLst>
              <a:ext uri="{FF2B5EF4-FFF2-40B4-BE49-F238E27FC236}">
                <a16:creationId xmlns:a16="http://schemas.microsoft.com/office/drawing/2014/main" xmlns="" id="{22758070-9A81-4C07-BCC2-9E8AB57BAA76}"/>
              </a:ext>
            </a:extLst>
          </p:cNvPr>
          <p:cNvPicPr/>
          <p:nvPr/>
        </p:nvPicPr>
        <p:blipFill>
          <a:blip r:embed="rId6" cstate="print"/>
          <a:stretch>
            <a:fillRect/>
          </a:stretch>
        </p:blipFill>
        <p:spPr>
          <a:xfrm>
            <a:off x="4434313" y="3009690"/>
            <a:ext cx="2041750" cy="1220840"/>
          </a:xfrm>
          <a:prstGeom prst="rect">
            <a:avLst/>
          </a:prstGeom>
        </p:spPr>
      </p:pic>
      <p:cxnSp>
        <p:nvCxnSpPr>
          <p:cNvPr id="11" name="Straight Connector 10">
            <a:extLst>
              <a:ext uri="{FF2B5EF4-FFF2-40B4-BE49-F238E27FC236}">
                <a16:creationId xmlns:a16="http://schemas.microsoft.com/office/drawing/2014/main" xmlns="" id="{52E7B2AE-F90A-4E0B-977E-5616351BA058}"/>
              </a:ext>
            </a:extLst>
          </p:cNvPr>
          <p:cNvCxnSpPr>
            <a:cxnSpLocks/>
          </p:cNvCxnSpPr>
          <p:nvPr/>
        </p:nvCxnSpPr>
        <p:spPr>
          <a:xfrm flipV="1">
            <a:off x="1750840" y="1103085"/>
            <a:ext cx="1701343" cy="846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BD94DE6F-E899-4391-B53C-8B28A48FA61D}"/>
              </a:ext>
            </a:extLst>
          </p:cNvPr>
          <p:cNvCxnSpPr>
            <a:cxnSpLocks/>
          </p:cNvCxnSpPr>
          <p:nvPr/>
        </p:nvCxnSpPr>
        <p:spPr>
          <a:xfrm flipV="1">
            <a:off x="1740138" y="1727096"/>
            <a:ext cx="1712045" cy="223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92628CD-3E57-44D2-BD71-A7DB4729BC7E}"/>
              </a:ext>
            </a:extLst>
          </p:cNvPr>
          <p:cNvCxnSpPr>
            <a:cxnSpLocks/>
          </p:cNvCxnSpPr>
          <p:nvPr/>
        </p:nvCxnSpPr>
        <p:spPr>
          <a:xfrm flipV="1">
            <a:off x="1810122" y="1459058"/>
            <a:ext cx="1642061" cy="506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2AB0CC5-3C18-42E7-9BA6-3B6848A456DD}"/>
              </a:ext>
            </a:extLst>
          </p:cNvPr>
          <p:cNvCxnSpPr/>
          <p:nvPr/>
        </p:nvCxnSpPr>
        <p:spPr>
          <a:xfrm flipV="1">
            <a:off x="2480756" y="3612052"/>
            <a:ext cx="1942855" cy="591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C9CDDF8F-2948-4EDA-80BB-3F5589D47E4A}"/>
              </a:ext>
            </a:extLst>
          </p:cNvPr>
          <p:cNvCxnSpPr>
            <a:cxnSpLocks/>
          </p:cNvCxnSpPr>
          <p:nvPr/>
        </p:nvCxnSpPr>
        <p:spPr>
          <a:xfrm flipV="1">
            <a:off x="2470054" y="4077940"/>
            <a:ext cx="2093484" cy="1270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D8E4454-42EA-470E-81E2-71412D57034F}"/>
              </a:ext>
            </a:extLst>
          </p:cNvPr>
          <p:cNvCxnSpPr>
            <a:cxnSpLocks/>
          </p:cNvCxnSpPr>
          <p:nvPr/>
        </p:nvCxnSpPr>
        <p:spPr>
          <a:xfrm flipV="1">
            <a:off x="2599320" y="3856343"/>
            <a:ext cx="1824291" cy="340316"/>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xmlns="" id="{84710103-96FC-4BA8-99EF-32CA8C70E81A}"/>
              </a:ext>
            </a:extLst>
          </p:cNvPr>
          <p:cNvPicPr>
            <a:picLocks noChangeAspect="1"/>
          </p:cNvPicPr>
          <p:nvPr/>
        </p:nvPicPr>
        <p:blipFill rotWithShape="1">
          <a:blip r:embed="rId7"/>
          <a:srcRect l="10659" r="25196"/>
          <a:stretch/>
        </p:blipFill>
        <p:spPr>
          <a:xfrm>
            <a:off x="9637295" y="829531"/>
            <a:ext cx="2253916" cy="1912550"/>
          </a:xfrm>
          <a:prstGeom prst="rect">
            <a:avLst/>
          </a:prstGeom>
        </p:spPr>
      </p:pic>
      <p:pic>
        <p:nvPicPr>
          <p:cNvPr id="25" name="Picture 24">
            <a:extLst>
              <a:ext uri="{FF2B5EF4-FFF2-40B4-BE49-F238E27FC236}">
                <a16:creationId xmlns:a16="http://schemas.microsoft.com/office/drawing/2014/main" xmlns="" id="{91206FFE-2C25-4820-9532-E59171A56849}"/>
              </a:ext>
            </a:extLst>
          </p:cNvPr>
          <p:cNvPicPr>
            <a:picLocks noChangeAspect="1"/>
          </p:cNvPicPr>
          <p:nvPr/>
        </p:nvPicPr>
        <p:blipFill rotWithShape="1">
          <a:blip r:embed="rId8"/>
          <a:srcRect l="19582" r="17527"/>
          <a:stretch/>
        </p:blipFill>
        <p:spPr>
          <a:xfrm>
            <a:off x="9747822" y="3636267"/>
            <a:ext cx="2143389" cy="1912550"/>
          </a:xfrm>
          <a:prstGeom prst="rect">
            <a:avLst/>
          </a:prstGeom>
        </p:spPr>
      </p:pic>
      <p:sp>
        <p:nvSpPr>
          <p:cNvPr id="26" name="Title 1">
            <a:extLst>
              <a:ext uri="{FF2B5EF4-FFF2-40B4-BE49-F238E27FC236}">
                <a16:creationId xmlns:a16="http://schemas.microsoft.com/office/drawing/2014/main" xmlns="" id="{2844E79B-66A9-4403-ADC1-4B0520FDE2AE}"/>
              </a:ext>
            </a:extLst>
          </p:cNvPr>
          <p:cNvSpPr txBox="1">
            <a:spLocks/>
          </p:cNvSpPr>
          <p:nvPr/>
        </p:nvSpPr>
        <p:spPr>
          <a:xfrm>
            <a:off x="2778925" y="1603318"/>
            <a:ext cx="3582163" cy="1482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found in PCR Tests</a:t>
            </a:r>
            <a:b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(lab studies)</a:t>
            </a:r>
            <a:endParaRPr lang="en-US" sz="2400" dirty="0"/>
          </a:p>
        </p:txBody>
      </p:sp>
      <p:sp>
        <p:nvSpPr>
          <p:cNvPr id="27" name="Title 1">
            <a:extLst>
              <a:ext uri="{FF2B5EF4-FFF2-40B4-BE49-F238E27FC236}">
                <a16:creationId xmlns:a16="http://schemas.microsoft.com/office/drawing/2014/main" xmlns="" id="{FEDDCE1E-2D85-43AF-85C5-56188C6FD23E}"/>
              </a:ext>
            </a:extLst>
          </p:cNvPr>
          <p:cNvSpPr txBox="1">
            <a:spLocks/>
          </p:cNvSpPr>
          <p:nvPr/>
        </p:nvSpPr>
        <p:spPr>
          <a:xfrm>
            <a:off x="3399550" y="4425345"/>
            <a:ext cx="2855385" cy="175658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found in masks</a:t>
            </a:r>
            <a:b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(Canada and Spain Gov recall and independent findings)</a:t>
            </a:r>
            <a:endParaRPr lang="en-US" sz="2400" dirty="0"/>
          </a:p>
        </p:txBody>
      </p:sp>
      <p:sp>
        <p:nvSpPr>
          <p:cNvPr id="28" name="Title 1">
            <a:extLst>
              <a:ext uri="{FF2B5EF4-FFF2-40B4-BE49-F238E27FC236}">
                <a16:creationId xmlns:a16="http://schemas.microsoft.com/office/drawing/2014/main" xmlns="" id="{C61993B3-D20F-4083-9F40-54C5E9C402BE}"/>
              </a:ext>
            </a:extLst>
          </p:cNvPr>
          <p:cNvSpPr txBox="1">
            <a:spLocks/>
          </p:cNvSpPr>
          <p:nvPr/>
        </p:nvSpPr>
        <p:spPr>
          <a:xfrm>
            <a:off x="7173525" y="920904"/>
            <a:ext cx="2617508" cy="1693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used in chemtrails (studies and patents)</a:t>
            </a:r>
            <a:endParaRPr lang="en-US" sz="2400" dirty="0"/>
          </a:p>
        </p:txBody>
      </p:sp>
      <p:sp>
        <p:nvSpPr>
          <p:cNvPr id="29" name="Title 1">
            <a:extLst>
              <a:ext uri="{FF2B5EF4-FFF2-40B4-BE49-F238E27FC236}">
                <a16:creationId xmlns:a16="http://schemas.microsoft.com/office/drawing/2014/main" xmlns="" id="{5B1340D2-44B7-449E-A86F-6A75F1FDA50D}"/>
              </a:ext>
            </a:extLst>
          </p:cNvPr>
          <p:cNvSpPr txBox="1">
            <a:spLocks/>
          </p:cNvSpPr>
          <p:nvPr/>
        </p:nvSpPr>
        <p:spPr>
          <a:xfrm>
            <a:off x="7130314" y="4044053"/>
            <a:ext cx="2617508" cy="133346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Graphene Oxide used in water supply</a:t>
            </a:r>
            <a:b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(major contract in UK)</a:t>
            </a:r>
            <a:endParaRPr lang="en-US" sz="2400" dirty="0"/>
          </a:p>
        </p:txBody>
      </p:sp>
      <p:pic>
        <p:nvPicPr>
          <p:cNvPr id="33" name="Picture 32">
            <a:extLst>
              <a:ext uri="{FF2B5EF4-FFF2-40B4-BE49-F238E27FC236}">
                <a16:creationId xmlns:a16="http://schemas.microsoft.com/office/drawing/2014/main" xmlns="" id="{FFA14438-76B0-47C9-8008-314D09A128BC}"/>
              </a:ext>
            </a:extLst>
          </p:cNvPr>
          <p:cNvPicPr>
            <a:picLocks noChangeAspect="1"/>
          </p:cNvPicPr>
          <p:nvPr/>
        </p:nvPicPr>
        <p:blipFill>
          <a:blip r:embed="rId9"/>
          <a:stretch>
            <a:fillRect/>
          </a:stretch>
        </p:blipFill>
        <p:spPr>
          <a:xfrm>
            <a:off x="130832" y="6005017"/>
            <a:ext cx="12669645" cy="1680297"/>
          </a:xfrm>
          <a:prstGeom prst="rect">
            <a:avLst/>
          </a:prstGeom>
        </p:spPr>
      </p:pic>
      <p:sp>
        <p:nvSpPr>
          <p:cNvPr id="34" name="TextBox 33">
            <a:extLst>
              <a:ext uri="{FF2B5EF4-FFF2-40B4-BE49-F238E27FC236}">
                <a16:creationId xmlns:a16="http://schemas.microsoft.com/office/drawing/2014/main" xmlns="" id="{46FC3F1A-4793-4E7F-8DB4-7E7F73B3A27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1431165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276B96-73B2-4D41-823D-93EFF9D50329}"/>
              </a:ext>
            </a:extLst>
          </p:cNvPr>
          <p:cNvSpPr>
            <a:spLocks noGrp="1"/>
          </p:cNvSpPr>
          <p:nvPr>
            <p:ph type="title"/>
          </p:nvPr>
        </p:nvSpPr>
        <p:spPr>
          <a:xfrm>
            <a:off x="721242" y="-294094"/>
            <a:ext cx="10515600" cy="1325563"/>
          </a:xfrm>
        </p:spPr>
        <p:txBody>
          <a:bodyPr/>
          <a:lstStyle/>
          <a:p>
            <a:r>
              <a:rPr lang="en-US" dirty="0"/>
              <a:t>How Graphene Oxide Works with 5G</a:t>
            </a:r>
          </a:p>
        </p:txBody>
      </p:sp>
      <p:sp>
        <p:nvSpPr>
          <p:cNvPr id="4" name="Rectangle 3">
            <a:extLst>
              <a:ext uri="{FF2B5EF4-FFF2-40B4-BE49-F238E27FC236}">
                <a16:creationId xmlns:a16="http://schemas.microsoft.com/office/drawing/2014/main" xmlns="" id="{B05BDBC1-A391-49EB-A9A8-66E8D2CF83B8}"/>
              </a:ext>
            </a:extLst>
          </p:cNvPr>
          <p:cNvSpPr/>
          <p:nvPr/>
        </p:nvSpPr>
        <p:spPr>
          <a:xfrm>
            <a:off x="5252483" y="842949"/>
            <a:ext cx="6696740" cy="4533292"/>
          </a:xfrm>
          <a:prstGeom prst="rect">
            <a:avLst/>
          </a:prstGeom>
        </p:spPr>
        <p:txBody>
          <a:bodyPr wrap="squar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Arial" panose="020B0604020202020204" pitchFamily="34" charset="0"/>
              </a:rPr>
              <a:t>Graphene oxide is activated by electromagnetic frequencies (EMF), specifically the frequencies that are part of the 5G spectrum. </a:t>
            </a:r>
            <a:br>
              <a:rPr lang="en-US" dirty="0">
                <a:latin typeface="Calibri" panose="020F0502020204030204" pitchFamily="34" charset="0"/>
                <a:ea typeface="Calibri" panose="020F0502020204030204" pitchFamily="34" charset="0"/>
                <a:cs typeface="Arial" panose="020B0604020202020204" pitchFamily="34" charset="0"/>
              </a:rPr>
            </a:br>
            <a:r>
              <a:rPr lang="en-US" dirty="0">
                <a:latin typeface="Calibri" panose="020F0502020204030204" pitchFamily="34" charset="0"/>
                <a:ea typeface="Calibri" panose="020F0502020204030204" pitchFamily="34" charset="0"/>
                <a:cs typeface="Arial" panose="020B0604020202020204" pitchFamily="34" charset="0"/>
              </a:rPr>
              <a:t/>
            </a:r>
            <a:br>
              <a:rPr lang="en-US" dirty="0">
                <a:latin typeface="Calibri" panose="020F0502020204030204" pitchFamily="34" charset="0"/>
                <a:ea typeface="Calibri" panose="020F0502020204030204" pitchFamily="34" charset="0"/>
                <a:cs typeface="Arial" panose="020B0604020202020204" pitchFamily="34" charset="0"/>
              </a:rPr>
            </a:br>
            <a:r>
              <a:rPr lang="en-US" dirty="0">
                <a:latin typeface="Calibri" panose="020F0502020204030204" pitchFamily="34" charset="0"/>
                <a:ea typeface="Calibri" panose="020F0502020204030204" pitchFamily="34" charset="0"/>
                <a:cs typeface="Arial" panose="020B0604020202020204" pitchFamily="34" charset="0"/>
              </a:rPr>
              <a:t>All materials have what is known as an electronic absorption band. An absorption band is a range of wavelengths, frequencies or energies in the electromagnetic spectrum which are characteristic of a particular transition from initial to final state in a substance. This is a specific frequency above which a substance is excited and oxidizes very quickly. </a:t>
            </a:r>
            <a:br>
              <a:rPr lang="en-US" dirty="0">
                <a:latin typeface="Calibri" panose="020F0502020204030204" pitchFamily="34" charset="0"/>
                <a:ea typeface="Calibri" panose="020F0502020204030204" pitchFamily="34" charset="0"/>
                <a:cs typeface="Arial" panose="020B0604020202020204" pitchFamily="34" charset="0"/>
              </a:rPr>
            </a:br>
            <a:r>
              <a:rPr lang="en-US" dirty="0">
                <a:latin typeface="Calibri" panose="020F0502020204030204" pitchFamily="34" charset="0"/>
                <a:ea typeface="Calibri" panose="020F0502020204030204" pitchFamily="34" charset="0"/>
                <a:cs typeface="Arial" panose="020B0604020202020204" pitchFamily="34" charset="0"/>
              </a:rPr>
              <a:t/>
            </a:r>
            <a:br>
              <a:rPr lang="en-US" dirty="0">
                <a:latin typeface="Calibri" panose="020F0502020204030204" pitchFamily="34" charset="0"/>
                <a:ea typeface="Calibri" panose="020F0502020204030204" pitchFamily="34" charset="0"/>
                <a:cs typeface="Arial" panose="020B0604020202020204" pitchFamily="34" charset="0"/>
              </a:rPr>
            </a:br>
            <a:r>
              <a:rPr lang="en-US" dirty="0">
                <a:latin typeface="Calibri" panose="020F0502020204030204" pitchFamily="34" charset="0"/>
                <a:ea typeface="Calibri" panose="020F0502020204030204" pitchFamily="34" charset="0"/>
                <a:cs typeface="Arial" panose="020B0604020202020204" pitchFamily="34" charset="0"/>
              </a:rPr>
              <a:t>Frequencies beamed at human beings that have a build up of graphene oxide in their body can cause the graphene oxide to multiply very rapidly, breaking the balance of glutathione and causing a cytokine storm in a matter of hours. </a:t>
            </a:r>
          </a:p>
        </p:txBody>
      </p:sp>
      <p:sp>
        <p:nvSpPr>
          <p:cNvPr id="6" name="Rectangle 5">
            <a:extLst>
              <a:ext uri="{FF2B5EF4-FFF2-40B4-BE49-F238E27FC236}">
                <a16:creationId xmlns:a16="http://schemas.microsoft.com/office/drawing/2014/main" xmlns="" id="{E539D9ED-9E44-4660-8584-9937035785B0}"/>
              </a:ext>
            </a:extLst>
          </p:cNvPr>
          <p:cNvSpPr/>
          <p:nvPr/>
        </p:nvSpPr>
        <p:spPr>
          <a:xfrm>
            <a:off x="5156790" y="5485219"/>
            <a:ext cx="6696740" cy="1157496"/>
          </a:xfrm>
          <a:prstGeom prst="rect">
            <a:avLst/>
          </a:prstGeom>
        </p:spPr>
        <p:txBody>
          <a:bodyPr wrap="squar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Arial" panose="020B0604020202020204" pitchFamily="34" charset="0"/>
              </a:rPr>
              <a:t>This is why EMF protection and graphene oxide removal are an essential way for you and your family to fight back. </a:t>
            </a:r>
          </a:p>
          <a:p>
            <a:pPr>
              <a:lnSpc>
                <a:spcPct val="115000"/>
              </a:lnSpc>
              <a:spcAft>
                <a:spcPts val="1000"/>
              </a:spcAft>
            </a:pPr>
            <a:r>
              <a:rPr lang="en-US" dirty="0">
                <a:latin typeface="Calibri" panose="020F0502020204030204" pitchFamily="34" charset="0"/>
                <a:ea typeface="Calibri" panose="020F0502020204030204" pitchFamily="34" charset="0"/>
                <a:cs typeface="Arial" panose="020B0604020202020204" pitchFamily="34" charset="0"/>
              </a:rPr>
              <a:t>MUCH MORE ABOUT THIS IN PART TWO!</a:t>
            </a:r>
          </a:p>
        </p:txBody>
      </p:sp>
      <p:pic>
        <p:nvPicPr>
          <p:cNvPr id="8" name="Picture 7">
            <a:extLst>
              <a:ext uri="{FF2B5EF4-FFF2-40B4-BE49-F238E27FC236}">
                <a16:creationId xmlns:a16="http://schemas.microsoft.com/office/drawing/2014/main" xmlns="" id="{52A893CC-B497-4C03-8192-808F7110BB2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3719" y="2385199"/>
            <a:ext cx="4572000" cy="2571750"/>
          </a:xfrm>
          <a:prstGeom prst="rect">
            <a:avLst/>
          </a:prstGeom>
        </p:spPr>
      </p:pic>
      <p:sp>
        <p:nvSpPr>
          <p:cNvPr id="9" name="TextBox 8">
            <a:extLst>
              <a:ext uri="{FF2B5EF4-FFF2-40B4-BE49-F238E27FC236}">
                <a16:creationId xmlns:a16="http://schemas.microsoft.com/office/drawing/2014/main" xmlns="" id="{BEF6C686-06B3-4B68-9472-EADEC5D99F6A}"/>
              </a:ext>
            </a:extLst>
          </p:cNvPr>
          <p:cNvSpPr txBox="1"/>
          <p:nvPr/>
        </p:nvSpPr>
        <p:spPr>
          <a:xfrm>
            <a:off x="468297" y="5095027"/>
            <a:ext cx="3901683" cy="1692771"/>
          </a:xfrm>
          <a:prstGeom prst="rect">
            <a:avLst/>
          </a:prstGeom>
          <a:noFill/>
        </p:spPr>
        <p:txBody>
          <a:bodyPr wrap="square" rtlCol="0">
            <a:spAutoFit/>
          </a:bodyPr>
          <a:lstStyle/>
          <a:p>
            <a:pPr algn="ctr"/>
            <a:r>
              <a:rPr lang="en-US" sz="2400" dirty="0"/>
              <a:t>THIS IS WHAT THEY ARE PUTTING IN YOUR BODY!!</a:t>
            </a:r>
            <a:br>
              <a:rPr lang="en-US" sz="2400" dirty="0"/>
            </a:br>
            <a:r>
              <a:rPr lang="en-US" sz="2400" dirty="0"/>
              <a:t/>
            </a:r>
            <a:br>
              <a:rPr lang="en-US" sz="2400" dirty="0"/>
            </a:br>
            <a:r>
              <a:rPr lang="en-US" sz="1400" dirty="0"/>
              <a:t>(VIEW IN SLIDESHOW MODE FOR ANIMATION)</a:t>
            </a:r>
          </a:p>
          <a:p>
            <a:endParaRPr lang="en-US" dirty="0"/>
          </a:p>
        </p:txBody>
      </p:sp>
      <p:pic>
        <p:nvPicPr>
          <p:cNvPr id="10" name="Picture 9">
            <a:extLst>
              <a:ext uri="{FF2B5EF4-FFF2-40B4-BE49-F238E27FC236}">
                <a16:creationId xmlns:a16="http://schemas.microsoft.com/office/drawing/2014/main" xmlns="" id="{6328B956-A3F7-432B-A1F5-5134B204A352}"/>
              </a:ext>
            </a:extLst>
          </p:cNvPr>
          <p:cNvPicPr>
            <a:picLocks noChangeAspect="1"/>
          </p:cNvPicPr>
          <p:nvPr/>
        </p:nvPicPr>
        <p:blipFill>
          <a:blip r:embed="rId3"/>
          <a:stretch>
            <a:fillRect/>
          </a:stretch>
        </p:blipFill>
        <p:spPr>
          <a:xfrm>
            <a:off x="0" y="1470416"/>
            <a:ext cx="5252018" cy="1158340"/>
          </a:xfrm>
          <a:prstGeom prst="rect">
            <a:avLst/>
          </a:prstGeom>
        </p:spPr>
      </p:pic>
      <p:sp>
        <p:nvSpPr>
          <p:cNvPr id="11" name="TextBox 10">
            <a:extLst>
              <a:ext uri="{FF2B5EF4-FFF2-40B4-BE49-F238E27FC236}">
                <a16:creationId xmlns:a16="http://schemas.microsoft.com/office/drawing/2014/main" xmlns="" id="{2005811D-4639-48FC-BEB6-262F5A78321A}"/>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3277822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8603A99-E4F0-4213-81FC-DCE123F34DD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8673" t="6994" r="4936"/>
          <a:stretch/>
        </p:blipFill>
        <p:spPr>
          <a:xfrm>
            <a:off x="-143713" y="4321135"/>
            <a:ext cx="2717181" cy="2925256"/>
          </a:xfrm>
          <a:prstGeom prst="rect">
            <a:avLst/>
          </a:prstGeom>
        </p:spPr>
      </p:pic>
      <p:sp>
        <p:nvSpPr>
          <p:cNvPr id="4" name="TextBox 3">
            <a:extLst>
              <a:ext uri="{FF2B5EF4-FFF2-40B4-BE49-F238E27FC236}">
                <a16:creationId xmlns:a16="http://schemas.microsoft.com/office/drawing/2014/main" xmlns="" id="{8628F1EB-A1CB-4D07-A4E1-FD1B8C09DD59}"/>
              </a:ext>
            </a:extLst>
          </p:cNvPr>
          <p:cNvSpPr txBox="1"/>
          <p:nvPr/>
        </p:nvSpPr>
        <p:spPr>
          <a:xfrm>
            <a:off x="3265033" y="152851"/>
            <a:ext cx="595242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GRAPHENE OXIDE, 5G AND COVID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xmlns="" id="{94FC5FC6-9E7D-44C9-B759-CE4F309395DE}"/>
              </a:ext>
            </a:extLst>
          </p:cNvPr>
          <p:cNvSpPr/>
          <p:nvPr/>
        </p:nvSpPr>
        <p:spPr>
          <a:xfrm>
            <a:off x="1783768" y="815289"/>
            <a:ext cx="10099005" cy="4531625"/>
          </a:xfrm>
          <a:prstGeom prst="rect">
            <a:avLst/>
          </a:prstGeom>
        </p:spPr>
        <p:txBody>
          <a:bodyPr wrap="square">
            <a:spAutoFit/>
          </a:bodyPr>
          <a:lstStyle/>
          <a:p>
            <a:pPr defTabSz="457200">
              <a:lnSpc>
                <a:spcPct val="115000"/>
              </a:lnSpc>
              <a:spcAft>
                <a:spcPts val="1000"/>
              </a:spcAft>
            </a:pPr>
            <a: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SUMMARY</a:t>
            </a:r>
            <a:b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PART 2</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a: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-Spike Proteins, Graphene Oxide, Covid Shots Explained</a:t>
            </a:r>
            <a:b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b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Health concerns of Graphene Oxide</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-Its the same symptoms! GO poisoning, EMF Radiation Sickness, Covid</a:t>
            </a:r>
            <a:b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t>
            </a:r>
            <a:r>
              <a:rPr lang="en-US" dirty="0"/>
              <a:t>Magnetism in those who got the shots explained. It’s the graphene oxide and other nanotech.</a:t>
            </a:r>
            <a:br>
              <a:rPr lang="en-US" dirty="0"/>
            </a:br>
            <a:r>
              <a:rPr lang="en-US" dirty="0"/>
              <a:t>-Connection between 5G rollouts and the Covid Variants</a:t>
            </a:r>
            <a:br>
              <a:rPr lang="en-US" dirty="0"/>
            </a:br>
            <a:r>
              <a:rPr lang="en-US" dirty="0"/>
              <a:t>-How to get graphene oxide out of your body</a:t>
            </a:r>
            <a:br>
              <a:rPr lang="en-US" dirty="0"/>
            </a:br>
            <a:r>
              <a:rPr lang="en-US" dirty="0"/>
              <a:t>-Orgone Energy, EMF protection and Graphene Oxide</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6D6291F7-2F49-4BD6-8518-6CB7A4830D4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956571">
            <a:off x="301874" y="4718290"/>
            <a:ext cx="1826007" cy="1849120"/>
          </a:xfrm>
          <a:prstGeom prst="rect">
            <a:avLst/>
          </a:prstGeom>
        </p:spPr>
      </p:pic>
      <p:pic>
        <p:nvPicPr>
          <p:cNvPr id="8" name="Picture 7">
            <a:extLst>
              <a:ext uri="{FF2B5EF4-FFF2-40B4-BE49-F238E27FC236}">
                <a16:creationId xmlns:a16="http://schemas.microsoft.com/office/drawing/2014/main" xmlns="" id="{B8C47BF1-44C3-47EF-BC9F-7535EFF4B8D5}"/>
              </a:ext>
            </a:extLst>
          </p:cNvPr>
          <p:cNvPicPr>
            <a:picLocks noChangeAspect="1"/>
          </p:cNvPicPr>
          <p:nvPr/>
        </p:nvPicPr>
        <p:blipFill rotWithShape="1">
          <a:blip r:embed="rId4"/>
          <a:srcRect r="50000"/>
          <a:stretch/>
        </p:blipFill>
        <p:spPr>
          <a:xfrm>
            <a:off x="10885183" y="152851"/>
            <a:ext cx="1306818" cy="6794501"/>
          </a:xfrm>
          <a:prstGeom prst="rect">
            <a:avLst/>
          </a:prstGeom>
        </p:spPr>
      </p:pic>
      <p:sp>
        <p:nvSpPr>
          <p:cNvPr id="9" name="TextBox 8">
            <a:extLst>
              <a:ext uri="{FF2B5EF4-FFF2-40B4-BE49-F238E27FC236}">
                <a16:creationId xmlns:a16="http://schemas.microsoft.com/office/drawing/2014/main" xmlns="" id="{69015CE0-0C37-46A3-85FB-62FA2EC9D043}"/>
              </a:ext>
            </a:extLst>
          </p:cNvPr>
          <p:cNvSpPr txBox="1"/>
          <p:nvPr/>
        </p:nvSpPr>
        <p:spPr>
          <a:xfrm>
            <a:off x="2398315" y="5468081"/>
            <a:ext cx="8869913"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u="sng" dirty="0">
                <a:solidFill>
                  <a:prstClr val="white"/>
                </a:solidFill>
                <a:latin typeface="Corbel" panose="020B0503020204020204"/>
              </a:rPr>
              <a:t>WE CAN BACK UP EVERYTHING WE SAY WITH SCIENTIFIC EVIDENCE</a:t>
            </a:r>
            <a:r>
              <a:rPr lang="en-US" sz="2800" dirty="0">
                <a:solidFill>
                  <a:prstClr val="white"/>
                </a:solidFill>
                <a:latin typeface="Corbel" panose="020B0503020204020204"/>
              </a:rPr>
              <a:t/>
            </a:r>
            <a:br>
              <a:rPr lang="en-US" sz="2800" dirty="0">
                <a:solidFill>
                  <a:prstClr val="white"/>
                </a:solidFill>
                <a:latin typeface="Corbel" panose="020B0503020204020204"/>
              </a:rPr>
            </a:br>
            <a:r>
              <a:rPr lang="en-US" sz="2000" dirty="0">
                <a:solidFill>
                  <a:prstClr val="white"/>
                </a:solidFill>
                <a:latin typeface="Corbel" panose="020B0503020204020204"/>
              </a:rPr>
              <a:t>EXTENSIVE NOTES, ARTICLES, REFERENCE LINKS, STUDIES, VIDEOS AS WELL AS FREE TO USE GRAPHICS AND COPIES OF THIS SLIDESHOW ARE AVAILABLE AT OUR WEBSITE WWW.FTWPROJECT.COM </a:t>
            </a: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xmlns="" id="{F5C2981E-A39A-4396-8493-40D3BE74C87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3002851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1786E9E-C44F-4E2E-A7F9-6DAA1F5ACBA4}"/>
              </a:ext>
            </a:extLst>
          </p:cNvPr>
          <p:cNvSpPr txBox="1"/>
          <p:nvPr/>
        </p:nvSpPr>
        <p:spPr>
          <a:xfrm>
            <a:off x="3166354" y="0"/>
            <a:ext cx="6194216" cy="984885"/>
          </a:xfrm>
          <a:prstGeom prst="rect">
            <a:avLst/>
          </a:prstGeom>
          <a:noFill/>
        </p:spPr>
        <p:txBody>
          <a:bodyPr wrap="square" rtlCol="0">
            <a:spAutoFit/>
          </a:bodyPr>
          <a:lstStyle/>
          <a:p>
            <a:r>
              <a:rPr lang="en-US" sz="4000" dirty="0"/>
              <a:t>WHY WE DO WHAT WE DO</a:t>
            </a:r>
          </a:p>
          <a:p>
            <a:endParaRPr lang="en-US" dirty="0"/>
          </a:p>
        </p:txBody>
      </p:sp>
      <p:pic>
        <p:nvPicPr>
          <p:cNvPr id="6" name="Picture 5">
            <a:extLst>
              <a:ext uri="{FF2B5EF4-FFF2-40B4-BE49-F238E27FC236}">
                <a16:creationId xmlns:a16="http://schemas.microsoft.com/office/drawing/2014/main" xmlns="" id="{94D5AC01-2CA9-4D5C-9579-B040EF20014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6405" y="1623131"/>
            <a:ext cx="2101684" cy="1463494"/>
          </a:xfrm>
          <a:prstGeom prst="rect">
            <a:avLst/>
          </a:prstGeom>
        </p:spPr>
      </p:pic>
      <p:sp>
        <p:nvSpPr>
          <p:cNvPr id="7" name="TextBox 6">
            <a:extLst>
              <a:ext uri="{FF2B5EF4-FFF2-40B4-BE49-F238E27FC236}">
                <a16:creationId xmlns:a16="http://schemas.microsoft.com/office/drawing/2014/main" xmlns="" id="{DCDBFB2B-B2C5-4032-A7D0-43AEC7B5CA9F}"/>
              </a:ext>
            </a:extLst>
          </p:cNvPr>
          <p:cNvSpPr txBox="1"/>
          <p:nvPr/>
        </p:nvSpPr>
        <p:spPr>
          <a:xfrm>
            <a:off x="3166354" y="1546186"/>
            <a:ext cx="8716992" cy="2123658"/>
          </a:xfrm>
          <a:prstGeom prst="rect">
            <a:avLst/>
          </a:prstGeom>
          <a:noFill/>
        </p:spPr>
        <p:txBody>
          <a:bodyPr wrap="square" rtlCol="0">
            <a:spAutoFit/>
          </a:bodyPr>
          <a:lstStyle/>
          <a:p>
            <a:r>
              <a:rPr lang="en-US" b="1" dirty="0">
                <a:solidFill>
                  <a:srgbClr val="00B0F0"/>
                </a:solidFill>
              </a:rPr>
              <a:t>“I will give thee the treasures of darkness, the hidden riches of the secret places…” Isaiah 45:3</a:t>
            </a:r>
            <a:br>
              <a:rPr lang="en-US" b="1" dirty="0">
                <a:solidFill>
                  <a:srgbClr val="00B0F0"/>
                </a:solidFill>
              </a:rPr>
            </a:br>
            <a:endParaRPr lang="en-US" b="1" dirty="0">
              <a:solidFill>
                <a:srgbClr val="00B0F0"/>
              </a:solidFill>
            </a:endParaRPr>
          </a:p>
          <a:p>
            <a:r>
              <a:rPr lang="en-US" sz="2000" dirty="0"/>
              <a:t>FORBIDDEN TECH: The complete guide to energy, social, and biological technologies that they did not want you to know about.  (2017)</a:t>
            </a:r>
            <a:br>
              <a:rPr lang="en-US" sz="2000" dirty="0"/>
            </a:br>
            <a:r>
              <a:rPr lang="en-US" sz="2000" dirty="0"/>
              <a:t>www.FORBIDDENTECH.WEBSITE</a:t>
            </a:r>
          </a:p>
          <a:p>
            <a:endParaRPr lang="en-US" dirty="0"/>
          </a:p>
        </p:txBody>
      </p:sp>
      <p:sp>
        <p:nvSpPr>
          <p:cNvPr id="9" name="TextBox 8">
            <a:extLst>
              <a:ext uri="{FF2B5EF4-FFF2-40B4-BE49-F238E27FC236}">
                <a16:creationId xmlns:a16="http://schemas.microsoft.com/office/drawing/2014/main" xmlns="" id="{3652BAEA-9620-4A9B-AF43-F6EB572CA587}"/>
              </a:ext>
            </a:extLst>
          </p:cNvPr>
          <p:cNvSpPr txBox="1"/>
          <p:nvPr/>
        </p:nvSpPr>
        <p:spPr>
          <a:xfrm>
            <a:off x="423081" y="615807"/>
            <a:ext cx="11460265" cy="1477328"/>
          </a:xfrm>
          <a:prstGeom prst="rect">
            <a:avLst/>
          </a:prstGeom>
          <a:noFill/>
        </p:spPr>
        <p:txBody>
          <a:bodyPr wrap="square" rtlCol="0">
            <a:spAutoFit/>
          </a:bodyPr>
          <a:lstStyle/>
          <a:p>
            <a:r>
              <a:rPr lang="en-US" dirty="0"/>
              <a:t>We are Christians, Engineers and Scientists. We feel it is our calling to help inform people about the technology that is being used against Gods creation. We have been monitoring the news on 5G, Covid Vaccine related issues so that we can present them in a condensed summary to inform the public.  </a:t>
            </a:r>
            <a:br>
              <a:rPr lang="en-US" dirty="0"/>
            </a:br>
            <a:r>
              <a:rPr lang="en-US" dirty="0"/>
              <a:t/>
            </a:r>
            <a:br>
              <a:rPr lang="en-US" dirty="0"/>
            </a:br>
            <a:endParaRPr lang="en-US" dirty="0"/>
          </a:p>
        </p:txBody>
      </p:sp>
      <p:sp>
        <p:nvSpPr>
          <p:cNvPr id="10" name="TextBox 9">
            <a:extLst>
              <a:ext uri="{FF2B5EF4-FFF2-40B4-BE49-F238E27FC236}">
                <a16:creationId xmlns:a16="http://schemas.microsoft.com/office/drawing/2014/main" xmlns="" id="{7743C870-A062-47D2-999B-2CC1F2703982}"/>
              </a:ext>
            </a:extLst>
          </p:cNvPr>
          <p:cNvSpPr txBox="1"/>
          <p:nvPr/>
        </p:nvSpPr>
        <p:spPr>
          <a:xfrm>
            <a:off x="3166354" y="3966108"/>
            <a:ext cx="8324593" cy="984885"/>
          </a:xfrm>
          <a:prstGeom prst="rect">
            <a:avLst/>
          </a:prstGeom>
          <a:noFill/>
        </p:spPr>
        <p:txBody>
          <a:bodyPr wrap="square" rtlCol="0">
            <a:spAutoFit/>
          </a:bodyPr>
          <a:lstStyle/>
          <a:p>
            <a:r>
              <a:rPr lang="en-US" sz="2000" dirty="0"/>
              <a:t>Handmade products orgone and shungite for EMF protection. Made by us in our workshop in Morocco. WWW.FTWPROJECT.COM</a:t>
            </a:r>
          </a:p>
          <a:p>
            <a:endParaRPr lang="en-US" dirty="0"/>
          </a:p>
        </p:txBody>
      </p:sp>
      <p:pic>
        <p:nvPicPr>
          <p:cNvPr id="2" name="Picture 1">
            <a:extLst>
              <a:ext uri="{FF2B5EF4-FFF2-40B4-BE49-F238E27FC236}">
                <a16:creationId xmlns:a16="http://schemas.microsoft.com/office/drawing/2014/main" xmlns="" id="{F6A10D3E-FAAE-4E8B-BAC3-7B8FDC2F44CD}"/>
              </a:ext>
            </a:extLst>
          </p:cNvPr>
          <p:cNvPicPr>
            <a:picLocks noChangeAspect="1"/>
          </p:cNvPicPr>
          <p:nvPr/>
        </p:nvPicPr>
        <p:blipFill>
          <a:blip r:embed="rId4"/>
          <a:stretch>
            <a:fillRect/>
          </a:stretch>
        </p:blipFill>
        <p:spPr>
          <a:xfrm>
            <a:off x="701054" y="3658611"/>
            <a:ext cx="2287036" cy="1402355"/>
          </a:xfrm>
          <a:prstGeom prst="rect">
            <a:avLst/>
          </a:prstGeom>
        </p:spPr>
      </p:pic>
      <p:cxnSp>
        <p:nvCxnSpPr>
          <p:cNvPr id="4" name="Straight Connector 3">
            <a:extLst>
              <a:ext uri="{FF2B5EF4-FFF2-40B4-BE49-F238E27FC236}">
                <a16:creationId xmlns:a16="http://schemas.microsoft.com/office/drawing/2014/main" xmlns="" id="{82F4F9BD-8580-4B7C-8195-A9C6EEAB2D10}"/>
              </a:ext>
            </a:extLst>
          </p:cNvPr>
          <p:cNvCxnSpPr/>
          <p:nvPr/>
        </p:nvCxnSpPr>
        <p:spPr>
          <a:xfrm>
            <a:off x="884956" y="3429000"/>
            <a:ext cx="104699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49E50E9-20D9-470A-A39E-66EA76A09F51}"/>
              </a:ext>
            </a:extLst>
          </p:cNvPr>
          <p:cNvCxnSpPr/>
          <p:nvPr/>
        </p:nvCxnSpPr>
        <p:spPr>
          <a:xfrm>
            <a:off x="918222" y="5191836"/>
            <a:ext cx="1046998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80CA33A9-0F2C-49F1-9DBC-C6D1DAA75448}"/>
              </a:ext>
            </a:extLst>
          </p:cNvPr>
          <p:cNvSpPr txBox="1"/>
          <p:nvPr/>
        </p:nvSpPr>
        <p:spPr>
          <a:xfrm>
            <a:off x="3166354" y="5501537"/>
            <a:ext cx="8324593" cy="984885"/>
          </a:xfrm>
          <a:prstGeom prst="rect">
            <a:avLst/>
          </a:prstGeom>
          <a:noFill/>
        </p:spPr>
        <p:txBody>
          <a:bodyPr wrap="square" rtlCol="0">
            <a:spAutoFit/>
          </a:bodyPr>
          <a:lstStyle/>
          <a:p>
            <a:r>
              <a:rPr lang="en-US" sz="2000" dirty="0"/>
              <a:t>Online engineering academy for the co-development of researching and building DIY off grid energy devices. WWW.CLEANENERGYACADEMY.COM</a:t>
            </a:r>
          </a:p>
          <a:p>
            <a:endParaRPr lang="en-US" dirty="0"/>
          </a:p>
        </p:txBody>
      </p:sp>
      <p:pic>
        <p:nvPicPr>
          <p:cNvPr id="13" name="Picture 12">
            <a:extLst>
              <a:ext uri="{FF2B5EF4-FFF2-40B4-BE49-F238E27FC236}">
                <a16:creationId xmlns:a16="http://schemas.microsoft.com/office/drawing/2014/main" xmlns="" id="{7B870A34-BF1E-4088-A96A-9B07A3D5F182}"/>
              </a:ext>
            </a:extLst>
          </p:cNvPr>
          <p:cNvPicPr>
            <a:picLocks noChangeAspect="1"/>
          </p:cNvPicPr>
          <p:nvPr/>
        </p:nvPicPr>
        <p:blipFill>
          <a:blip r:embed="rId5"/>
          <a:stretch>
            <a:fillRect/>
          </a:stretch>
        </p:blipFill>
        <p:spPr>
          <a:xfrm>
            <a:off x="733694" y="5403341"/>
            <a:ext cx="2254395" cy="984886"/>
          </a:xfrm>
          <a:prstGeom prst="rect">
            <a:avLst/>
          </a:prstGeom>
        </p:spPr>
      </p:pic>
      <p:sp>
        <p:nvSpPr>
          <p:cNvPr id="14" name="TextBox 13">
            <a:extLst>
              <a:ext uri="{FF2B5EF4-FFF2-40B4-BE49-F238E27FC236}">
                <a16:creationId xmlns:a16="http://schemas.microsoft.com/office/drawing/2014/main" xmlns="" id="{53921FE7-01B7-47EF-A2B5-45EE80ECC7BA}"/>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3969264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628F1EB-A1CB-4D07-A4E1-FD1B8C09DD59}"/>
              </a:ext>
            </a:extLst>
          </p:cNvPr>
          <p:cNvSpPr txBox="1"/>
          <p:nvPr/>
        </p:nvSpPr>
        <p:spPr>
          <a:xfrm>
            <a:off x="2427326" y="0"/>
            <a:ext cx="8073190" cy="984885"/>
          </a:xfrm>
          <a:prstGeom prst="rect">
            <a:avLst/>
          </a:prstGeom>
          <a:noFill/>
        </p:spPr>
        <p:txBody>
          <a:bodyPr wrap="square" rtlCol="0">
            <a:spAutoFit/>
          </a:bodyPr>
          <a:lstStyle/>
          <a:p>
            <a:r>
              <a:rPr lang="en-US" sz="4000" dirty="0"/>
              <a:t>EMF PROTECTION PRODUCTS </a:t>
            </a:r>
          </a:p>
          <a:p>
            <a:endParaRPr lang="en-US" dirty="0"/>
          </a:p>
        </p:txBody>
      </p:sp>
      <p:pic>
        <p:nvPicPr>
          <p:cNvPr id="6" name="Picture 5">
            <a:extLst>
              <a:ext uri="{FF2B5EF4-FFF2-40B4-BE49-F238E27FC236}">
                <a16:creationId xmlns:a16="http://schemas.microsoft.com/office/drawing/2014/main" xmlns="" id="{02538E4C-E7F1-40BB-BF06-C3CCE85D2D8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24" y="0"/>
            <a:ext cx="12190476" cy="6857143"/>
          </a:xfrm>
          <a:prstGeom prst="rect">
            <a:avLst/>
          </a:prstGeom>
        </p:spPr>
      </p:pic>
      <p:sp>
        <p:nvSpPr>
          <p:cNvPr id="7" name="TextBox 6">
            <a:extLst>
              <a:ext uri="{FF2B5EF4-FFF2-40B4-BE49-F238E27FC236}">
                <a16:creationId xmlns:a16="http://schemas.microsoft.com/office/drawing/2014/main" xmlns="" id="{56AF9D28-321A-4AA6-812B-7D7C14BA8F6A}"/>
              </a:ext>
            </a:extLst>
          </p:cNvPr>
          <p:cNvSpPr txBox="1"/>
          <p:nvPr/>
        </p:nvSpPr>
        <p:spPr>
          <a:xfrm>
            <a:off x="8557146" y="984885"/>
            <a:ext cx="3234519" cy="1446550"/>
          </a:xfrm>
          <a:prstGeom prst="rect">
            <a:avLst/>
          </a:prstGeom>
          <a:noFill/>
        </p:spPr>
        <p:txBody>
          <a:bodyPr wrap="square" rtlCol="0">
            <a:spAutoFit/>
          </a:bodyPr>
          <a:lstStyle/>
          <a:p>
            <a:r>
              <a:rPr lang="en-US" sz="4400" dirty="0"/>
              <a:t>MADE WITH SHUNGITE</a:t>
            </a:r>
          </a:p>
        </p:txBody>
      </p:sp>
      <p:sp>
        <p:nvSpPr>
          <p:cNvPr id="8" name="TextBox 7">
            <a:extLst>
              <a:ext uri="{FF2B5EF4-FFF2-40B4-BE49-F238E27FC236}">
                <a16:creationId xmlns:a16="http://schemas.microsoft.com/office/drawing/2014/main" xmlns="" id="{238B5E61-2416-4306-8DFB-FC5C14B03C34}"/>
              </a:ext>
            </a:extLst>
          </p:cNvPr>
          <p:cNvSpPr txBox="1"/>
          <p:nvPr/>
        </p:nvSpPr>
        <p:spPr>
          <a:xfrm>
            <a:off x="213815" y="5632033"/>
            <a:ext cx="11764370" cy="1077218"/>
          </a:xfrm>
          <a:prstGeom prst="rect">
            <a:avLst/>
          </a:prstGeom>
          <a:noFill/>
        </p:spPr>
        <p:txBody>
          <a:bodyPr wrap="square" rtlCol="0">
            <a:spAutoFit/>
          </a:bodyPr>
          <a:lstStyle/>
          <a:p>
            <a:r>
              <a:rPr lang="en-US" sz="3200" dirty="0"/>
              <a:t>HELP SUPPORT SGT REPORT BY SHOPPING FROM THIS LINK: https://www.ftwproject.com/ref/6/</a:t>
            </a:r>
            <a:r>
              <a:rPr lang="en-US" dirty="0"/>
              <a:t> </a:t>
            </a:r>
          </a:p>
        </p:txBody>
      </p:sp>
      <p:sp>
        <p:nvSpPr>
          <p:cNvPr id="9" name="Rectangle 1">
            <a:extLst>
              <a:ext uri="{FF2B5EF4-FFF2-40B4-BE49-F238E27FC236}">
                <a16:creationId xmlns:a16="http://schemas.microsoft.com/office/drawing/2014/main" xmlns="" id="{EE42B913-2241-4038-BA52-3EE708D415B4}"/>
              </a:ext>
            </a:extLst>
          </p:cNvPr>
          <p:cNvSpPr>
            <a:spLocks noChangeArrowheads="1"/>
          </p:cNvSpPr>
          <p:nvPr/>
        </p:nvSpPr>
        <p:spPr bwMode="auto">
          <a:xfrm>
            <a:off x="846161" y="7400772"/>
            <a:ext cx="464024" cy="369332"/>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xmlns="" id="{0C682CA4-7269-4EEE-8769-FE0EE958351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1118527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628F1EB-A1CB-4D07-A4E1-FD1B8C09DD59}"/>
              </a:ext>
            </a:extLst>
          </p:cNvPr>
          <p:cNvSpPr txBox="1"/>
          <p:nvPr/>
        </p:nvSpPr>
        <p:spPr>
          <a:xfrm>
            <a:off x="13054" y="5706565"/>
            <a:ext cx="11164186"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THE GRAPHENE INDUSTRY TROJAN HORSE </a:t>
            </a:r>
            <a:br>
              <a:rPr lang="en-US" sz="2800" dirty="0">
                <a:solidFill>
                  <a:prstClr val="white"/>
                </a:solidFill>
                <a:latin typeface="Corbel" panose="020B0503020204020204"/>
              </a:rPr>
            </a:br>
            <a:r>
              <a:rPr lang="en-US" sz="2800" dirty="0">
                <a:solidFill>
                  <a:prstClr val="white"/>
                </a:solidFill>
                <a:latin typeface="Corbel" panose="020B0503020204020204"/>
              </a:rPr>
              <a:t>FOR A 160 YEAR OLD KNOWN POISON?</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xmlns="" id="{8FF9241D-EB5F-4CC9-B64A-8144126BEAB0}"/>
              </a:ext>
            </a:extLst>
          </p:cNvPr>
          <p:cNvPicPr>
            <a:picLocks noChangeAspect="1"/>
          </p:cNvPicPr>
          <p:nvPr/>
        </p:nvPicPr>
        <p:blipFill>
          <a:blip r:embed="rId2"/>
          <a:stretch>
            <a:fillRect/>
          </a:stretch>
        </p:blipFill>
        <p:spPr>
          <a:xfrm>
            <a:off x="342236" y="1627537"/>
            <a:ext cx="1619250" cy="2076450"/>
          </a:xfrm>
          <a:prstGeom prst="rect">
            <a:avLst/>
          </a:prstGeom>
        </p:spPr>
      </p:pic>
      <p:sp>
        <p:nvSpPr>
          <p:cNvPr id="5" name="TextBox 4">
            <a:extLst>
              <a:ext uri="{FF2B5EF4-FFF2-40B4-BE49-F238E27FC236}">
                <a16:creationId xmlns:a16="http://schemas.microsoft.com/office/drawing/2014/main" xmlns="" id="{5FFD0B57-8B04-4A47-858C-F89C6B1A017F}"/>
              </a:ext>
            </a:extLst>
          </p:cNvPr>
          <p:cNvSpPr txBox="1"/>
          <p:nvPr/>
        </p:nvSpPr>
        <p:spPr>
          <a:xfrm>
            <a:off x="428231" y="1049383"/>
            <a:ext cx="1533255"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Graphite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xmlns="" id="{20CE1D83-22CE-454F-81A3-647D3ED2B78B}"/>
              </a:ext>
            </a:extLst>
          </p:cNvPr>
          <p:cNvSpPr txBox="1"/>
          <p:nvPr/>
        </p:nvSpPr>
        <p:spPr>
          <a:xfrm>
            <a:off x="342236" y="3650375"/>
            <a:ext cx="1942831"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A natural form of carbon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xmlns="" id="{88261E74-009F-4A8A-A2AC-488F60408879}"/>
              </a:ext>
            </a:extLst>
          </p:cNvPr>
          <p:cNvPicPr>
            <a:picLocks noChangeAspect="1"/>
          </p:cNvPicPr>
          <p:nvPr/>
        </p:nvPicPr>
        <p:blipFill rotWithShape="1">
          <a:blip r:embed="rId3" cstate="print"/>
          <a:srcRect b="14575"/>
          <a:stretch/>
        </p:blipFill>
        <p:spPr>
          <a:xfrm>
            <a:off x="8491011" y="2400481"/>
            <a:ext cx="2194738" cy="998561"/>
          </a:xfrm>
          <a:prstGeom prst="rect">
            <a:avLst/>
          </a:prstGeom>
        </p:spPr>
      </p:pic>
      <p:pic>
        <p:nvPicPr>
          <p:cNvPr id="8" name="Picture 7">
            <a:extLst>
              <a:ext uri="{FF2B5EF4-FFF2-40B4-BE49-F238E27FC236}">
                <a16:creationId xmlns:a16="http://schemas.microsoft.com/office/drawing/2014/main" xmlns="" id="{1ED2E952-6CF2-4EE6-973F-9E236570877C}"/>
              </a:ext>
            </a:extLst>
          </p:cNvPr>
          <p:cNvPicPr>
            <a:picLocks noChangeAspect="1"/>
          </p:cNvPicPr>
          <p:nvPr/>
        </p:nvPicPr>
        <p:blipFill>
          <a:blip r:embed="rId4" cstate="print"/>
          <a:stretch>
            <a:fillRect/>
          </a:stretch>
        </p:blipFill>
        <p:spPr>
          <a:xfrm>
            <a:off x="4080391" y="2456834"/>
            <a:ext cx="1847272" cy="984885"/>
          </a:xfrm>
          <a:prstGeom prst="rect">
            <a:avLst/>
          </a:prstGeom>
        </p:spPr>
      </p:pic>
      <p:sp>
        <p:nvSpPr>
          <p:cNvPr id="10" name="TextBox 9">
            <a:extLst>
              <a:ext uri="{FF2B5EF4-FFF2-40B4-BE49-F238E27FC236}">
                <a16:creationId xmlns:a16="http://schemas.microsoft.com/office/drawing/2014/main" xmlns="" id="{DC25653C-EAE3-4BE4-8B65-2638912450F9}"/>
              </a:ext>
            </a:extLst>
          </p:cNvPr>
          <p:cNvSpPr txBox="1"/>
          <p:nvPr/>
        </p:nvSpPr>
        <p:spPr>
          <a:xfrm>
            <a:off x="4232998" y="1915684"/>
            <a:ext cx="1769609"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Graphene</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12" name="Straight Arrow Connector 11">
            <a:extLst>
              <a:ext uri="{FF2B5EF4-FFF2-40B4-BE49-F238E27FC236}">
                <a16:creationId xmlns:a16="http://schemas.microsoft.com/office/drawing/2014/main" xmlns="" id="{D2618878-D78D-452D-901B-D4D060B1B94F}"/>
              </a:ext>
            </a:extLst>
          </p:cNvPr>
          <p:cNvCxnSpPr>
            <a:cxnSpLocks/>
          </p:cNvCxnSpPr>
          <p:nvPr/>
        </p:nvCxnSpPr>
        <p:spPr>
          <a:xfrm flipV="1">
            <a:off x="2074877" y="2843448"/>
            <a:ext cx="1801505" cy="1"/>
          </a:xfrm>
          <a:prstGeom prst="straightConnector1">
            <a:avLst/>
          </a:prstGeom>
          <a:ln w="11112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5C231C03-BA0F-4D61-8386-CDB5E3B7CA61}"/>
              </a:ext>
            </a:extLst>
          </p:cNvPr>
          <p:cNvCxnSpPr>
            <a:cxnSpLocks/>
          </p:cNvCxnSpPr>
          <p:nvPr/>
        </p:nvCxnSpPr>
        <p:spPr>
          <a:xfrm>
            <a:off x="6276959" y="2796126"/>
            <a:ext cx="1769609" cy="0"/>
          </a:xfrm>
          <a:prstGeom prst="straightConnector1">
            <a:avLst/>
          </a:prstGeom>
          <a:ln w="111125">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0AA0F5F2-23A9-4573-9914-F1A09A9EBCAA}"/>
              </a:ext>
            </a:extLst>
          </p:cNvPr>
          <p:cNvSpPr txBox="1"/>
          <p:nvPr/>
        </p:nvSpPr>
        <p:spPr>
          <a:xfrm>
            <a:off x="2114093" y="1895188"/>
            <a:ext cx="1769609"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Exfoliate to get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0" name="TextBox 19">
            <a:extLst>
              <a:ext uri="{FF2B5EF4-FFF2-40B4-BE49-F238E27FC236}">
                <a16:creationId xmlns:a16="http://schemas.microsoft.com/office/drawing/2014/main" xmlns="" id="{B8FE1666-4936-446E-9ADA-F20342F21CC7}"/>
              </a:ext>
            </a:extLst>
          </p:cNvPr>
          <p:cNvSpPr txBox="1"/>
          <p:nvPr/>
        </p:nvSpPr>
        <p:spPr>
          <a:xfrm>
            <a:off x="6388267" y="1821276"/>
            <a:ext cx="1769609"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Oxidize</a:t>
            </a:r>
            <a:br>
              <a:rPr lang="en-US" sz="2800" dirty="0">
                <a:solidFill>
                  <a:prstClr val="white"/>
                </a:solidFill>
                <a:latin typeface="Corbel" panose="020B0503020204020204"/>
              </a:rPr>
            </a:br>
            <a:r>
              <a:rPr lang="en-US" sz="2800" dirty="0">
                <a:solidFill>
                  <a:prstClr val="white"/>
                </a:solidFill>
                <a:latin typeface="Corbel" panose="020B0503020204020204"/>
              </a:rPr>
              <a:t>to get</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1" name="TextBox 20">
            <a:extLst>
              <a:ext uri="{FF2B5EF4-FFF2-40B4-BE49-F238E27FC236}">
                <a16:creationId xmlns:a16="http://schemas.microsoft.com/office/drawing/2014/main" xmlns="" id="{C7C04B55-A5C6-4521-B1CC-FDA4D24948D8}"/>
              </a:ext>
            </a:extLst>
          </p:cNvPr>
          <p:cNvSpPr txBox="1"/>
          <p:nvPr/>
        </p:nvSpPr>
        <p:spPr>
          <a:xfrm>
            <a:off x="8703575" y="1434656"/>
            <a:ext cx="1769609"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Graphene Oxide</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2" name="TextBox 21">
            <a:extLst>
              <a:ext uri="{FF2B5EF4-FFF2-40B4-BE49-F238E27FC236}">
                <a16:creationId xmlns:a16="http://schemas.microsoft.com/office/drawing/2014/main" xmlns="" id="{C6519C7D-338E-47D5-B495-4F047EE942AB}"/>
              </a:ext>
            </a:extLst>
          </p:cNvPr>
          <p:cNvSpPr txBox="1"/>
          <p:nvPr/>
        </p:nvSpPr>
        <p:spPr>
          <a:xfrm>
            <a:off x="3725316" y="4277545"/>
            <a:ext cx="2720436"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“DISCOVERED”</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IN 2004?!?!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3" name="TextBox 22">
            <a:extLst>
              <a:ext uri="{FF2B5EF4-FFF2-40B4-BE49-F238E27FC236}">
                <a16:creationId xmlns:a16="http://schemas.microsoft.com/office/drawing/2014/main" xmlns="" id="{51C386AF-3213-46AC-8F19-F811DCF283A0}"/>
              </a:ext>
            </a:extLst>
          </p:cNvPr>
          <p:cNvSpPr txBox="1"/>
          <p:nvPr/>
        </p:nvSpPr>
        <p:spPr>
          <a:xfrm>
            <a:off x="8318247" y="4174193"/>
            <a:ext cx="2540263" cy="17235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DISCOVERED IN 1859</a:t>
            </a:r>
            <a:b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 a known poison according to its Wikipedia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4" name="TextBox 23">
            <a:extLst>
              <a:ext uri="{FF2B5EF4-FFF2-40B4-BE49-F238E27FC236}">
                <a16:creationId xmlns:a16="http://schemas.microsoft.com/office/drawing/2014/main" xmlns="" id="{F287BCF8-5848-4343-B740-4F08754328FD}"/>
              </a:ext>
            </a:extLst>
          </p:cNvPr>
          <p:cNvSpPr txBox="1"/>
          <p:nvPr/>
        </p:nvSpPr>
        <p:spPr>
          <a:xfrm>
            <a:off x="2194746" y="1449492"/>
            <a:ext cx="143965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STEP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5" name="TextBox 24">
            <a:extLst>
              <a:ext uri="{FF2B5EF4-FFF2-40B4-BE49-F238E27FC236}">
                <a16:creationId xmlns:a16="http://schemas.microsoft.com/office/drawing/2014/main" xmlns="" id="{4B7AF201-C0B2-4A2A-88A5-9603C4B8FFA0}"/>
              </a:ext>
            </a:extLst>
          </p:cNvPr>
          <p:cNvSpPr txBox="1"/>
          <p:nvPr/>
        </p:nvSpPr>
        <p:spPr>
          <a:xfrm>
            <a:off x="6388267" y="1421166"/>
            <a:ext cx="143965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STEP 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26" name="Straight Arrow Connector 25">
            <a:extLst>
              <a:ext uri="{FF2B5EF4-FFF2-40B4-BE49-F238E27FC236}">
                <a16:creationId xmlns:a16="http://schemas.microsoft.com/office/drawing/2014/main" xmlns="" id="{7DDF0C2B-4AB4-4BB7-B0D9-C17A3EE18D93}"/>
              </a:ext>
            </a:extLst>
          </p:cNvPr>
          <p:cNvCxnSpPr>
            <a:cxnSpLocks/>
          </p:cNvCxnSpPr>
          <p:nvPr/>
        </p:nvCxnSpPr>
        <p:spPr>
          <a:xfrm>
            <a:off x="5004027" y="3441719"/>
            <a:ext cx="0" cy="571157"/>
          </a:xfrm>
          <a:prstGeom prst="straightConnector1">
            <a:avLst/>
          </a:prstGeom>
          <a:ln w="1111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C69EE55B-7052-4B1D-B0E4-D1F3201FF8BF}"/>
              </a:ext>
            </a:extLst>
          </p:cNvPr>
          <p:cNvCxnSpPr>
            <a:cxnSpLocks/>
          </p:cNvCxnSpPr>
          <p:nvPr/>
        </p:nvCxnSpPr>
        <p:spPr>
          <a:xfrm>
            <a:off x="9513951" y="3571660"/>
            <a:ext cx="0" cy="571157"/>
          </a:xfrm>
          <a:prstGeom prst="straightConnector1">
            <a:avLst/>
          </a:prstGeom>
          <a:ln w="11112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xmlns="" id="{987F8437-1456-414A-8C18-97A4275C0EB4}"/>
              </a:ext>
            </a:extLst>
          </p:cNvPr>
          <p:cNvPicPr>
            <a:picLocks noChangeAspect="1"/>
          </p:cNvPicPr>
          <p:nvPr/>
        </p:nvPicPr>
        <p:blipFill>
          <a:blip r:embed="rId5"/>
          <a:stretch>
            <a:fillRect/>
          </a:stretch>
        </p:blipFill>
        <p:spPr>
          <a:xfrm>
            <a:off x="-16170" y="-39511"/>
            <a:ext cx="12279010" cy="1088894"/>
          </a:xfrm>
          <a:prstGeom prst="rect">
            <a:avLst/>
          </a:prstGeom>
        </p:spPr>
      </p:pic>
      <p:sp>
        <p:nvSpPr>
          <p:cNvPr id="31" name="TextBox 30">
            <a:extLst>
              <a:ext uri="{FF2B5EF4-FFF2-40B4-BE49-F238E27FC236}">
                <a16:creationId xmlns:a16="http://schemas.microsoft.com/office/drawing/2014/main" xmlns="" id="{282AE22A-8B51-4638-95E0-9812AF6F3111}"/>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1210842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GRAPHITE BASICS: UNDERSTANDING CARBON</a:t>
            </a:r>
          </a:p>
          <a:p>
            <a:endParaRPr lang="en-US" dirty="0"/>
          </a:p>
        </p:txBody>
      </p:sp>
      <p:sp>
        <p:nvSpPr>
          <p:cNvPr id="8" name="Rectangle 7">
            <a:extLst>
              <a:ext uri="{FF2B5EF4-FFF2-40B4-BE49-F238E27FC236}">
                <a16:creationId xmlns:a16="http://schemas.microsoft.com/office/drawing/2014/main" xmlns="" id="{2DF9A032-4E72-4E04-B883-013541C88DB6}"/>
              </a:ext>
            </a:extLst>
          </p:cNvPr>
          <p:cNvSpPr/>
          <p:nvPr/>
        </p:nvSpPr>
        <p:spPr>
          <a:xfrm>
            <a:off x="3101228" y="828232"/>
            <a:ext cx="8989171" cy="5909310"/>
          </a:xfrm>
          <a:prstGeom prst="rect">
            <a:avLst/>
          </a:prstGeom>
        </p:spPr>
        <p:txBody>
          <a:bodyPr wrap="square">
            <a:spAutoFit/>
          </a:bodyPr>
          <a:lstStyle/>
          <a:p>
            <a:pPr lvl="0"/>
            <a:r>
              <a:rPr lang="en-US" dirty="0"/>
              <a:t>-Has the elemental symbol of 3 and an atomic number of 6</a:t>
            </a:r>
            <a:br>
              <a:rPr lang="en-US" dirty="0"/>
            </a:br>
            <a:endParaRPr lang="en-US" dirty="0"/>
          </a:p>
          <a:p>
            <a:pPr lvl="0"/>
            <a:r>
              <a:rPr lang="en-US" dirty="0"/>
              <a:t>-Carbon-12 (one of two stable isotopes) is composed of 6 protons, 6 neutrons and 6 electrons in all diverse organic compounds and has the unusual ability to form polymers at commonly encountered temperatures on earth</a:t>
            </a:r>
          </a:p>
          <a:p>
            <a:pPr lvl="0"/>
            <a:r>
              <a:rPr lang="en-US" dirty="0"/>
              <a:t>-4th most abundant element in the observable universe &amp; 15th most abundant in the Earth’s crust</a:t>
            </a:r>
            <a:br>
              <a:rPr lang="en-US" dirty="0"/>
            </a:br>
            <a:endParaRPr lang="en-US" dirty="0"/>
          </a:p>
          <a:p>
            <a:pPr lvl="0"/>
            <a:r>
              <a:rPr lang="en-US" dirty="0"/>
              <a:t>-It is the second most abundant element in the human body by mass (about 18.5%) after oxygen.</a:t>
            </a:r>
            <a:br>
              <a:rPr lang="en-US" dirty="0"/>
            </a:br>
            <a:endParaRPr lang="en-US" dirty="0"/>
          </a:p>
          <a:p>
            <a:pPr lvl="0"/>
            <a:r>
              <a:rPr lang="en-US" dirty="0"/>
              <a:t>-It is readily able to bond with other carbon atoms to form allotropes with unique properties, a form of the element that has a distinctly different molecular structure to another form of the same element. Physical and electrical properties are determined by different structural modifications of the same element alone! (example diamond vs. graphite)</a:t>
            </a:r>
            <a:br>
              <a:rPr lang="en-US" dirty="0"/>
            </a:br>
            <a:endParaRPr lang="en-US" dirty="0"/>
          </a:p>
          <a:p>
            <a:pPr lvl="0"/>
            <a:r>
              <a:rPr lang="en-US" dirty="0"/>
              <a:t>-Carbon forms vast amount of compounds, more than any other element ( about 10 million compounds to date, both organic; limestones, dolomites &amp; CO</a:t>
            </a:r>
            <a:r>
              <a:rPr lang="en-US" baseline="-25000" dirty="0"/>
              <a:t>2</a:t>
            </a:r>
            <a:r>
              <a:rPr lang="en-US" dirty="0"/>
              <a:t> and inorganic; coal, peat, oil, etc.) Thus, carbon has been referred to as the “King of Elements” </a:t>
            </a:r>
            <a:br>
              <a:rPr lang="en-US" dirty="0"/>
            </a:br>
            <a:endParaRPr lang="en-US" dirty="0"/>
          </a:p>
          <a:p>
            <a:r>
              <a:rPr lang="en-US" dirty="0"/>
              <a:t>Note: Carbon nanotubes may or may not contain graphene</a:t>
            </a:r>
          </a:p>
        </p:txBody>
      </p:sp>
      <p:pic>
        <p:nvPicPr>
          <p:cNvPr id="2" name="Picture 1">
            <a:extLst>
              <a:ext uri="{FF2B5EF4-FFF2-40B4-BE49-F238E27FC236}">
                <a16:creationId xmlns:a16="http://schemas.microsoft.com/office/drawing/2014/main" xmlns="" id="{1B7F7DDF-14F7-4523-B46E-1778560FD351}"/>
              </a:ext>
            </a:extLst>
          </p:cNvPr>
          <p:cNvPicPr>
            <a:picLocks noChangeAspect="1"/>
          </p:cNvPicPr>
          <p:nvPr/>
        </p:nvPicPr>
        <p:blipFill>
          <a:blip r:embed="rId2"/>
          <a:stretch>
            <a:fillRect/>
          </a:stretch>
        </p:blipFill>
        <p:spPr>
          <a:xfrm>
            <a:off x="275858" y="828232"/>
            <a:ext cx="2792419" cy="2252867"/>
          </a:xfrm>
          <a:prstGeom prst="rect">
            <a:avLst/>
          </a:prstGeom>
        </p:spPr>
      </p:pic>
      <p:sp>
        <p:nvSpPr>
          <p:cNvPr id="5" name="TextBox 4">
            <a:extLst>
              <a:ext uri="{FF2B5EF4-FFF2-40B4-BE49-F238E27FC236}">
                <a16:creationId xmlns:a16="http://schemas.microsoft.com/office/drawing/2014/main" xmlns=""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926367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How is Graphene and Graphene Oxide Made? </a:t>
            </a:r>
          </a:p>
          <a:p>
            <a:endParaRPr lang="en-US" dirty="0"/>
          </a:p>
        </p:txBody>
      </p:sp>
      <p:pic>
        <p:nvPicPr>
          <p:cNvPr id="6" name="Picture 5">
            <a:extLst>
              <a:ext uri="{FF2B5EF4-FFF2-40B4-BE49-F238E27FC236}">
                <a16:creationId xmlns:a16="http://schemas.microsoft.com/office/drawing/2014/main" xmlns="" id="{0775D768-6DED-4B72-A42A-ECB0D6BF0A33}"/>
              </a:ext>
            </a:extLst>
          </p:cNvPr>
          <p:cNvPicPr/>
          <p:nvPr/>
        </p:nvPicPr>
        <p:blipFill>
          <a:blip r:embed="rId2"/>
          <a:stretch/>
        </p:blipFill>
        <p:spPr bwMode="auto">
          <a:xfrm>
            <a:off x="859809" y="1146412"/>
            <a:ext cx="10727139" cy="5199797"/>
          </a:xfrm>
          <a:prstGeom prst="rect">
            <a:avLst/>
          </a:prstGeom>
        </p:spPr>
      </p:pic>
      <p:sp>
        <p:nvSpPr>
          <p:cNvPr id="4" name="TextBox 3">
            <a:extLst>
              <a:ext uri="{FF2B5EF4-FFF2-40B4-BE49-F238E27FC236}">
                <a16:creationId xmlns:a16="http://schemas.microsoft.com/office/drawing/2014/main" xmlns="" id="{D5522E77-8F47-4628-B66F-BCA65E04A38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517029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What is Graphene? </a:t>
            </a:r>
          </a:p>
          <a:p>
            <a:endParaRPr lang="en-US" dirty="0"/>
          </a:p>
        </p:txBody>
      </p:sp>
      <p:sp>
        <p:nvSpPr>
          <p:cNvPr id="8" name="Rectangle 7">
            <a:extLst>
              <a:ext uri="{FF2B5EF4-FFF2-40B4-BE49-F238E27FC236}">
                <a16:creationId xmlns:a16="http://schemas.microsoft.com/office/drawing/2014/main" xmlns="" id="{2DF9A032-4E72-4E04-B883-013541C88DB6}"/>
              </a:ext>
            </a:extLst>
          </p:cNvPr>
          <p:cNvSpPr/>
          <p:nvPr/>
        </p:nvSpPr>
        <p:spPr>
          <a:xfrm>
            <a:off x="3732027" y="674128"/>
            <a:ext cx="7943265" cy="6434582"/>
          </a:xfrm>
          <a:prstGeom prst="rect">
            <a:avLst/>
          </a:prstGeom>
        </p:spPr>
        <p:txBody>
          <a:bodyPr wrap="square">
            <a:spAutoFit/>
          </a:bodyPr>
          <a:lstStyle/>
          <a:p>
            <a:pPr>
              <a:lnSpc>
                <a:spcPct val="115000"/>
              </a:lnSpc>
              <a:spcAft>
                <a:spcPts val="1000"/>
              </a:spcAft>
            </a:pPr>
            <a:r>
              <a:rPr lang="en-US" dirty="0">
                <a:latin typeface="Arial" panose="020B0604020202020204" pitchFamily="34" charset="0"/>
                <a:ea typeface="Arial" panose="020B0604020202020204" pitchFamily="34" charset="0"/>
                <a:cs typeface="Times New Roman" panose="02020603050405020304" pitchFamily="18" charset="0"/>
              </a:rPr>
              <a:t>Graphene is a single layer of carbon atoms, tightly bound in a honeycomb lattice. It is an allotrope of carbon.</a:t>
            </a:r>
          </a:p>
          <a:p>
            <a:pPr>
              <a:lnSpc>
                <a:spcPct val="115000"/>
              </a:lnSpc>
              <a:spcAft>
                <a:spcPts val="1000"/>
              </a:spcAft>
            </a:pPr>
            <a:r>
              <a:rPr lang="en-US" b="1" dirty="0">
                <a:solidFill>
                  <a:srgbClr val="00B0F0"/>
                </a:solidFill>
                <a:latin typeface="Arial" panose="020B0604020202020204" pitchFamily="34" charset="0"/>
                <a:ea typeface="Arial" panose="020B0604020202020204" pitchFamily="34" charset="0"/>
                <a:cs typeface="Times New Roman" panose="02020603050405020304" pitchFamily="18" charset="0"/>
              </a:rPr>
              <a:t>According to the official narrative: </a:t>
            </a:r>
            <a:r>
              <a:rPr lang="en-US" dirty="0">
                <a:latin typeface="Arial" panose="020B0604020202020204" pitchFamily="34" charset="0"/>
                <a:ea typeface="Arial" panose="020B0604020202020204" pitchFamily="34" charset="0"/>
                <a:cs typeface="Times New Roman" panose="02020603050405020304" pitchFamily="18" charset="0"/>
              </a:rPr>
              <a:t/>
            </a:r>
            <a:br>
              <a:rPr lang="en-US" dirty="0">
                <a:latin typeface="Arial" panose="020B0604020202020204" pitchFamily="34" charset="0"/>
                <a:ea typeface="Arial" panose="020B0604020202020204" pitchFamily="34" charset="0"/>
                <a:cs typeface="Times New Roman" panose="02020603050405020304" pitchFamily="18" charset="0"/>
              </a:rPr>
            </a:br>
            <a:r>
              <a:rPr lang="en-US" dirty="0">
                <a:latin typeface="Arial" panose="020B0604020202020204" pitchFamily="34" charset="0"/>
                <a:ea typeface="Arial" panose="020B0604020202020204" pitchFamily="34" charset="0"/>
                <a:cs typeface="Times New Roman" panose="02020603050405020304" pitchFamily="18" charset="0"/>
              </a:rPr>
              <a:t>“Discovered” in 2004 when researchers at University of Manchester isolated a single plane of graphite (graphene) using a kind of scotch tape. </a:t>
            </a:r>
            <a:br>
              <a:rPr lang="en-US" dirty="0">
                <a:latin typeface="Arial" panose="020B0604020202020204" pitchFamily="34" charset="0"/>
                <a:ea typeface="Arial" panose="020B0604020202020204" pitchFamily="34" charset="0"/>
                <a:cs typeface="Times New Roman" panose="02020603050405020304" pitchFamily="18" charset="0"/>
              </a:rPr>
            </a:br>
            <a:r>
              <a:rPr lang="en-US" dirty="0">
                <a:latin typeface="Arial" panose="020B0604020202020204" pitchFamily="34" charset="0"/>
                <a:ea typeface="Arial" panose="020B0604020202020204" pitchFamily="34" charset="0"/>
                <a:cs typeface="Times New Roman" panose="02020603050405020304" pitchFamily="18" charset="0"/>
              </a:rPr>
              <a:t/>
            </a:r>
            <a:br>
              <a:rPr lang="en-US" dirty="0">
                <a:latin typeface="Arial" panose="020B0604020202020204" pitchFamily="34" charset="0"/>
                <a:ea typeface="Arial" panose="020B0604020202020204" pitchFamily="34" charset="0"/>
                <a:cs typeface="Times New Roman" panose="02020603050405020304" pitchFamily="18" charset="0"/>
              </a:rPr>
            </a:br>
            <a:r>
              <a:rPr lang="en-US" dirty="0">
                <a:latin typeface="Arial" panose="020B0604020202020204" pitchFamily="34" charset="0"/>
                <a:ea typeface="Arial" panose="020B0604020202020204" pitchFamily="34" charset="0"/>
                <a:cs typeface="Times New Roman" panose="02020603050405020304" pitchFamily="18" charset="0"/>
              </a:rPr>
              <a:t>This 2D material revealed properties that lend to a number of applications in electronics, remote sensing, medicine (in graphene oxide form), quantum computing:</a:t>
            </a:r>
          </a:p>
          <a:p>
            <a:pPr marL="342900" marR="0" lvl="0" indent="-342900">
              <a:lnSpc>
                <a:spcPct val="115000"/>
              </a:lnSpc>
              <a:spcBef>
                <a:spcPts val="0"/>
              </a:spcBef>
              <a:spcAft>
                <a:spcPts val="0"/>
              </a:spcAft>
              <a:buFont typeface="Symbol" panose="05050102010706020507" pitchFamily="18" charset="2"/>
              <a:buChar char="·"/>
            </a:pPr>
            <a:r>
              <a:rPr lang="en-US" sz="1600" dirty="0">
                <a:latin typeface="Arial" panose="020B0604020202020204" pitchFamily="34" charset="0"/>
                <a:ea typeface="Symbol" panose="05050102010706020507" pitchFamily="18" charset="2"/>
                <a:cs typeface="Symbol" panose="05050102010706020507" pitchFamily="18" charset="2"/>
              </a:rPr>
              <a:t>It is stronger than diamond yet flexible and transparent</a:t>
            </a:r>
          </a:p>
          <a:p>
            <a:pPr marL="342900" marR="0" lvl="0" indent="-342900">
              <a:lnSpc>
                <a:spcPct val="115000"/>
              </a:lnSpc>
              <a:spcBef>
                <a:spcPts val="0"/>
              </a:spcBef>
              <a:spcAft>
                <a:spcPts val="0"/>
              </a:spcAft>
              <a:buFont typeface="Symbol" panose="05050102010706020507" pitchFamily="18" charset="2"/>
              <a:buChar char="·"/>
            </a:pPr>
            <a:r>
              <a:rPr lang="en-US" sz="1600" dirty="0">
                <a:latin typeface="Arial" panose="020B0604020202020204" pitchFamily="34" charset="0"/>
                <a:ea typeface="Symbol" panose="05050102010706020507" pitchFamily="18" charset="2"/>
                <a:cs typeface="Symbol" panose="05050102010706020507" pitchFamily="18" charset="2"/>
              </a:rPr>
              <a:t>Graphene conducts heat and electricity and superconductor efficiencies!</a:t>
            </a:r>
          </a:p>
          <a:p>
            <a:pPr marL="342900" marR="0" lvl="0" indent="-342900">
              <a:lnSpc>
                <a:spcPct val="115000"/>
              </a:lnSpc>
              <a:spcBef>
                <a:spcPts val="0"/>
              </a:spcBef>
              <a:spcAft>
                <a:spcPts val="0"/>
              </a:spcAft>
              <a:buFont typeface="Symbol" panose="05050102010706020507" pitchFamily="18" charset="2"/>
              <a:buChar char="·"/>
            </a:pPr>
            <a:r>
              <a:rPr lang="en-US" sz="1600" dirty="0">
                <a:latin typeface="Arial" panose="020B0604020202020204" pitchFamily="34" charset="0"/>
                <a:ea typeface="Symbol" panose="05050102010706020507" pitchFamily="18" charset="2"/>
                <a:cs typeface="Symbol" panose="05050102010706020507" pitchFamily="18" charset="2"/>
              </a:rPr>
              <a:t>Its electronic properties make it highly sensitive to the absorption of molecules such as CO, NO, NO2, and NH3. Research has indicated that this sensitivity can be increased by 100 fold with addition of Boron.</a:t>
            </a:r>
          </a:p>
          <a:p>
            <a:pPr marL="342900" marR="0" lvl="0" indent="-342900">
              <a:lnSpc>
                <a:spcPct val="115000"/>
              </a:lnSpc>
              <a:spcBef>
                <a:spcPts val="0"/>
              </a:spcBef>
              <a:spcAft>
                <a:spcPts val="0"/>
              </a:spcAft>
              <a:buFont typeface="Symbol" panose="05050102010706020507" pitchFamily="18" charset="2"/>
              <a:buChar char="·"/>
            </a:pPr>
            <a:r>
              <a:rPr lang="en-US" sz="1600" dirty="0">
                <a:latin typeface="Arial" panose="020B0604020202020204" pitchFamily="34" charset="0"/>
                <a:ea typeface="Symbol" panose="05050102010706020507" pitchFamily="18" charset="2"/>
                <a:cs typeface="Symbol" panose="05050102010706020507" pitchFamily="18" charset="2"/>
              </a:rPr>
              <a:t>Graphene has made possible the development of electron-spin based quantum computing. Many types of graphene components are in development to test various quantum computing qubit models. </a:t>
            </a:r>
          </a:p>
          <a:p>
            <a:pPr marL="342900" marR="0" lvl="0" indent="-342900">
              <a:lnSpc>
                <a:spcPct val="115000"/>
              </a:lnSpc>
              <a:spcBef>
                <a:spcPts val="0"/>
              </a:spcBef>
              <a:spcAft>
                <a:spcPts val="1000"/>
              </a:spcAft>
              <a:buFont typeface="Symbol" panose="05050102010706020507" pitchFamily="18" charset="2"/>
              <a:buChar char="·"/>
            </a:pPr>
            <a:r>
              <a:rPr lang="en-US" sz="1600" dirty="0">
                <a:latin typeface="Arial" panose="020B0604020202020204" pitchFamily="34" charset="0"/>
                <a:ea typeface="Symbol" panose="05050102010706020507" pitchFamily="18" charset="2"/>
                <a:cs typeface="Symbol" panose="05050102010706020507" pitchFamily="18" charset="2"/>
              </a:rPr>
              <a:t>Water filtration and purification (highly absorbent used in oil spill cleanups at only a fraction of the weight)</a:t>
            </a:r>
          </a:p>
          <a:p>
            <a:pPr marL="269875" marR="0" indent="-179705">
              <a:lnSpc>
                <a:spcPct val="115000"/>
              </a:lnSpc>
              <a:spcBef>
                <a:spcPts val="0"/>
              </a:spcBef>
              <a:spcAft>
                <a:spcPts val="1000"/>
              </a:spcAft>
            </a:pPr>
            <a:r>
              <a:rPr lang="en-US" sz="1600" dirty="0">
                <a:latin typeface="Arial" panose="020B0604020202020204" pitchFamily="34" charset="0"/>
                <a:ea typeface="Arial" panose="020B0604020202020204" pitchFamily="34" charset="0"/>
                <a:cs typeface="Times New Roman" panose="02020603050405020304" pitchFamily="18" charset="0"/>
              </a:rPr>
              <a:t> </a:t>
            </a:r>
          </a:p>
        </p:txBody>
      </p:sp>
      <p:pic>
        <p:nvPicPr>
          <p:cNvPr id="2" name="Picture 1">
            <a:extLst>
              <a:ext uri="{FF2B5EF4-FFF2-40B4-BE49-F238E27FC236}">
                <a16:creationId xmlns:a16="http://schemas.microsoft.com/office/drawing/2014/main" xmlns="" id="{05515A03-5453-4350-A7E1-2F4E302DCF42}"/>
              </a:ext>
            </a:extLst>
          </p:cNvPr>
          <p:cNvPicPr>
            <a:picLocks noChangeAspect="1"/>
          </p:cNvPicPr>
          <p:nvPr/>
        </p:nvPicPr>
        <p:blipFill rotWithShape="1">
          <a:blip r:embed="rId2"/>
          <a:srcRect l="-28769" t="-1538" r="28769" b="1538"/>
          <a:stretch/>
        </p:blipFill>
        <p:spPr>
          <a:xfrm>
            <a:off x="-1030718" y="1637415"/>
            <a:ext cx="4214928" cy="3347906"/>
          </a:xfrm>
          <a:prstGeom prst="rect">
            <a:avLst/>
          </a:prstGeom>
        </p:spPr>
      </p:pic>
      <p:sp>
        <p:nvSpPr>
          <p:cNvPr id="5" name="TextBox 4">
            <a:extLst>
              <a:ext uri="{FF2B5EF4-FFF2-40B4-BE49-F238E27FC236}">
                <a16:creationId xmlns:a16="http://schemas.microsoft.com/office/drawing/2014/main" xmlns="" id="{81F4E018-6934-4C30-9CC6-F1963D259605}"/>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xmlns="" val="3559757437"/>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2168</TotalTime>
  <Words>1060</Words>
  <Application>Microsoft Office PowerPoint</Application>
  <PresentationFormat>Custom</PresentationFormat>
  <Paragraphs>152</Paragraphs>
  <Slides>23</Slides>
  <Notes>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Depth</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What’s in the Covid Shots?</vt:lpstr>
      <vt:lpstr>Slide 19</vt:lpstr>
      <vt:lpstr>Slide 20</vt:lpstr>
      <vt:lpstr>Slide 21</vt:lpstr>
      <vt:lpstr>Slide 22</vt:lpstr>
      <vt:lpstr>How Graphene Oxide Works with 5G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Simona</cp:lastModifiedBy>
  <cp:revision>102</cp:revision>
  <dcterms:created xsi:type="dcterms:W3CDTF">2021-09-05T09:36:08Z</dcterms:created>
  <dcterms:modified xsi:type="dcterms:W3CDTF">2023-04-12T03:46:48Z</dcterms:modified>
</cp:coreProperties>
</file>