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6" r:id="rId13"/>
    <p:sldId id="272"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es Ortiz" userId="365db2dec6aecf36" providerId="LiveId" clId="{C620692A-C810-4607-BA27-7283C4E1A9C3}"/>
    <pc:docChg chg="custSel modSld">
      <pc:chgData name="Moses Ortiz" userId="365db2dec6aecf36" providerId="LiveId" clId="{C620692A-C810-4607-BA27-7283C4E1A9C3}" dt="2023-05-16T21:22:29.585" v="76" actId="1076"/>
      <pc:docMkLst>
        <pc:docMk/>
      </pc:docMkLst>
      <pc:sldChg chg="modSp mod">
        <pc:chgData name="Moses Ortiz" userId="365db2dec6aecf36" providerId="LiveId" clId="{C620692A-C810-4607-BA27-7283C4E1A9C3}" dt="2023-05-16T20:56:58.489" v="53" actId="313"/>
        <pc:sldMkLst>
          <pc:docMk/>
          <pc:sldMk cId="348882999" sldId="257"/>
        </pc:sldMkLst>
        <pc:spChg chg="mod">
          <ac:chgData name="Moses Ortiz" userId="365db2dec6aecf36" providerId="LiveId" clId="{C620692A-C810-4607-BA27-7283C4E1A9C3}" dt="2023-05-16T20:56:58.489" v="53" actId="313"/>
          <ac:spMkLst>
            <pc:docMk/>
            <pc:sldMk cId="348882999" sldId="257"/>
            <ac:spMk id="3" creationId="{A3C09F5C-E097-9396-3D56-C27A9936A339}"/>
          </ac:spMkLst>
        </pc:spChg>
      </pc:sldChg>
      <pc:sldChg chg="modSp mod">
        <pc:chgData name="Moses Ortiz" userId="365db2dec6aecf36" providerId="LiveId" clId="{C620692A-C810-4607-BA27-7283C4E1A9C3}" dt="2023-05-16T20:57:41.570" v="56" actId="207"/>
        <pc:sldMkLst>
          <pc:docMk/>
          <pc:sldMk cId="482962033" sldId="258"/>
        </pc:sldMkLst>
        <pc:spChg chg="mod">
          <ac:chgData name="Moses Ortiz" userId="365db2dec6aecf36" providerId="LiveId" clId="{C620692A-C810-4607-BA27-7283C4E1A9C3}" dt="2023-05-16T20:57:41.570" v="56" actId="207"/>
          <ac:spMkLst>
            <pc:docMk/>
            <pc:sldMk cId="482962033" sldId="258"/>
            <ac:spMk id="3" creationId="{80B37099-3592-B51D-69AC-C808AA6BC0D4}"/>
          </ac:spMkLst>
        </pc:spChg>
      </pc:sldChg>
      <pc:sldChg chg="modSp mod">
        <pc:chgData name="Moses Ortiz" userId="365db2dec6aecf36" providerId="LiveId" clId="{C620692A-C810-4607-BA27-7283C4E1A9C3}" dt="2023-05-16T20:58:12.196" v="58" actId="207"/>
        <pc:sldMkLst>
          <pc:docMk/>
          <pc:sldMk cId="2764301101" sldId="259"/>
        </pc:sldMkLst>
        <pc:spChg chg="mod">
          <ac:chgData name="Moses Ortiz" userId="365db2dec6aecf36" providerId="LiveId" clId="{C620692A-C810-4607-BA27-7283C4E1A9C3}" dt="2023-05-16T20:58:12.196" v="58" actId="207"/>
          <ac:spMkLst>
            <pc:docMk/>
            <pc:sldMk cId="2764301101" sldId="259"/>
            <ac:spMk id="3" creationId="{FDD2EE48-8380-0A72-D724-43BBB75AA0E3}"/>
          </ac:spMkLst>
        </pc:spChg>
      </pc:sldChg>
      <pc:sldChg chg="modSp mod">
        <pc:chgData name="Moses Ortiz" userId="365db2dec6aecf36" providerId="LiveId" clId="{C620692A-C810-4607-BA27-7283C4E1A9C3}" dt="2023-05-16T20:58:52.131" v="64" actId="207"/>
        <pc:sldMkLst>
          <pc:docMk/>
          <pc:sldMk cId="3315881055" sldId="260"/>
        </pc:sldMkLst>
        <pc:spChg chg="mod">
          <ac:chgData name="Moses Ortiz" userId="365db2dec6aecf36" providerId="LiveId" clId="{C620692A-C810-4607-BA27-7283C4E1A9C3}" dt="2023-05-16T20:58:52.131" v="64" actId="207"/>
          <ac:spMkLst>
            <pc:docMk/>
            <pc:sldMk cId="3315881055" sldId="260"/>
            <ac:spMk id="3" creationId="{19570FED-C6FD-483B-2C49-285315CDBFB3}"/>
          </ac:spMkLst>
        </pc:spChg>
      </pc:sldChg>
      <pc:sldChg chg="modSp mod">
        <pc:chgData name="Moses Ortiz" userId="365db2dec6aecf36" providerId="LiveId" clId="{C620692A-C810-4607-BA27-7283C4E1A9C3}" dt="2023-05-16T21:22:00.767" v="67" actId="20577"/>
        <pc:sldMkLst>
          <pc:docMk/>
          <pc:sldMk cId="140558156" sldId="261"/>
        </pc:sldMkLst>
        <pc:spChg chg="mod">
          <ac:chgData name="Moses Ortiz" userId="365db2dec6aecf36" providerId="LiveId" clId="{C620692A-C810-4607-BA27-7283C4E1A9C3}" dt="2023-05-16T21:22:00.767" v="67" actId="20577"/>
          <ac:spMkLst>
            <pc:docMk/>
            <pc:sldMk cId="140558156" sldId="261"/>
            <ac:spMk id="3" creationId="{1EA83E9C-E44D-66AE-8BE3-5F21D2E2D5AB}"/>
          </ac:spMkLst>
        </pc:spChg>
      </pc:sldChg>
      <pc:sldChg chg="modSp mod">
        <pc:chgData name="Moses Ortiz" userId="365db2dec6aecf36" providerId="LiveId" clId="{C620692A-C810-4607-BA27-7283C4E1A9C3}" dt="2023-05-16T21:22:29.585" v="76" actId="1076"/>
        <pc:sldMkLst>
          <pc:docMk/>
          <pc:sldMk cId="834215328" sldId="262"/>
        </pc:sldMkLst>
        <pc:spChg chg="mod">
          <ac:chgData name="Moses Ortiz" userId="365db2dec6aecf36" providerId="LiveId" clId="{C620692A-C810-4607-BA27-7283C4E1A9C3}" dt="2023-05-16T21:22:29.585" v="76" actId="1076"/>
          <ac:spMkLst>
            <pc:docMk/>
            <pc:sldMk cId="834215328" sldId="262"/>
            <ac:spMk id="3" creationId="{454B4990-360C-41F8-DFB5-356E418EF022}"/>
          </ac:spMkLst>
        </pc:spChg>
      </pc:sldChg>
      <pc:sldChg chg="modSp mod">
        <pc:chgData name="Moses Ortiz" userId="365db2dec6aecf36" providerId="LiveId" clId="{C620692A-C810-4607-BA27-7283C4E1A9C3}" dt="2023-05-16T18:44:10.320" v="52" actId="20577"/>
        <pc:sldMkLst>
          <pc:docMk/>
          <pc:sldMk cId="3039597238" sldId="270"/>
        </pc:sldMkLst>
        <pc:spChg chg="mod">
          <ac:chgData name="Moses Ortiz" userId="365db2dec6aecf36" providerId="LiveId" clId="{C620692A-C810-4607-BA27-7283C4E1A9C3}" dt="2023-05-16T18:44:10.320" v="52" actId="20577"/>
          <ac:spMkLst>
            <pc:docMk/>
            <pc:sldMk cId="3039597238" sldId="270"/>
            <ac:spMk id="3" creationId="{DCE27931-5050-B8A2-425F-582C5D19497A}"/>
          </ac:spMkLst>
        </pc:spChg>
      </pc:sldChg>
      <pc:sldChg chg="modSp mod">
        <pc:chgData name="Moses Ortiz" userId="365db2dec6aecf36" providerId="LiveId" clId="{C620692A-C810-4607-BA27-7283C4E1A9C3}" dt="2023-05-16T18:42:31.831" v="51" actId="207"/>
        <pc:sldMkLst>
          <pc:docMk/>
          <pc:sldMk cId="3300939038" sldId="272"/>
        </pc:sldMkLst>
        <pc:spChg chg="mod">
          <ac:chgData name="Moses Ortiz" userId="365db2dec6aecf36" providerId="LiveId" clId="{C620692A-C810-4607-BA27-7283C4E1A9C3}" dt="2023-05-16T18:42:31.831" v="51" actId="207"/>
          <ac:spMkLst>
            <pc:docMk/>
            <pc:sldMk cId="3300939038" sldId="272"/>
            <ac:spMk id="3" creationId="{2E061FDB-FC03-5E77-AF16-3C067B1AE66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8882-7A99-9817-E260-80B3171B45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935136-4ECA-27E9-3360-673003740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56F10D-8AE0-EB9F-76A8-7AC7053456CB}"/>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5" name="Footer Placeholder 4">
            <a:extLst>
              <a:ext uri="{FF2B5EF4-FFF2-40B4-BE49-F238E27FC236}">
                <a16:creationId xmlns:a16="http://schemas.microsoft.com/office/drawing/2014/main" id="{7556AE2F-85F2-BA62-A689-11BCDFA74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DF4A3-194A-7957-EE08-07E03F1FD57C}"/>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275094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A61E-C7EC-1D54-14CD-C909CE9F4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A5AC01-5929-B3AA-C2D2-7BC948DDF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C3253-FD83-BB73-F5B5-B97206B9CE35}"/>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5" name="Footer Placeholder 4">
            <a:extLst>
              <a:ext uri="{FF2B5EF4-FFF2-40B4-BE49-F238E27FC236}">
                <a16:creationId xmlns:a16="http://schemas.microsoft.com/office/drawing/2014/main" id="{7882B4C5-E021-1C51-219E-E45A55B07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CC784-2051-020F-FCE2-B50486F476E1}"/>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363158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B390CD-48C6-0BDE-416A-9799E42B05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B9A8C-EF57-EB88-B00D-CBD8E1EE10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ACB52-CCEC-F1B5-D817-AB8821283ECE}"/>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5" name="Footer Placeholder 4">
            <a:extLst>
              <a:ext uri="{FF2B5EF4-FFF2-40B4-BE49-F238E27FC236}">
                <a16:creationId xmlns:a16="http://schemas.microsoft.com/office/drawing/2014/main" id="{DC8EC674-29C9-0A52-EFA2-46546CD283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1880A-EF54-479D-0A7E-6917C944462A}"/>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121147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1BA6-719B-1F3F-3C83-FC9456432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D9898D-CEF1-9B22-B7FE-FB723F1D66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A2E29-1C5F-105B-D0B2-BA5ACEBF1250}"/>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5" name="Footer Placeholder 4">
            <a:extLst>
              <a:ext uri="{FF2B5EF4-FFF2-40B4-BE49-F238E27FC236}">
                <a16:creationId xmlns:a16="http://schemas.microsoft.com/office/drawing/2014/main" id="{A2FE5FDB-F284-D5C9-9738-B0DF43377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EF3C3-C652-27D1-8628-CAC45BF2D390}"/>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139030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D0F7-7167-2D61-EA0C-E0D9F2A935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943845-4929-29D4-A150-D1439755B7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897C16-51CD-C57F-815A-97B15330C58B}"/>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5" name="Footer Placeholder 4">
            <a:extLst>
              <a:ext uri="{FF2B5EF4-FFF2-40B4-BE49-F238E27FC236}">
                <a16:creationId xmlns:a16="http://schemas.microsoft.com/office/drawing/2014/main" id="{B8D33E05-2CFD-1784-D525-6903BED4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0B123-77D3-04E6-488A-5C2DD8B80356}"/>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154132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418B-05D0-BEBD-FC8E-3EBF23509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C07FD-DF62-746A-3246-A694863D6B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F21B33-281E-943F-60BD-AE8EF6391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36A931-9943-4C31-8211-66FE36970FE4}"/>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6" name="Footer Placeholder 5">
            <a:extLst>
              <a:ext uri="{FF2B5EF4-FFF2-40B4-BE49-F238E27FC236}">
                <a16:creationId xmlns:a16="http://schemas.microsoft.com/office/drawing/2014/main" id="{65205C41-6A88-8E13-EF85-226FE4680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AC83D-618A-0901-84FE-A62E899D2EB3}"/>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6183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0A38B-E9A0-48BD-BE96-401E0DE5A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08D601-5B58-A00A-FA5C-C323DE898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D8A9EF-FEDB-C0EF-1F64-39D4E6004C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7D79A0-C37B-1F01-6B26-42C32F1E8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DF7C4-D68C-C61B-DFEC-FF13FFFFB6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51253A-DD93-39F3-3EF0-25A8F0736A49}"/>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8" name="Footer Placeholder 7">
            <a:extLst>
              <a:ext uri="{FF2B5EF4-FFF2-40B4-BE49-F238E27FC236}">
                <a16:creationId xmlns:a16="http://schemas.microsoft.com/office/drawing/2014/main" id="{986F4A01-3036-D6AA-6C8E-44DEB2DA2F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4A035B-3024-C4D7-6CD9-BFD3E76872BC}"/>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339427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8367-B087-85D1-D489-FA3019486D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309ECA-976C-2ED7-B86B-443DB4E9ED86}"/>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4" name="Footer Placeholder 3">
            <a:extLst>
              <a:ext uri="{FF2B5EF4-FFF2-40B4-BE49-F238E27FC236}">
                <a16:creationId xmlns:a16="http://schemas.microsoft.com/office/drawing/2014/main" id="{38549F1A-8215-C2A8-016B-304A4076F0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A3FD30-F270-D2D2-AD25-9385ABBB0C88}"/>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5490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2CC6-03CB-9D96-3DC7-A2A979EE1F5B}"/>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3" name="Footer Placeholder 2">
            <a:extLst>
              <a:ext uri="{FF2B5EF4-FFF2-40B4-BE49-F238E27FC236}">
                <a16:creationId xmlns:a16="http://schemas.microsoft.com/office/drawing/2014/main" id="{6273D6FF-CE87-94EC-A254-FE35BEFE8E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3B379C-80DF-48BA-4EC1-E396157E3B98}"/>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262934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5029-6CAF-36E2-2EFB-AB6BE012D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02DAED-965F-762F-96A1-50E53884F4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8A3D3E-F6C5-892C-9175-1BEF19C31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8F71A-A3C7-D57B-8567-892FE5013E6F}"/>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6" name="Footer Placeholder 5">
            <a:extLst>
              <a:ext uri="{FF2B5EF4-FFF2-40B4-BE49-F238E27FC236}">
                <a16:creationId xmlns:a16="http://schemas.microsoft.com/office/drawing/2014/main" id="{4DFF8E5A-5FF1-4177-AFC3-4EAF9A65D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4AA16-4924-3BB5-6B8D-2A3D768E781C}"/>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47529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484C-82CE-5D1F-F35C-6A35285A1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524DA9-CA09-AC6D-9A48-4B5858C56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321D8-CD5A-1FDB-2E45-D0DB7A974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50E117-7388-1BC1-F29E-450F079525C5}"/>
              </a:ext>
            </a:extLst>
          </p:cNvPr>
          <p:cNvSpPr>
            <a:spLocks noGrp="1"/>
          </p:cNvSpPr>
          <p:nvPr>
            <p:ph type="dt" sz="half" idx="10"/>
          </p:nvPr>
        </p:nvSpPr>
        <p:spPr/>
        <p:txBody>
          <a:bodyPr/>
          <a:lstStyle/>
          <a:p>
            <a:fld id="{70254D74-1788-481B-9B88-300E8D0BB0D1}" type="datetimeFigureOut">
              <a:rPr lang="en-US" smtClean="0"/>
              <a:t>5/16/2023</a:t>
            </a:fld>
            <a:endParaRPr lang="en-US"/>
          </a:p>
        </p:txBody>
      </p:sp>
      <p:sp>
        <p:nvSpPr>
          <p:cNvPr id="6" name="Footer Placeholder 5">
            <a:extLst>
              <a:ext uri="{FF2B5EF4-FFF2-40B4-BE49-F238E27FC236}">
                <a16:creationId xmlns:a16="http://schemas.microsoft.com/office/drawing/2014/main" id="{D53256C3-4D9C-F5FC-12E4-CCE628013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BDBC3C-8493-3619-6DA4-C73BBB274749}"/>
              </a:ext>
            </a:extLst>
          </p:cNvPr>
          <p:cNvSpPr>
            <a:spLocks noGrp="1"/>
          </p:cNvSpPr>
          <p:nvPr>
            <p:ph type="sldNum" sz="quarter" idx="12"/>
          </p:nvPr>
        </p:nvSpPr>
        <p:spPr/>
        <p:txBody>
          <a:bodyPr/>
          <a:lstStyle/>
          <a:p>
            <a:fld id="{9BCF3987-E4A1-4932-9F5C-FFF1F9F037D8}" type="slidenum">
              <a:rPr lang="en-US" smtClean="0"/>
              <a:t>‹#›</a:t>
            </a:fld>
            <a:endParaRPr lang="en-US"/>
          </a:p>
        </p:txBody>
      </p:sp>
    </p:spTree>
    <p:extLst>
      <p:ext uri="{BB962C8B-B14F-4D97-AF65-F5344CB8AC3E}">
        <p14:creationId xmlns:p14="http://schemas.microsoft.com/office/powerpoint/2010/main" val="139915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FED68B-0625-9FF8-9B15-85E4FF121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0FF6D8-E018-49DF-6CB6-A47C3041D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9376C-0736-7ECF-B037-77524F43D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54D74-1788-481B-9B88-300E8D0BB0D1}" type="datetimeFigureOut">
              <a:rPr lang="en-US" smtClean="0"/>
              <a:t>5/16/2023</a:t>
            </a:fld>
            <a:endParaRPr lang="en-US"/>
          </a:p>
        </p:txBody>
      </p:sp>
      <p:sp>
        <p:nvSpPr>
          <p:cNvPr id="5" name="Footer Placeholder 4">
            <a:extLst>
              <a:ext uri="{FF2B5EF4-FFF2-40B4-BE49-F238E27FC236}">
                <a16:creationId xmlns:a16="http://schemas.microsoft.com/office/drawing/2014/main" id="{1A1083F9-D7A6-F622-311D-818790FFF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A1136E-1013-B834-B841-D6913976D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F3987-E4A1-4932-9F5C-FFF1F9F037D8}" type="slidenum">
              <a:rPr lang="en-US" smtClean="0"/>
              <a:t>‹#›</a:t>
            </a:fld>
            <a:endParaRPr lang="en-US"/>
          </a:p>
        </p:txBody>
      </p:sp>
    </p:spTree>
    <p:extLst>
      <p:ext uri="{BB962C8B-B14F-4D97-AF65-F5344CB8AC3E}">
        <p14:creationId xmlns:p14="http://schemas.microsoft.com/office/powerpoint/2010/main" val="712004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ngineering.oregonstate.edu/Academics/Degrees/Radiation-Health-Physics"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76A1-E896-9CA6-0073-32B2D8E4F275}"/>
              </a:ext>
            </a:extLst>
          </p:cNvPr>
          <p:cNvSpPr>
            <a:spLocks noGrp="1"/>
          </p:cNvSpPr>
          <p:nvPr>
            <p:ph type="ctrTitle"/>
          </p:nvPr>
        </p:nvSpPr>
        <p:spPr>
          <a:xfrm>
            <a:off x="1524000" y="651309"/>
            <a:ext cx="9144000" cy="2387600"/>
          </a:xfrm>
        </p:spPr>
        <p:txBody>
          <a:bodyPr>
            <a:normAutofit/>
          </a:bodyPr>
          <a:lstStyle/>
          <a:p>
            <a:r>
              <a:rPr lang="en-US" sz="4800" dirty="0"/>
              <a:t>ELT</a:t>
            </a:r>
            <a:br>
              <a:rPr lang="en-US" sz="4800" dirty="0"/>
            </a:br>
            <a:r>
              <a:rPr lang="en-US" sz="4800" dirty="0"/>
              <a:t>Engineering Laboratory Technician</a:t>
            </a:r>
          </a:p>
        </p:txBody>
      </p:sp>
      <p:sp>
        <p:nvSpPr>
          <p:cNvPr id="3" name="Subtitle 2">
            <a:extLst>
              <a:ext uri="{FF2B5EF4-FFF2-40B4-BE49-F238E27FC236}">
                <a16:creationId xmlns:a16="http://schemas.microsoft.com/office/drawing/2014/main" id="{8ED4AAB3-D2FE-DB54-86AA-A94DB73FE589}"/>
              </a:ext>
            </a:extLst>
          </p:cNvPr>
          <p:cNvSpPr>
            <a:spLocks noGrp="1"/>
          </p:cNvSpPr>
          <p:nvPr>
            <p:ph type="subTitle" idx="1"/>
          </p:nvPr>
        </p:nvSpPr>
        <p:spPr/>
        <p:txBody>
          <a:bodyPr>
            <a:normAutofit lnSpcReduction="10000"/>
          </a:bodyPr>
          <a:lstStyle/>
          <a:p>
            <a:r>
              <a:rPr lang="en-US" dirty="0"/>
              <a:t>Chemistry Control</a:t>
            </a:r>
          </a:p>
          <a:p>
            <a:r>
              <a:rPr lang="en-US" dirty="0"/>
              <a:t>Radiation Control</a:t>
            </a:r>
          </a:p>
          <a:p>
            <a:r>
              <a:rPr lang="en-US" dirty="0"/>
              <a:t>Nuclear Waste Management</a:t>
            </a:r>
          </a:p>
          <a:p>
            <a:r>
              <a:rPr lang="en-US" dirty="0"/>
              <a:t>Nuclear Plant Mechanical Equipment Operation</a:t>
            </a:r>
          </a:p>
        </p:txBody>
      </p:sp>
    </p:spTree>
    <p:extLst>
      <p:ext uri="{BB962C8B-B14F-4D97-AF65-F5344CB8AC3E}">
        <p14:creationId xmlns:p14="http://schemas.microsoft.com/office/powerpoint/2010/main" val="3486802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C0A4-81F2-2EA0-E9A8-6FA9D34010ED}"/>
              </a:ext>
            </a:extLst>
          </p:cNvPr>
          <p:cNvSpPr>
            <a:spLocks noGrp="1"/>
          </p:cNvSpPr>
          <p:nvPr>
            <p:ph type="title"/>
          </p:nvPr>
        </p:nvSpPr>
        <p:spPr/>
        <p:txBody>
          <a:bodyPr/>
          <a:lstStyle/>
          <a:p>
            <a:pPr algn="ctr"/>
            <a:r>
              <a:rPr lang="en-US" dirty="0"/>
              <a:t>Employers Know Who You Are</a:t>
            </a:r>
          </a:p>
        </p:txBody>
      </p:sp>
      <p:sp>
        <p:nvSpPr>
          <p:cNvPr id="3" name="Content Placeholder 2">
            <a:extLst>
              <a:ext uri="{FF2B5EF4-FFF2-40B4-BE49-F238E27FC236}">
                <a16:creationId xmlns:a16="http://schemas.microsoft.com/office/drawing/2014/main" id="{3B1E31F4-89FB-717A-7B50-0FB8BC5CE58C}"/>
              </a:ext>
            </a:extLst>
          </p:cNvPr>
          <p:cNvSpPr>
            <a:spLocks noGrp="1"/>
          </p:cNvSpPr>
          <p:nvPr>
            <p:ph idx="1"/>
          </p:nvPr>
        </p:nvSpPr>
        <p:spPr/>
        <p:txBody>
          <a:bodyPr/>
          <a:lstStyle/>
          <a:p>
            <a:r>
              <a:rPr lang="en-US" dirty="0"/>
              <a:t>https://jobs.nexteraenergy.com/job/Florida-City-Radiation-Protection-Technician-Nuclear-Special-Crew-FL-33035/1009447800/</a:t>
            </a:r>
          </a:p>
        </p:txBody>
      </p:sp>
      <p:pic>
        <p:nvPicPr>
          <p:cNvPr id="7" name="Picture 6">
            <a:extLst>
              <a:ext uri="{FF2B5EF4-FFF2-40B4-BE49-F238E27FC236}">
                <a16:creationId xmlns:a16="http://schemas.microsoft.com/office/drawing/2014/main" id="{1620A4D6-D36C-F9FB-B49C-7ECC725AE4B9}"/>
              </a:ext>
            </a:extLst>
          </p:cNvPr>
          <p:cNvPicPr>
            <a:picLocks noChangeAspect="1"/>
          </p:cNvPicPr>
          <p:nvPr/>
        </p:nvPicPr>
        <p:blipFill>
          <a:blip r:embed="rId2"/>
          <a:stretch>
            <a:fillRect/>
          </a:stretch>
        </p:blipFill>
        <p:spPr>
          <a:xfrm>
            <a:off x="2621756" y="2836063"/>
            <a:ext cx="6948488" cy="3656812"/>
          </a:xfrm>
          <a:prstGeom prst="rect">
            <a:avLst/>
          </a:prstGeom>
        </p:spPr>
      </p:pic>
      <p:cxnSp>
        <p:nvCxnSpPr>
          <p:cNvPr id="9" name="Straight Arrow Connector 8">
            <a:extLst>
              <a:ext uri="{FF2B5EF4-FFF2-40B4-BE49-F238E27FC236}">
                <a16:creationId xmlns:a16="http://schemas.microsoft.com/office/drawing/2014/main" id="{19E58627-D28B-E3D4-1AA1-41AEFC4D21DA}"/>
              </a:ext>
            </a:extLst>
          </p:cNvPr>
          <p:cNvCxnSpPr>
            <a:cxnSpLocks/>
          </p:cNvCxnSpPr>
          <p:nvPr/>
        </p:nvCxnSpPr>
        <p:spPr>
          <a:xfrm>
            <a:off x="638175" y="6274955"/>
            <a:ext cx="249295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71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A50-D13D-1D6A-2242-FCB72F8BAFA2}"/>
              </a:ext>
            </a:extLst>
          </p:cNvPr>
          <p:cNvSpPr>
            <a:spLocks noGrp="1"/>
          </p:cNvSpPr>
          <p:nvPr>
            <p:ph type="title"/>
          </p:nvPr>
        </p:nvSpPr>
        <p:spPr/>
        <p:txBody>
          <a:bodyPr>
            <a:normAutofit/>
          </a:bodyPr>
          <a:lstStyle/>
          <a:p>
            <a:r>
              <a:rPr lang="en-US" sz="4000" dirty="0"/>
              <a:t>Colleges Understand What Credentials To Certify</a:t>
            </a:r>
          </a:p>
        </p:txBody>
      </p:sp>
      <p:sp>
        <p:nvSpPr>
          <p:cNvPr id="3" name="Content Placeholder 2">
            <a:extLst>
              <a:ext uri="{FF2B5EF4-FFF2-40B4-BE49-F238E27FC236}">
                <a16:creationId xmlns:a16="http://schemas.microsoft.com/office/drawing/2014/main" id="{8887C5AC-56A1-07BD-0EFF-D0C80B7F8BE8}"/>
              </a:ext>
            </a:extLst>
          </p:cNvPr>
          <p:cNvSpPr>
            <a:spLocks noGrp="1"/>
          </p:cNvSpPr>
          <p:nvPr>
            <p:ph idx="1"/>
          </p:nvPr>
        </p:nvSpPr>
        <p:spPr/>
        <p:txBody>
          <a:bodyPr/>
          <a:lstStyle/>
          <a:p>
            <a:r>
              <a:rPr lang="en-US" dirty="0"/>
              <a:t>https://www.tesu.edu/ast/programs/ace-credit-recommendations</a:t>
            </a:r>
          </a:p>
        </p:txBody>
      </p:sp>
      <p:pic>
        <p:nvPicPr>
          <p:cNvPr id="7" name="Picture 6">
            <a:extLst>
              <a:ext uri="{FF2B5EF4-FFF2-40B4-BE49-F238E27FC236}">
                <a16:creationId xmlns:a16="http://schemas.microsoft.com/office/drawing/2014/main" id="{E69EDAAB-AE05-5CE4-6397-DEB150686E5D}"/>
              </a:ext>
            </a:extLst>
          </p:cNvPr>
          <p:cNvPicPr>
            <a:picLocks noChangeAspect="1"/>
          </p:cNvPicPr>
          <p:nvPr/>
        </p:nvPicPr>
        <p:blipFill>
          <a:blip r:embed="rId2"/>
          <a:stretch>
            <a:fillRect/>
          </a:stretch>
        </p:blipFill>
        <p:spPr>
          <a:xfrm>
            <a:off x="2433161" y="2250961"/>
            <a:ext cx="7325678" cy="4416015"/>
          </a:xfrm>
          <a:prstGeom prst="rect">
            <a:avLst/>
          </a:prstGeom>
        </p:spPr>
      </p:pic>
    </p:spTree>
    <p:extLst>
      <p:ext uri="{BB962C8B-B14F-4D97-AF65-F5344CB8AC3E}">
        <p14:creationId xmlns:p14="http://schemas.microsoft.com/office/powerpoint/2010/main" val="29659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D2E3-2322-C9D0-7753-6BD48A5554FC}"/>
              </a:ext>
            </a:extLst>
          </p:cNvPr>
          <p:cNvSpPr>
            <a:spLocks noGrp="1"/>
          </p:cNvSpPr>
          <p:nvPr>
            <p:ph type="title"/>
          </p:nvPr>
        </p:nvSpPr>
        <p:spPr>
          <a:xfrm>
            <a:off x="89622" y="0"/>
            <a:ext cx="4845916" cy="1600200"/>
          </a:xfrm>
        </p:spPr>
        <p:txBody>
          <a:bodyPr/>
          <a:lstStyle/>
          <a:p>
            <a:pPr algn="ctr"/>
            <a:r>
              <a:rPr lang="en-US" dirty="0"/>
              <a:t>Do you want to become an officer instead? Colleges are waiting for you.</a:t>
            </a:r>
          </a:p>
        </p:txBody>
      </p:sp>
      <p:sp>
        <p:nvSpPr>
          <p:cNvPr id="3" name="Picture Placeholder 2">
            <a:extLst>
              <a:ext uri="{FF2B5EF4-FFF2-40B4-BE49-F238E27FC236}">
                <a16:creationId xmlns:a16="http://schemas.microsoft.com/office/drawing/2014/main" id="{6436094C-3DCF-E1EC-AF91-7F642C9BBE82}"/>
              </a:ext>
            </a:extLst>
          </p:cNvPr>
          <p:cNvSpPr>
            <a:spLocks noGrp="1"/>
          </p:cNvSpPr>
          <p:nvPr>
            <p:ph type="pic" idx="1"/>
          </p:nvPr>
        </p:nvSpPr>
        <p:spPr/>
      </p:sp>
      <p:sp>
        <p:nvSpPr>
          <p:cNvPr id="4" name="Text Placeholder 3">
            <a:extLst>
              <a:ext uri="{FF2B5EF4-FFF2-40B4-BE49-F238E27FC236}">
                <a16:creationId xmlns:a16="http://schemas.microsoft.com/office/drawing/2014/main" id="{9976D4F1-1C3B-8843-2689-C1F018B6F563}"/>
              </a:ext>
            </a:extLst>
          </p:cNvPr>
          <p:cNvSpPr>
            <a:spLocks noGrp="1"/>
          </p:cNvSpPr>
          <p:nvPr>
            <p:ph type="body" sz="half" idx="2"/>
          </p:nvPr>
        </p:nvSpPr>
        <p:spPr>
          <a:xfrm>
            <a:off x="546461" y="1817803"/>
            <a:ext cx="3932237" cy="3811588"/>
          </a:xfrm>
        </p:spPr>
        <p:txBody>
          <a:bodyPr/>
          <a:lstStyle/>
          <a:p>
            <a:r>
              <a:rPr lang="en-US" sz="18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hlinkClick r:id="rId2"/>
              </a:rPr>
              <a:t>https://engineering.oregonstate.edu/Academics/Degrees/Radiation-Health-Physics</a:t>
            </a:r>
            <a:endParaRPr lang="en-US" sz="1800" u="sng"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US" sz="1800" kern="1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pPr algn="ctr"/>
            <a:r>
              <a:rPr lang="en-US" sz="1800" kern="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Current STA-21 pickup rate from FY2022 in Nuclear Power School: ~50%</a:t>
            </a:r>
          </a:p>
          <a:p>
            <a:pPr algn="ctr"/>
            <a:endPar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algn="ctr"/>
            <a:r>
              <a:rPr lang="en-US" sz="1800" kern="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(STA-21 = Seaman to Admiral)</a:t>
            </a:r>
          </a:p>
          <a:p>
            <a:pPr algn="ctr"/>
            <a:r>
              <a:rPr lang="en-US" sz="18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(Get paid to attend College)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DA47F52-ED7E-63A7-2184-E23E2256990E}"/>
              </a:ext>
            </a:extLst>
          </p:cNvPr>
          <p:cNvPicPr>
            <a:picLocks noChangeAspect="1"/>
          </p:cNvPicPr>
          <p:nvPr/>
        </p:nvPicPr>
        <p:blipFill>
          <a:blip r:embed="rId3"/>
          <a:stretch>
            <a:fillRect/>
          </a:stretch>
        </p:blipFill>
        <p:spPr>
          <a:xfrm>
            <a:off x="4935538" y="206606"/>
            <a:ext cx="7113587" cy="3222394"/>
          </a:xfrm>
          <a:prstGeom prst="rect">
            <a:avLst/>
          </a:prstGeom>
        </p:spPr>
      </p:pic>
      <p:pic>
        <p:nvPicPr>
          <p:cNvPr id="7" name="Picture 6">
            <a:extLst>
              <a:ext uri="{FF2B5EF4-FFF2-40B4-BE49-F238E27FC236}">
                <a16:creationId xmlns:a16="http://schemas.microsoft.com/office/drawing/2014/main" id="{A40A58E0-71F3-BDCC-3524-6A86449D945D}"/>
              </a:ext>
            </a:extLst>
          </p:cNvPr>
          <p:cNvPicPr>
            <a:picLocks noChangeAspect="1"/>
          </p:cNvPicPr>
          <p:nvPr/>
        </p:nvPicPr>
        <p:blipFill>
          <a:blip r:embed="rId4"/>
          <a:stretch>
            <a:fillRect/>
          </a:stretch>
        </p:blipFill>
        <p:spPr>
          <a:xfrm>
            <a:off x="5444331" y="3523211"/>
            <a:ext cx="6096000" cy="2446887"/>
          </a:xfrm>
          <a:prstGeom prst="rect">
            <a:avLst/>
          </a:prstGeom>
        </p:spPr>
      </p:pic>
    </p:spTree>
    <p:extLst>
      <p:ext uri="{BB962C8B-B14F-4D97-AF65-F5344CB8AC3E}">
        <p14:creationId xmlns:p14="http://schemas.microsoft.com/office/powerpoint/2010/main" val="368850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FB81-8AF0-038B-4220-6DD7FD31BAE9}"/>
              </a:ext>
            </a:extLst>
          </p:cNvPr>
          <p:cNvSpPr>
            <a:spLocks noGrp="1"/>
          </p:cNvSpPr>
          <p:nvPr>
            <p:ph type="title"/>
          </p:nvPr>
        </p:nvSpPr>
        <p:spPr/>
        <p:txBody>
          <a:bodyPr/>
          <a:lstStyle/>
          <a:p>
            <a:pPr algn="ctr"/>
            <a:r>
              <a:rPr lang="en-US" dirty="0"/>
              <a:t>How Do I Become an ELT?</a:t>
            </a:r>
          </a:p>
        </p:txBody>
      </p:sp>
      <p:sp>
        <p:nvSpPr>
          <p:cNvPr id="3" name="Content Placeholder 2">
            <a:extLst>
              <a:ext uri="{FF2B5EF4-FFF2-40B4-BE49-F238E27FC236}">
                <a16:creationId xmlns:a16="http://schemas.microsoft.com/office/drawing/2014/main" id="{2E061FDB-FC03-5E77-AF16-3C067B1AE66D}"/>
              </a:ext>
            </a:extLst>
          </p:cNvPr>
          <p:cNvSpPr>
            <a:spLocks noGrp="1"/>
          </p:cNvSpPr>
          <p:nvPr>
            <p:ph idx="1"/>
          </p:nvPr>
        </p:nvSpPr>
        <p:spPr/>
        <p:txBody>
          <a:bodyPr/>
          <a:lstStyle/>
          <a:p>
            <a:pPr marL="0" indent="0">
              <a:buNone/>
            </a:pPr>
            <a:r>
              <a:rPr lang="en-US" dirty="0">
                <a:solidFill>
                  <a:srgbClr val="FF0000"/>
                </a:solidFill>
              </a:rPr>
              <a:t>NOTE: IT IS NOT GUARANTEED</a:t>
            </a:r>
          </a:p>
          <a:p>
            <a:pPr marL="514350" indent="-514350">
              <a:buAutoNum type="arabicPeriod"/>
            </a:pPr>
            <a:r>
              <a:rPr lang="en-US" dirty="0"/>
              <a:t>Become an MMN (rating specialties are chosen in basic training)</a:t>
            </a:r>
          </a:p>
          <a:p>
            <a:pPr marL="971550" lvl="1" indent="-514350">
              <a:buAutoNum type="arabicPeriod"/>
            </a:pPr>
            <a:r>
              <a:rPr lang="en-US" dirty="0"/>
              <a:t>ETN and EMN are not eligible to become ELTs</a:t>
            </a:r>
          </a:p>
          <a:p>
            <a:pPr marL="514350" indent="-514350">
              <a:buAutoNum type="arabicPeriod"/>
            </a:pPr>
            <a:r>
              <a:rPr lang="en-US" dirty="0"/>
              <a:t>Successfully pass A-School and Power School</a:t>
            </a:r>
          </a:p>
          <a:p>
            <a:pPr marL="971550" lvl="1" indent="-514350">
              <a:buAutoNum type="arabicPeriod"/>
            </a:pPr>
            <a:r>
              <a:rPr lang="en-US" dirty="0"/>
              <a:t>Get great grades in Chemistry/Radiation/Materials (CMR) classes</a:t>
            </a:r>
          </a:p>
          <a:p>
            <a:pPr marL="514350" indent="-514350">
              <a:buAutoNum type="arabicPeriod"/>
            </a:pPr>
            <a:r>
              <a:rPr lang="en-US" dirty="0"/>
              <a:t>In Prototype,</a:t>
            </a:r>
            <a:r>
              <a:rPr lang="en-US" dirty="0">
                <a:solidFill>
                  <a:srgbClr val="FF0000"/>
                </a:solidFill>
              </a:rPr>
              <a:t> put in for an ELT package, get accepted</a:t>
            </a:r>
          </a:p>
          <a:p>
            <a:pPr marL="971550" lvl="1" indent="-514350">
              <a:buAutoNum type="arabicPeriod"/>
            </a:pPr>
            <a:r>
              <a:rPr lang="en-US" dirty="0"/>
              <a:t>They look at your CMR practical skills and your past grades</a:t>
            </a:r>
          </a:p>
          <a:p>
            <a:pPr marL="514350" indent="-514350">
              <a:buAutoNum type="arabicPeriod"/>
            </a:pPr>
            <a:r>
              <a:rPr lang="en-US" dirty="0"/>
              <a:t>Complete Prototype</a:t>
            </a:r>
          </a:p>
          <a:p>
            <a:pPr marL="514350" indent="-514350">
              <a:buAutoNum type="arabicPeriod"/>
            </a:pPr>
            <a:r>
              <a:rPr lang="en-US" dirty="0"/>
              <a:t>Complete ELT School (After Prototype)</a:t>
            </a:r>
          </a:p>
        </p:txBody>
      </p:sp>
    </p:spTree>
    <p:extLst>
      <p:ext uri="{BB962C8B-B14F-4D97-AF65-F5344CB8AC3E}">
        <p14:creationId xmlns:p14="http://schemas.microsoft.com/office/powerpoint/2010/main" val="330093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8F82-4632-D019-7E07-7143512A09C9}"/>
              </a:ext>
            </a:extLst>
          </p:cNvPr>
          <p:cNvSpPr>
            <a:spLocks noGrp="1"/>
          </p:cNvSpPr>
          <p:nvPr>
            <p:ph type="title"/>
          </p:nvPr>
        </p:nvSpPr>
        <p:spPr/>
        <p:txBody>
          <a:bodyPr/>
          <a:lstStyle/>
          <a:p>
            <a:pPr algn="ctr"/>
            <a:r>
              <a:rPr lang="en-US" dirty="0"/>
              <a:t>Personal Opinion (ETN1 Ortiz)</a:t>
            </a:r>
          </a:p>
        </p:txBody>
      </p:sp>
      <p:sp>
        <p:nvSpPr>
          <p:cNvPr id="3" name="Content Placeholder 2">
            <a:extLst>
              <a:ext uri="{FF2B5EF4-FFF2-40B4-BE49-F238E27FC236}">
                <a16:creationId xmlns:a16="http://schemas.microsoft.com/office/drawing/2014/main" id="{DCE27931-5050-B8A2-425F-582C5D19497A}"/>
              </a:ext>
            </a:extLst>
          </p:cNvPr>
          <p:cNvSpPr>
            <a:spLocks noGrp="1"/>
          </p:cNvSpPr>
          <p:nvPr>
            <p:ph idx="1"/>
          </p:nvPr>
        </p:nvSpPr>
        <p:spPr/>
        <p:txBody>
          <a:bodyPr>
            <a:normAutofit fontScale="70000" lnSpcReduction="20000"/>
          </a:bodyPr>
          <a:lstStyle/>
          <a:p>
            <a:pPr marL="0" indent="0">
              <a:buNone/>
            </a:pPr>
            <a:r>
              <a:rPr lang="en-US" dirty="0"/>
              <a:t>I view the job of ELT as the most challenging position in the US Navy Nuclear Engineering Program. I believe that it has the most career/commercial viability after US Navy Completion.</a:t>
            </a:r>
          </a:p>
          <a:p>
            <a:pPr marL="0" indent="0">
              <a:buNone/>
            </a:pPr>
            <a:endParaRPr lang="en-US" dirty="0"/>
          </a:p>
          <a:p>
            <a:pPr marL="0" indent="0">
              <a:buNone/>
            </a:pPr>
            <a:r>
              <a:rPr lang="en-US" dirty="0"/>
              <a:t>ETN (Nuclear Reactor Operator) is a great job, but the outcomes show that ELT is just better overall.</a:t>
            </a:r>
          </a:p>
          <a:p>
            <a:r>
              <a:rPr lang="en-US" dirty="0"/>
              <a:t>Daily Hands On Work in the Job You Signed Up For</a:t>
            </a:r>
          </a:p>
          <a:p>
            <a:r>
              <a:rPr lang="en-US" dirty="0"/>
              <a:t>Major Nuclear Plant Responsibilities (Chemistry and Radiation is Everyone’s Problem)</a:t>
            </a:r>
          </a:p>
          <a:p>
            <a:r>
              <a:rPr lang="en-US" dirty="0"/>
              <a:t>Extremely Viable Resume after Service</a:t>
            </a:r>
          </a:p>
          <a:p>
            <a:endParaRPr lang="en-US" dirty="0"/>
          </a:p>
          <a:p>
            <a:pPr marL="0" indent="0">
              <a:buNone/>
            </a:pPr>
            <a:r>
              <a:rPr lang="en-US" dirty="0">
                <a:solidFill>
                  <a:srgbClr val="FF0000"/>
                </a:solidFill>
              </a:rPr>
              <a:t>The ONE drawback I see with ELT is that it is not guaranteed at the beginning of your contract. You have to “risk” becoming an MMN to try out for the job.</a:t>
            </a:r>
          </a:p>
          <a:p>
            <a:pPr marL="0" indent="0">
              <a:buNone/>
            </a:pPr>
            <a:endParaRPr lang="en-US" dirty="0">
              <a:solidFill>
                <a:srgbClr val="FF0000"/>
              </a:solidFill>
            </a:endParaRPr>
          </a:p>
          <a:p>
            <a:pPr marL="0" indent="0">
              <a:buNone/>
            </a:pPr>
            <a:r>
              <a:rPr lang="en-US" dirty="0"/>
              <a:t>However in my website: whatisyourplan101.org you can see that even Navy Mechanics get preferential hiring at commercial Nuclear Power Plants for jobs they aren’t even “qualified” for.</a:t>
            </a:r>
          </a:p>
        </p:txBody>
      </p:sp>
    </p:spTree>
    <p:extLst>
      <p:ext uri="{BB962C8B-B14F-4D97-AF65-F5344CB8AC3E}">
        <p14:creationId xmlns:p14="http://schemas.microsoft.com/office/powerpoint/2010/main" val="303959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9C27-1742-5A85-81F8-FD4D735F9A84}"/>
              </a:ext>
            </a:extLst>
          </p:cNvPr>
          <p:cNvSpPr>
            <a:spLocks noGrp="1"/>
          </p:cNvSpPr>
          <p:nvPr>
            <p:ph type="title"/>
          </p:nvPr>
        </p:nvSpPr>
        <p:spPr/>
        <p:txBody>
          <a:bodyPr/>
          <a:lstStyle/>
          <a:p>
            <a:pPr algn="ctr"/>
            <a:r>
              <a:rPr lang="en-US" dirty="0"/>
              <a:t>Definitions – What is an ELT?</a:t>
            </a:r>
          </a:p>
        </p:txBody>
      </p:sp>
      <p:sp>
        <p:nvSpPr>
          <p:cNvPr id="3" name="Content Placeholder 2">
            <a:extLst>
              <a:ext uri="{FF2B5EF4-FFF2-40B4-BE49-F238E27FC236}">
                <a16:creationId xmlns:a16="http://schemas.microsoft.com/office/drawing/2014/main" id="{A3C09F5C-E097-9396-3D56-C27A9936A339}"/>
              </a:ext>
            </a:extLst>
          </p:cNvPr>
          <p:cNvSpPr>
            <a:spLocks noGrp="1"/>
          </p:cNvSpPr>
          <p:nvPr>
            <p:ph idx="1"/>
          </p:nvPr>
        </p:nvSpPr>
        <p:spPr/>
        <p:txBody>
          <a:bodyPr>
            <a:normAutofit lnSpcReduction="10000"/>
          </a:bodyPr>
          <a:lstStyle/>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ELT is an acronym for Engineering Laboratory Technician.</a:t>
            </a:r>
          </a:p>
          <a:p>
            <a:r>
              <a:rPr lang="en-US" sz="1800" dirty="0">
                <a:solidFill>
                  <a:srgbClr val="000000"/>
                </a:solidFill>
                <a:latin typeface="Verdana" panose="020B0604030504040204" pitchFamily="34" charset="0"/>
                <a:cs typeface="Times New Roman" panose="02020603050405020304" pitchFamily="18" charset="0"/>
              </a:rPr>
              <a:t>MMN is an acronym for Machinist’s Mate (Nuclear)</a:t>
            </a:r>
          </a:p>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 </a:t>
            </a:r>
            <a:r>
              <a:rPr lang="en-US" sz="1800" dirty="0">
                <a:solidFill>
                  <a:srgbClr val="000000"/>
                </a:solidFill>
                <a:latin typeface="Verdana" panose="020B0604030504040204" pitchFamily="34" charset="0"/>
                <a:ea typeface="Calibri" panose="020F0502020204030204" pitchFamily="34" charset="0"/>
                <a:cs typeface="Times New Roman" panose="02020603050405020304" pitchFamily="18" charset="0"/>
              </a:rPr>
              <a:t>MMN has the following responsibilities</a:t>
            </a:r>
          </a:p>
          <a:p>
            <a:pPr lvl="1"/>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operate and maintain Naval Nuclear propulsion plants and associated equipment</a:t>
            </a:r>
          </a:p>
          <a:p>
            <a:pPr lvl="1"/>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supervise and administer Naval nuclear propulsion plant operations</a:t>
            </a:r>
          </a:p>
          <a:p>
            <a:pPr lvl="1"/>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operate and repair systems associated with reactor plants, propulsion plants, and auxiliary support systems</a:t>
            </a:r>
          </a:p>
          <a:p>
            <a:pPr lvl="1"/>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perform tests, transfers, and inventories of lubricating oils, fuels, and water</a:t>
            </a:r>
          </a:p>
          <a:p>
            <a:pPr lvl="1"/>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maintain records and reports on both submarine and surface ships.</a:t>
            </a:r>
            <a:endParaRPr lang="en-US" sz="14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 ELT is an MMN with additional training in boiler water chemistry control and analysis and reactor plant water chemistry control and analysis. In addition, an ELT is a specialist concerning Nuclear Waste Management and Radiation Detection/Control</a:t>
            </a:r>
          </a:p>
          <a:p>
            <a:endParaRPr lang="en-US" sz="1800" dirty="0">
              <a:solidFill>
                <a:srgbClr val="000000"/>
              </a:solidFill>
              <a:latin typeface="Verdana" panose="020B060403050404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 ELT will qualify to perform operations on mechanical equipment, but does not maintain records and reports or perform in depth maintenance on those systems</a:t>
            </a:r>
          </a:p>
        </p:txBody>
      </p:sp>
    </p:spTree>
    <p:extLst>
      <p:ext uri="{BB962C8B-B14F-4D97-AF65-F5344CB8AC3E}">
        <p14:creationId xmlns:p14="http://schemas.microsoft.com/office/powerpoint/2010/main" val="34888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C29D-B675-2476-6AED-ED7FC2E0B301}"/>
              </a:ext>
            </a:extLst>
          </p:cNvPr>
          <p:cNvSpPr>
            <a:spLocks noGrp="1"/>
          </p:cNvSpPr>
          <p:nvPr>
            <p:ph type="title"/>
          </p:nvPr>
        </p:nvSpPr>
        <p:spPr/>
        <p:txBody>
          <a:bodyPr/>
          <a:lstStyle/>
          <a:p>
            <a:pPr algn="ctr"/>
            <a:r>
              <a:rPr lang="en-US" dirty="0"/>
              <a:t>Why Have Separate Jobs? (MMN+ELT)</a:t>
            </a:r>
          </a:p>
        </p:txBody>
      </p:sp>
      <p:sp>
        <p:nvSpPr>
          <p:cNvPr id="3" name="Content Placeholder 2">
            <a:extLst>
              <a:ext uri="{FF2B5EF4-FFF2-40B4-BE49-F238E27FC236}">
                <a16:creationId xmlns:a16="http://schemas.microsoft.com/office/drawing/2014/main" id="{80B37099-3592-B51D-69AC-C808AA6BC0D4}"/>
              </a:ext>
            </a:extLst>
          </p:cNvPr>
          <p:cNvSpPr>
            <a:spLocks noGrp="1"/>
          </p:cNvSpPr>
          <p:nvPr>
            <p:ph idx="1"/>
          </p:nvPr>
        </p:nvSpPr>
        <p:spPr/>
        <p:txBody>
          <a:bodyPr/>
          <a:lstStyle/>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 pressurized water reactor plant (the only type currently in use in the Navy) has two independent loops.</a:t>
            </a:r>
          </a:p>
          <a:p>
            <a:pPr lvl="1"/>
            <a:r>
              <a:rPr lang="en-US" sz="14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One loop circulates water through the nuclear reactor to transfer the heat generated by the nuclear reaction to a heat exchanger.</a:t>
            </a:r>
          </a:p>
          <a:p>
            <a:pPr lvl="1"/>
            <a:r>
              <a:rPr lang="en-US" sz="14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The other loop runs through the heat exchanger, turns to steam, and runs the steam turbines.</a:t>
            </a:r>
          </a:p>
          <a:p>
            <a:pPr lvl="1"/>
            <a:r>
              <a:rPr lang="en-US" sz="14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The loops are independent because </a:t>
            </a:r>
            <a:r>
              <a:rPr lang="en-US" sz="14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loop running through the nuclear reactor becomes radioactive</a:t>
            </a:r>
            <a:r>
              <a:rPr lang="en-US" sz="14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t>
            </a:r>
            <a:endParaRPr lang="en-US" dirty="0"/>
          </a:p>
        </p:txBody>
      </p:sp>
      <p:pic>
        <p:nvPicPr>
          <p:cNvPr id="6" name="Content Placeholder 4" descr="Diagram&#10;&#10;Description automatically generated">
            <a:extLst>
              <a:ext uri="{FF2B5EF4-FFF2-40B4-BE49-F238E27FC236}">
                <a16:creationId xmlns:a16="http://schemas.microsoft.com/office/drawing/2014/main" id="{27837089-E6F2-D720-7D81-9FF7166C1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005" y="3530600"/>
            <a:ext cx="5589989" cy="2888906"/>
          </a:xfrm>
          <a:prstGeom prst="rect">
            <a:avLst/>
          </a:prstGeom>
        </p:spPr>
      </p:pic>
    </p:spTree>
    <p:extLst>
      <p:ext uri="{BB962C8B-B14F-4D97-AF65-F5344CB8AC3E}">
        <p14:creationId xmlns:p14="http://schemas.microsoft.com/office/powerpoint/2010/main" val="48296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14F2-D6DB-6EB8-19E0-926578EA42E4}"/>
              </a:ext>
            </a:extLst>
          </p:cNvPr>
          <p:cNvSpPr>
            <a:spLocks noGrp="1"/>
          </p:cNvSpPr>
          <p:nvPr>
            <p:ph type="title"/>
          </p:nvPr>
        </p:nvSpPr>
        <p:spPr/>
        <p:txBody>
          <a:bodyPr/>
          <a:lstStyle/>
          <a:p>
            <a:pPr algn="ctr"/>
            <a:r>
              <a:rPr lang="en-US" dirty="0"/>
              <a:t>Chemistry Control</a:t>
            </a:r>
          </a:p>
        </p:txBody>
      </p:sp>
      <p:sp>
        <p:nvSpPr>
          <p:cNvPr id="3" name="Content Placeholder 2">
            <a:extLst>
              <a:ext uri="{FF2B5EF4-FFF2-40B4-BE49-F238E27FC236}">
                <a16:creationId xmlns:a16="http://schemas.microsoft.com/office/drawing/2014/main" id="{FDD2EE48-8380-0A72-D724-43BBB75AA0E3}"/>
              </a:ext>
            </a:extLst>
          </p:cNvPr>
          <p:cNvSpPr>
            <a:spLocks noGrp="1"/>
          </p:cNvSpPr>
          <p:nvPr>
            <p:ph idx="1"/>
          </p:nvPr>
        </p:nvSpPr>
        <p:spPr/>
        <p:txBody>
          <a:bodyPr/>
          <a:lstStyle/>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Things in contact with water tend to corrode (rust). (This is a VERY simplified view)</a:t>
            </a:r>
          </a:p>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To minimize corrosion, we add chemicals to the water.  ELT’s control the water in the </a:t>
            </a:r>
            <a:r>
              <a:rPr lang="en-US"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reactor loop (called the primary loop) </a:t>
            </a: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differently than the water in the </a:t>
            </a:r>
            <a:r>
              <a:rPr lang="en-US" sz="18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steam plant loop (called the secondary loop). </a:t>
            </a:r>
          </a:p>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One of the jobs of the ELT is to know what chemicals to add and to periodically monitor the water to determine whether or not to add more water or more chemicals to the plant.</a:t>
            </a:r>
            <a:endParaRPr lang="en-US" dirty="0"/>
          </a:p>
        </p:txBody>
      </p:sp>
      <p:pic>
        <p:nvPicPr>
          <p:cNvPr id="4" name="Content Placeholder 4" descr="Diagram&#10;&#10;Description automatically generated">
            <a:extLst>
              <a:ext uri="{FF2B5EF4-FFF2-40B4-BE49-F238E27FC236}">
                <a16:creationId xmlns:a16="http://schemas.microsoft.com/office/drawing/2014/main" id="{17CE2D82-9195-FA17-AD80-E67E3BA31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005" y="3770746"/>
            <a:ext cx="5589989" cy="2888906"/>
          </a:xfrm>
          <a:prstGeom prst="rect">
            <a:avLst/>
          </a:prstGeom>
        </p:spPr>
      </p:pic>
    </p:spTree>
    <p:extLst>
      <p:ext uri="{BB962C8B-B14F-4D97-AF65-F5344CB8AC3E}">
        <p14:creationId xmlns:p14="http://schemas.microsoft.com/office/powerpoint/2010/main" val="276430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1E4E-6B0F-A204-8890-0C7A988752C7}"/>
              </a:ext>
            </a:extLst>
          </p:cNvPr>
          <p:cNvSpPr>
            <a:spLocks noGrp="1"/>
          </p:cNvSpPr>
          <p:nvPr>
            <p:ph type="title"/>
          </p:nvPr>
        </p:nvSpPr>
        <p:spPr/>
        <p:txBody>
          <a:bodyPr/>
          <a:lstStyle/>
          <a:p>
            <a:pPr algn="ctr"/>
            <a:r>
              <a:rPr lang="en-US" dirty="0"/>
              <a:t>Radioactivity</a:t>
            </a:r>
          </a:p>
        </p:txBody>
      </p:sp>
      <p:sp>
        <p:nvSpPr>
          <p:cNvPr id="3" name="Content Placeholder 2">
            <a:extLst>
              <a:ext uri="{FF2B5EF4-FFF2-40B4-BE49-F238E27FC236}">
                <a16:creationId xmlns:a16="http://schemas.microsoft.com/office/drawing/2014/main" id="{19570FED-C6FD-483B-2C49-285315CDBFB3}"/>
              </a:ext>
            </a:extLst>
          </p:cNvPr>
          <p:cNvSpPr>
            <a:spLocks noGrp="1"/>
          </p:cNvSpPr>
          <p:nvPr>
            <p:ph idx="1"/>
          </p:nvPr>
        </p:nvSpPr>
        <p:spPr/>
        <p:txBody>
          <a:bodyPr/>
          <a:lstStyle/>
          <a:p>
            <a:r>
              <a:rPr lang="en-US" sz="1800" dirty="0">
                <a:solidFill>
                  <a:srgbClr val="FF0000"/>
                </a:solidFill>
                <a:latin typeface="Verdana" panose="020B0604030504040204" pitchFamily="34" charset="0"/>
                <a:ea typeface="Calibri" panose="020F0502020204030204" pitchFamily="34" charset="0"/>
                <a:cs typeface="Times New Roman" panose="02020603050405020304" pitchFamily="18" charset="0"/>
              </a:rPr>
              <a:t>T</a:t>
            </a:r>
            <a:r>
              <a:rPr lang="en-US"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water in the primary loop becomes radioactive.</a:t>
            </a:r>
          </a:p>
          <a:p>
            <a:r>
              <a:rPr lang="en-US" sz="18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Ideally, the water in the secondary loop is not radioactive.</a:t>
            </a:r>
          </a:p>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Another job of an ELT is to perform radiochemical analyses to determine the level of radioactivity and what isotopes are causing the radioactivity in the </a:t>
            </a:r>
            <a:r>
              <a:rPr lang="en-US"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primary loop</a:t>
            </a: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and also to test the </a:t>
            </a:r>
            <a:r>
              <a:rPr lang="en-US" sz="18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secondary loop</a:t>
            </a: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to ensure none of the radioactive water has leaked from the </a:t>
            </a:r>
            <a:r>
              <a:rPr lang="en-US" sz="1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primary side </a:t>
            </a:r>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to the </a:t>
            </a:r>
            <a:r>
              <a:rPr lang="en-US" sz="18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secondary side.</a:t>
            </a:r>
            <a:endParaRPr lang="en-US" dirty="0">
              <a:solidFill>
                <a:schemeClr val="accent1"/>
              </a:solidFill>
            </a:endParaRPr>
          </a:p>
        </p:txBody>
      </p:sp>
      <p:pic>
        <p:nvPicPr>
          <p:cNvPr id="4" name="Content Placeholder 4" descr="Diagram&#10;&#10;Description automatically generated">
            <a:extLst>
              <a:ext uri="{FF2B5EF4-FFF2-40B4-BE49-F238E27FC236}">
                <a16:creationId xmlns:a16="http://schemas.microsoft.com/office/drawing/2014/main" id="{1ED7383B-6CAF-81A9-AC56-CDB771B82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355" y="3741799"/>
            <a:ext cx="5323289" cy="2751076"/>
          </a:xfrm>
          <a:prstGeom prst="rect">
            <a:avLst/>
          </a:prstGeom>
        </p:spPr>
      </p:pic>
    </p:spTree>
    <p:extLst>
      <p:ext uri="{BB962C8B-B14F-4D97-AF65-F5344CB8AC3E}">
        <p14:creationId xmlns:p14="http://schemas.microsoft.com/office/powerpoint/2010/main" val="331588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20D95-BFF2-464F-2C9A-0C4E63F33756}"/>
              </a:ext>
            </a:extLst>
          </p:cNvPr>
          <p:cNvSpPr>
            <a:spLocks noGrp="1"/>
          </p:cNvSpPr>
          <p:nvPr>
            <p:ph type="title"/>
          </p:nvPr>
        </p:nvSpPr>
        <p:spPr>
          <a:xfrm>
            <a:off x="630936" y="640080"/>
            <a:ext cx="4818888" cy="1481328"/>
          </a:xfrm>
        </p:spPr>
        <p:txBody>
          <a:bodyPr anchor="b">
            <a:normAutofit/>
          </a:bodyPr>
          <a:lstStyle/>
          <a:p>
            <a:r>
              <a:rPr lang="en-US" sz="5000" dirty="0"/>
              <a:t>Radiation vs. Contamination</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A83E9C-E44D-66AE-8BE3-5F21D2E2D5AB}"/>
              </a:ext>
            </a:extLst>
          </p:cNvPr>
          <p:cNvSpPr>
            <a:spLocks noGrp="1"/>
          </p:cNvSpPr>
          <p:nvPr>
            <p:ph idx="1"/>
          </p:nvPr>
        </p:nvSpPr>
        <p:spPr>
          <a:xfrm>
            <a:off x="630936" y="2660904"/>
            <a:ext cx="4818888" cy="3547872"/>
          </a:xfrm>
        </p:spPr>
        <p:txBody>
          <a:bodyPr anchor="t">
            <a:normAutofit/>
          </a:bodyPr>
          <a:lstStyle/>
          <a:p>
            <a:r>
              <a:rPr lang="en-US" sz="1500" dirty="0">
                <a:effectLst/>
                <a:latin typeface="Verdana" panose="020B0604030504040204" pitchFamily="34" charset="0"/>
                <a:ea typeface="Calibri" panose="020F0502020204030204" pitchFamily="34" charset="0"/>
                <a:cs typeface="Times New Roman" panose="02020603050405020304" pitchFamily="18" charset="0"/>
              </a:rPr>
              <a:t>The third job of the ELT is to monitor the radioactivity released by the nuclear reactor plant.</a:t>
            </a:r>
          </a:p>
          <a:p>
            <a:r>
              <a:rPr lang="en-US" sz="1500" dirty="0">
                <a:effectLst/>
                <a:latin typeface="Verdana" panose="020B0604030504040204" pitchFamily="34" charset="0"/>
                <a:ea typeface="Calibri" panose="020F0502020204030204" pitchFamily="34" charset="0"/>
                <a:cs typeface="Times New Roman" panose="02020603050405020304" pitchFamily="18" charset="0"/>
              </a:rPr>
              <a:t>First is to monitor the radiation produced by the reactor plant.  This is by using instruments such as a Geiger-Mueller counter (among several other instruments)</a:t>
            </a:r>
          </a:p>
          <a:p>
            <a:r>
              <a:rPr lang="en-US" sz="1500" dirty="0">
                <a:effectLst/>
                <a:latin typeface="Verdana" panose="020B0604030504040204" pitchFamily="34" charset="0"/>
                <a:ea typeface="Calibri" panose="020F0502020204030204" pitchFamily="34" charset="0"/>
                <a:cs typeface="Times New Roman" panose="02020603050405020304" pitchFamily="18" charset="0"/>
              </a:rPr>
              <a:t>The second is to monitor the contamination that might have escaped from the primary plant.</a:t>
            </a:r>
          </a:p>
          <a:p>
            <a:r>
              <a:rPr lang="en-US" sz="1500" dirty="0">
                <a:effectLst/>
                <a:latin typeface="Verdana" panose="020B0604030504040204" pitchFamily="34" charset="0"/>
                <a:ea typeface="Calibri" panose="020F0502020204030204" pitchFamily="34" charset="0"/>
                <a:cs typeface="Times New Roman" panose="02020603050405020304" pitchFamily="18" charset="0"/>
              </a:rPr>
              <a:t>(Radiation is like the heat given off, contamination is like dirt or dust which is left when water evaporates.)</a:t>
            </a:r>
          </a:p>
        </p:txBody>
      </p:sp>
      <p:pic>
        <p:nvPicPr>
          <p:cNvPr id="5" name="Picture 4">
            <a:extLst>
              <a:ext uri="{FF2B5EF4-FFF2-40B4-BE49-F238E27FC236}">
                <a16:creationId xmlns:a16="http://schemas.microsoft.com/office/drawing/2014/main" id="{03258E23-3871-7CE9-406C-88DDA126521A}"/>
              </a:ext>
            </a:extLst>
          </p:cNvPr>
          <p:cNvPicPr>
            <a:picLocks noChangeAspect="1"/>
          </p:cNvPicPr>
          <p:nvPr/>
        </p:nvPicPr>
        <p:blipFill>
          <a:blip r:embed="rId2"/>
          <a:stretch>
            <a:fillRect/>
          </a:stretch>
        </p:blipFill>
        <p:spPr>
          <a:xfrm>
            <a:off x="6099048" y="1020231"/>
            <a:ext cx="5458968" cy="4817538"/>
          </a:xfrm>
          <a:prstGeom prst="rect">
            <a:avLst/>
          </a:prstGeom>
        </p:spPr>
      </p:pic>
    </p:spTree>
    <p:extLst>
      <p:ext uri="{BB962C8B-B14F-4D97-AF65-F5344CB8AC3E}">
        <p14:creationId xmlns:p14="http://schemas.microsoft.com/office/powerpoint/2010/main" val="14055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01151-8B7F-5B89-1C84-780398802ED9}"/>
              </a:ext>
            </a:extLst>
          </p:cNvPr>
          <p:cNvSpPr>
            <a:spLocks noGrp="1"/>
          </p:cNvSpPr>
          <p:nvPr>
            <p:ph type="title"/>
          </p:nvPr>
        </p:nvSpPr>
        <p:spPr>
          <a:xfrm>
            <a:off x="6513788" y="365125"/>
            <a:ext cx="4840010" cy="1807305"/>
          </a:xfrm>
        </p:spPr>
        <p:txBody>
          <a:bodyPr>
            <a:normAutofit/>
          </a:bodyPr>
          <a:lstStyle/>
          <a:p>
            <a:r>
              <a:rPr lang="en-US"/>
              <a:t>Can Mechanics Do The Same Job?</a:t>
            </a:r>
          </a:p>
        </p:txBody>
      </p:sp>
      <p:pic>
        <p:nvPicPr>
          <p:cNvPr id="5" name="Picture 4" descr="Close up of beakers with solutions on a shelf in a lab">
            <a:extLst>
              <a:ext uri="{FF2B5EF4-FFF2-40B4-BE49-F238E27FC236}">
                <a16:creationId xmlns:a16="http://schemas.microsoft.com/office/drawing/2014/main" id="{DD7BDABE-1D52-8D39-21F2-5C5C234571C6}"/>
              </a:ext>
            </a:extLst>
          </p:cNvPr>
          <p:cNvPicPr>
            <a:picLocks noChangeAspect="1"/>
          </p:cNvPicPr>
          <p:nvPr/>
        </p:nvPicPr>
        <p:blipFill rotWithShape="1">
          <a:blip r:embed="rId2"/>
          <a:srcRect r="4046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54B4990-360C-41F8-DFB5-356E418EF022}"/>
              </a:ext>
            </a:extLst>
          </p:cNvPr>
          <p:cNvSpPr>
            <a:spLocks noGrp="1"/>
          </p:cNvSpPr>
          <p:nvPr>
            <p:ph idx="1"/>
          </p:nvPr>
        </p:nvSpPr>
        <p:spPr>
          <a:xfrm>
            <a:off x="6154723" y="2329063"/>
            <a:ext cx="5558139" cy="4372303"/>
          </a:xfrm>
        </p:spPr>
        <p:txBody>
          <a:bodyPr>
            <a:normAutofit/>
          </a:bodyPr>
          <a:lstStyle/>
          <a:p>
            <a:r>
              <a:rPr lang="en-US" sz="1600" dirty="0">
                <a:effectLst/>
                <a:latin typeface="Verdana" panose="020B0604030504040204" pitchFamily="34" charset="0"/>
                <a:ea typeface="Calibri" panose="020F0502020204030204" pitchFamily="34" charset="0"/>
                <a:cs typeface="Times New Roman" panose="02020603050405020304" pitchFamily="18" charset="0"/>
              </a:rPr>
              <a:t>Typically, these tasks are performed exclusively by ELTs. (Chemistry Control, Radiation Control, Nuclear Waste Management)</a:t>
            </a:r>
          </a:p>
          <a:p>
            <a:r>
              <a:rPr lang="en-US" sz="1600" dirty="0">
                <a:effectLst/>
                <a:latin typeface="Verdana" panose="020B0604030504040204" pitchFamily="34" charset="0"/>
                <a:ea typeface="Calibri" panose="020F0502020204030204" pitchFamily="34" charset="0"/>
                <a:cs typeface="Times New Roman" panose="02020603050405020304" pitchFamily="18" charset="0"/>
              </a:rPr>
              <a:t>In the fleet, non-ELT MMNs can by trained by ELTs to perform boiler water analyses, however the ELT must add the chemicals.</a:t>
            </a:r>
          </a:p>
          <a:p>
            <a:r>
              <a:rPr lang="en-US" sz="1600" dirty="0">
                <a:effectLst/>
                <a:latin typeface="Verdana" panose="020B0604030504040204" pitchFamily="34" charset="0"/>
                <a:ea typeface="Calibri" panose="020F0502020204030204" pitchFamily="34" charset="0"/>
                <a:cs typeface="Times New Roman" panose="02020603050405020304" pitchFamily="18" charset="0"/>
              </a:rPr>
              <a:t>The MMNs do this because it is part of their </a:t>
            </a:r>
            <a:r>
              <a:rPr lang="en-US" sz="1600" dirty="0" err="1">
                <a:effectLst/>
                <a:latin typeface="Verdana" panose="020B0604030504040204" pitchFamily="34" charset="0"/>
                <a:ea typeface="Calibri" panose="020F0502020204030204" pitchFamily="34" charset="0"/>
                <a:cs typeface="Times New Roman" panose="02020603050405020304" pitchFamily="18" charset="0"/>
              </a:rPr>
              <a:t>watchstanding</a:t>
            </a:r>
            <a:r>
              <a:rPr lang="en-US" sz="1600" dirty="0">
                <a:effectLst/>
                <a:latin typeface="Verdana" panose="020B0604030504040204" pitchFamily="34" charset="0"/>
                <a:ea typeface="Calibri" panose="020F0502020204030204" pitchFamily="34" charset="0"/>
                <a:cs typeface="Times New Roman" panose="02020603050405020304" pitchFamily="18" charset="0"/>
              </a:rPr>
              <a:t> duties.</a:t>
            </a:r>
          </a:p>
          <a:p>
            <a:r>
              <a:rPr lang="en-US" sz="1600" dirty="0">
                <a:effectLst/>
                <a:latin typeface="Verdana" panose="020B0604030504040204" pitchFamily="34" charset="0"/>
                <a:ea typeface="Calibri" panose="020F0502020204030204" pitchFamily="34" charset="0"/>
                <a:cs typeface="Times New Roman" panose="02020603050405020304" pitchFamily="18" charset="0"/>
              </a:rPr>
              <a:t>MMNs can also perform radiation and contamination surveys, but usually do not because, with a few exceptions, the surveys are not part of their </a:t>
            </a:r>
            <a:r>
              <a:rPr lang="en-US" sz="1600" dirty="0" err="1">
                <a:effectLst/>
                <a:latin typeface="Verdana" panose="020B0604030504040204" pitchFamily="34" charset="0"/>
                <a:ea typeface="Calibri" panose="020F0502020204030204" pitchFamily="34" charset="0"/>
                <a:cs typeface="Times New Roman" panose="02020603050405020304" pitchFamily="18" charset="0"/>
              </a:rPr>
              <a:t>watchstanding</a:t>
            </a:r>
            <a:r>
              <a:rPr lang="en-US" sz="1600" dirty="0">
                <a:effectLst/>
                <a:latin typeface="Verdana" panose="020B0604030504040204" pitchFamily="34" charset="0"/>
                <a:ea typeface="Calibri" panose="020F0502020204030204" pitchFamily="34" charset="0"/>
                <a:cs typeface="Times New Roman" panose="02020603050405020304" pitchFamily="18" charset="0"/>
              </a:rPr>
              <a:t> duties.</a:t>
            </a:r>
          </a:p>
          <a:p>
            <a:r>
              <a:rPr lang="en-US" sz="1600" dirty="0">
                <a:effectLst/>
                <a:latin typeface="Verdana" panose="020B0604030504040204" pitchFamily="34" charset="0"/>
                <a:ea typeface="Calibri" panose="020F0502020204030204" pitchFamily="34" charset="0"/>
                <a:cs typeface="Times New Roman" panose="02020603050405020304" pitchFamily="18" charset="0"/>
              </a:rPr>
              <a:t>Primary plant analyses are only performed by ELTs (with some exceptions, such as supervisory </a:t>
            </a:r>
            <a:r>
              <a:rPr lang="en-US" sz="1600" dirty="0" err="1">
                <a:effectLst/>
                <a:latin typeface="Verdana" panose="020B0604030504040204" pitchFamily="34" charset="0"/>
                <a:ea typeface="Calibri" panose="020F0502020204030204" pitchFamily="34" charset="0"/>
                <a:cs typeface="Times New Roman" panose="02020603050405020304" pitchFamily="18" charset="0"/>
              </a:rPr>
              <a:t>watchstation</a:t>
            </a:r>
            <a:r>
              <a:rPr lang="en-US" sz="1600" dirty="0">
                <a:effectLst/>
                <a:latin typeface="Verdana" panose="020B0604030504040204" pitchFamily="34" charset="0"/>
                <a:ea typeface="Calibri" panose="020F0502020204030204" pitchFamily="34" charset="0"/>
                <a:cs typeface="Times New Roman" panose="02020603050405020304" pitchFamily="18" charset="0"/>
              </a:rPr>
              <a:t> qualifications).</a:t>
            </a:r>
            <a:endParaRPr lang="en-US" sz="1600" dirty="0"/>
          </a:p>
        </p:txBody>
      </p:sp>
    </p:spTree>
    <p:extLst>
      <p:ext uri="{BB962C8B-B14F-4D97-AF65-F5344CB8AC3E}">
        <p14:creationId xmlns:p14="http://schemas.microsoft.com/office/powerpoint/2010/main" val="83421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EF2A-29B2-C2DE-A60C-30C8E0868C00}"/>
              </a:ext>
            </a:extLst>
          </p:cNvPr>
          <p:cNvSpPr>
            <a:spLocks noGrp="1"/>
          </p:cNvSpPr>
          <p:nvPr>
            <p:ph type="title"/>
          </p:nvPr>
        </p:nvSpPr>
        <p:spPr/>
        <p:txBody>
          <a:bodyPr/>
          <a:lstStyle/>
          <a:p>
            <a:pPr algn="ctr"/>
            <a:r>
              <a:rPr lang="en-US" dirty="0"/>
              <a:t>In the Navy Nuclear Field,</a:t>
            </a:r>
            <a:br>
              <a:rPr lang="en-US" dirty="0"/>
            </a:br>
            <a:r>
              <a:rPr lang="en-US" dirty="0"/>
              <a:t>Everyone Learns Everyone’s Job</a:t>
            </a:r>
          </a:p>
        </p:txBody>
      </p:sp>
      <p:sp>
        <p:nvSpPr>
          <p:cNvPr id="3" name="Content Placeholder 2">
            <a:extLst>
              <a:ext uri="{FF2B5EF4-FFF2-40B4-BE49-F238E27FC236}">
                <a16:creationId xmlns:a16="http://schemas.microsoft.com/office/drawing/2014/main" id="{11301E3C-5197-3374-B6A1-01A8621E037D}"/>
              </a:ext>
            </a:extLst>
          </p:cNvPr>
          <p:cNvSpPr>
            <a:spLocks noGrp="1"/>
          </p:cNvSpPr>
          <p:nvPr>
            <p:ph idx="1"/>
          </p:nvPr>
        </p:nvSpPr>
        <p:spPr/>
        <p:txBody>
          <a:bodyPr/>
          <a:lstStyle/>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 important part of nuclear qualifications is cross rate training.</a:t>
            </a:r>
          </a:p>
          <a:p>
            <a:r>
              <a:rPr lang="en-US" sz="18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Everyone will learn the theory behind what an ELT does (what chemicals are used, what the water specifications are, what the radiation and contamination levels mean), but generally, only the ELT will perform those tasks.</a:t>
            </a:r>
          </a:p>
          <a:p>
            <a:r>
              <a:rPr lang="en-US" sz="1800" dirty="0">
                <a:solidFill>
                  <a:srgbClr val="000000"/>
                </a:solidFill>
                <a:latin typeface="Verdana" panose="020B0604030504040204" pitchFamily="34" charset="0"/>
                <a:ea typeface="Calibri" panose="020F0502020204030204" pitchFamily="34" charset="0"/>
                <a:cs typeface="Times New Roman" panose="02020603050405020304" pitchFamily="18" charset="0"/>
              </a:rPr>
              <a:t>Radiation Control effects every Nuclear Rating</a:t>
            </a:r>
          </a:p>
          <a:p>
            <a:pPr lvl="1"/>
            <a:r>
              <a:rPr lang="en-US" sz="14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Electronics Technicians</a:t>
            </a:r>
          </a:p>
          <a:p>
            <a:pPr lvl="2"/>
            <a:r>
              <a:rPr lang="en-US" sz="1000" dirty="0">
                <a:solidFill>
                  <a:srgbClr val="000000"/>
                </a:solidFill>
                <a:latin typeface="Verdana" panose="020B0604030504040204" pitchFamily="34" charset="0"/>
                <a:ea typeface="Calibri" panose="020F0502020204030204" pitchFamily="34" charset="0"/>
                <a:cs typeface="Times New Roman" panose="02020603050405020304" pitchFamily="18" charset="0"/>
              </a:rPr>
              <a:t>Higher level of nuclear power operation =&gt; more fission =&gt; more neutrons, gammas, and fission product decay =&gt; more radiation</a:t>
            </a:r>
          </a:p>
          <a:p>
            <a:pPr lvl="2"/>
            <a:r>
              <a:rPr lang="en-US" sz="1000" dirty="0">
                <a:solidFill>
                  <a:srgbClr val="000000"/>
                </a:solidFill>
                <a:latin typeface="Verdana" panose="020B0604030504040204" pitchFamily="34" charset="0"/>
                <a:ea typeface="Calibri" panose="020F0502020204030204" pitchFamily="34" charset="0"/>
                <a:cs typeface="Times New Roman" panose="02020603050405020304" pitchFamily="18" charset="0"/>
              </a:rPr>
              <a:t>If radiation is too high, that could be indicative of a larger problem in the plant that might not be detectable by electronic instruments</a:t>
            </a:r>
            <a:endParaRPr lang="en-US" sz="1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lvl="1"/>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Electrician’s Mate</a:t>
            </a:r>
          </a:p>
          <a:p>
            <a:pPr lvl="2"/>
            <a:r>
              <a:rPr lang="en-US" sz="1000" dirty="0">
                <a:solidFill>
                  <a:srgbClr val="000000"/>
                </a:solidFill>
                <a:latin typeface="Verdana" panose="020B0604030504040204" pitchFamily="34" charset="0"/>
                <a:ea typeface="Calibri" panose="020F0502020204030204" pitchFamily="34" charset="0"/>
                <a:cs typeface="Times New Roman" panose="02020603050405020304" pitchFamily="18" charset="0"/>
              </a:rPr>
              <a:t>Electronic/Electrical equipment in the Reactor Compartment may be contaminated or radioactive.</a:t>
            </a:r>
          </a:p>
          <a:p>
            <a:pPr lvl="2"/>
            <a:r>
              <a:rPr lang="en-US" sz="1000" dirty="0">
                <a:solidFill>
                  <a:srgbClr val="000000"/>
                </a:solidFill>
                <a:latin typeface="Verdana" panose="020B0604030504040204" pitchFamily="34" charset="0"/>
                <a:ea typeface="Calibri" panose="020F0502020204030204" pitchFamily="34" charset="0"/>
                <a:cs typeface="Times New Roman" panose="02020603050405020304" pitchFamily="18" charset="0"/>
              </a:rPr>
              <a:t>Lack of understanding could lead to higher than appropriate radiation exposure or risk the spread of contamination and generating a large amount of Nuclear Waste when repairing/maintaining electrical equipment</a:t>
            </a:r>
          </a:p>
          <a:p>
            <a:pPr lvl="1"/>
            <a:r>
              <a:rPr lang="en-US" sz="14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M</a:t>
            </a:r>
            <a:r>
              <a:rPr lang="en-US" sz="1400" dirty="0">
                <a:solidFill>
                  <a:srgbClr val="000000"/>
                </a:solidFill>
                <a:latin typeface="Verdana" panose="020B0604030504040204" pitchFamily="34" charset="0"/>
                <a:ea typeface="Calibri" panose="020F0502020204030204" pitchFamily="34" charset="0"/>
                <a:cs typeface="Times New Roman" panose="02020603050405020304" pitchFamily="18" charset="0"/>
              </a:rPr>
              <a:t>achinist’s Mate</a:t>
            </a:r>
          </a:p>
          <a:p>
            <a:pPr lvl="2"/>
            <a:r>
              <a:rPr lang="en-US" sz="1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Operation of P</a:t>
            </a:r>
            <a:r>
              <a:rPr lang="en-US" sz="1000" dirty="0">
                <a:solidFill>
                  <a:srgbClr val="000000"/>
                </a:solidFill>
                <a:latin typeface="Verdana" panose="020B0604030504040204" pitchFamily="34" charset="0"/>
                <a:ea typeface="Calibri" panose="020F0502020204030204" pitchFamily="34" charset="0"/>
                <a:cs typeface="Times New Roman" panose="02020603050405020304" pitchFamily="18" charset="0"/>
              </a:rPr>
              <a:t>rimary (radioactive system) equipment could lead to the spread of contamination if operated incorrectly</a:t>
            </a:r>
          </a:p>
          <a:p>
            <a:pPr lvl="2"/>
            <a:r>
              <a:rPr lang="en-US" sz="1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Repair and replacement of </a:t>
            </a:r>
            <a:r>
              <a:rPr lang="en-US" sz="1000" dirty="0">
                <a:solidFill>
                  <a:srgbClr val="000000"/>
                </a:solidFill>
                <a:latin typeface="Verdana" panose="020B0604030504040204" pitchFamily="34" charset="0"/>
                <a:ea typeface="Calibri" panose="020F0502020204030204" pitchFamily="34" charset="0"/>
                <a:cs typeface="Times New Roman" panose="02020603050405020304" pitchFamily="18" charset="0"/>
              </a:rPr>
              <a:t>Primary systems could lead to the spread of contamination if operated incorrectly</a:t>
            </a:r>
          </a:p>
          <a:p>
            <a:r>
              <a:rPr lang="en-US" sz="1800" dirty="0">
                <a:solidFill>
                  <a:srgbClr val="000000"/>
                </a:solidFill>
                <a:latin typeface="Verdana" panose="020B0604030504040204" pitchFamily="34" charset="0"/>
                <a:ea typeface="Calibri" panose="020F0502020204030204" pitchFamily="34" charset="0"/>
                <a:cs typeface="Times New Roman" panose="02020603050405020304" pitchFamily="18" charset="0"/>
              </a:rPr>
              <a:t>Chemistry Control if unmonitored could cause corrosion or other problems, leading to the failure of high pressure steam systems or radioactive water systems.</a:t>
            </a:r>
          </a:p>
        </p:txBody>
      </p:sp>
    </p:spTree>
    <p:extLst>
      <p:ext uri="{BB962C8B-B14F-4D97-AF65-F5344CB8AC3E}">
        <p14:creationId xmlns:p14="http://schemas.microsoft.com/office/powerpoint/2010/main" val="3028316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BC19F-F8E5-4DD7-E38E-737A6781F26D}"/>
              </a:ext>
            </a:extLst>
          </p:cNvPr>
          <p:cNvSpPr>
            <a:spLocks noGrp="1"/>
          </p:cNvSpPr>
          <p:nvPr>
            <p:ph type="title"/>
          </p:nvPr>
        </p:nvSpPr>
        <p:spPr/>
        <p:txBody>
          <a:bodyPr/>
          <a:lstStyle/>
          <a:p>
            <a:pPr algn="ctr"/>
            <a:r>
              <a:rPr lang="en-US" dirty="0"/>
              <a:t>Careers after the USN?</a:t>
            </a:r>
            <a:br>
              <a:rPr lang="en-US" dirty="0"/>
            </a:br>
            <a:r>
              <a:rPr lang="en-US" dirty="0"/>
              <a:t>Experience Matters</a:t>
            </a:r>
          </a:p>
        </p:txBody>
      </p:sp>
      <p:sp>
        <p:nvSpPr>
          <p:cNvPr id="3" name="Content Placeholder 2">
            <a:extLst>
              <a:ext uri="{FF2B5EF4-FFF2-40B4-BE49-F238E27FC236}">
                <a16:creationId xmlns:a16="http://schemas.microsoft.com/office/drawing/2014/main" id="{ECA1FA81-D159-28C3-6438-491E9E6E37F2}"/>
              </a:ext>
            </a:extLst>
          </p:cNvPr>
          <p:cNvSpPr>
            <a:spLocks noGrp="1"/>
          </p:cNvSpPr>
          <p:nvPr>
            <p:ph idx="1"/>
          </p:nvPr>
        </p:nvSpPr>
        <p:spPr/>
        <p:txBody>
          <a:bodyPr/>
          <a:lstStyle/>
          <a:p>
            <a:r>
              <a:rPr lang="en-US" dirty="0"/>
              <a:t>https://www.nukeworker.com/forum/index.php/topic,4395.0.html</a:t>
            </a:r>
          </a:p>
        </p:txBody>
      </p:sp>
      <p:pic>
        <p:nvPicPr>
          <p:cNvPr id="5" name="Picture 4">
            <a:extLst>
              <a:ext uri="{FF2B5EF4-FFF2-40B4-BE49-F238E27FC236}">
                <a16:creationId xmlns:a16="http://schemas.microsoft.com/office/drawing/2014/main" id="{0860D126-2B94-799A-B91F-81CF67CE9A78}"/>
              </a:ext>
            </a:extLst>
          </p:cNvPr>
          <p:cNvPicPr>
            <a:picLocks noChangeAspect="1"/>
          </p:cNvPicPr>
          <p:nvPr/>
        </p:nvPicPr>
        <p:blipFill>
          <a:blip r:embed="rId2"/>
          <a:stretch>
            <a:fillRect/>
          </a:stretch>
        </p:blipFill>
        <p:spPr>
          <a:xfrm>
            <a:off x="754207" y="2536384"/>
            <a:ext cx="10683586" cy="3866045"/>
          </a:xfrm>
          <a:prstGeom prst="rect">
            <a:avLst/>
          </a:prstGeom>
        </p:spPr>
      </p:pic>
    </p:spTree>
    <p:extLst>
      <p:ext uri="{BB962C8B-B14F-4D97-AF65-F5344CB8AC3E}">
        <p14:creationId xmlns:p14="http://schemas.microsoft.com/office/powerpoint/2010/main" val="365373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1228</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Verdana</vt:lpstr>
      <vt:lpstr>Office Theme</vt:lpstr>
      <vt:lpstr>ELT Engineering Laboratory Technician</vt:lpstr>
      <vt:lpstr>Definitions – What is an ELT?</vt:lpstr>
      <vt:lpstr>Why Have Separate Jobs? (MMN+ELT)</vt:lpstr>
      <vt:lpstr>Chemistry Control</vt:lpstr>
      <vt:lpstr>Radioactivity</vt:lpstr>
      <vt:lpstr>Radiation vs. Contamination</vt:lpstr>
      <vt:lpstr>Can Mechanics Do The Same Job?</vt:lpstr>
      <vt:lpstr>In the Navy Nuclear Field, Everyone Learns Everyone’s Job</vt:lpstr>
      <vt:lpstr>Careers after the USN? Experience Matters</vt:lpstr>
      <vt:lpstr>Employers Know Who You Are</vt:lpstr>
      <vt:lpstr>Colleges Understand What Credentials To Certify</vt:lpstr>
      <vt:lpstr>Do you want to become an officer instead? Colleges are waiting for you.</vt:lpstr>
      <vt:lpstr>How Do I Become an ELT?</vt:lpstr>
      <vt:lpstr>Personal Opinion (ETN1 Ortiz)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 Engineering Laboratory Technician</dc:title>
  <dc:creator>Moses Ortiz</dc:creator>
  <cp:lastModifiedBy>Moses Ortiz</cp:lastModifiedBy>
  <cp:revision>1</cp:revision>
  <dcterms:created xsi:type="dcterms:W3CDTF">2023-05-16T14:42:28Z</dcterms:created>
  <dcterms:modified xsi:type="dcterms:W3CDTF">2023-05-16T21:22:38Z</dcterms:modified>
</cp:coreProperties>
</file>