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2" r:id="rId7"/>
    <p:sldId id="267" r:id="rId8"/>
    <p:sldId id="261" r:id="rId9"/>
    <p:sldId id="263" r:id="rId10"/>
    <p:sldId id="269" r:id="rId11"/>
    <p:sldId id="264" r:id="rId12"/>
    <p:sldId id="266" r:id="rId13"/>
    <p:sldId id="265" r:id="rId14"/>
    <p:sldId id="268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B9784-DE35-4A91-A39D-F30CC106CA9D}" v="1" dt="2023-05-06T00:55:30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es Ortiz" userId="365db2dec6aecf36" providerId="LiveId" clId="{6EFB9784-DE35-4A91-A39D-F30CC106CA9D}"/>
    <pc:docChg chg="custSel modSld">
      <pc:chgData name="Moses Ortiz" userId="365db2dec6aecf36" providerId="LiveId" clId="{6EFB9784-DE35-4A91-A39D-F30CC106CA9D}" dt="2023-05-06T00:55:45.668" v="53" actId="20577"/>
      <pc:docMkLst>
        <pc:docMk/>
      </pc:docMkLst>
      <pc:sldChg chg="addSp delSp modSp mod delAnim">
        <pc:chgData name="Moses Ortiz" userId="365db2dec6aecf36" providerId="LiveId" clId="{6EFB9784-DE35-4A91-A39D-F30CC106CA9D}" dt="2023-05-06T00:55:45.668" v="53" actId="20577"/>
        <pc:sldMkLst>
          <pc:docMk/>
          <pc:sldMk cId="843678652" sldId="263"/>
        </pc:sldMkLst>
        <pc:spChg chg="add mod">
          <ac:chgData name="Moses Ortiz" userId="365db2dec6aecf36" providerId="LiveId" clId="{6EFB9784-DE35-4A91-A39D-F30CC106CA9D}" dt="2023-05-06T00:55:45.668" v="53" actId="20577"/>
          <ac:spMkLst>
            <pc:docMk/>
            <pc:sldMk cId="843678652" sldId="263"/>
            <ac:spMk id="6" creationId="{7038B715-A288-762B-5F47-0C1597DCBE67}"/>
          </ac:spMkLst>
        </pc:spChg>
        <pc:picChg chg="del">
          <ac:chgData name="Moses Ortiz" userId="365db2dec6aecf36" providerId="LiveId" clId="{6EFB9784-DE35-4A91-A39D-F30CC106CA9D}" dt="2023-05-06T00:55:13.612" v="0" actId="478"/>
          <ac:picMkLst>
            <pc:docMk/>
            <pc:sldMk cId="843678652" sldId="263"/>
            <ac:picMk id="4" creationId="{138B1535-BABF-2D81-7EBB-8C8E85F4856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8DA9B-B702-4E4E-8AE4-3C9392E6627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3B4728-7C44-4678-B353-82EBFE010396}">
      <dgm:prSet/>
      <dgm:spPr/>
      <dgm:t>
        <a:bodyPr/>
        <a:lstStyle/>
        <a:p>
          <a:pPr>
            <a:defRPr b="1"/>
          </a:pPr>
          <a:r>
            <a:rPr lang="en-US" dirty="0"/>
            <a:t>Start as an Hospital Corpsman-Dental Specialty</a:t>
          </a:r>
        </a:p>
      </dgm:t>
    </dgm:pt>
    <dgm:pt modelId="{B611803A-1605-4E35-8EC8-CCFD82542C18}" type="parTrans" cxnId="{ADBEAD3E-AA44-4605-9917-3ADBCD995361}">
      <dgm:prSet/>
      <dgm:spPr/>
      <dgm:t>
        <a:bodyPr/>
        <a:lstStyle/>
        <a:p>
          <a:endParaRPr lang="en-US"/>
        </a:p>
      </dgm:t>
    </dgm:pt>
    <dgm:pt modelId="{BF190AD2-8A99-4C8C-9C08-FCE1174A4C61}" type="sibTrans" cxnId="{ADBEAD3E-AA44-4605-9917-3ADBCD995361}">
      <dgm:prSet/>
      <dgm:spPr/>
      <dgm:t>
        <a:bodyPr/>
        <a:lstStyle/>
        <a:p>
          <a:endParaRPr lang="en-US"/>
        </a:p>
      </dgm:t>
    </dgm:pt>
    <dgm:pt modelId="{5F573A15-83C2-4E6F-9A82-0A2B47927980}">
      <dgm:prSet/>
      <dgm:spPr/>
      <dgm:t>
        <a:bodyPr/>
        <a:lstStyle/>
        <a:p>
          <a:r>
            <a:rPr lang="en-US"/>
            <a:t>4 Years Experience (Get Experience, Supplement your Resume)</a:t>
          </a:r>
        </a:p>
      </dgm:t>
    </dgm:pt>
    <dgm:pt modelId="{866CE182-939B-44FD-9AFF-A13F20A128CE}" type="parTrans" cxnId="{517E199E-9429-4926-9992-D1E4083816AE}">
      <dgm:prSet/>
      <dgm:spPr/>
      <dgm:t>
        <a:bodyPr/>
        <a:lstStyle/>
        <a:p>
          <a:endParaRPr lang="en-US"/>
        </a:p>
      </dgm:t>
    </dgm:pt>
    <dgm:pt modelId="{8CFD56E4-6DA6-4F49-934B-B7DB714975FC}" type="sibTrans" cxnId="{517E199E-9429-4926-9992-D1E4083816AE}">
      <dgm:prSet/>
      <dgm:spPr/>
      <dgm:t>
        <a:bodyPr/>
        <a:lstStyle/>
        <a:p>
          <a:endParaRPr lang="en-US"/>
        </a:p>
      </dgm:t>
    </dgm:pt>
    <dgm:pt modelId="{C637B622-0A97-4248-8BED-F5E92D518D2E}">
      <dgm:prSet/>
      <dgm:spPr/>
      <dgm:t>
        <a:bodyPr/>
        <a:lstStyle/>
        <a:p>
          <a:r>
            <a:rPr lang="en-US"/>
            <a:t>Find out if you want to be in the Dentist Profession for the </a:t>
          </a:r>
          <a:r>
            <a:rPr lang="en-US" u="sng"/>
            <a:t>rest of your life</a:t>
          </a:r>
          <a:endParaRPr lang="en-US"/>
        </a:p>
      </dgm:t>
    </dgm:pt>
    <dgm:pt modelId="{26848FB0-2D7B-4428-8495-4E82FC1F10F9}" type="parTrans" cxnId="{A4A9094E-2D91-4C89-9B45-597562B4E3AB}">
      <dgm:prSet/>
      <dgm:spPr/>
      <dgm:t>
        <a:bodyPr/>
        <a:lstStyle/>
        <a:p>
          <a:endParaRPr lang="en-US"/>
        </a:p>
      </dgm:t>
    </dgm:pt>
    <dgm:pt modelId="{F2DB986B-0C97-4787-980D-2A67F77A370B}" type="sibTrans" cxnId="{A4A9094E-2D91-4C89-9B45-597562B4E3AB}">
      <dgm:prSet/>
      <dgm:spPr/>
      <dgm:t>
        <a:bodyPr/>
        <a:lstStyle/>
        <a:p>
          <a:endParaRPr lang="en-US"/>
        </a:p>
      </dgm:t>
    </dgm:pt>
    <dgm:pt modelId="{FAF61DBA-F4EA-40BC-96A1-C6722B43286C}">
      <dgm:prSet/>
      <dgm:spPr/>
      <dgm:t>
        <a:bodyPr/>
        <a:lstStyle/>
        <a:p>
          <a:r>
            <a:rPr lang="en-US"/>
            <a:t>4 Free Years of College (Forever G/I Bill)</a:t>
          </a:r>
        </a:p>
      </dgm:t>
    </dgm:pt>
    <dgm:pt modelId="{A09612E0-5D67-4F8A-A372-0EC117A8CDE1}" type="parTrans" cxnId="{9AA63424-3F08-4B9F-9D06-E625B8DBF888}">
      <dgm:prSet/>
      <dgm:spPr/>
      <dgm:t>
        <a:bodyPr/>
        <a:lstStyle/>
        <a:p>
          <a:endParaRPr lang="en-US"/>
        </a:p>
      </dgm:t>
    </dgm:pt>
    <dgm:pt modelId="{7B50E1E2-5480-4E53-9D71-7035634FE78E}" type="sibTrans" cxnId="{9AA63424-3F08-4B9F-9D06-E625B8DBF888}">
      <dgm:prSet/>
      <dgm:spPr/>
      <dgm:t>
        <a:bodyPr/>
        <a:lstStyle/>
        <a:p>
          <a:endParaRPr lang="en-US"/>
        </a:p>
      </dgm:t>
    </dgm:pt>
    <dgm:pt modelId="{73EA3899-6C6B-4694-8669-D20E4E193457}">
      <dgm:prSet/>
      <dgm:spPr/>
      <dgm:t>
        <a:bodyPr/>
        <a:lstStyle/>
        <a:p>
          <a:pPr>
            <a:defRPr b="1"/>
          </a:pPr>
          <a:r>
            <a:rPr lang="en-US"/>
            <a:t>Apply to HPSP your 2</a:t>
          </a:r>
          <a:r>
            <a:rPr lang="en-US" baseline="30000"/>
            <a:t>nd</a:t>
          </a:r>
          <a:r>
            <a:rPr lang="en-US"/>
            <a:t> Year of College</a:t>
          </a:r>
        </a:p>
      </dgm:t>
    </dgm:pt>
    <dgm:pt modelId="{C9490C13-05C3-456A-9ED1-F0080A42D6E8}" type="parTrans" cxnId="{36411D5D-E4EB-47A9-8505-A93FB5F59547}">
      <dgm:prSet/>
      <dgm:spPr/>
      <dgm:t>
        <a:bodyPr/>
        <a:lstStyle/>
        <a:p>
          <a:endParaRPr lang="en-US"/>
        </a:p>
      </dgm:t>
    </dgm:pt>
    <dgm:pt modelId="{CBC9ECE6-D9C1-4450-9194-6E9B242183A5}" type="sibTrans" cxnId="{36411D5D-E4EB-47A9-8505-A93FB5F59547}">
      <dgm:prSet/>
      <dgm:spPr/>
      <dgm:t>
        <a:bodyPr/>
        <a:lstStyle/>
        <a:p>
          <a:endParaRPr lang="en-US"/>
        </a:p>
      </dgm:t>
    </dgm:pt>
    <dgm:pt modelId="{B2AA1D20-3376-4E20-BAE7-11BAADF8CCFA}">
      <dgm:prSet/>
      <dgm:spPr/>
      <dgm:t>
        <a:bodyPr/>
        <a:lstStyle/>
        <a:p>
          <a:r>
            <a:rPr lang="en-US"/>
            <a:t>Free Dental School (Tuition/Room/Board)</a:t>
          </a:r>
        </a:p>
      </dgm:t>
    </dgm:pt>
    <dgm:pt modelId="{E306FA30-EFC5-40A3-9007-FBFBE02A9B58}" type="parTrans" cxnId="{AE612DA6-C5D2-484C-A2B6-85DDCF121B16}">
      <dgm:prSet/>
      <dgm:spPr/>
      <dgm:t>
        <a:bodyPr/>
        <a:lstStyle/>
        <a:p>
          <a:endParaRPr lang="en-US"/>
        </a:p>
      </dgm:t>
    </dgm:pt>
    <dgm:pt modelId="{75B0AF69-94A6-43D7-A16F-B5D058FDAB03}" type="sibTrans" cxnId="{AE612DA6-C5D2-484C-A2B6-85DDCF121B16}">
      <dgm:prSet/>
      <dgm:spPr/>
      <dgm:t>
        <a:bodyPr/>
        <a:lstStyle/>
        <a:p>
          <a:endParaRPr lang="en-US"/>
        </a:p>
      </dgm:t>
    </dgm:pt>
    <dgm:pt modelId="{C278AB6A-662A-4CF3-924C-E35B883B743B}">
      <dgm:prSet/>
      <dgm:spPr/>
      <dgm:t>
        <a:bodyPr/>
        <a:lstStyle/>
        <a:p>
          <a:r>
            <a:rPr lang="en-US"/>
            <a:t>Earn a 6-Figure Salary DAY ONE AFTER COLLEGE</a:t>
          </a:r>
        </a:p>
      </dgm:t>
    </dgm:pt>
    <dgm:pt modelId="{ECAFE155-CED9-45AF-838C-C8A462107061}" type="parTrans" cxnId="{F9C584C5-6FE1-432E-ADAC-9F0B8F65CCA3}">
      <dgm:prSet/>
      <dgm:spPr/>
      <dgm:t>
        <a:bodyPr/>
        <a:lstStyle/>
        <a:p>
          <a:endParaRPr lang="en-US"/>
        </a:p>
      </dgm:t>
    </dgm:pt>
    <dgm:pt modelId="{8DD1BF3E-66A7-42E9-8C46-B9FAFB012776}" type="sibTrans" cxnId="{F9C584C5-6FE1-432E-ADAC-9F0B8F65CCA3}">
      <dgm:prSet/>
      <dgm:spPr/>
      <dgm:t>
        <a:bodyPr/>
        <a:lstStyle/>
        <a:p>
          <a:endParaRPr lang="en-US"/>
        </a:p>
      </dgm:t>
    </dgm:pt>
    <dgm:pt modelId="{CBEF2EC3-542D-4E73-840E-24A54898C9EE}">
      <dgm:prSet/>
      <dgm:spPr/>
      <dgm:t>
        <a:bodyPr/>
        <a:lstStyle/>
        <a:p>
          <a:r>
            <a:rPr lang="en-US" dirty="0"/>
            <a:t>(Prior Enlisted Salary O-3E + BAH = +$100,000 (20% Tax Free))</a:t>
          </a:r>
        </a:p>
      </dgm:t>
    </dgm:pt>
    <dgm:pt modelId="{4DC13AD0-C12A-48AF-8609-075DA3BDA414}" type="parTrans" cxnId="{A0710909-D51D-4C54-8636-6D152AB13DB5}">
      <dgm:prSet/>
      <dgm:spPr/>
      <dgm:t>
        <a:bodyPr/>
        <a:lstStyle/>
        <a:p>
          <a:endParaRPr lang="en-US"/>
        </a:p>
      </dgm:t>
    </dgm:pt>
    <dgm:pt modelId="{B828DDA3-F2E4-4A2E-9966-05155A8D1B60}" type="sibTrans" cxnId="{A0710909-D51D-4C54-8636-6D152AB13DB5}">
      <dgm:prSet/>
      <dgm:spPr/>
      <dgm:t>
        <a:bodyPr/>
        <a:lstStyle/>
        <a:p>
          <a:endParaRPr lang="en-US"/>
        </a:p>
      </dgm:t>
    </dgm:pt>
    <dgm:pt modelId="{EFB1A529-E99D-41A6-830B-C03EBD7F77E0}" type="pres">
      <dgm:prSet presAssocID="{E918DA9B-B702-4E4E-8AE4-3C9392E6627F}" presName="root" presStyleCnt="0">
        <dgm:presLayoutVars>
          <dgm:dir/>
          <dgm:resizeHandles val="exact"/>
        </dgm:presLayoutVars>
      </dgm:prSet>
      <dgm:spPr/>
    </dgm:pt>
    <dgm:pt modelId="{EDF48B67-5EB1-4ED9-9DF9-E7D570613E68}" type="pres">
      <dgm:prSet presAssocID="{293B4728-7C44-4678-B353-82EBFE010396}" presName="compNode" presStyleCnt="0"/>
      <dgm:spPr/>
    </dgm:pt>
    <dgm:pt modelId="{1794A0B2-D4A7-466C-B14D-4E67618ED41D}" type="pres">
      <dgm:prSet presAssocID="{293B4728-7C44-4678-B353-82EBFE0103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8D7E833C-AD57-4DA1-B920-F01A681392B9}" type="pres">
      <dgm:prSet presAssocID="{293B4728-7C44-4678-B353-82EBFE010396}" presName="iconSpace" presStyleCnt="0"/>
      <dgm:spPr/>
    </dgm:pt>
    <dgm:pt modelId="{FB6B4A87-9324-436F-A323-B036FF856AF5}" type="pres">
      <dgm:prSet presAssocID="{293B4728-7C44-4678-B353-82EBFE010396}" presName="parTx" presStyleLbl="revTx" presStyleIdx="0" presStyleCnt="4">
        <dgm:presLayoutVars>
          <dgm:chMax val="0"/>
          <dgm:chPref val="0"/>
        </dgm:presLayoutVars>
      </dgm:prSet>
      <dgm:spPr/>
    </dgm:pt>
    <dgm:pt modelId="{284C4A02-23F2-4D12-9465-173B17AB6319}" type="pres">
      <dgm:prSet presAssocID="{293B4728-7C44-4678-B353-82EBFE010396}" presName="txSpace" presStyleCnt="0"/>
      <dgm:spPr/>
    </dgm:pt>
    <dgm:pt modelId="{C2AFF7E9-7587-441F-8D90-E15EF1520176}" type="pres">
      <dgm:prSet presAssocID="{293B4728-7C44-4678-B353-82EBFE010396}" presName="desTx" presStyleLbl="revTx" presStyleIdx="1" presStyleCnt="4">
        <dgm:presLayoutVars/>
      </dgm:prSet>
      <dgm:spPr/>
    </dgm:pt>
    <dgm:pt modelId="{4C8ECCE2-EEE5-4A55-B8F5-55ABD1AD785B}" type="pres">
      <dgm:prSet presAssocID="{BF190AD2-8A99-4C8C-9C08-FCE1174A4C61}" presName="sibTrans" presStyleCnt="0"/>
      <dgm:spPr/>
    </dgm:pt>
    <dgm:pt modelId="{8CF0B042-FAE4-49FA-8A46-ECCF196E63EE}" type="pres">
      <dgm:prSet presAssocID="{73EA3899-6C6B-4694-8669-D20E4E193457}" presName="compNode" presStyleCnt="0"/>
      <dgm:spPr/>
    </dgm:pt>
    <dgm:pt modelId="{CD7B17D8-30A9-4790-88DB-BFF72BF61282}" type="pres">
      <dgm:prSet presAssocID="{73EA3899-6C6B-4694-8669-D20E4E19345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brush"/>
        </a:ext>
      </dgm:extLst>
    </dgm:pt>
    <dgm:pt modelId="{73D160B7-94DA-44F8-9443-215F5AF7B8BA}" type="pres">
      <dgm:prSet presAssocID="{73EA3899-6C6B-4694-8669-D20E4E193457}" presName="iconSpace" presStyleCnt="0"/>
      <dgm:spPr/>
    </dgm:pt>
    <dgm:pt modelId="{1C06A120-C74F-474D-B65D-444DF3D954E9}" type="pres">
      <dgm:prSet presAssocID="{73EA3899-6C6B-4694-8669-D20E4E193457}" presName="parTx" presStyleLbl="revTx" presStyleIdx="2" presStyleCnt="4">
        <dgm:presLayoutVars>
          <dgm:chMax val="0"/>
          <dgm:chPref val="0"/>
        </dgm:presLayoutVars>
      </dgm:prSet>
      <dgm:spPr/>
    </dgm:pt>
    <dgm:pt modelId="{C784B178-D7E5-4465-923F-A8E42040A0F3}" type="pres">
      <dgm:prSet presAssocID="{73EA3899-6C6B-4694-8669-D20E4E193457}" presName="txSpace" presStyleCnt="0"/>
      <dgm:spPr/>
    </dgm:pt>
    <dgm:pt modelId="{FD25E649-D886-44D6-AB0F-785A5C434401}" type="pres">
      <dgm:prSet presAssocID="{73EA3899-6C6B-4694-8669-D20E4E193457}" presName="desTx" presStyleLbl="revTx" presStyleIdx="3" presStyleCnt="4">
        <dgm:presLayoutVars/>
      </dgm:prSet>
      <dgm:spPr/>
    </dgm:pt>
  </dgm:ptLst>
  <dgm:cxnLst>
    <dgm:cxn modelId="{A0710909-D51D-4C54-8636-6D152AB13DB5}" srcId="{73EA3899-6C6B-4694-8669-D20E4E193457}" destId="{CBEF2EC3-542D-4E73-840E-24A54898C9EE}" srcOrd="2" destOrd="0" parTransId="{4DC13AD0-C12A-48AF-8609-075DA3BDA414}" sibTransId="{B828DDA3-F2E4-4A2E-9966-05155A8D1B60}"/>
    <dgm:cxn modelId="{9AA63424-3F08-4B9F-9D06-E625B8DBF888}" srcId="{293B4728-7C44-4678-B353-82EBFE010396}" destId="{FAF61DBA-F4EA-40BC-96A1-C6722B43286C}" srcOrd="2" destOrd="0" parTransId="{A09612E0-5D67-4F8A-A372-0EC117A8CDE1}" sibTransId="{7B50E1E2-5480-4E53-9D71-7035634FE78E}"/>
    <dgm:cxn modelId="{2F794632-5405-47F5-9DE0-61EDA6E611E5}" type="presOf" srcId="{CBEF2EC3-542D-4E73-840E-24A54898C9EE}" destId="{FD25E649-D886-44D6-AB0F-785A5C434401}" srcOrd="0" destOrd="2" presId="urn:microsoft.com/office/officeart/2018/2/layout/IconLabelDescriptionList"/>
    <dgm:cxn modelId="{ADBEAD3E-AA44-4605-9917-3ADBCD995361}" srcId="{E918DA9B-B702-4E4E-8AE4-3C9392E6627F}" destId="{293B4728-7C44-4678-B353-82EBFE010396}" srcOrd="0" destOrd="0" parTransId="{B611803A-1605-4E35-8EC8-CCFD82542C18}" sibTransId="{BF190AD2-8A99-4C8C-9C08-FCE1174A4C61}"/>
    <dgm:cxn modelId="{36411D5D-E4EB-47A9-8505-A93FB5F59547}" srcId="{E918DA9B-B702-4E4E-8AE4-3C9392E6627F}" destId="{73EA3899-6C6B-4694-8669-D20E4E193457}" srcOrd="1" destOrd="0" parTransId="{C9490C13-05C3-456A-9ED1-F0080A42D6E8}" sibTransId="{CBC9ECE6-D9C1-4450-9194-6E9B242183A5}"/>
    <dgm:cxn modelId="{7BAD7D46-C08F-4DBC-81E9-A7B4ED29490C}" type="presOf" srcId="{E918DA9B-B702-4E4E-8AE4-3C9392E6627F}" destId="{EFB1A529-E99D-41A6-830B-C03EBD7F77E0}" srcOrd="0" destOrd="0" presId="urn:microsoft.com/office/officeart/2018/2/layout/IconLabelDescriptionList"/>
    <dgm:cxn modelId="{A4A9094E-2D91-4C89-9B45-597562B4E3AB}" srcId="{293B4728-7C44-4678-B353-82EBFE010396}" destId="{C637B622-0A97-4248-8BED-F5E92D518D2E}" srcOrd="1" destOrd="0" parTransId="{26848FB0-2D7B-4428-8495-4E82FC1F10F9}" sibTransId="{F2DB986B-0C97-4787-980D-2A67F77A370B}"/>
    <dgm:cxn modelId="{662B9973-4379-40C5-A5A1-D00B4BC6AEF1}" type="presOf" srcId="{FAF61DBA-F4EA-40BC-96A1-C6722B43286C}" destId="{C2AFF7E9-7587-441F-8D90-E15EF1520176}" srcOrd="0" destOrd="2" presId="urn:microsoft.com/office/officeart/2018/2/layout/IconLabelDescriptionList"/>
    <dgm:cxn modelId="{E2E0DF53-3924-4D4E-A466-AB6BE0BDB778}" type="presOf" srcId="{C278AB6A-662A-4CF3-924C-E35B883B743B}" destId="{FD25E649-D886-44D6-AB0F-785A5C434401}" srcOrd="0" destOrd="1" presId="urn:microsoft.com/office/officeart/2018/2/layout/IconLabelDescriptionList"/>
    <dgm:cxn modelId="{6F563980-2F82-4025-817F-D42ED4F6CAF3}" type="presOf" srcId="{293B4728-7C44-4678-B353-82EBFE010396}" destId="{FB6B4A87-9324-436F-A323-B036FF856AF5}" srcOrd="0" destOrd="0" presId="urn:microsoft.com/office/officeart/2018/2/layout/IconLabelDescriptionList"/>
    <dgm:cxn modelId="{6DF8E88F-FE3B-49A7-96E2-E7F02E415205}" type="presOf" srcId="{73EA3899-6C6B-4694-8669-D20E4E193457}" destId="{1C06A120-C74F-474D-B65D-444DF3D954E9}" srcOrd="0" destOrd="0" presId="urn:microsoft.com/office/officeart/2018/2/layout/IconLabelDescriptionList"/>
    <dgm:cxn modelId="{517E199E-9429-4926-9992-D1E4083816AE}" srcId="{293B4728-7C44-4678-B353-82EBFE010396}" destId="{5F573A15-83C2-4E6F-9A82-0A2B47927980}" srcOrd="0" destOrd="0" parTransId="{866CE182-939B-44FD-9AFF-A13F20A128CE}" sibTransId="{8CFD56E4-6DA6-4F49-934B-B7DB714975FC}"/>
    <dgm:cxn modelId="{AE612DA6-C5D2-484C-A2B6-85DDCF121B16}" srcId="{73EA3899-6C6B-4694-8669-D20E4E193457}" destId="{B2AA1D20-3376-4E20-BAE7-11BAADF8CCFA}" srcOrd="0" destOrd="0" parTransId="{E306FA30-EFC5-40A3-9007-FBFBE02A9B58}" sibTransId="{75B0AF69-94A6-43D7-A16F-B5D058FDAB03}"/>
    <dgm:cxn modelId="{AB1E47C2-EFE2-4B40-9420-593A67149DA0}" type="presOf" srcId="{C637B622-0A97-4248-8BED-F5E92D518D2E}" destId="{C2AFF7E9-7587-441F-8D90-E15EF1520176}" srcOrd="0" destOrd="1" presId="urn:microsoft.com/office/officeart/2018/2/layout/IconLabelDescriptionList"/>
    <dgm:cxn modelId="{F9C584C5-6FE1-432E-ADAC-9F0B8F65CCA3}" srcId="{73EA3899-6C6B-4694-8669-D20E4E193457}" destId="{C278AB6A-662A-4CF3-924C-E35B883B743B}" srcOrd="1" destOrd="0" parTransId="{ECAFE155-CED9-45AF-838C-C8A462107061}" sibTransId="{8DD1BF3E-66A7-42E9-8C46-B9FAFB012776}"/>
    <dgm:cxn modelId="{4EDA3DF1-5D2A-404F-B5C2-76AC2BB58022}" type="presOf" srcId="{5F573A15-83C2-4E6F-9A82-0A2B47927980}" destId="{C2AFF7E9-7587-441F-8D90-E15EF1520176}" srcOrd="0" destOrd="0" presId="urn:microsoft.com/office/officeart/2018/2/layout/IconLabelDescriptionList"/>
    <dgm:cxn modelId="{366150FD-B0E3-40F0-83EC-480D9D1AEE44}" type="presOf" srcId="{B2AA1D20-3376-4E20-BAE7-11BAADF8CCFA}" destId="{FD25E649-D886-44D6-AB0F-785A5C434401}" srcOrd="0" destOrd="0" presId="urn:microsoft.com/office/officeart/2018/2/layout/IconLabelDescriptionList"/>
    <dgm:cxn modelId="{F897EA37-F5D4-43E4-A4BB-EE394F3BA25F}" type="presParOf" srcId="{EFB1A529-E99D-41A6-830B-C03EBD7F77E0}" destId="{EDF48B67-5EB1-4ED9-9DF9-E7D570613E68}" srcOrd="0" destOrd="0" presId="urn:microsoft.com/office/officeart/2018/2/layout/IconLabelDescriptionList"/>
    <dgm:cxn modelId="{0C9C4A42-A4A3-4DCD-B138-A063D1F9AAB4}" type="presParOf" srcId="{EDF48B67-5EB1-4ED9-9DF9-E7D570613E68}" destId="{1794A0B2-D4A7-466C-B14D-4E67618ED41D}" srcOrd="0" destOrd="0" presId="urn:microsoft.com/office/officeart/2018/2/layout/IconLabelDescriptionList"/>
    <dgm:cxn modelId="{D508D5DF-9FB1-4B7B-846F-138E3D05EE7A}" type="presParOf" srcId="{EDF48B67-5EB1-4ED9-9DF9-E7D570613E68}" destId="{8D7E833C-AD57-4DA1-B920-F01A681392B9}" srcOrd="1" destOrd="0" presId="urn:microsoft.com/office/officeart/2018/2/layout/IconLabelDescriptionList"/>
    <dgm:cxn modelId="{FD523F5A-BA65-4310-BD8D-F0F64FA446A2}" type="presParOf" srcId="{EDF48B67-5EB1-4ED9-9DF9-E7D570613E68}" destId="{FB6B4A87-9324-436F-A323-B036FF856AF5}" srcOrd="2" destOrd="0" presId="urn:microsoft.com/office/officeart/2018/2/layout/IconLabelDescriptionList"/>
    <dgm:cxn modelId="{F1A71108-2E7A-457C-AA96-4879CB8640CC}" type="presParOf" srcId="{EDF48B67-5EB1-4ED9-9DF9-E7D570613E68}" destId="{284C4A02-23F2-4D12-9465-173B17AB6319}" srcOrd="3" destOrd="0" presId="urn:microsoft.com/office/officeart/2018/2/layout/IconLabelDescriptionList"/>
    <dgm:cxn modelId="{714E3EF3-3812-4387-9086-2D924AB5B48E}" type="presParOf" srcId="{EDF48B67-5EB1-4ED9-9DF9-E7D570613E68}" destId="{C2AFF7E9-7587-441F-8D90-E15EF1520176}" srcOrd="4" destOrd="0" presId="urn:microsoft.com/office/officeart/2018/2/layout/IconLabelDescriptionList"/>
    <dgm:cxn modelId="{3E700B7A-1784-471F-9156-46E225E13C62}" type="presParOf" srcId="{EFB1A529-E99D-41A6-830B-C03EBD7F77E0}" destId="{4C8ECCE2-EEE5-4A55-B8F5-55ABD1AD785B}" srcOrd="1" destOrd="0" presId="urn:microsoft.com/office/officeart/2018/2/layout/IconLabelDescriptionList"/>
    <dgm:cxn modelId="{29948640-1751-4B07-B607-19F74612CF15}" type="presParOf" srcId="{EFB1A529-E99D-41A6-830B-C03EBD7F77E0}" destId="{8CF0B042-FAE4-49FA-8A46-ECCF196E63EE}" srcOrd="2" destOrd="0" presId="urn:microsoft.com/office/officeart/2018/2/layout/IconLabelDescriptionList"/>
    <dgm:cxn modelId="{A52B24E9-5D90-4CC5-89D2-BEB1616FC618}" type="presParOf" srcId="{8CF0B042-FAE4-49FA-8A46-ECCF196E63EE}" destId="{CD7B17D8-30A9-4790-88DB-BFF72BF61282}" srcOrd="0" destOrd="0" presId="urn:microsoft.com/office/officeart/2018/2/layout/IconLabelDescriptionList"/>
    <dgm:cxn modelId="{07A55877-5283-4187-B87E-778F553B2861}" type="presParOf" srcId="{8CF0B042-FAE4-49FA-8A46-ECCF196E63EE}" destId="{73D160B7-94DA-44F8-9443-215F5AF7B8BA}" srcOrd="1" destOrd="0" presId="urn:microsoft.com/office/officeart/2018/2/layout/IconLabelDescriptionList"/>
    <dgm:cxn modelId="{5D75724C-9871-48E1-B205-EF67477C7953}" type="presParOf" srcId="{8CF0B042-FAE4-49FA-8A46-ECCF196E63EE}" destId="{1C06A120-C74F-474D-B65D-444DF3D954E9}" srcOrd="2" destOrd="0" presId="urn:microsoft.com/office/officeart/2018/2/layout/IconLabelDescriptionList"/>
    <dgm:cxn modelId="{C2F53BFF-A4C7-4A76-8254-6C0A983D7CB2}" type="presParOf" srcId="{8CF0B042-FAE4-49FA-8A46-ECCF196E63EE}" destId="{C784B178-D7E5-4465-923F-A8E42040A0F3}" srcOrd="3" destOrd="0" presId="urn:microsoft.com/office/officeart/2018/2/layout/IconLabelDescriptionList"/>
    <dgm:cxn modelId="{5B034F8E-C309-4F57-A930-07B526AF13D6}" type="presParOf" srcId="{8CF0B042-FAE4-49FA-8A46-ECCF196E63EE}" destId="{FD25E649-D886-44D6-AB0F-785A5C43440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4A0B2-D4A7-466C-B14D-4E67618ED41D}">
      <dsp:nvSpPr>
        <dsp:cNvPr id="0" name=""/>
        <dsp:cNvSpPr/>
      </dsp:nvSpPr>
      <dsp:spPr>
        <a:xfrm>
          <a:off x="559800" y="28449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B4A87-9324-436F-A323-B036FF856AF5}">
      <dsp:nvSpPr>
        <dsp:cNvPr id="0" name=""/>
        <dsp:cNvSpPr/>
      </dsp:nvSpPr>
      <dsp:spPr>
        <a:xfrm>
          <a:off x="559800" y="19591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Start as an Hospital Corpsman-Dental Specialty</a:t>
          </a:r>
        </a:p>
      </dsp:txBody>
      <dsp:txXfrm>
        <a:off x="559800" y="1959135"/>
        <a:ext cx="4320000" cy="648000"/>
      </dsp:txXfrm>
    </dsp:sp>
    <dsp:sp modelId="{C2AFF7E9-7587-441F-8D90-E15EF1520176}">
      <dsp:nvSpPr>
        <dsp:cNvPr id="0" name=""/>
        <dsp:cNvSpPr/>
      </dsp:nvSpPr>
      <dsp:spPr>
        <a:xfrm>
          <a:off x="559800" y="2682782"/>
          <a:ext cx="4320000" cy="138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 Years Experience (Get Experience, Supplement your Resume)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Find out if you want to be in the Dentist Profession for the </a:t>
          </a:r>
          <a:r>
            <a:rPr lang="en-US" sz="1700" u="sng" kern="1200"/>
            <a:t>rest of your life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 Free Years of College (Forever G/I Bill)</a:t>
          </a:r>
        </a:p>
      </dsp:txBody>
      <dsp:txXfrm>
        <a:off x="559800" y="2682782"/>
        <a:ext cx="4320000" cy="1384061"/>
      </dsp:txXfrm>
    </dsp:sp>
    <dsp:sp modelId="{CD7B17D8-30A9-4790-88DB-BFF72BF61282}">
      <dsp:nvSpPr>
        <dsp:cNvPr id="0" name=""/>
        <dsp:cNvSpPr/>
      </dsp:nvSpPr>
      <dsp:spPr>
        <a:xfrm>
          <a:off x="5635800" y="28449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6A120-C74F-474D-B65D-444DF3D954E9}">
      <dsp:nvSpPr>
        <dsp:cNvPr id="0" name=""/>
        <dsp:cNvSpPr/>
      </dsp:nvSpPr>
      <dsp:spPr>
        <a:xfrm>
          <a:off x="5635800" y="19591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Apply to HPSP your 2</a:t>
          </a:r>
          <a:r>
            <a:rPr lang="en-US" sz="2300" kern="1200" baseline="30000"/>
            <a:t>nd</a:t>
          </a:r>
          <a:r>
            <a:rPr lang="en-US" sz="2300" kern="1200"/>
            <a:t> Year of College</a:t>
          </a:r>
        </a:p>
      </dsp:txBody>
      <dsp:txXfrm>
        <a:off x="5635800" y="1959135"/>
        <a:ext cx="4320000" cy="648000"/>
      </dsp:txXfrm>
    </dsp:sp>
    <dsp:sp modelId="{FD25E649-D886-44D6-AB0F-785A5C434401}">
      <dsp:nvSpPr>
        <dsp:cNvPr id="0" name=""/>
        <dsp:cNvSpPr/>
      </dsp:nvSpPr>
      <dsp:spPr>
        <a:xfrm>
          <a:off x="5635800" y="2682782"/>
          <a:ext cx="4320000" cy="138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Free Dental School (Tuition/Room/Board)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Earn a 6-Figure Salary DAY ONE AFTER COLLEGE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(Prior Enlisted Salary O-3E + BAH = +$100,000 (20% Tax Free))</a:t>
          </a:r>
        </a:p>
      </dsp:txBody>
      <dsp:txXfrm>
        <a:off x="5635800" y="2682782"/>
        <a:ext cx="4320000" cy="1384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2477-C568-5E85-8998-B48BB5584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B9395-D872-5074-2496-C90A7A17C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9671-E2F2-BCF8-7C34-C7BA64D9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DEE9-7CB2-276A-DE49-F3AB91F8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1E99-A377-6ECC-BCB4-565F0E27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EF72-243B-A0C3-D129-8DB94EC6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5FB9F-EBB6-4438-C672-5BCF2C65D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FC75-4999-DD11-0907-0AC66B25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6D386-DD45-6C98-E1DA-0F858857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2245C-1EAC-E76A-CF7E-F8078D81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7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04CBB-6ADA-A744-70A3-7E4FC675B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FBFB0-2EED-5EED-BB5D-7A92D3715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9992-75F6-BF44-F8EA-FF8187B5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F6F77-738B-4604-2079-6C244609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4F474-3613-5B1B-8EF3-68648966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A945-F0DE-2D50-9E75-3F4D478EC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FDD8-8909-30A7-B0B6-6D7CB5D16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0320-1B42-C293-0EFC-7D16907C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E36BC-B58D-33A0-FCEB-D847A476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0E7DA-8713-40F6-F86B-D77E3200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B612-2408-8B90-8004-417233C5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A68A-80A6-0F73-BCC3-2BACCE45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C2978-18C9-E68E-5DE4-64D7B0DB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7A210-AA69-0C29-03AB-B0B4F491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A253B-7F76-68EC-EE76-1EBEA2C5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8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056A-0504-4516-9142-740FA4F4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1ED5-C20E-8790-44B3-AF516EFDA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F3822-87E4-58C0-6DE2-D6CC87E9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65F4A-F884-B9D2-CEE4-D600EA05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53C40-79B8-F1DB-9044-B61E916C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ED91-F1B9-D4A6-4130-E8D6B70E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EED0-0ED6-ACD5-8DCF-8C8225572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17E6C-C63C-428C-F151-E4EA2AC1C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B15DB-1AC9-79A6-3D6A-296CD0C4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F9D2F-0E2D-9D79-EF17-5C25EE4F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87CF8-7F49-B74B-8E20-4BDF540D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D476-722D-FA3E-F1BE-1E084846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E81AB-7853-693B-F8D8-61CE267F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74C68-F8A0-350F-B925-C90ABCAF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BD52F-97F9-6784-4E63-E69529A36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E8205-BA50-80B2-DCAB-25846CA52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8F43A-8CBE-88D7-7DE3-4F527E8C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0F9E9-A05C-333F-3C9A-5704B09C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C21A8-AEC0-DBD9-2435-62373648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6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95B3-FAF3-4CD2-AF79-FDD0DF2C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724D6-00BB-414C-9100-8FB92678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E57B7-EBA6-6D30-F269-11245AB5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8CF99-613F-45AC-2B3D-6E1EB696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48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7858E-F5A1-7D45-1ECF-8591C9DE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994DC-93F6-731D-31CE-49823300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3733-90A7-F5C5-CB4B-4213EABE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25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5F88-D4D3-0844-A090-4BC1F67B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CEFA-8370-01DA-D455-4809AE3B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D703C-301A-847F-8C4E-85454531C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6CBC8-CAA9-C419-B651-27CEF198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FFC5A-8C76-6DF4-F4C1-AA3F3533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74D93-56DA-CAB6-02D9-3FA89331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9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BCCB-712F-CDF7-5364-69ADE96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E1D5-0857-55A2-8D49-D51FFC89E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D98AB-C698-4BC0-856B-44B99620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2950-F3B5-6669-A41D-0879E20B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AC033-6A4C-51C0-BBA0-B29F7199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6E6D-5EFE-915F-D62F-33040B40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D03D4-0197-AD01-52AE-9FD4F021F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43531-7912-72DC-FA33-3C959BE7E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1D9C8-3EF9-012A-39A5-22FB40CD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308B3-F1AC-9F6C-B3CF-978C2F0E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F3615-5518-F3E8-9D48-A360CBB6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47AE-76A6-8B19-00BF-6D598A0F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EFE6C-506D-A025-A067-E07E0E86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1216C-4C0C-E725-FFD2-14A6C2FC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FA12-CA4B-E8EA-7E01-4D93C89B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CC09E-9F89-08E5-C93D-F4FBC67D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20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8A8D3-DA64-5303-B215-A188D6EC9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36B61-B11C-386D-F52D-C83F80AA3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AC3CA-A344-144A-03E5-41603B1B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1DDAE-CDB0-CA9C-AC53-78817404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5BAD3-97C4-AF81-9E50-5E528284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6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661E-6459-F86C-7609-8F244A5F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62314-1469-F19A-39A0-01C638003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D78E-0B16-A3FB-3671-72F4BEE9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761B5-4E26-622D-C9A4-293E81C1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C1B74-838C-2A90-ED0E-204FB434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3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2C21-16AD-E3DE-E88B-A4E6F9FC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3E9A-80B4-4E43-D319-3464551AE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3A99-646D-2EAA-AE66-6BC9FDE47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84AD4-A894-BD5F-918D-B5D57803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61045-53E5-4231-D646-27C2BED3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3E19-836B-77E6-B285-40ABCD99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2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7E73-1277-B23E-28BD-F915226B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4F0B6-4F0F-9206-51FB-204F5AEC3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92C14-EA80-A994-AF31-2DC3B9499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9C79A-6EE2-6BD7-2BC0-1AE7313A0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AF2AF-6470-D06C-F5B2-FE65FADE1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2C880-7CAB-1282-C075-12B9E9F0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40B37B-E52B-1342-893B-87CA692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F0204-01CD-DA48-C321-B4BD915C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2842-C519-A56F-63C8-1D4F1FAF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55937-D8C9-7612-1D89-70A951CC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CB3F3-20D5-A4B5-7152-D4290994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4B1D6-7440-D75B-210C-C3C7A547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D483A-9104-E7A3-FD94-6F5C2722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862FE-9980-E940-E175-4D782E13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C05FE-49CF-1B7C-FCAE-5983E742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7B51-E699-EEC3-606B-D658D261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49C84-16AB-5233-510C-2F47ADBF7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28B48-044B-6749-23F5-C121567AD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6377C-4093-C675-633D-8B85D295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DE375-ABF1-8DEA-E8E1-1165FF85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1BB47-6703-2C80-CDB3-FA448080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0A1D-B4B7-CEF1-2079-79305164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A71EC-74A6-EA41-1F86-4F11463E4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CF795-300C-70C9-89F4-194E8181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2363B-28F0-B5CF-8D51-044E2859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33AED-A90F-C489-8410-9055DF42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9BE84-B88B-8AB8-A171-1A95DAB0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2183D-1542-DF7A-A034-40255BF2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5281F-CF7E-F51E-2C61-0281CC33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2AB05-C212-C801-535D-1CA609C26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C223-0311-4A5B-ADF0-2BC22ADF598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4E463-CF83-C114-0F11-70385C994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23E9-C1D9-EA1D-711B-CB28B0355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5092-1F27-4491-AA53-7DB8DB3D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3E90C-BED2-89ED-29DC-99B38143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10B45-B6F8-654F-AE78-894846F3E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9CD8-D425-ACE9-2108-1267154C2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B040-58FF-44DE-8D66-5D848A5CDD6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4D2C2-A234-7E71-DA93-148A61D40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9E9B-902C-E093-D150-30766771D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N3w5-1dd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66261FFB-928E-8445-81A6-0FEBDE6B5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30517-454A-903E-96DF-9B8967922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Health Professions Scholarship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5991-A66A-9599-EE5D-903617C61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HPSP</a:t>
            </a:r>
          </a:p>
          <a:p>
            <a:pPr algn="l"/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32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8E182-F96C-E028-6AD6-E906573B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807424"/>
            <a:ext cx="4375151" cy="32426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“I don’t care about this, I just want to be a Dental Hygienist” - You</a:t>
            </a:r>
          </a:p>
        </p:txBody>
      </p:sp>
      <p:pic>
        <p:nvPicPr>
          <p:cNvPr id="2050" name="Picture 2" descr="HM - Dental Hygienist Role">
            <a:extLst>
              <a:ext uri="{FF2B5EF4-FFF2-40B4-BE49-F238E27FC236}">
                <a16:creationId xmlns:a16="http://schemas.microsoft.com/office/drawing/2014/main" id="{72BD1171-47D4-E11F-0876-1ABDCD8152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 r="1" b="1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8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EC9ADD-0AC6-5115-084E-0EA88B61A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47" y="544436"/>
            <a:ext cx="6138914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04270-57D3-7758-8121-2B164209202E}"/>
              </a:ext>
            </a:extLst>
          </p:cNvPr>
          <p:cNvSpPr txBox="1"/>
          <p:nvPr/>
        </p:nvSpPr>
        <p:spPr>
          <a:xfrm>
            <a:off x="7090509" y="2138715"/>
            <a:ext cx="497014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United States Navy wants to double that salary</a:t>
            </a:r>
          </a:p>
          <a:p>
            <a:endParaRPr lang="en-US" dirty="0"/>
          </a:p>
          <a:p>
            <a:r>
              <a:rPr lang="en-US" dirty="0"/>
              <a:t>Also, we don’t want you to pay taxes</a:t>
            </a:r>
          </a:p>
          <a:p>
            <a:r>
              <a:rPr lang="en-US" dirty="0"/>
              <a:t>	(MI State Tax)</a:t>
            </a:r>
          </a:p>
          <a:p>
            <a:r>
              <a:rPr lang="en-US" dirty="0"/>
              <a:t>	(Tax-Free Cost of Living (BAH)</a:t>
            </a:r>
          </a:p>
          <a:p>
            <a:endParaRPr lang="en-US" dirty="0"/>
          </a:p>
          <a:p>
            <a:r>
              <a:rPr lang="en-US" dirty="0"/>
              <a:t>Also, we want to give you a full-ride scholarship</a:t>
            </a:r>
          </a:p>
          <a:p>
            <a:r>
              <a:rPr lang="en-US" dirty="0"/>
              <a:t>to the university/college of your choice</a:t>
            </a:r>
          </a:p>
          <a:p>
            <a:endParaRPr lang="en-US" dirty="0"/>
          </a:p>
          <a:p>
            <a:r>
              <a:rPr lang="en-US" dirty="0"/>
              <a:t>Also, we want make sure you don’t pay any</a:t>
            </a:r>
          </a:p>
          <a:p>
            <a:r>
              <a:rPr lang="en-US" dirty="0"/>
              <a:t>medical/dental bills</a:t>
            </a:r>
          </a:p>
          <a:p>
            <a:endParaRPr lang="en-US" dirty="0"/>
          </a:p>
          <a:p>
            <a:r>
              <a:rPr lang="en-US" dirty="0"/>
              <a:t>Also, we want you to travel the world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DED6B9-7F6B-4576-E2AC-E599AF4B6984}"/>
              </a:ext>
            </a:extLst>
          </p:cNvPr>
          <p:cNvCxnSpPr>
            <a:cxnSpLocks/>
          </p:cNvCxnSpPr>
          <p:nvPr/>
        </p:nvCxnSpPr>
        <p:spPr>
          <a:xfrm flipH="1">
            <a:off x="4692073" y="2503055"/>
            <a:ext cx="2440782" cy="24873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0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8DE04-BA88-14C6-6831-6169A0DD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we certify you? USMAPS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DAECE8-D420-7826-A7D6-1FDFCC905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73" y="3817966"/>
            <a:ext cx="11715253" cy="2635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981D4-4F2F-6906-53E7-4AA821717B53}"/>
              </a:ext>
            </a:extLst>
          </p:cNvPr>
          <p:cNvSpPr txBox="1"/>
          <p:nvPr/>
        </p:nvSpPr>
        <p:spPr>
          <a:xfrm>
            <a:off x="630496" y="1827934"/>
            <a:ext cx="109310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Normal cost of Dental Assistant School: $15,000 for certification, $30,000 for a degree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The US NAVY wants to give you the same certification for free,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</a:rPr>
              <a:t>and pay you to get it!</a:t>
            </a:r>
          </a:p>
        </p:txBody>
      </p:sp>
    </p:spTree>
    <p:extLst>
      <p:ext uri="{BB962C8B-B14F-4D97-AF65-F5344CB8AC3E}">
        <p14:creationId xmlns:p14="http://schemas.microsoft.com/office/powerpoint/2010/main" val="103709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3E62-F717-EFA2-4687-41F4DCDF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do I qualify for this?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F0AC-C3E6-31A5-A678-E7783B13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1. Schedule an appointment with your local recruiter</a:t>
            </a:r>
          </a:p>
          <a:p>
            <a:pPr lvl="1"/>
            <a:r>
              <a:rPr lang="en-US" sz="3200"/>
              <a:t>Bring your friends and family!</a:t>
            </a:r>
          </a:p>
          <a:p>
            <a:pPr lvl="1"/>
            <a:r>
              <a:rPr lang="en-US" sz="3200"/>
              <a:t>We promise full-transparency!</a:t>
            </a:r>
          </a:p>
          <a:p>
            <a:pPr marL="0" indent="0">
              <a:buNone/>
            </a:pPr>
            <a:r>
              <a:rPr lang="en-US" sz="3600"/>
              <a:t>2. Pass a math test (15 minutes long)</a:t>
            </a:r>
          </a:p>
          <a:p>
            <a:pPr marL="0" indent="0">
              <a:buNone/>
            </a:pPr>
            <a:r>
              <a:rPr lang="en-US" sz="3600"/>
              <a:t>3. Tell us your medical/legal history</a:t>
            </a:r>
          </a:p>
          <a:p>
            <a:pPr marL="0" indent="0">
              <a:buNone/>
            </a:pPr>
            <a:r>
              <a:rPr lang="en-US" sz="3600"/>
              <a:t>4. Stay off drugs (including marijuana)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873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94170-335C-D647-38F4-073C7878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6D78D4-C47F-9991-3EFD-A50F9454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Try a Different Path, Get the Same Outcome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u="sng" dirty="0">
                <a:solidFill>
                  <a:srgbClr val="FFFFFF"/>
                </a:solidFill>
              </a:rPr>
              <a:t>Eliminate the Risk of Failure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C40055-40A1-0611-378B-2871393C8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1784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387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445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Career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022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Career Choice is </a:t>
            </a:r>
            <a:r>
              <a:rPr lang="en-US" sz="2400" b="1" u="sng" dirty="0">
                <a:latin typeface="Roboto Slab" pitchFamily="2" charset="0"/>
                <a:ea typeface="Roboto Slab" pitchFamily="2" charset="0"/>
              </a:rPr>
              <a:t>100% Voluntary</a:t>
            </a:r>
          </a:p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Choose Your Career </a:t>
            </a:r>
            <a:r>
              <a:rPr lang="en-US" sz="2400" b="1" u="sng" dirty="0">
                <a:latin typeface="Roboto Slab" pitchFamily="2" charset="0"/>
                <a:ea typeface="Roboto Slab" pitchFamily="2" charset="0"/>
              </a:rPr>
              <a:t>Before</a:t>
            </a:r>
            <a:r>
              <a:rPr lang="en-US" sz="2400" dirty="0">
                <a:latin typeface="Roboto Slab" pitchFamily="2" charset="0"/>
                <a:ea typeface="Roboto Slab" pitchFamily="2" charset="0"/>
              </a:rPr>
              <a:t> you Enter the United States Navy</a:t>
            </a:r>
          </a:p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Your Contract Choice </a:t>
            </a:r>
            <a:r>
              <a:rPr lang="en-US" sz="2400" b="1" u="sng" dirty="0">
                <a:latin typeface="Roboto Slab" pitchFamily="2" charset="0"/>
                <a:ea typeface="Roboto Slab" pitchFamily="2" charset="0"/>
              </a:rPr>
              <a:t>Will Not Change </a:t>
            </a:r>
            <a:r>
              <a:rPr lang="en-US" sz="2400" dirty="0">
                <a:latin typeface="Roboto Slab" pitchFamily="2" charset="0"/>
                <a:ea typeface="Roboto Slab" pitchFamily="2" charset="0"/>
              </a:rPr>
              <a:t>Without Your Consent</a:t>
            </a:r>
          </a:p>
          <a:p>
            <a:pPr marL="0" indent="0" algn="ctr">
              <a:buNone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3 Considerations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Availability (First Come / First Serve on Available Careers)</a:t>
            </a:r>
          </a:p>
          <a:p>
            <a:pPr marL="514350" indent="-514350">
              <a:buAutoNum type="arabicPeriod"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Ship Date (When do you want to leave?)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ASVAB Scores (What do you qualify for?)</a:t>
            </a:r>
          </a:p>
          <a:p>
            <a:pPr marL="514350" indent="-514350">
              <a:buAutoNum type="arabicPeriod"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j-cs"/>
              </a:rPr>
              <a:t>US Navy Specific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j-cs"/>
              </a:rPr>
              <a:t>Active/Reserve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4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6B1368D3-F1EF-48A7-DE90-F23070612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CA9E1-A37D-627D-7B62-3D7504ED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Why Does This Program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104D-29E7-19A4-2E81-F47FCEB9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The Navy needs health service professionals, but not everyone is fit to serve</a:t>
            </a:r>
          </a:p>
          <a:p>
            <a:pPr lvl="1"/>
            <a:r>
              <a:rPr lang="en-US" sz="1900" u="sng" dirty="0"/>
              <a:t>Less than 25% of the USA </a:t>
            </a:r>
            <a:r>
              <a:rPr lang="en-US" sz="1900" dirty="0"/>
              <a:t>is qualified to enter the United States Military</a:t>
            </a:r>
          </a:p>
          <a:p>
            <a:pPr lvl="1"/>
            <a:r>
              <a:rPr lang="en-US" sz="1900" dirty="0"/>
              <a:t>These specialists must be able to physically and mentally endure life at sea, while maintaining the same standard of healthcare that is provided by normal dentists, physicians, and surgeons</a:t>
            </a:r>
          </a:p>
        </p:txBody>
      </p:sp>
    </p:spTree>
    <p:extLst>
      <p:ext uri="{BB962C8B-B14F-4D97-AF65-F5344CB8AC3E}">
        <p14:creationId xmlns:p14="http://schemas.microsoft.com/office/powerpoint/2010/main" val="385109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3E19-4025-C3C4-8492-9653601F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“Normal Way” to Become a Dentist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C046B-46F4-0ABE-B042-59E300D2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Apply and become accepted into an Undergraduate School</a:t>
            </a:r>
          </a:p>
          <a:p>
            <a:pPr lvl="1"/>
            <a:r>
              <a:rPr lang="en-US" dirty="0"/>
              <a:t>While a 4-Year degree it is not required to enter Dental School with a Bachelor’s Degree, most dental schools prefer it</a:t>
            </a:r>
          </a:p>
          <a:p>
            <a:pPr lvl="1"/>
            <a:r>
              <a:rPr lang="en-US" dirty="0"/>
              <a:t>The majority of dental students possess a 4-year degree or 90 College Credits</a:t>
            </a:r>
          </a:p>
          <a:p>
            <a:pPr marL="0" indent="0">
              <a:buNone/>
            </a:pPr>
            <a:r>
              <a:rPr lang="en-US" dirty="0"/>
              <a:t>2. Take the Dental Admission Test (DAT)</a:t>
            </a:r>
          </a:p>
          <a:p>
            <a:pPr lvl="1"/>
            <a:r>
              <a:rPr lang="en-US" dirty="0"/>
              <a:t>Recommended taken at least one year before dental school (3</a:t>
            </a:r>
            <a:r>
              <a:rPr lang="en-US" baseline="30000" dirty="0"/>
              <a:t>rd</a:t>
            </a:r>
            <a:r>
              <a:rPr lang="en-US" dirty="0"/>
              <a:t> Year of College)</a:t>
            </a:r>
          </a:p>
          <a:p>
            <a:pPr lvl="1"/>
            <a:r>
              <a:rPr lang="en-US" dirty="0"/>
              <a:t>Natural Sciences (Biology, Chemistry, Organic Chemistry)</a:t>
            </a:r>
          </a:p>
          <a:p>
            <a:pPr marL="0" indent="0">
              <a:buNone/>
            </a:pPr>
            <a:r>
              <a:rPr lang="en-US" dirty="0"/>
              <a:t>3. Apply to Dental School</a:t>
            </a:r>
          </a:p>
          <a:p>
            <a:pPr lvl="1"/>
            <a:r>
              <a:rPr lang="en-US" dirty="0"/>
              <a:t>Letters of Recommendation</a:t>
            </a:r>
          </a:p>
          <a:p>
            <a:pPr lvl="1"/>
            <a:r>
              <a:rPr lang="en-US" dirty="0"/>
              <a:t>Competitive applications (High GPA, high DAT score, etc.)</a:t>
            </a:r>
          </a:p>
          <a:p>
            <a:pPr marL="0" indent="0">
              <a:buNone/>
            </a:pPr>
            <a:r>
              <a:rPr lang="en-US" dirty="0"/>
              <a:t>4. Finish Dental School</a:t>
            </a:r>
          </a:p>
          <a:p>
            <a:pPr lvl="1"/>
            <a:r>
              <a:rPr lang="en-US" dirty="0"/>
              <a:t>Traditionally 4 Years Long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0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3E19-4025-C3C4-8492-9653601F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“Normal Way”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C046B-46F4-0ABE-B042-59E300D2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Apply and become accepted into an Undergraduate School</a:t>
            </a:r>
          </a:p>
          <a:p>
            <a:pPr lvl="1"/>
            <a:r>
              <a:rPr lang="en-US" dirty="0"/>
              <a:t>While a 4-Year degree it is not required to enter Dental School with a Bachelor’s Degree, most dental schools prefer it</a:t>
            </a:r>
          </a:p>
          <a:p>
            <a:pPr lvl="1"/>
            <a:r>
              <a:rPr lang="en-US" dirty="0"/>
              <a:t>The majority of dental students possess a 4-year degree or 90 College Credits</a:t>
            </a:r>
          </a:p>
          <a:p>
            <a:pPr marL="0" indent="0">
              <a:buNone/>
            </a:pPr>
            <a:r>
              <a:rPr lang="en-US" dirty="0"/>
              <a:t>2. Take the Dental Admission Test (DAT)</a:t>
            </a:r>
          </a:p>
          <a:p>
            <a:pPr lvl="1"/>
            <a:r>
              <a:rPr lang="en-US" dirty="0"/>
              <a:t>Recommended taken at least one year before dental school (3</a:t>
            </a:r>
            <a:r>
              <a:rPr lang="en-US" baseline="30000" dirty="0"/>
              <a:t>rd</a:t>
            </a:r>
            <a:r>
              <a:rPr lang="en-US" dirty="0"/>
              <a:t> Year of College)</a:t>
            </a:r>
          </a:p>
          <a:p>
            <a:pPr lvl="1"/>
            <a:r>
              <a:rPr lang="en-US" dirty="0"/>
              <a:t>Natural Sciences (Biology, Chemistry, Organic Chemistry)</a:t>
            </a:r>
          </a:p>
          <a:p>
            <a:pPr marL="0" indent="0">
              <a:buNone/>
            </a:pPr>
            <a:r>
              <a:rPr lang="en-US" dirty="0"/>
              <a:t>3. Apply to Dental School</a:t>
            </a:r>
          </a:p>
          <a:p>
            <a:pPr lvl="1"/>
            <a:r>
              <a:rPr lang="en-US" dirty="0"/>
              <a:t>Letters of Recommendation</a:t>
            </a:r>
          </a:p>
          <a:p>
            <a:pPr lvl="1"/>
            <a:r>
              <a:rPr lang="en-US" dirty="0"/>
              <a:t>Competitive applications (High GPA, high DAT score, etc.)</a:t>
            </a:r>
          </a:p>
          <a:p>
            <a:pPr marL="0" indent="0">
              <a:buNone/>
            </a:pPr>
            <a:r>
              <a:rPr lang="en-US" dirty="0"/>
              <a:t>4. Finish Dental School</a:t>
            </a:r>
          </a:p>
          <a:p>
            <a:pPr lvl="1"/>
            <a:r>
              <a:rPr lang="en-US" dirty="0"/>
              <a:t>Traditionally 4 Years Long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53D34-0AA3-F971-FEB4-7E9D98742A9E}"/>
              </a:ext>
            </a:extLst>
          </p:cNvPr>
          <p:cNvSpPr txBox="1"/>
          <p:nvPr/>
        </p:nvSpPr>
        <p:spPr>
          <a:xfrm>
            <a:off x="7987451" y="0"/>
            <a:ext cx="4204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Average Tuition $12,000/year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Average Boarding $10,000/year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National Average: $88,000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E147B-FF49-A9F2-AF8A-CDC258CD3A6E}"/>
              </a:ext>
            </a:extLst>
          </p:cNvPr>
          <p:cNvSpPr txBox="1"/>
          <p:nvPr/>
        </p:nvSpPr>
        <p:spPr>
          <a:xfrm>
            <a:off x="7987451" y="5288340"/>
            <a:ext cx="4204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Average Tuition $41,000/year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Average Boarding $10,000/year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National Average: $204,000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35B0B-0EE0-8B6F-5121-2564B29EA383}"/>
              </a:ext>
            </a:extLst>
          </p:cNvPr>
          <p:cNvSpPr txBox="1"/>
          <p:nvPr/>
        </p:nvSpPr>
        <p:spPr>
          <a:xfrm>
            <a:off x="208276" y="188497"/>
            <a:ext cx="30359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Your Age: 26 Years Old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Expected Debt: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$292,000</a:t>
            </a:r>
          </a:p>
        </p:txBody>
      </p:sp>
    </p:spTree>
    <p:extLst>
      <p:ext uri="{BB962C8B-B14F-4D97-AF65-F5344CB8AC3E}">
        <p14:creationId xmlns:p14="http://schemas.microsoft.com/office/powerpoint/2010/main" val="189343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E060-BC64-A68C-71E9-3A373281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Don’t Believe Us, Believe 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355E-6630-423A-5BBA-0691F785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7463"/>
            <a:ext cx="10515600" cy="3383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https://www.dentalpower.com/blog/life-after-dental-school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F101D7-A90B-25AA-19A9-5310CCC9F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4" y="1881188"/>
            <a:ext cx="71628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7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8918787F-28F8-51EE-EE56-5FFC6BF3D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BEE78-B982-84A9-30EB-CBE15FD4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3036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Are you guaranteed a job?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7422-D417-EE1B-7C60-13F74135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You spent 8 years and $300,000, what is guaranteed?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the USA, </a:t>
            </a:r>
            <a:r>
              <a:rPr lang="en-US" sz="3200" b="1" dirty="0">
                <a:solidFill>
                  <a:srgbClr val="00B050"/>
                </a:solidFill>
              </a:rPr>
              <a:t>you are guaranteed an opportunity, </a:t>
            </a:r>
            <a:r>
              <a:rPr lang="en-US" sz="3200" b="1" dirty="0">
                <a:solidFill>
                  <a:srgbClr val="FF0000"/>
                </a:solidFill>
              </a:rPr>
              <a:t>but you are not guaranteed an outcome.</a:t>
            </a:r>
          </a:p>
        </p:txBody>
      </p:sp>
    </p:spTree>
    <p:extLst>
      <p:ext uri="{BB962C8B-B14F-4D97-AF65-F5344CB8AC3E}">
        <p14:creationId xmlns:p14="http://schemas.microsoft.com/office/powerpoint/2010/main" val="78929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8AEA84D2-E61A-2F07-F05E-D38C989E0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8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AB0AE-6B6E-055E-1844-A4C203E7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Is there a better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81F51-A2E4-3C04-FEA8-AE4DFD6D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What if your undergraduate degree was free?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if your dental/medical school was free?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if you were guaranteed a job?</a:t>
            </a:r>
          </a:p>
          <a:p>
            <a:pPr lvl="1"/>
            <a:r>
              <a:rPr lang="en-US" dirty="0"/>
              <a:t>No job hunting, no applications, no interviews</a:t>
            </a:r>
          </a:p>
        </p:txBody>
      </p:sp>
    </p:spTree>
    <p:extLst>
      <p:ext uri="{BB962C8B-B14F-4D97-AF65-F5344CB8AC3E}">
        <p14:creationId xmlns:p14="http://schemas.microsoft.com/office/powerpoint/2010/main" val="26089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56386-BC0F-9A0A-E00B-67C97E05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United States Navy: HPSP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8B715-A288-762B-5F47-0C1597DC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https://www.youtube.com/watch?v=DvN3w5-1ddQ</a:t>
            </a:r>
            <a:endParaRPr lang="en-US" dirty="0"/>
          </a:p>
          <a:p>
            <a:pPr marL="0" indent="0">
              <a:buNone/>
            </a:pPr>
            <a:r>
              <a:rPr lang="en-US"/>
              <a:t>Click this </a:t>
            </a:r>
            <a:r>
              <a:rPr lang="en-US" dirty="0"/>
              <a:t>link to see what the job is like!</a:t>
            </a:r>
          </a:p>
        </p:txBody>
      </p:sp>
    </p:spTree>
    <p:extLst>
      <p:ext uri="{BB962C8B-B14F-4D97-AF65-F5344CB8AC3E}">
        <p14:creationId xmlns:p14="http://schemas.microsoft.com/office/powerpoint/2010/main" val="84367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87C6-387F-DAA5-E185-661E5339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“Fine Print” of HPSP</a:t>
            </a:r>
            <a:br>
              <a:rPr lang="en-US" dirty="0"/>
            </a:br>
            <a:r>
              <a:rPr lang="en-US" dirty="0"/>
              <a:t>(What is the Catch?)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2220E-DEE6-B091-741A-9EF382BB6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cover 100% of your medical/dental school tuition</a:t>
            </a:r>
          </a:p>
          <a:p>
            <a:pPr marL="0" indent="0">
              <a:buNone/>
            </a:pPr>
            <a:r>
              <a:rPr lang="en-US" dirty="0"/>
              <a:t>We give you a monthly stipend of $2,088 to cover living expenses</a:t>
            </a:r>
          </a:p>
          <a:p>
            <a:pPr marL="457200" lvl="1" indent="0">
              <a:buNone/>
            </a:pPr>
            <a:r>
              <a:rPr lang="en-US" dirty="0"/>
              <a:t>What is the cost of a 2 bedroom apartment?</a:t>
            </a:r>
          </a:p>
          <a:p>
            <a:pPr marL="0" indent="0">
              <a:buNone/>
            </a:pPr>
            <a:r>
              <a:rPr lang="en-US" dirty="0"/>
              <a:t>We give you a sign-on bonus of up to $20,000 and a high salary</a:t>
            </a:r>
          </a:p>
          <a:p>
            <a:pPr marL="457200" lvl="1" indent="0">
              <a:buNone/>
            </a:pPr>
            <a:r>
              <a:rPr lang="en-US" dirty="0"/>
              <a:t>We start you off as a O-3 or O-4 depending on your qualifications</a:t>
            </a:r>
          </a:p>
          <a:p>
            <a:pPr marL="457200" lvl="1" indent="0">
              <a:buNone/>
            </a:pPr>
            <a:r>
              <a:rPr lang="en-US" dirty="0"/>
              <a:t>This starts off around $80,000 at first, guaranteed mid-6 Figures as you progress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Will I be in the Navy forever? (Active Duty Obligation) </a:t>
            </a:r>
            <a:r>
              <a:rPr lang="en-US" b="1" dirty="0">
                <a:solidFill>
                  <a:srgbClr val="FF0000"/>
                </a:solidFill>
              </a:rPr>
              <a:t>(5 Years average)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One Year for Each Year </a:t>
            </a:r>
            <a:r>
              <a:rPr lang="en-US" dirty="0"/>
              <a:t>in the program</a:t>
            </a:r>
          </a:p>
          <a:p>
            <a:pPr marL="457200" lvl="1" indent="0">
              <a:buNone/>
            </a:pPr>
            <a:r>
              <a:rPr lang="en-US" dirty="0"/>
              <a:t>If you accept the bonus, one more year will be added</a:t>
            </a:r>
          </a:p>
          <a:p>
            <a:pPr marL="457200" lvl="1" indent="0">
              <a:buNone/>
            </a:pPr>
            <a:r>
              <a:rPr lang="en-US" dirty="0"/>
              <a:t>If you go through NROTC then Dental School =&gt; (9 Years)</a:t>
            </a:r>
          </a:p>
        </p:txBody>
      </p:sp>
    </p:spTree>
    <p:extLst>
      <p:ext uri="{BB962C8B-B14F-4D97-AF65-F5344CB8AC3E}">
        <p14:creationId xmlns:p14="http://schemas.microsoft.com/office/powerpoint/2010/main" val="88552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142</TotalTime>
  <Words>977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 Slab</vt:lpstr>
      <vt:lpstr>Office Theme</vt:lpstr>
      <vt:lpstr>1_Office Theme</vt:lpstr>
      <vt:lpstr>Health Professions Scholarship Program</vt:lpstr>
      <vt:lpstr>Why Does This Program Exist?</vt:lpstr>
      <vt:lpstr>The “Normal Way” to Become a Dentist</vt:lpstr>
      <vt:lpstr>The “Normal Way”</vt:lpstr>
      <vt:lpstr>Don’t Believe Us, Believe Google</vt:lpstr>
      <vt:lpstr>Are you guaranteed a job?</vt:lpstr>
      <vt:lpstr>Is there a better way?</vt:lpstr>
      <vt:lpstr>United States Navy: HPSP</vt:lpstr>
      <vt:lpstr>The “Fine Print” of HPSP (What is the Catch?)</vt:lpstr>
      <vt:lpstr>“I don’t care about this, I just want to be a Dental Hygienist” - You</vt:lpstr>
      <vt:lpstr>PowerPoint Presentation</vt:lpstr>
      <vt:lpstr>How do we certify you? USMAPS</vt:lpstr>
      <vt:lpstr>How do I qualify for this?</vt:lpstr>
      <vt:lpstr> Try a Different Path, Get the Same Outcome Eliminate the Risk of Failure</vt:lpstr>
      <vt:lpstr>Career Choice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Professions Scholarship Program</dc:title>
  <dc:creator>Moses Ortiz</dc:creator>
  <cp:lastModifiedBy>Moses Ortiz</cp:lastModifiedBy>
  <cp:revision>1</cp:revision>
  <dcterms:created xsi:type="dcterms:W3CDTF">2023-05-05T22:33:00Z</dcterms:created>
  <dcterms:modified xsi:type="dcterms:W3CDTF">2023-05-06T00:55:50Z</dcterms:modified>
</cp:coreProperties>
</file>