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5" r:id="rId4"/>
    <p:sldId id="264" r:id="rId5"/>
    <p:sldId id="269" r:id="rId6"/>
    <p:sldId id="258" r:id="rId7"/>
    <p:sldId id="260" r:id="rId8"/>
    <p:sldId id="259" r:id="rId9"/>
    <p:sldId id="257" r:id="rId10"/>
    <p:sldId id="266" r:id="rId11"/>
    <p:sldId id="267" r:id="rId12"/>
    <p:sldId id="262" r:id="rId13"/>
    <p:sldId id="263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8FE693-5DD4-4D3E-AA40-2CE634EA4456}" v="22" dt="2023-05-17T14:49:45.5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72" autoAdjust="0"/>
    <p:restoredTop sz="94660"/>
  </p:normalViewPr>
  <p:slideViewPr>
    <p:cSldViewPr snapToGrid="0">
      <p:cViewPr varScale="1">
        <p:scale>
          <a:sx n="83" d="100"/>
          <a:sy n="83" d="100"/>
        </p:scale>
        <p:origin x="71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ses Ortiz" userId="365db2dec6aecf36" providerId="LiveId" clId="{428FE693-5DD4-4D3E-AA40-2CE634EA4456}"/>
    <pc:docChg chg="custSel modSld sldOrd">
      <pc:chgData name="Moses Ortiz" userId="365db2dec6aecf36" providerId="LiveId" clId="{428FE693-5DD4-4D3E-AA40-2CE634EA4456}" dt="2023-05-17T14:49:45.515" v="89" actId="122"/>
      <pc:docMkLst>
        <pc:docMk/>
      </pc:docMkLst>
      <pc:sldChg chg="addSp modSp mod setBg addAnim">
        <pc:chgData name="Moses Ortiz" userId="365db2dec6aecf36" providerId="LiveId" clId="{428FE693-5DD4-4D3E-AA40-2CE634EA4456}" dt="2023-05-17T14:49:45.515" v="89" actId="122"/>
        <pc:sldMkLst>
          <pc:docMk/>
          <pc:sldMk cId="757043863" sldId="256"/>
        </pc:sldMkLst>
        <pc:spChg chg="mod">
          <ac:chgData name="Moses Ortiz" userId="365db2dec6aecf36" providerId="LiveId" clId="{428FE693-5DD4-4D3E-AA40-2CE634EA4456}" dt="2023-05-17T14:49:32.140" v="65" actId="26606"/>
          <ac:spMkLst>
            <pc:docMk/>
            <pc:sldMk cId="757043863" sldId="256"/>
            <ac:spMk id="2" creationId="{915E38C4-D880-69DD-3F51-7C9BF4A8CCA6}"/>
          </ac:spMkLst>
        </pc:spChg>
        <pc:spChg chg="mod">
          <ac:chgData name="Moses Ortiz" userId="365db2dec6aecf36" providerId="LiveId" clId="{428FE693-5DD4-4D3E-AA40-2CE634EA4456}" dt="2023-05-17T14:49:45.515" v="89" actId="122"/>
          <ac:spMkLst>
            <pc:docMk/>
            <pc:sldMk cId="757043863" sldId="256"/>
            <ac:spMk id="3" creationId="{04819EB4-D356-D1DE-C37E-C1D58668CF8C}"/>
          </ac:spMkLst>
        </pc:spChg>
        <pc:spChg chg="add">
          <ac:chgData name="Moses Ortiz" userId="365db2dec6aecf36" providerId="LiveId" clId="{428FE693-5DD4-4D3E-AA40-2CE634EA4456}" dt="2023-05-17T14:49:32.140" v="65" actId="26606"/>
          <ac:spMkLst>
            <pc:docMk/>
            <pc:sldMk cId="757043863" sldId="256"/>
            <ac:spMk id="9" creationId="{E91DC736-0EF8-4F87-9146-EBF1D2EE4D3D}"/>
          </ac:spMkLst>
        </pc:spChg>
        <pc:spChg chg="add">
          <ac:chgData name="Moses Ortiz" userId="365db2dec6aecf36" providerId="LiveId" clId="{428FE693-5DD4-4D3E-AA40-2CE634EA4456}" dt="2023-05-17T14:49:32.140" v="65" actId="26606"/>
          <ac:spMkLst>
            <pc:docMk/>
            <pc:sldMk cId="757043863" sldId="256"/>
            <ac:spMk id="11" creationId="{097CD68E-23E3-4007-8847-CD0944C4F7BE}"/>
          </ac:spMkLst>
        </pc:spChg>
        <pc:spChg chg="add">
          <ac:chgData name="Moses Ortiz" userId="365db2dec6aecf36" providerId="LiveId" clId="{428FE693-5DD4-4D3E-AA40-2CE634EA4456}" dt="2023-05-17T14:49:32.140" v="65" actId="26606"/>
          <ac:spMkLst>
            <pc:docMk/>
            <pc:sldMk cId="757043863" sldId="256"/>
            <ac:spMk id="13" creationId="{AF2F604E-43BE-4DC3-B983-E071523364F8}"/>
          </ac:spMkLst>
        </pc:spChg>
        <pc:spChg chg="add">
          <ac:chgData name="Moses Ortiz" userId="365db2dec6aecf36" providerId="LiveId" clId="{428FE693-5DD4-4D3E-AA40-2CE634EA4456}" dt="2023-05-17T14:49:32.140" v="65" actId="26606"/>
          <ac:spMkLst>
            <pc:docMk/>
            <pc:sldMk cId="757043863" sldId="256"/>
            <ac:spMk id="15" creationId="{08C9B587-E65E-4B52-B37C-ABEBB6E87928}"/>
          </ac:spMkLst>
        </pc:spChg>
        <pc:picChg chg="add">
          <ac:chgData name="Moses Ortiz" userId="365db2dec6aecf36" providerId="LiveId" clId="{428FE693-5DD4-4D3E-AA40-2CE634EA4456}" dt="2023-05-17T14:49:32.140" v="65" actId="26606"/>
          <ac:picMkLst>
            <pc:docMk/>
            <pc:sldMk cId="757043863" sldId="256"/>
            <ac:picMk id="5" creationId="{B53E502B-E5FE-80D5-EFB7-1C46C6DE03FD}"/>
          </ac:picMkLst>
        </pc:picChg>
      </pc:sldChg>
      <pc:sldChg chg="ord">
        <pc:chgData name="Moses Ortiz" userId="365db2dec6aecf36" providerId="LiveId" clId="{428FE693-5DD4-4D3E-AA40-2CE634EA4456}" dt="2022-09-23T18:00:38.039" v="62"/>
        <pc:sldMkLst>
          <pc:docMk/>
          <pc:sldMk cId="1197433129" sldId="261"/>
        </pc:sldMkLst>
      </pc:sldChg>
      <pc:sldChg chg="modSp mod">
        <pc:chgData name="Moses Ortiz" userId="365db2dec6aecf36" providerId="LiveId" clId="{428FE693-5DD4-4D3E-AA40-2CE634EA4456}" dt="2022-08-26T19:15:07.194" v="60" actId="20577"/>
        <pc:sldMkLst>
          <pc:docMk/>
          <pc:sldMk cId="2223528475" sldId="263"/>
        </pc:sldMkLst>
        <pc:spChg chg="mod">
          <ac:chgData name="Moses Ortiz" userId="365db2dec6aecf36" providerId="LiveId" clId="{428FE693-5DD4-4D3E-AA40-2CE634EA4456}" dt="2022-08-26T19:15:07.194" v="60" actId="20577"/>
          <ac:spMkLst>
            <pc:docMk/>
            <pc:sldMk cId="2223528475" sldId="263"/>
            <ac:spMk id="3" creationId="{28633E63-59B4-3BD7-F0FB-6151BA7BE706}"/>
          </ac:spMkLst>
        </pc:spChg>
      </pc:sldChg>
      <pc:sldChg chg="ord">
        <pc:chgData name="Moses Ortiz" userId="365db2dec6aecf36" providerId="LiveId" clId="{428FE693-5DD4-4D3E-AA40-2CE634EA4456}" dt="2022-09-23T18:00:38.039" v="62"/>
        <pc:sldMkLst>
          <pc:docMk/>
          <pc:sldMk cId="3238654034" sldId="264"/>
        </pc:sldMkLst>
      </pc:sldChg>
      <pc:sldChg chg="ord">
        <pc:chgData name="Moses Ortiz" userId="365db2dec6aecf36" providerId="LiveId" clId="{428FE693-5DD4-4D3E-AA40-2CE634EA4456}" dt="2022-09-23T18:00:38.039" v="62"/>
        <pc:sldMkLst>
          <pc:docMk/>
          <pc:sldMk cId="99837873" sldId="265"/>
        </pc:sldMkLst>
      </pc:sldChg>
      <pc:sldChg chg="ord">
        <pc:chgData name="Moses Ortiz" userId="365db2dec6aecf36" providerId="LiveId" clId="{428FE693-5DD4-4D3E-AA40-2CE634EA4456}" dt="2022-12-13T20:02:49.617" v="64"/>
        <pc:sldMkLst>
          <pc:docMk/>
          <pc:sldMk cId="2497164272" sldId="26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E3DE4-2EBA-1C64-0DEF-9C00F6FE5A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2FD387-E596-C684-EEC6-CD86FB1DDF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96FF0B-AF4D-EB0E-1554-2E5FF03EA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718D2-241E-4FB7-8A36-645FF38AA1BF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926B81-4464-1491-1CC3-6D1AE9AAF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BF8B43-1F67-1004-2EFA-06161F2DE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FD371-3C6E-4BB4-83DD-FCB538E58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086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36D1D-3BFD-2170-93EC-F1230CD34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4144DE-7915-8CF9-0494-B412463238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12E553-73D2-C39C-6563-89FD99D01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718D2-241E-4FB7-8A36-645FF38AA1BF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E6F18F-0F01-87EB-7CA3-828A157DB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B806C7-6F4A-FA35-457D-357464F68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FD371-3C6E-4BB4-83DD-FCB538E58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727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4DCE4D-135A-F3A7-251C-C88AA28071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DEF127-8A7D-98ED-4F13-AF036A72EE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C96753-DDB0-768A-16D9-77B68DB47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718D2-241E-4FB7-8A36-645FF38AA1BF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BA672A-749E-6B4B-E675-2D3450EEE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949C42-BD14-9EBE-C351-763527968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FD371-3C6E-4BB4-83DD-FCB538E58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23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07A28-F2E9-C3A9-7FA1-7B401DB62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48A53E-064A-9FE6-100C-1508797BC2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41A62D-3EED-C12E-0910-C169EB69C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718D2-241E-4FB7-8A36-645FF38AA1BF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4E434E-992C-55A9-36C3-D29B998D5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1C8E8A-D960-3BA9-B32A-BF1B67CA0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FD371-3C6E-4BB4-83DD-FCB538E58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975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CB46F-A2EC-B523-61D7-FA7941902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7186EA-4D68-10D3-C346-DD6B7330D2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49DF7E-15E1-D59E-6935-6E25EE2B9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718D2-241E-4FB7-8A36-645FF38AA1BF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88617C-F87B-5667-45D7-BFDC1A00D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AD01DD-1424-0874-BAE4-C69601281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FD371-3C6E-4BB4-83DD-FCB538E58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787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0AC18-488C-29D0-7B6A-E0F033BD2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80056-F502-2204-8027-311569F8C4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FCDDB7-B0A6-0D1C-7FB6-BD449B5E54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874881-7CCE-80DB-DE8E-3B3F28057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718D2-241E-4FB7-8A36-645FF38AA1BF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B190BE-FC61-C4A4-FDFF-77FDAEEF6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C3786E-629B-E242-DBD2-A60A2CBDF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FD371-3C6E-4BB4-83DD-FCB538E58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709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7D8C5-E58E-2016-8B3B-EA793BB24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B5FEC9-E708-F832-3F50-EB916B4112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33D6A8-D5AB-96D9-1A34-3E90423EA5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93AFC8-A034-B042-76ED-BDEB84857F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A13593-4F45-9437-6304-27FD9B398F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EA7BC7-D388-E3F4-265B-11A1302DA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718D2-241E-4FB7-8A36-645FF38AA1BF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62BED5-8962-7C84-27A5-BDAA8F3A5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07E5AA-71AB-8E82-764F-BF32660C2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FD371-3C6E-4BB4-83DD-FCB538E58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853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04F30-281C-2FBD-EDB6-904EC4C3C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12D639-A4E4-8E8C-FAE0-67EDD15ED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718D2-241E-4FB7-8A36-645FF38AA1BF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676A85-68D1-E39E-8825-8C684BFE4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BF1F2F-5CF1-322D-D4C0-A10B136C9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FD371-3C6E-4BB4-83DD-FCB538E58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362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76281F-356B-7CE3-0BD0-08271A2B8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718D2-241E-4FB7-8A36-645FF38AA1BF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199073-16D4-0BEE-8160-239B56A7C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9802EA-6B27-DA65-8A9E-B1D34397B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FD371-3C6E-4BB4-83DD-FCB538E58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773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41039-19A2-3478-980E-64E3E4E14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904FFD-AF87-22E6-8F30-BC6A38E168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DF7E0E-0453-7A89-C8B9-6F7431360E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CFED9F-B027-AC35-CF32-CCEA1C9DD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718D2-241E-4FB7-8A36-645FF38AA1BF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F8C6A7-6FC0-5535-225C-A36B55E62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6DE37D-D789-01EC-3DEF-16D0752C8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FD371-3C6E-4BB4-83DD-FCB538E58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032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B0425-1A93-10BD-FBDF-FAE7A6DEF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5F3864-7E6C-8D7B-CC23-6F57888D2E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DBAB62-C08D-FC08-CE42-924949FE95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99AFC1-C3EF-0137-8DE4-4E3336A99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718D2-241E-4FB7-8A36-645FF38AA1BF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B0CAC5-857B-639B-FED5-032AD1B19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7FDE2F-A65C-8DCE-557D-24F1D4AA5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FD371-3C6E-4BB4-83DD-FCB538E58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090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A2BB17-C879-E5F9-96BB-FEFA9F249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13E53E-EF8A-33EE-B1FB-2F5A7D6969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BF9697-44D9-8E4A-FC1C-EB8255360E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718D2-241E-4FB7-8A36-645FF38AA1BF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3DD55-2171-014C-2B40-5BB45647E7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D5BA17-1D36-2A39-A311-5C4898F507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AFD371-3C6E-4BB4-83DD-FCB538E58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214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lose up of a molecular model">
            <a:extLst>
              <a:ext uri="{FF2B5EF4-FFF2-40B4-BE49-F238E27FC236}">
                <a16:creationId xmlns:a16="http://schemas.microsoft.com/office/drawing/2014/main" id="{B53E502B-E5FE-80D5-EFB7-1C46C6DE03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00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5E38C4-D880-69DD-3F51-7C9BF4A8CC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4800"/>
              <a:t>Introduction to Fission-Induced Nuclear Particle Physics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819EB4-D356-D1DE-C37E-C1D58668CF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r>
              <a:rPr lang="en-US" sz="2000" dirty="0"/>
              <a:t>(Explained and Simplified by a USN Reactor Operator)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7043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B21A463-423E-CE22-51AB-39D28F0765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6311" y="1574310"/>
            <a:ext cx="6819373" cy="523386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CFA1073-C3D2-74D0-FCD6-C2B3F14F521E}"/>
              </a:ext>
            </a:extLst>
          </p:cNvPr>
          <p:cNvSpPr txBox="1"/>
          <p:nvPr/>
        </p:nvSpPr>
        <p:spPr>
          <a:xfrm>
            <a:off x="517237" y="3246083"/>
            <a:ext cx="24106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 “slow” (thermal) neutron creates fission by becoming absorbed by U235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D0804A-0C62-D2C7-4459-62AE80D48782}"/>
              </a:ext>
            </a:extLst>
          </p:cNvPr>
          <p:cNvSpPr txBox="1"/>
          <p:nvPr/>
        </p:nvSpPr>
        <p:spPr>
          <a:xfrm>
            <a:off x="3472556" y="184150"/>
            <a:ext cx="24106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Fission creates “fast” neutrons.</a:t>
            </a:r>
          </a:p>
          <a:p>
            <a:pPr algn="ctr"/>
            <a:r>
              <a:rPr lang="en-US" dirty="0"/>
              <a:t>Fast neutrons are not readily absorbed by the U235.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4035D8-F9B7-6D50-4162-45425A5A5EB8}"/>
              </a:ext>
            </a:extLst>
          </p:cNvPr>
          <p:cNvSpPr txBox="1"/>
          <p:nvPr/>
        </p:nvSpPr>
        <p:spPr>
          <a:xfrm>
            <a:off x="7094993" y="431463"/>
            <a:ext cx="24106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Fast neutrons transfer their energy through similar sized particles (Hydrogen)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782928-2A1B-A565-6449-522CDBBE2584}"/>
              </a:ext>
            </a:extLst>
          </p:cNvPr>
          <p:cNvSpPr txBox="1"/>
          <p:nvPr/>
        </p:nvSpPr>
        <p:spPr>
          <a:xfrm>
            <a:off x="9359317" y="3438769"/>
            <a:ext cx="24106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After enough collisions, the neutron becomes “slow” (thermal).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The neutron is at a resting energy level and cannot realistically slow any further.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73AA45-E069-AFD6-51F1-467E05683383}"/>
              </a:ext>
            </a:extLst>
          </p:cNvPr>
          <p:cNvSpPr txBox="1"/>
          <p:nvPr/>
        </p:nvSpPr>
        <p:spPr>
          <a:xfrm>
            <a:off x="2426955" y="5747093"/>
            <a:ext cx="24106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 “slow” (thermal) neutron creates fission by becoming absorbed by U235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2E6A258-991D-0F0F-9CC8-3EE1E5BF321F}"/>
              </a:ext>
            </a:extLst>
          </p:cNvPr>
          <p:cNvSpPr txBox="1"/>
          <p:nvPr/>
        </p:nvSpPr>
        <p:spPr>
          <a:xfrm>
            <a:off x="9505684" y="738148"/>
            <a:ext cx="27339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Neutron = 1.008665 amu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8C19661-2FC5-AFEA-7167-7912B9EEB684}"/>
              </a:ext>
            </a:extLst>
          </p:cNvPr>
          <p:cNvSpPr txBox="1"/>
          <p:nvPr/>
        </p:nvSpPr>
        <p:spPr>
          <a:xfrm>
            <a:off x="9505684" y="1130445"/>
            <a:ext cx="27339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02124"/>
                </a:solidFill>
                <a:latin typeface="Roboto" panose="02000000000000000000" pitchFamily="2" charset="0"/>
              </a:rPr>
              <a:t>H Atom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= 1 amu</a:t>
            </a:r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EBA34DD-1CFA-F9D4-D6B6-5053645A29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5685" y="1655806"/>
            <a:ext cx="2570832" cy="84183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D056341-B512-04D5-B301-740A1CCCB2C9}"/>
              </a:ext>
            </a:extLst>
          </p:cNvPr>
          <p:cNvSpPr/>
          <p:nvPr/>
        </p:nvSpPr>
        <p:spPr>
          <a:xfrm>
            <a:off x="10777897" y="1655806"/>
            <a:ext cx="89686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51A2D52-425B-EE04-BBF4-761EA6836C2E}"/>
              </a:ext>
            </a:extLst>
          </p:cNvPr>
          <p:cNvSpPr/>
          <p:nvPr/>
        </p:nvSpPr>
        <p:spPr>
          <a:xfrm>
            <a:off x="9693360" y="1649135"/>
            <a:ext cx="89686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</a:t>
            </a:r>
            <a:endParaRPr lang="en-US" sz="2400" b="0" cap="none" spc="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735196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BA8D4F-6EBD-199C-0820-66B8C685C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 </a:t>
            </a:r>
            <a:b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Self-Sustaining Chain Reaction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5D6F73-F1C4-8CAF-A0E2-9FC2E235B8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0071" y="467208"/>
            <a:ext cx="5390461" cy="592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7299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116CC-2FED-7475-3841-33D0CFD7A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495" y="3433763"/>
            <a:ext cx="3197013" cy="2743200"/>
          </a:xfrm>
        </p:spPr>
        <p:txBody>
          <a:bodyPr anchor="t">
            <a:normAutofit/>
          </a:bodyPr>
          <a:lstStyle/>
          <a:p>
            <a:pPr algn="ctr"/>
            <a:r>
              <a:rPr lang="en-US" sz="4800" dirty="0">
                <a:solidFill>
                  <a:schemeClr val="accent1"/>
                </a:solidFill>
              </a:rPr>
              <a:t>Definitions and</a:t>
            </a:r>
            <a:br>
              <a:rPr lang="en-US" sz="4800" dirty="0">
                <a:solidFill>
                  <a:schemeClr val="accent1"/>
                </a:solidFill>
              </a:rPr>
            </a:br>
            <a:r>
              <a:rPr lang="en-US" sz="4800" dirty="0">
                <a:solidFill>
                  <a:schemeClr val="accent1"/>
                </a:solidFill>
              </a:rPr>
              <a:t>Key Concepts</a:t>
            </a:r>
          </a:p>
        </p:txBody>
      </p:sp>
      <p:pic>
        <p:nvPicPr>
          <p:cNvPr id="7" name="Graphic 6" descr="Atom">
            <a:extLst>
              <a:ext uri="{FF2B5EF4-FFF2-40B4-BE49-F238E27FC236}">
                <a16:creationId xmlns:a16="http://schemas.microsoft.com/office/drawing/2014/main" id="{F9F9A7EC-D519-5577-1403-34719D0F17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74801" y="2479106"/>
            <a:ext cx="914400" cy="9144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30AB9-8E88-E726-A810-D63EC04189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0" y="643467"/>
            <a:ext cx="7289799" cy="553349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500" b="1" dirty="0">
                <a:latin typeface="Roboto" panose="02000000000000000000" pitchFamily="2" charset="0"/>
              </a:rPr>
              <a:t>Joule</a:t>
            </a:r>
            <a:r>
              <a:rPr lang="en-US" sz="1500" dirty="0">
                <a:latin typeface="Roboto" panose="02000000000000000000" pitchFamily="2" charset="0"/>
              </a:rPr>
              <a:t> - </a:t>
            </a:r>
            <a:r>
              <a:rPr lang="en-US" sz="1500" b="0" i="0" dirty="0">
                <a:effectLst/>
                <a:latin typeface="Roboto" panose="02000000000000000000" pitchFamily="2" charset="0"/>
              </a:rPr>
              <a:t>the SI unit of work or energy, equal to the work done by a force of one newton when its point of application moves one meter in the direction of action of the force, equivalent to one 3600th of a watt-hour.</a:t>
            </a:r>
          </a:p>
          <a:p>
            <a:pPr marL="0" indent="0">
              <a:buNone/>
            </a:pPr>
            <a:endParaRPr lang="en-US" sz="1500" b="0" i="0" dirty="0">
              <a:effectLst/>
              <a:latin typeface="Roboto" panose="02000000000000000000" pitchFamily="2" charset="0"/>
            </a:endParaRPr>
          </a:p>
          <a:p>
            <a:pPr marL="0" indent="0">
              <a:buNone/>
            </a:pPr>
            <a:r>
              <a:rPr lang="en-US" sz="1500" b="1" dirty="0"/>
              <a:t>Calorie</a:t>
            </a:r>
            <a:r>
              <a:rPr lang="en-US" sz="1500" dirty="0"/>
              <a:t> - </a:t>
            </a:r>
            <a:r>
              <a:rPr lang="en-US" sz="1500" b="0" i="0" dirty="0">
                <a:effectLst/>
                <a:latin typeface="Roboto" panose="02000000000000000000" pitchFamily="2" charset="0"/>
              </a:rPr>
              <a:t>the energy needed to raise the temperature of 1 kilogram of water through 1 °C, equal to one thousand small calories and often used to measure the energy value of foods.</a:t>
            </a:r>
          </a:p>
          <a:p>
            <a:pPr marL="0" indent="0">
              <a:buNone/>
            </a:pPr>
            <a:endParaRPr lang="en-US" sz="1500" b="0" i="0" dirty="0">
              <a:effectLst/>
              <a:latin typeface="Roboto" panose="02000000000000000000" pitchFamily="2" charset="0"/>
            </a:endParaRPr>
          </a:p>
          <a:p>
            <a:pPr marL="0" indent="0">
              <a:buNone/>
            </a:pPr>
            <a:r>
              <a:rPr lang="en-US" sz="1500" b="0" i="0" dirty="0">
                <a:effectLst/>
                <a:latin typeface="Roboto" panose="02000000000000000000" pitchFamily="2" charset="0"/>
              </a:rPr>
              <a:t>Water has to absorb </a:t>
            </a:r>
            <a:r>
              <a:rPr lang="en-US" sz="1500" b="1" i="0" dirty="0">
                <a:effectLst/>
                <a:latin typeface="Roboto" panose="02000000000000000000" pitchFamily="2" charset="0"/>
              </a:rPr>
              <a:t>4,184 Joules</a:t>
            </a:r>
            <a:r>
              <a:rPr lang="en-US" sz="1500" b="0" i="0" dirty="0">
                <a:effectLst/>
                <a:latin typeface="Roboto" panose="02000000000000000000" pitchFamily="2" charset="0"/>
              </a:rPr>
              <a:t> of heat, or 1 calorie, to increase in temperature of 1 kilogram of water by 1 degree Celsius.</a:t>
            </a:r>
          </a:p>
          <a:p>
            <a:pPr marL="0" indent="0">
              <a:buNone/>
            </a:pPr>
            <a:endParaRPr lang="en-US" sz="1500" b="0" i="0" dirty="0">
              <a:effectLst/>
              <a:latin typeface="Roboto" panose="02000000000000000000" pitchFamily="2" charset="0"/>
            </a:endParaRPr>
          </a:p>
          <a:p>
            <a:pPr marL="0" indent="0">
              <a:buNone/>
            </a:pPr>
            <a:r>
              <a:rPr lang="en-US" sz="1500" b="1" i="0" dirty="0">
                <a:effectLst/>
                <a:latin typeface="Roboto" panose="02000000000000000000" pitchFamily="2" charset="0"/>
              </a:rPr>
              <a:t>Electron Volt </a:t>
            </a:r>
            <a:r>
              <a:rPr lang="en-US" sz="1500" b="0" i="0" dirty="0">
                <a:effectLst/>
                <a:latin typeface="Roboto" panose="02000000000000000000" pitchFamily="2" charset="0"/>
              </a:rPr>
              <a:t>- a unit of energy equal to the work done on an electron in accelerating it through a potential difference of one volt.</a:t>
            </a:r>
          </a:p>
          <a:p>
            <a:pPr marL="0" indent="0">
              <a:buNone/>
            </a:pPr>
            <a:endParaRPr lang="en-US" sz="1500" dirty="0">
              <a:latin typeface="Roboto" panose="02000000000000000000" pitchFamily="2" charset="0"/>
            </a:endParaRPr>
          </a:p>
          <a:p>
            <a:pPr marL="0" indent="0">
              <a:buNone/>
            </a:pPr>
            <a:r>
              <a:rPr lang="en-US" sz="1500" b="0" i="0" dirty="0">
                <a:effectLst/>
                <a:latin typeface="Roboto" panose="02000000000000000000" pitchFamily="2" charset="0"/>
              </a:rPr>
              <a:t>The total binding energy released in fission of an atomic nucleus varies with the precise break up, but averages about </a:t>
            </a:r>
            <a:r>
              <a:rPr lang="en-US" sz="1500" b="1" i="0" dirty="0">
                <a:effectLst/>
                <a:latin typeface="Roboto" panose="02000000000000000000" pitchFamily="2" charset="0"/>
              </a:rPr>
              <a:t>200 MeV* for U-235 or 3.2 x 10</a:t>
            </a:r>
            <a:r>
              <a:rPr lang="en-US" sz="1500" b="1" i="0" baseline="30000" dirty="0">
                <a:effectLst/>
                <a:latin typeface="Roboto" panose="02000000000000000000" pitchFamily="2" charset="0"/>
              </a:rPr>
              <a:t>-11</a:t>
            </a:r>
            <a:r>
              <a:rPr lang="en-US" sz="1500" b="1" i="0" dirty="0">
                <a:effectLst/>
                <a:latin typeface="Roboto" panose="02000000000000000000" pitchFamily="2" charset="0"/>
              </a:rPr>
              <a:t> joule</a:t>
            </a:r>
            <a:r>
              <a:rPr lang="en-US" sz="1500" b="0" i="0" dirty="0">
                <a:effectLst/>
                <a:latin typeface="Roboto" panose="02000000000000000000" pitchFamily="2" charset="0"/>
              </a:rPr>
              <a:t>.</a:t>
            </a:r>
          </a:p>
          <a:p>
            <a:pPr marL="0" indent="0">
              <a:buNone/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0540763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AAB48-C676-1B9F-000F-38607965F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pPr algn="ctr"/>
            <a:r>
              <a:rPr lang="en-US" dirty="0"/>
              <a:t>Particle Physics in a Nutshell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633E63-59B4-3BD7-F0FB-6151BA7BE7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000" dirty="0"/>
              <a:t>If fission of an atomic nucleus makes 200 MeV of energy, producing 3.2x10^-11 joules, and 1 joule is 6.242x10^+18 electron volts, how many fissions does it take to raise the temperature of 1kg of water 1C?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4184 (Joules) x 6.242x10^+18 (</a:t>
            </a:r>
            <a:r>
              <a:rPr lang="en-US" sz="2000" dirty="0" err="1"/>
              <a:t>ev</a:t>
            </a:r>
            <a:r>
              <a:rPr lang="en-US" sz="2000" dirty="0"/>
              <a:t>/Joule) = 2.612x10^+22 (</a:t>
            </a:r>
            <a:r>
              <a:rPr lang="en-US" sz="2000" dirty="0" err="1"/>
              <a:t>ev</a:t>
            </a:r>
            <a:r>
              <a:rPr lang="en-US" sz="2000" dirty="0"/>
              <a:t>)</a:t>
            </a:r>
          </a:p>
          <a:p>
            <a:pPr marL="0" indent="0">
              <a:buNone/>
            </a:pPr>
            <a:r>
              <a:rPr lang="en-US" sz="2000" dirty="0"/>
              <a:t>2.612x10^+22 (</a:t>
            </a:r>
            <a:r>
              <a:rPr lang="en-US" sz="2000" dirty="0" err="1"/>
              <a:t>ev</a:t>
            </a:r>
            <a:r>
              <a:rPr lang="en-US" sz="2000" dirty="0"/>
              <a:t>) / 2.0x10^6 (eV/fission) = 1.306x10^16 fissions</a:t>
            </a:r>
          </a:p>
          <a:p>
            <a:pPr marL="0" indent="0">
              <a:buNone/>
            </a:pPr>
            <a:endParaRPr lang="en-US" sz="2000" dirty="0"/>
          </a:p>
          <a:p>
            <a:pPr marL="0" indent="0" algn="ctr">
              <a:buNone/>
            </a:pPr>
            <a:r>
              <a:rPr lang="en-US" sz="2000" dirty="0"/>
              <a:t>1,306,000,000,000,000 Fissions</a:t>
            </a:r>
          </a:p>
          <a:p>
            <a:pPr marL="0" indent="0" algn="ctr">
              <a:buNone/>
            </a:pPr>
            <a:r>
              <a:rPr lang="en-US" sz="2000" dirty="0"/>
              <a:t>Trillions of fissions per second are required to raise temperature!</a:t>
            </a:r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r>
              <a:rPr lang="en-US" sz="2000" dirty="0"/>
              <a:t>There are approximately 1.2x10^18 atoms in a grain of salt</a:t>
            </a:r>
          </a:p>
          <a:p>
            <a:pPr marL="0" indent="0" algn="ctr">
              <a:buNone/>
            </a:pPr>
            <a:r>
              <a:rPr lang="en-US" sz="2000" dirty="0"/>
              <a:t>120,000,000,000,000,000</a:t>
            </a:r>
          </a:p>
        </p:txBody>
      </p:sp>
      <p:pic>
        <p:nvPicPr>
          <p:cNvPr id="5" name="Picture 4" descr="Formulae written on a blackboard">
            <a:extLst>
              <a:ext uri="{FF2B5EF4-FFF2-40B4-BE49-F238E27FC236}">
                <a16:creationId xmlns:a16="http://schemas.microsoft.com/office/drawing/2014/main" id="{315FF2F7-F5B8-E31C-68BA-0288F9DB75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541" r="29339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35284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B7104CD-36D8-8B28-2B9D-31F08BF97C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48131" y="457200"/>
            <a:ext cx="6495737" cy="5943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3593354-8C77-1AF8-28C0-9325E5675CC7}"/>
              </a:ext>
            </a:extLst>
          </p:cNvPr>
          <p:cNvSpPr txBox="1"/>
          <p:nvPr/>
        </p:nvSpPr>
        <p:spPr>
          <a:xfrm>
            <a:off x="489331" y="2336202"/>
            <a:ext cx="20828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What does a Reactor Operator control?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Here is a quick example!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EF43FC-33DF-1C42-CF94-24A8F748DAD5}"/>
              </a:ext>
            </a:extLst>
          </p:cNvPr>
          <p:cNvSpPr txBox="1"/>
          <p:nvPr/>
        </p:nvSpPr>
        <p:spPr>
          <a:xfrm>
            <a:off x="9588481" y="2567034"/>
            <a:ext cx="2082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How much fuel should I expose?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88BD9B-0E81-ABD1-044E-4AAEDC2D673A}"/>
              </a:ext>
            </a:extLst>
          </p:cNvPr>
          <p:cNvSpPr txBox="1"/>
          <p:nvPr/>
        </p:nvSpPr>
        <p:spPr>
          <a:xfrm>
            <a:off x="9588482" y="3428786"/>
            <a:ext cx="2082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How much water do I use?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B77E76-70D5-FF32-286D-D0557A779584}"/>
              </a:ext>
            </a:extLst>
          </p:cNvPr>
          <p:cNvSpPr txBox="1"/>
          <p:nvPr/>
        </p:nvSpPr>
        <p:spPr>
          <a:xfrm>
            <a:off x="9619863" y="4300469"/>
            <a:ext cx="20828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What temperature am I trying to maintain?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54DC7DD-7E5B-7855-9DB2-B101F3F68B6A}"/>
              </a:ext>
            </a:extLst>
          </p:cNvPr>
          <p:cNvSpPr txBox="1"/>
          <p:nvPr/>
        </p:nvSpPr>
        <p:spPr>
          <a:xfrm>
            <a:off x="9588481" y="1756858"/>
            <a:ext cx="2082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What rods do I move?</a:t>
            </a:r>
          </a:p>
        </p:txBody>
      </p:sp>
    </p:spTree>
    <p:extLst>
      <p:ext uri="{BB962C8B-B14F-4D97-AF65-F5344CB8AC3E}">
        <p14:creationId xmlns:p14="http://schemas.microsoft.com/office/powerpoint/2010/main" val="1865214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0A604E4-7307-451C-93BE-F1F7E1BF3B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F3A0AA-35E5-4085-942B-7378390306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5282344"/>
            <a:ext cx="12191998" cy="159074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02F5C38-C747-4173-ABBF-656E39E82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5282344"/>
            <a:ext cx="8115300" cy="1590742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37EECFC-A684-4391-AE85-4CDAF5565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5282344"/>
            <a:ext cx="12191998" cy="1590742"/>
          </a:xfrm>
          <a:prstGeom prst="rect">
            <a:avLst/>
          </a:prstGeom>
          <a:gradFill>
            <a:gsLst>
              <a:gs pos="0">
                <a:srgbClr val="000000">
                  <a:alpha val="71765"/>
                </a:srgbClr>
              </a:gs>
              <a:gs pos="100000">
                <a:schemeClr val="accent1">
                  <a:alpha val="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EC7397-B09A-0551-09A1-461D95FAE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4" y="5490971"/>
            <a:ext cx="6962072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Atomic Number = Protons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 descr="Diagram&#10;&#10;Description automatically generated with low confidence">
            <a:extLst>
              <a:ext uri="{FF2B5EF4-FFF2-40B4-BE49-F238E27FC236}">
                <a16:creationId xmlns:a16="http://schemas.microsoft.com/office/drawing/2014/main" id="{1DDAD8F3-975B-E86B-DFF1-B14B22836C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5681" y="390832"/>
            <a:ext cx="6573256" cy="4519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433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0A604E4-7307-451C-93BE-F1F7E1BF3B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F3A0AA-35E5-4085-942B-7378390306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5282344"/>
            <a:ext cx="12191998" cy="159074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02F5C38-C747-4173-ABBF-656E39E82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5282344"/>
            <a:ext cx="8115300" cy="1590742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37EECFC-A684-4391-AE85-4CDAF5565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5282344"/>
            <a:ext cx="12191998" cy="1590742"/>
          </a:xfrm>
          <a:prstGeom prst="rect">
            <a:avLst/>
          </a:prstGeom>
          <a:gradFill>
            <a:gsLst>
              <a:gs pos="0">
                <a:srgbClr val="000000">
                  <a:alpha val="71765"/>
                </a:srgbClr>
              </a:gs>
              <a:gs pos="100000">
                <a:schemeClr val="accent1">
                  <a:alpha val="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982E4C-6031-412F-E804-3E32736D1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4" y="5490971"/>
            <a:ext cx="6962072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Isotope = Protons + Neutrons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92E07E-2761-F0E3-CD97-3F23BDD8FE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348" y="390832"/>
            <a:ext cx="9513922" cy="4519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37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0A604E4-7307-451C-93BE-F1F7E1BF3B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F3A0AA-35E5-4085-942B-7378390306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5282344"/>
            <a:ext cx="12191998" cy="159074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02F5C38-C747-4173-ABBF-656E39E82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5282344"/>
            <a:ext cx="8115300" cy="1590742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37EECFC-A684-4391-AE85-4CDAF5565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5282344"/>
            <a:ext cx="12191998" cy="1590742"/>
          </a:xfrm>
          <a:prstGeom prst="rect">
            <a:avLst/>
          </a:prstGeom>
          <a:gradFill>
            <a:gsLst>
              <a:gs pos="0">
                <a:srgbClr val="000000">
                  <a:alpha val="71765"/>
                </a:srgbClr>
              </a:gs>
              <a:gs pos="100000">
                <a:schemeClr val="accent1">
                  <a:alpha val="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555B1F-150F-6326-0CA8-44DD9D7B0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4" y="5490971"/>
            <a:ext cx="6962072" cy="11592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Not just any rock will do…</a:t>
            </a:r>
            <a:b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We need more isotopes that produce controllable fission.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F09614-0301-4B01-DC3D-0AC645740E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7170" y="390832"/>
            <a:ext cx="6670278" cy="4519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654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F0A604E4-7307-451C-93BE-F1F7E1BF3B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3" name="Rectangle 6152">
            <a:extLst>
              <a:ext uri="{FF2B5EF4-FFF2-40B4-BE49-F238E27FC236}">
                <a16:creationId xmlns:a16="http://schemas.microsoft.com/office/drawing/2014/main" id="{F7F3A0AA-35E5-4085-942B-7378390306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5282344"/>
            <a:ext cx="12191998" cy="159074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5" name="Rectangle 6154">
            <a:extLst>
              <a:ext uri="{FF2B5EF4-FFF2-40B4-BE49-F238E27FC236}">
                <a16:creationId xmlns:a16="http://schemas.microsoft.com/office/drawing/2014/main" id="{402F5C38-C747-4173-ABBF-656E39E82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5282344"/>
            <a:ext cx="8115300" cy="1590742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7" name="Rectangle 6156">
            <a:extLst>
              <a:ext uri="{FF2B5EF4-FFF2-40B4-BE49-F238E27FC236}">
                <a16:creationId xmlns:a16="http://schemas.microsoft.com/office/drawing/2014/main" id="{E37EECFC-A684-4391-AE85-4CDAF5565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5282344"/>
            <a:ext cx="12191998" cy="1590742"/>
          </a:xfrm>
          <a:prstGeom prst="rect">
            <a:avLst/>
          </a:prstGeom>
          <a:gradFill>
            <a:gsLst>
              <a:gs pos="0">
                <a:srgbClr val="000000">
                  <a:alpha val="71765"/>
                </a:srgbClr>
              </a:gs>
              <a:gs pos="100000">
                <a:schemeClr val="accent1">
                  <a:alpha val="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6798E5-0875-F057-FCB6-7E070D25C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4" y="5490971"/>
            <a:ext cx="6962072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Fission (Liquid Drop Model)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146" name="Picture 2" descr="21.7: Nuclear Fission - Chemistry LibreTexts">
            <a:extLst>
              <a:ext uri="{FF2B5EF4-FFF2-40B4-BE49-F238E27FC236}">
                <a16:creationId xmlns:a16="http://schemas.microsoft.com/office/drawing/2014/main" id="{615F5D3D-4653-BE1B-89A7-C0F29B9EA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5966" y="390832"/>
            <a:ext cx="10212687" cy="4519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7164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225ED9B1-2736-6E7A-71F2-0B1074C642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9" name="Rectangle 307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37029-8768-E4A7-0BE2-EB7BD9ACF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3081" name="Straight Connector 308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3" name="Straight Connector 308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0303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867BEAFD-4A1C-0FEC-0E1C-3F8478308F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7" name="Rectangle 5126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EE8C5E-3805-11BE-E93D-12AA3BB4B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endParaRPr lang="en-US" sz="36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5129" name="Straight Connector 5128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31" name="Straight Connector 5130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1007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>
            <a:extLst>
              <a:ext uri="{FF2B5EF4-FFF2-40B4-BE49-F238E27FC236}">
                <a16:creationId xmlns:a16="http://schemas.microsoft.com/office/drawing/2014/main" id="{C5229DA0-7C2E-831C-C6C0-9BAFA533BA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5" name="Rectangle 4104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370AD5-3EE2-7F90-41E1-8C071C5EA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endParaRPr lang="en-US" sz="36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4107" name="Straight Connector 4106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9" name="Straight Connector 4108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97973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F0A604E4-7307-451C-93BE-F1F7E1BF3B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F7F3A0AA-35E5-4085-942B-7378390306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5282344"/>
            <a:ext cx="12191998" cy="159074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402F5C38-C747-4173-ABBF-656E39E82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5282344"/>
            <a:ext cx="8115300" cy="1590742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E37EECFC-A684-4391-AE85-4CDAF5565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5282344"/>
            <a:ext cx="12191998" cy="1590742"/>
          </a:xfrm>
          <a:prstGeom prst="rect">
            <a:avLst/>
          </a:prstGeom>
          <a:gradFill>
            <a:gsLst>
              <a:gs pos="0">
                <a:srgbClr val="000000">
                  <a:alpha val="71765"/>
                </a:srgbClr>
              </a:gs>
              <a:gs pos="100000">
                <a:schemeClr val="accent1">
                  <a:alpha val="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FB98A5-FF07-F02C-5056-AD65124EB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4" y="5490971"/>
            <a:ext cx="6962072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Newton’s Laws At Work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B0672B6-6E94-C0CC-2969-11622895DB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25319" y="390832"/>
            <a:ext cx="8033981" cy="4519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21399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613</TotalTime>
  <Words>477</Words>
  <Application>Microsoft Office PowerPoint</Application>
  <PresentationFormat>Widescreen</PresentationFormat>
  <Paragraphs>48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Roboto</vt:lpstr>
      <vt:lpstr>Office Theme</vt:lpstr>
      <vt:lpstr>Introduction to Fission-Induced Nuclear Particle Physics</vt:lpstr>
      <vt:lpstr>Atomic Number = Protons</vt:lpstr>
      <vt:lpstr>Isotope = Protons + Neutrons</vt:lpstr>
      <vt:lpstr>Not just any rock will do… We need more isotopes that produce controllable fission.</vt:lpstr>
      <vt:lpstr>Fission (Liquid Drop Model)</vt:lpstr>
      <vt:lpstr>PowerPoint Presentation</vt:lpstr>
      <vt:lpstr>PowerPoint Presentation</vt:lpstr>
      <vt:lpstr>PowerPoint Presentation</vt:lpstr>
      <vt:lpstr>Newton’s Laws At Work</vt:lpstr>
      <vt:lpstr>PowerPoint Presentation</vt:lpstr>
      <vt:lpstr>A  Self-Sustaining Chain Reaction</vt:lpstr>
      <vt:lpstr>Definitions and Key Concepts</vt:lpstr>
      <vt:lpstr>Particle Physics in a Nutshell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Particle Physics</dc:title>
  <dc:creator>Moses Ortiz</dc:creator>
  <cp:lastModifiedBy>Moses Ortiz</cp:lastModifiedBy>
  <cp:revision>1</cp:revision>
  <dcterms:created xsi:type="dcterms:W3CDTF">2022-08-26T14:31:13Z</dcterms:created>
  <dcterms:modified xsi:type="dcterms:W3CDTF">2023-05-17T14:49:49Z</dcterms:modified>
</cp:coreProperties>
</file>