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87" r:id="rId2"/>
    <p:sldId id="277" r:id="rId3"/>
    <p:sldId id="278" r:id="rId4"/>
    <p:sldId id="261" r:id="rId5"/>
    <p:sldId id="263" r:id="rId6"/>
    <p:sldId id="264" r:id="rId7"/>
    <p:sldId id="267" r:id="rId8"/>
    <p:sldId id="268" r:id="rId9"/>
    <p:sldId id="266" r:id="rId10"/>
    <p:sldId id="269" r:id="rId11"/>
    <p:sldId id="270" r:id="rId12"/>
    <p:sldId id="281" r:id="rId13"/>
    <p:sldId id="284" r:id="rId14"/>
    <p:sldId id="282" r:id="rId15"/>
    <p:sldId id="283" r:id="rId16"/>
    <p:sldId id="285" r:id="rId17"/>
    <p:sldId id="279" r:id="rId18"/>
    <p:sldId id="280" r:id="rId19"/>
    <p:sldId id="286" r:id="rId20"/>
    <p:sldId id="258" r:id="rId21"/>
    <p:sldId id="271" r:id="rId22"/>
    <p:sldId id="273" r:id="rId23"/>
    <p:sldId id="275" r:id="rId24"/>
    <p:sldId id="289" r:id="rId25"/>
    <p:sldId id="276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D2A7DE2-E315-4CC1-B360-AEC7AEAFC8AE}" v="56" dt="2023-02-10T15:04:14.93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ses Ortiz" userId="365db2dec6aecf36" providerId="LiveId" clId="{7D2A7DE2-E315-4CC1-B360-AEC7AEAFC8AE}"/>
    <pc:docChg chg="undo custSel addSld delSld modSld sldOrd">
      <pc:chgData name="Moses Ortiz" userId="365db2dec6aecf36" providerId="LiveId" clId="{7D2A7DE2-E315-4CC1-B360-AEC7AEAFC8AE}" dt="2023-03-23T12:18:14.025" v="4888" actId="404"/>
      <pc:docMkLst>
        <pc:docMk/>
      </pc:docMkLst>
      <pc:sldChg chg="modSp mod">
        <pc:chgData name="Moses Ortiz" userId="365db2dec6aecf36" providerId="LiveId" clId="{7D2A7DE2-E315-4CC1-B360-AEC7AEAFC8AE}" dt="2023-02-09T17:11:45.350" v="3977" actId="20577"/>
        <pc:sldMkLst>
          <pc:docMk/>
          <pc:sldMk cId="836749112" sldId="258"/>
        </pc:sldMkLst>
        <pc:spChg chg="mod">
          <ac:chgData name="Moses Ortiz" userId="365db2dec6aecf36" providerId="LiveId" clId="{7D2A7DE2-E315-4CC1-B360-AEC7AEAFC8AE}" dt="2023-02-09T17:11:45.350" v="3977" actId="20577"/>
          <ac:spMkLst>
            <pc:docMk/>
            <pc:sldMk cId="836749112" sldId="258"/>
            <ac:spMk id="3" creationId="{92D26BC3-7BF4-B167-9955-F72EE3E5A1DA}"/>
          </ac:spMkLst>
        </pc:spChg>
        <pc:spChg chg="mod">
          <ac:chgData name="Moses Ortiz" userId="365db2dec6aecf36" providerId="LiveId" clId="{7D2A7DE2-E315-4CC1-B360-AEC7AEAFC8AE}" dt="2023-02-09T15:57:59.315" v="699" actId="20577"/>
          <ac:spMkLst>
            <pc:docMk/>
            <pc:sldMk cId="836749112" sldId="258"/>
            <ac:spMk id="6" creationId="{EFFEB51F-BE23-0039-3103-8A237060DCE3}"/>
          </ac:spMkLst>
        </pc:spChg>
      </pc:sldChg>
      <pc:sldChg chg="modSp mod">
        <pc:chgData name="Moses Ortiz" userId="365db2dec6aecf36" providerId="LiveId" clId="{7D2A7DE2-E315-4CC1-B360-AEC7AEAFC8AE}" dt="2023-03-23T12:18:14.025" v="4888" actId="404"/>
        <pc:sldMkLst>
          <pc:docMk/>
          <pc:sldMk cId="2963660558" sldId="263"/>
        </pc:sldMkLst>
        <pc:spChg chg="mod">
          <ac:chgData name="Moses Ortiz" userId="365db2dec6aecf36" providerId="LiveId" clId="{7D2A7DE2-E315-4CC1-B360-AEC7AEAFC8AE}" dt="2023-03-23T12:18:14.025" v="4888" actId="404"/>
          <ac:spMkLst>
            <pc:docMk/>
            <pc:sldMk cId="2963660558" sldId="263"/>
            <ac:spMk id="5" creationId="{A7022AB8-D4D9-A5BA-2E45-F56D64F828D7}"/>
          </ac:spMkLst>
        </pc:spChg>
      </pc:sldChg>
      <pc:sldChg chg="modSp mod">
        <pc:chgData name="Moses Ortiz" userId="365db2dec6aecf36" providerId="LiveId" clId="{7D2A7DE2-E315-4CC1-B360-AEC7AEAFC8AE}" dt="2023-02-09T16:49:20.575" v="3193" actId="122"/>
        <pc:sldMkLst>
          <pc:docMk/>
          <pc:sldMk cId="1149507024" sldId="264"/>
        </pc:sldMkLst>
        <pc:spChg chg="mod">
          <ac:chgData name="Moses Ortiz" userId="365db2dec6aecf36" providerId="LiveId" clId="{7D2A7DE2-E315-4CC1-B360-AEC7AEAFC8AE}" dt="2023-02-09T16:49:20.575" v="3193" actId="122"/>
          <ac:spMkLst>
            <pc:docMk/>
            <pc:sldMk cId="1149507024" sldId="264"/>
            <ac:spMk id="3" creationId="{92D26BC3-7BF4-B167-9955-F72EE3E5A1DA}"/>
          </ac:spMkLst>
        </pc:spChg>
        <pc:spChg chg="mod">
          <ac:chgData name="Moses Ortiz" userId="365db2dec6aecf36" providerId="LiveId" clId="{7D2A7DE2-E315-4CC1-B360-AEC7AEAFC8AE}" dt="2023-02-09T16:48:57.331" v="3174" actId="20577"/>
          <ac:spMkLst>
            <pc:docMk/>
            <pc:sldMk cId="1149507024" sldId="264"/>
            <ac:spMk id="5" creationId="{A7022AB8-D4D9-A5BA-2E45-F56D64F828D7}"/>
          </ac:spMkLst>
        </pc:spChg>
      </pc:sldChg>
      <pc:sldChg chg="modSp mod">
        <pc:chgData name="Moses Ortiz" userId="365db2dec6aecf36" providerId="LiveId" clId="{7D2A7DE2-E315-4CC1-B360-AEC7AEAFC8AE}" dt="2023-02-09T15:58:25" v="723" actId="20577"/>
        <pc:sldMkLst>
          <pc:docMk/>
          <pc:sldMk cId="3749319723" sldId="266"/>
        </pc:sldMkLst>
        <pc:spChg chg="mod">
          <ac:chgData name="Moses Ortiz" userId="365db2dec6aecf36" providerId="LiveId" clId="{7D2A7DE2-E315-4CC1-B360-AEC7AEAFC8AE}" dt="2023-02-09T15:58:25" v="723" actId="20577"/>
          <ac:spMkLst>
            <pc:docMk/>
            <pc:sldMk cId="3749319723" sldId="266"/>
            <ac:spMk id="6" creationId="{EFFEB51F-BE23-0039-3103-8A237060DCE3}"/>
          </ac:spMkLst>
        </pc:spChg>
      </pc:sldChg>
      <pc:sldChg chg="modSp mod">
        <pc:chgData name="Moses Ortiz" userId="365db2dec6aecf36" providerId="LiveId" clId="{7D2A7DE2-E315-4CC1-B360-AEC7AEAFC8AE}" dt="2023-02-09T16:59:22.014" v="3509" actId="27636"/>
        <pc:sldMkLst>
          <pc:docMk/>
          <pc:sldMk cId="530928855" sldId="271"/>
        </pc:sldMkLst>
        <pc:spChg chg="mod">
          <ac:chgData name="Moses Ortiz" userId="365db2dec6aecf36" providerId="LiveId" clId="{7D2A7DE2-E315-4CC1-B360-AEC7AEAFC8AE}" dt="2023-02-09T16:59:22.014" v="3509" actId="27636"/>
          <ac:spMkLst>
            <pc:docMk/>
            <pc:sldMk cId="530928855" sldId="271"/>
            <ac:spMk id="3" creationId="{92D26BC3-7BF4-B167-9955-F72EE3E5A1DA}"/>
          </ac:spMkLst>
        </pc:spChg>
        <pc:spChg chg="mod">
          <ac:chgData name="Moses Ortiz" userId="365db2dec6aecf36" providerId="LiveId" clId="{7D2A7DE2-E315-4CC1-B360-AEC7AEAFC8AE}" dt="2023-02-09T16:47:00.431" v="3148" actId="20577"/>
          <ac:spMkLst>
            <pc:docMk/>
            <pc:sldMk cId="530928855" sldId="271"/>
            <ac:spMk id="5" creationId="{DA69A2F2-9EBB-EA22-2CF2-39F815E4133D}"/>
          </ac:spMkLst>
        </pc:spChg>
        <pc:spChg chg="mod">
          <ac:chgData name="Moses Ortiz" userId="365db2dec6aecf36" providerId="LiveId" clId="{7D2A7DE2-E315-4CC1-B360-AEC7AEAFC8AE}" dt="2023-02-09T15:58:06.860" v="707" actId="20577"/>
          <ac:spMkLst>
            <pc:docMk/>
            <pc:sldMk cId="530928855" sldId="271"/>
            <ac:spMk id="6" creationId="{EFFEB51F-BE23-0039-3103-8A237060DCE3}"/>
          </ac:spMkLst>
        </pc:spChg>
      </pc:sldChg>
      <pc:sldChg chg="modSp mod">
        <pc:chgData name="Moses Ortiz" userId="365db2dec6aecf36" providerId="LiveId" clId="{7D2A7DE2-E315-4CC1-B360-AEC7AEAFC8AE}" dt="2023-02-09T16:59:31.896" v="3510" actId="122"/>
        <pc:sldMkLst>
          <pc:docMk/>
          <pc:sldMk cId="3304601820" sldId="273"/>
        </pc:sldMkLst>
        <pc:spChg chg="mod">
          <ac:chgData name="Moses Ortiz" userId="365db2dec6aecf36" providerId="LiveId" clId="{7D2A7DE2-E315-4CC1-B360-AEC7AEAFC8AE}" dt="2023-02-09T16:59:31.896" v="3510" actId="122"/>
          <ac:spMkLst>
            <pc:docMk/>
            <pc:sldMk cId="3304601820" sldId="273"/>
            <ac:spMk id="3" creationId="{92D26BC3-7BF4-B167-9955-F72EE3E5A1DA}"/>
          </ac:spMkLst>
        </pc:spChg>
      </pc:sldChg>
      <pc:sldChg chg="modSp mod">
        <pc:chgData name="Moses Ortiz" userId="365db2dec6aecf36" providerId="LiveId" clId="{7D2A7DE2-E315-4CC1-B360-AEC7AEAFC8AE}" dt="2023-02-09T17:17:22.161" v="4002" actId="20577"/>
        <pc:sldMkLst>
          <pc:docMk/>
          <pc:sldMk cId="3318479687" sldId="275"/>
        </pc:sldMkLst>
        <pc:spChg chg="mod">
          <ac:chgData name="Moses Ortiz" userId="365db2dec6aecf36" providerId="LiveId" clId="{7D2A7DE2-E315-4CC1-B360-AEC7AEAFC8AE}" dt="2023-02-09T17:17:22.161" v="4002" actId="20577"/>
          <ac:spMkLst>
            <pc:docMk/>
            <pc:sldMk cId="3318479687" sldId="275"/>
            <ac:spMk id="3" creationId="{92D26BC3-7BF4-B167-9955-F72EE3E5A1DA}"/>
          </ac:spMkLst>
        </pc:spChg>
      </pc:sldChg>
      <pc:sldChg chg="modSp mod">
        <pc:chgData name="Moses Ortiz" userId="365db2dec6aecf36" providerId="LiveId" clId="{7D2A7DE2-E315-4CC1-B360-AEC7AEAFC8AE}" dt="2023-02-10T15:03:50.274" v="4046" actId="120"/>
        <pc:sldMkLst>
          <pc:docMk/>
          <pc:sldMk cId="1987315694" sldId="276"/>
        </pc:sldMkLst>
        <pc:spChg chg="mod">
          <ac:chgData name="Moses Ortiz" userId="365db2dec6aecf36" providerId="LiveId" clId="{7D2A7DE2-E315-4CC1-B360-AEC7AEAFC8AE}" dt="2023-02-10T15:03:50.274" v="4046" actId="120"/>
          <ac:spMkLst>
            <pc:docMk/>
            <pc:sldMk cId="1987315694" sldId="276"/>
            <ac:spMk id="3" creationId="{92D26BC3-7BF4-B167-9955-F72EE3E5A1DA}"/>
          </ac:spMkLst>
        </pc:spChg>
        <pc:spChg chg="mod">
          <ac:chgData name="Moses Ortiz" userId="365db2dec6aecf36" providerId="LiveId" clId="{7D2A7DE2-E315-4CC1-B360-AEC7AEAFC8AE}" dt="2023-02-09T15:58:15.310" v="715" actId="20577"/>
          <ac:spMkLst>
            <pc:docMk/>
            <pc:sldMk cId="1987315694" sldId="276"/>
            <ac:spMk id="6" creationId="{EFFEB51F-BE23-0039-3103-8A237060DCE3}"/>
          </ac:spMkLst>
        </pc:spChg>
      </pc:sldChg>
      <pc:sldChg chg="modSp mod">
        <pc:chgData name="Moses Ortiz" userId="365db2dec6aecf36" providerId="LiveId" clId="{7D2A7DE2-E315-4CC1-B360-AEC7AEAFC8AE}" dt="2023-02-09T17:33:59.474" v="4008" actId="20577"/>
        <pc:sldMkLst>
          <pc:docMk/>
          <pc:sldMk cId="1181805827" sldId="277"/>
        </pc:sldMkLst>
        <pc:spChg chg="mod">
          <ac:chgData name="Moses Ortiz" userId="365db2dec6aecf36" providerId="LiveId" clId="{7D2A7DE2-E315-4CC1-B360-AEC7AEAFC8AE}" dt="2023-02-09T17:09:11.300" v="3957" actId="1076"/>
          <ac:spMkLst>
            <pc:docMk/>
            <pc:sldMk cId="1181805827" sldId="277"/>
            <ac:spMk id="2" creationId="{24743643-73CA-19EA-9DA6-3C80114FE508}"/>
          </ac:spMkLst>
        </pc:spChg>
        <pc:spChg chg="mod">
          <ac:chgData name="Moses Ortiz" userId="365db2dec6aecf36" providerId="LiveId" clId="{7D2A7DE2-E315-4CC1-B360-AEC7AEAFC8AE}" dt="2023-02-09T17:33:59.474" v="4008" actId="20577"/>
          <ac:spMkLst>
            <pc:docMk/>
            <pc:sldMk cId="1181805827" sldId="277"/>
            <ac:spMk id="3" creationId="{92D26BC3-7BF4-B167-9955-F72EE3E5A1DA}"/>
          </ac:spMkLst>
        </pc:spChg>
      </pc:sldChg>
      <pc:sldChg chg="modSp mod">
        <pc:chgData name="Moses Ortiz" userId="365db2dec6aecf36" providerId="LiveId" clId="{7D2A7DE2-E315-4CC1-B360-AEC7AEAFC8AE}" dt="2023-02-09T16:56:10.063" v="3501" actId="20577"/>
        <pc:sldMkLst>
          <pc:docMk/>
          <pc:sldMk cId="4062804869" sldId="278"/>
        </pc:sldMkLst>
        <pc:spChg chg="mod">
          <ac:chgData name="Moses Ortiz" userId="365db2dec6aecf36" providerId="LiveId" clId="{7D2A7DE2-E315-4CC1-B360-AEC7AEAFC8AE}" dt="2023-02-09T16:56:10.063" v="3501" actId="20577"/>
          <ac:spMkLst>
            <pc:docMk/>
            <pc:sldMk cId="4062804869" sldId="278"/>
            <ac:spMk id="3" creationId="{92D26BC3-7BF4-B167-9955-F72EE3E5A1DA}"/>
          </ac:spMkLst>
        </pc:spChg>
      </pc:sldChg>
      <pc:sldChg chg="new del">
        <pc:chgData name="Moses Ortiz" userId="365db2dec6aecf36" providerId="LiveId" clId="{7D2A7DE2-E315-4CC1-B360-AEC7AEAFC8AE}" dt="2023-02-09T15:37:39.743" v="11" actId="680"/>
        <pc:sldMkLst>
          <pc:docMk/>
          <pc:sldMk cId="2321538123" sldId="279"/>
        </pc:sldMkLst>
      </pc:sldChg>
      <pc:sldChg chg="add del setBg">
        <pc:chgData name="Moses Ortiz" userId="365db2dec6aecf36" providerId="LiveId" clId="{7D2A7DE2-E315-4CC1-B360-AEC7AEAFC8AE}" dt="2023-02-09T15:37:44.471" v="13"/>
        <pc:sldMkLst>
          <pc:docMk/>
          <pc:sldMk cId="3049403008" sldId="279"/>
        </pc:sldMkLst>
      </pc:sldChg>
      <pc:sldChg chg="add del setBg">
        <pc:chgData name="Moses Ortiz" userId="365db2dec6aecf36" providerId="LiveId" clId="{7D2A7DE2-E315-4CC1-B360-AEC7AEAFC8AE}" dt="2023-02-09T14:11:19.173" v="9"/>
        <pc:sldMkLst>
          <pc:docMk/>
          <pc:sldMk cId="3165523797" sldId="279"/>
        </pc:sldMkLst>
      </pc:sldChg>
      <pc:sldChg chg="addSp modSp add mod ord">
        <pc:chgData name="Moses Ortiz" userId="365db2dec6aecf36" providerId="LiveId" clId="{7D2A7DE2-E315-4CC1-B360-AEC7AEAFC8AE}" dt="2023-02-09T17:03:03.730" v="3760" actId="20577"/>
        <pc:sldMkLst>
          <pc:docMk/>
          <pc:sldMk cId="4085987190" sldId="279"/>
        </pc:sldMkLst>
        <pc:spChg chg="mod">
          <ac:chgData name="Moses Ortiz" userId="365db2dec6aecf36" providerId="LiveId" clId="{7D2A7DE2-E315-4CC1-B360-AEC7AEAFC8AE}" dt="2023-02-09T15:46:34.336" v="382" actId="14100"/>
          <ac:spMkLst>
            <pc:docMk/>
            <pc:sldMk cId="4085987190" sldId="279"/>
            <ac:spMk id="2" creationId="{24743643-73CA-19EA-9DA6-3C80114FE508}"/>
          </ac:spMkLst>
        </pc:spChg>
        <pc:spChg chg="mod">
          <ac:chgData name="Moses Ortiz" userId="365db2dec6aecf36" providerId="LiveId" clId="{7D2A7DE2-E315-4CC1-B360-AEC7AEAFC8AE}" dt="2023-02-09T17:03:03.730" v="3760" actId="20577"/>
          <ac:spMkLst>
            <pc:docMk/>
            <pc:sldMk cId="4085987190" sldId="279"/>
            <ac:spMk id="3" creationId="{92D26BC3-7BF4-B167-9955-F72EE3E5A1DA}"/>
          </ac:spMkLst>
        </pc:spChg>
        <pc:spChg chg="mod">
          <ac:chgData name="Moses Ortiz" userId="365db2dec6aecf36" providerId="LiveId" clId="{7D2A7DE2-E315-4CC1-B360-AEC7AEAFC8AE}" dt="2023-02-09T15:57:47.082" v="691"/>
          <ac:spMkLst>
            <pc:docMk/>
            <pc:sldMk cId="4085987190" sldId="279"/>
            <ac:spMk id="6" creationId="{EFFEB51F-BE23-0039-3103-8A237060DCE3}"/>
          </ac:spMkLst>
        </pc:spChg>
        <pc:picChg chg="add mod">
          <ac:chgData name="Moses Ortiz" userId="365db2dec6aecf36" providerId="LiveId" clId="{7D2A7DE2-E315-4CC1-B360-AEC7AEAFC8AE}" dt="2023-02-09T15:39:20.783" v="105"/>
          <ac:picMkLst>
            <pc:docMk/>
            <pc:sldMk cId="4085987190" sldId="279"/>
            <ac:picMk id="5" creationId="{643A7B7F-DA45-AC79-D21D-2DFD6B476A44}"/>
          </ac:picMkLst>
        </pc:picChg>
        <pc:picChg chg="add mod">
          <ac:chgData name="Moses Ortiz" userId="365db2dec6aecf36" providerId="LiveId" clId="{7D2A7DE2-E315-4CC1-B360-AEC7AEAFC8AE}" dt="2023-02-09T15:39:33.124" v="109" actId="1076"/>
          <ac:picMkLst>
            <pc:docMk/>
            <pc:sldMk cId="4085987190" sldId="279"/>
            <ac:picMk id="7" creationId="{D90A80A7-0103-8C27-C79E-85A5FCAFFFD1}"/>
          </ac:picMkLst>
        </pc:picChg>
      </pc:sldChg>
      <pc:sldChg chg="add del setBg">
        <pc:chgData name="Moses Ortiz" userId="365db2dec6aecf36" providerId="LiveId" clId="{7D2A7DE2-E315-4CC1-B360-AEC7AEAFC8AE}" dt="2023-02-09T15:38:50.861" v="98"/>
        <pc:sldMkLst>
          <pc:docMk/>
          <pc:sldMk cId="2984917752" sldId="280"/>
        </pc:sldMkLst>
      </pc:sldChg>
      <pc:sldChg chg="add del setBg">
        <pc:chgData name="Moses Ortiz" userId="365db2dec6aecf36" providerId="LiveId" clId="{7D2A7DE2-E315-4CC1-B360-AEC7AEAFC8AE}" dt="2023-02-09T15:40:44.727" v="195"/>
        <pc:sldMkLst>
          <pc:docMk/>
          <pc:sldMk cId="3138297136" sldId="280"/>
        </pc:sldMkLst>
      </pc:sldChg>
      <pc:sldChg chg="addSp delSp modSp add mod ord">
        <pc:chgData name="Moses Ortiz" userId="365db2dec6aecf36" providerId="LiveId" clId="{7D2A7DE2-E315-4CC1-B360-AEC7AEAFC8AE}" dt="2023-02-09T17:03:09.452" v="3764" actId="27636"/>
        <pc:sldMkLst>
          <pc:docMk/>
          <pc:sldMk cId="3446096970" sldId="280"/>
        </pc:sldMkLst>
        <pc:spChg chg="mod">
          <ac:chgData name="Moses Ortiz" userId="365db2dec6aecf36" providerId="LiveId" clId="{7D2A7DE2-E315-4CC1-B360-AEC7AEAFC8AE}" dt="2023-02-09T15:46:51.448" v="388" actId="14100"/>
          <ac:spMkLst>
            <pc:docMk/>
            <pc:sldMk cId="3446096970" sldId="280"/>
            <ac:spMk id="2" creationId="{24743643-73CA-19EA-9DA6-3C80114FE508}"/>
          </ac:spMkLst>
        </pc:spChg>
        <pc:spChg chg="mod">
          <ac:chgData name="Moses Ortiz" userId="365db2dec6aecf36" providerId="LiveId" clId="{7D2A7DE2-E315-4CC1-B360-AEC7AEAFC8AE}" dt="2023-02-09T17:03:09.452" v="3764" actId="27636"/>
          <ac:spMkLst>
            <pc:docMk/>
            <pc:sldMk cId="3446096970" sldId="280"/>
            <ac:spMk id="3" creationId="{92D26BC3-7BF4-B167-9955-F72EE3E5A1DA}"/>
          </ac:spMkLst>
        </pc:spChg>
        <pc:spChg chg="mod">
          <ac:chgData name="Moses Ortiz" userId="365db2dec6aecf36" providerId="LiveId" clId="{7D2A7DE2-E315-4CC1-B360-AEC7AEAFC8AE}" dt="2023-02-09T15:57:38.500" v="688"/>
          <ac:spMkLst>
            <pc:docMk/>
            <pc:sldMk cId="3446096970" sldId="280"/>
            <ac:spMk id="6" creationId="{EFFEB51F-BE23-0039-3103-8A237060DCE3}"/>
          </ac:spMkLst>
        </pc:spChg>
        <pc:picChg chg="add mod">
          <ac:chgData name="Moses Ortiz" userId="365db2dec6aecf36" providerId="LiveId" clId="{7D2A7DE2-E315-4CC1-B360-AEC7AEAFC8AE}" dt="2023-02-09T15:42:20.720" v="225" actId="1076"/>
          <ac:picMkLst>
            <pc:docMk/>
            <pc:sldMk cId="3446096970" sldId="280"/>
            <ac:picMk id="5" creationId="{BDF4B13F-CF23-A8DA-F262-5DFFD579FB71}"/>
          </ac:picMkLst>
        </pc:picChg>
        <pc:picChg chg="del mod">
          <ac:chgData name="Moses Ortiz" userId="365db2dec6aecf36" providerId="LiveId" clId="{7D2A7DE2-E315-4CC1-B360-AEC7AEAFC8AE}" dt="2023-02-09T15:40:55.760" v="198" actId="478"/>
          <ac:picMkLst>
            <pc:docMk/>
            <pc:sldMk cId="3446096970" sldId="280"/>
            <ac:picMk id="7" creationId="{D90A80A7-0103-8C27-C79E-85A5FCAFFFD1}"/>
          </ac:picMkLst>
        </pc:picChg>
        <pc:picChg chg="add mod">
          <ac:chgData name="Moses Ortiz" userId="365db2dec6aecf36" providerId="LiveId" clId="{7D2A7DE2-E315-4CC1-B360-AEC7AEAFC8AE}" dt="2023-02-09T16:45:14.998" v="3106" actId="1076"/>
          <ac:picMkLst>
            <pc:docMk/>
            <pc:sldMk cId="3446096970" sldId="280"/>
            <ac:picMk id="8" creationId="{DADF39BA-CBA5-2CD9-7E39-5B581128A0F0}"/>
          </ac:picMkLst>
        </pc:picChg>
      </pc:sldChg>
      <pc:sldChg chg="add del setBg">
        <pc:chgData name="Moses Ortiz" userId="365db2dec6aecf36" providerId="LiveId" clId="{7D2A7DE2-E315-4CC1-B360-AEC7AEAFC8AE}" dt="2023-02-09T15:41:02.534" v="202"/>
        <pc:sldMkLst>
          <pc:docMk/>
          <pc:sldMk cId="81807059" sldId="281"/>
        </pc:sldMkLst>
      </pc:sldChg>
      <pc:sldChg chg="addSp delSp modSp add mod">
        <pc:chgData name="Moses Ortiz" userId="365db2dec6aecf36" providerId="LiveId" clId="{7D2A7DE2-E315-4CC1-B360-AEC7AEAFC8AE}" dt="2023-02-09T17:10:44.160" v="3973" actId="27636"/>
        <pc:sldMkLst>
          <pc:docMk/>
          <pc:sldMk cId="2700964572" sldId="281"/>
        </pc:sldMkLst>
        <pc:spChg chg="mod">
          <ac:chgData name="Moses Ortiz" userId="365db2dec6aecf36" providerId="LiveId" clId="{7D2A7DE2-E315-4CC1-B360-AEC7AEAFC8AE}" dt="2023-02-09T15:46:42.485" v="384" actId="14100"/>
          <ac:spMkLst>
            <pc:docMk/>
            <pc:sldMk cId="2700964572" sldId="281"/>
            <ac:spMk id="2" creationId="{24743643-73CA-19EA-9DA6-3C80114FE508}"/>
          </ac:spMkLst>
        </pc:spChg>
        <pc:spChg chg="mod">
          <ac:chgData name="Moses Ortiz" userId="365db2dec6aecf36" providerId="LiveId" clId="{7D2A7DE2-E315-4CC1-B360-AEC7AEAFC8AE}" dt="2023-02-09T17:10:44.160" v="3973" actId="27636"/>
          <ac:spMkLst>
            <pc:docMk/>
            <pc:sldMk cId="2700964572" sldId="281"/>
            <ac:spMk id="3" creationId="{92D26BC3-7BF4-B167-9955-F72EE3E5A1DA}"/>
          </ac:spMkLst>
        </pc:spChg>
        <pc:spChg chg="mod">
          <ac:chgData name="Moses Ortiz" userId="365db2dec6aecf36" providerId="LiveId" clId="{7D2A7DE2-E315-4CC1-B360-AEC7AEAFC8AE}" dt="2023-02-09T15:57:44.241" v="690"/>
          <ac:spMkLst>
            <pc:docMk/>
            <pc:sldMk cId="2700964572" sldId="281"/>
            <ac:spMk id="6" creationId="{EFFEB51F-BE23-0039-3103-8A237060DCE3}"/>
          </ac:spMkLst>
        </pc:spChg>
        <pc:spChg chg="add del">
          <ac:chgData name="Moses Ortiz" userId="365db2dec6aecf36" providerId="LiveId" clId="{7D2A7DE2-E315-4CC1-B360-AEC7AEAFC8AE}" dt="2023-02-09T15:42:43.958" v="229" actId="22"/>
          <ac:spMkLst>
            <pc:docMk/>
            <pc:sldMk cId="2700964572" sldId="281"/>
            <ac:spMk id="8" creationId="{6C474201-43A0-ADFA-F44F-E1CFF5562822}"/>
          </ac:spMkLst>
        </pc:spChg>
        <pc:picChg chg="del">
          <ac:chgData name="Moses Ortiz" userId="365db2dec6aecf36" providerId="LiveId" clId="{7D2A7DE2-E315-4CC1-B360-AEC7AEAFC8AE}" dt="2023-02-09T15:42:42.591" v="227" actId="478"/>
          <ac:picMkLst>
            <pc:docMk/>
            <pc:sldMk cId="2700964572" sldId="281"/>
            <ac:picMk id="7" creationId="{D90A80A7-0103-8C27-C79E-85A5FCAFFFD1}"/>
          </ac:picMkLst>
        </pc:picChg>
        <pc:picChg chg="add mod">
          <ac:chgData name="Moses Ortiz" userId="365db2dec6aecf36" providerId="LiveId" clId="{7D2A7DE2-E315-4CC1-B360-AEC7AEAFC8AE}" dt="2023-02-09T17:10:34.913" v="3959" actId="1076"/>
          <ac:picMkLst>
            <pc:docMk/>
            <pc:sldMk cId="2700964572" sldId="281"/>
            <ac:picMk id="9" creationId="{0708D846-43C6-93B2-2363-8D910C84640F}"/>
          </ac:picMkLst>
        </pc:picChg>
      </pc:sldChg>
      <pc:sldChg chg="add del setBg">
        <pc:chgData name="Moses Ortiz" userId="365db2dec6aecf36" providerId="LiveId" clId="{7D2A7DE2-E315-4CC1-B360-AEC7AEAFC8AE}" dt="2023-02-09T15:40:57.898" v="200"/>
        <pc:sldMkLst>
          <pc:docMk/>
          <pc:sldMk cId="4233535232" sldId="281"/>
        </pc:sldMkLst>
      </pc:sldChg>
      <pc:sldChg chg="addSp delSp modSp add mod ord">
        <pc:chgData name="Moses Ortiz" userId="365db2dec6aecf36" providerId="LiveId" clId="{7D2A7DE2-E315-4CC1-B360-AEC7AEAFC8AE}" dt="2023-02-09T17:18:21.184" v="4006" actId="20577"/>
        <pc:sldMkLst>
          <pc:docMk/>
          <pc:sldMk cId="2420283686" sldId="282"/>
        </pc:sldMkLst>
        <pc:spChg chg="mod">
          <ac:chgData name="Moses Ortiz" userId="365db2dec6aecf36" providerId="LiveId" clId="{7D2A7DE2-E315-4CC1-B360-AEC7AEAFC8AE}" dt="2023-02-09T15:46:47.210" v="386" actId="14100"/>
          <ac:spMkLst>
            <pc:docMk/>
            <pc:sldMk cId="2420283686" sldId="282"/>
            <ac:spMk id="2" creationId="{24743643-73CA-19EA-9DA6-3C80114FE508}"/>
          </ac:spMkLst>
        </pc:spChg>
        <pc:spChg chg="mod">
          <ac:chgData name="Moses Ortiz" userId="365db2dec6aecf36" providerId="LiveId" clId="{7D2A7DE2-E315-4CC1-B360-AEC7AEAFC8AE}" dt="2023-02-09T17:18:21.184" v="4006" actId="20577"/>
          <ac:spMkLst>
            <pc:docMk/>
            <pc:sldMk cId="2420283686" sldId="282"/>
            <ac:spMk id="3" creationId="{92D26BC3-7BF4-B167-9955-F72EE3E5A1DA}"/>
          </ac:spMkLst>
        </pc:spChg>
        <pc:spChg chg="mod">
          <ac:chgData name="Moses Ortiz" userId="365db2dec6aecf36" providerId="LiveId" clId="{7D2A7DE2-E315-4CC1-B360-AEC7AEAFC8AE}" dt="2023-02-09T15:57:41.336" v="689"/>
          <ac:spMkLst>
            <pc:docMk/>
            <pc:sldMk cId="2420283686" sldId="282"/>
            <ac:spMk id="6" creationId="{EFFEB51F-BE23-0039-3103-8A237060DCE3}"/>
          </ac:spMkLst>
        </pc:spChg>
        <pc:picChg chg="add mod">
          <ac:chgData name="Moses Ortiz" userId="365db2dec6aecf36" providerId="LiveId" clId="{7D2A7DE2-E315-4CC1-B360-AEC7AEAFC8AE}" dt="2023-02-09T17:11:12.678" v="3974" actId="1076"/>
          <ac:picMkLst>
            <pc:docMk/>
            <pc:sldMk cId="2420283686" sldId="282"/>
            <ac:picMk id="5" creationId="{60BDE7F6-8D24-5EB9-5943-E44265D58B77}"/>
          </ac:picMkLst>
        </pc:picChg>
        <pc:picChg chg="del">
          <ac:chgData name="Moses Ortiz" userId="365db2dec6aecf36" providerId="LiveId" clId="{7D2A7DE2-E315-4CC1-B360-AEC7AEAFC8AE}" dt="2023-02-09T15:44:35.675" v="330" actId="478"/>
          <ac:picMkLst>
            <pc:docMk/>
            <pc:sldMk cId="2420283686" sldId="282"/>
            <ac:picMk id="9" creationId="{0708D846-43C6-93B2-2363-8D910C84640F}"/>
          </ac:picMkLst>
        </pc:picChg>
      </pc:sldChg>
      <pc:sldChg chg="addSp delSp modSp add mod ord">
        <pc:chgData name="Moses Ortiz" userId="365db2dec6aecf36" providerId="LiveId" clId="{7D2A7DE2-E315-4CC1-B360-AEC7AEAFC8AE}" dt="2023-02-09T16:51:07.842" v="3262" actId="20577"/>
        <pc:sldMkLst>
          <pc:docMk/>
          <pc:sldMk cId="699289980" sldId="283"/>
        </pc:sldMkLst>
        <pc:spChg chg="mod">
          <ac:chgData name="Moses Ortiz" userId="365db2dec6aecf36" providerId="LiveId" clId="{7D2A7DE2-E315-4CC1-B360-AEC7AEAFC8AE}" dt="2023-02-09T16:51:07.842" v="3262" actId="20577"/>
          <ac:spMkLst>
            <pc:docMk/>
            <pc:sldMk cId="699289980" sldId="283"/>
            <ac:spMk id="3" creationId="{92D26BC3-7BF4-B167-9955-F72EE3E5A1DA}"/>
          </ac:spMkLst>
        </pc:spChg>
        <pc:spChg chg="mod">
          <ac:chgData name="Moses Ortiz" userId="365db2dec6aecf36" providerId="LiveId" clId="{7D2A7DE2-E315-4CC1-B360-AEC7AEAFC8AE}" dt="2023-02-09T15:57:30.339" v="686" actId="20577"/>
          <ac:spMkLst>
            <pc:docMk/>
            <pc:sldMk cId="699289980" sldId="283"/>
            <ac:spMk id="6" creationId="{EFFEB51F-BE23-0039-3103-8A237060DCE3}"/>
          </ac:spMkLst>
        </pc:spChg>
        <pc:spChg chg="add del">
          <ac:chgData name="Moses Ortiz" userId="365db2dec6aecf36" providerId="LiveId" clId="{7D2A7DE2-E315-4CC1-B360-AEC7AEAFC8AE}" dt="2023-02-09T16:13:40.257" v="1325" actId="22"/>
          <ac:spMkLst>
            <pc:docMk/>
            <pc:sldMk cId="699289980" sldId="283"/>
            <ac:spMk id="12" creationId="{B57F29BA-0DEE-6A3A-B42C-2D90415489D5}"/>
          </ac:spMkLst>
        </pc:spChg>
        <pc:graphicFrameChg chg="add mod modGraphic">
          <ac:chgData name="Moses Ortiz" userId="365db2dec6aecf36" providerId="LiveId" clId="{7D2A7DE2-E315-4CC1-B360-AEC7AEAFC8AE}" dt="2023-02-09T16:13:32.842" v="1323" actId="20577"/>
          <ac:graphicFrameMkLst>
            <pc:docMk/>
            <pc:sldMk cId="699289980" sldId="283"/>
            <ac:graphicFrameMk id="9" creationId="{E674F69D-26A9-6A6F-14F8-527FDAC50916}"/>
          </ac:graphicFrameMkLst>
        </pc:graphicFrameChg>
        <pc:graphicFrameChg chg="add del">
          <ac:chgData name="Moses Ortiz" userId="365db2dec6aecf36" providerId="LiveId" clId="{7D2A7DE2-E315-4CC1-B360-AEC7AEAFC8AE}" dt="2023-02-09T16:09:43.566" v="1212" actId="3680"/>
          <ac:graphicFrameMkLst>
            <pc:docMk/>
            <pc:sldMk cId="699289980" sldId="283"/>
            <ac:graphicFrameMk id="10" creationId="{728A512C-D13D-14EC-5107-E9BD8670645A}"/>
          </ac:graphicFrameMkLst>
        </pc:graphicFrameChg>
        <pc:picChg chg="del">
          <ac:chgData name="Moses Ortiz" userId="365db2dec6aecf36" providerId="LiveId" clId="{7D2A7DE2-E315-4CC1-B360-AEC7AEAFC8AE}" dt="2023-02-09T15:47:41.928" v="392" actId="478"/>
          <ac:picMkLst>
            <pc:docMk/>
            <pc:sldMk cId="699289980" sldId="283"/>
            <ac:picMk id="5" creationId="{60BDE7F6-8D24-5EB9-5943-E44265D58B77}"/>
          </ac:picMkLst>
        </pc:picChg>
        <pc:picChg chg="add mod">
          <ac:chgData name="Moses Ortiz" userId="365db2dec6aecf36" providerId="LiveId" clId="{7D2A7DE2-E315-4CC1-B360-AEC7AEAFC8AE}" dt="2023-02-09T15:48:03.831" v="400" actId="1076"/>
          <ac:picMkLst>
            <pc:docMk/>
            <pc:sldMk cId="699289980" sldId="283"/>
            <ac:picMk id="7" creationId="{FEE693C3-8EAB-11A8-1CE8-81E77B607F83}"/>
          </ac:picMkLst>
        </pc:picChg>
        <pc:picChg chg="add mod">
          <ac:chgData name="Moses Ortiz" userId="365db2dec6aecf36" providerId="LiveId" clId="{7D2A7DE2-E315-4CC1-B360-AEC7AEAFC8AE}" dt="2023-02-09T15:48:04.877" v="401" actId="1076"/>
          <ac:picMkLst>
            <pc:docMk/>
            <pc:sldMk cId="699289980" sldId="283"/>
            <ac:picMk id="8" creationId="{4BD94080-F2B1-9980-45F4-5D5AF93F33BF}"/>
          </ac:picMkLst>
        </pc:picChg>
      </pc:sldChg>
      <pc:sldChg chg="addSp delSp modSp add mod">
        <pc:chgData name="Moses Ortiz" userId="365db2dec6aecf36" providerId="LiveId" clId="{7D2A7DE2-E315-4CC1-B360-AEC7AEAFC8AE}" dt="2023-02-09T16:50:15.141" v="3230" actId="122"/>
        <pc:sldMkLst>
          <pc:docMk/>
          <pc:sldMk cId="3485333790" sldId="284"/>
        </pc:sldMkLst>
        <pc:spChg chg="mod">
          <ac:chgData name="Moses Ortiz" userId="365db2dec6aecf36" providerId="LiveId" clId="{7D2A7DE2-E315-4CC1-B360-AEC7AEAFC8AE}" dt="2023-02-09T16:50:15.141" v="3230" actId="122"/>
          <ac:spMkLst>
            <pc:docMk/>
            <pc:sldMk cId="3485333790" sldId="284"/>
            <ac:spMk id="3" creationId="{92D26BC3-7BF4-B167-9955-F72EE3E5A1DA}"/>
          </ac:spMkLst>
        </pc:spChg>
        <pc:spChg chg="mod">
          <ac:chgData name="Moses Ortiz" userId="365db2dec6aecf36" providerId="LiveId" clId="{7D2A7DE2-E315-4CC1-B360-AEC7AEAFC8AE}" dt="2023-02-09T15:57:35.477" v="687"/>
          <ac:spMkLst>
            <pc:docMk/>
            <pc:sldMk cId="3485333790" sldId="284"/>
            <ac:spMk id="6" creationId="{EFFEB51F-BE23-0039-3103-8A237060DCE3}"/>
          </ac:spMkLst>
        </pc:spChg>
        <pc:picChg chg="add mod">
          <ac:chgData name="Moses Ortiz" userId="365db2dec6aecf36" providerId="LiveId" clId="{7D2A7DE2-E315-4CC1-B360-AEC7AEAFC8AE}" dt="2023-02-09T15:48:58.228" v="445" actId="1076"/>
          <ac:picMkLst>
            <pc:docMk/>
            <pc:sldMk cId="3485333790" sldId="284"/>
            <ac:picMk id="5" creationId="{539269FD-B850-CC0C-DC39-2182CDA6A299}"/>
          </ac:picMkLst>
        </pc:picChg>
        <pc:picChg chg="del">
          <ac:chgData name="Moses Ortiz" userId="365db2dec6aecf36" providerId="LiveId" clId="{7D2A7DE2-E315-4CC1-B360-AEC7AEAFC8AE}" dt="2023-02-09T15:48:43.656" v="439" actId="478"/>
          <ac:picMkLst>
            <pc:docMk/>
            <pc:sldMk cId="3485333790" sldId="284"/>
            <ac:picMk id="7" creationId="{FEE693C3-8EAB-11A8-1CE8-81E77B607F83}"/>
          </ac:picMkLst>
        </pc:picChg>
        <pc:picChg chg="del">
          <ac:chgData name="Moses Ortiz" userId="365db2dec6aecf36" providerId="LiveId" clId="{7D2A7DE2-E315-4CC1-B360-AEC7AEAFC8AE}" dt="2023-02-09T15:48:45.106" v="440" actId="478"/>
          <ac:picMkLst>
            <pc:docMk/>
            <pc:sldMk cId="3485333790" sldId="284"/>
            <ac:picMk id="8" creationId="{4BD94080-F2B1-9980-45F4-5D5AF93F33BF}"/>
          </ac:picMkLst>
        </pc:picChg>
      </pc:sldChg>
      <pc:sldChg chg="addSp delSp modSp add mod">
        <pc:chgData name="Moses Ortiz" userId="365db2dec6aecf36" providerId="LiveId" clId="{7D2A7DE2-E315-4CC1-B360-AEC7AEAFC8AE}" dt="2023-02-09T17:02:37.662" v="3639" actId="20577"/>
        <pc:sldMkLst>
          <pc:docMk/>
          <pc:sldMk cId="4096764915" sldId="285"/>
        </pc:sldMkLst>
        <pc:spChg chg="mod">
          <ac:chgData name="Moses Ortiz" userId="365db2dec6aecf36" providerId="LiveId" clId="{7D2A7DE2-E315-4CC1-B360-AEC7AEAFC8AE}" dt="2023-02-09T17:02:37.662" v="3639" actId="20577"/>
          <ac:spMkLst>
            <pc:docMk/>
            <pc:sldMk cId="4096764915" sldId="285"/>
            <ac:spMk id="3" creationId="{92D26BC3-7BF4-B167-9955-F72EE3E5A1DA}"/>
          </ac:spMkLst>
        </pc:spChg>
        <pc:spChg chg="add mod">
          <ac:chgData name="Moses Ortiz" userId="365db2dec6aecf36" providerId="LiveId" clId="{7D2A7DE2-E315-4CC1-B360-AEC7AEAFC8AE}" dt="2023-02-09T16:23:34.821" v="1621" actId="20577"/>
          <ac:spMkLst>
            <pc:docMk/>
            <pc:sldMk cId="4096764915" sldId="285"/>
            <ac:spMk id="5" creationId="{2070E344-FBF4-1435-BEB6-4C9BEAD5486B}"/>
          </ac:spMkLst>
        </pc:spChg>
        <pc:graphicFrameChg chg="mod">
          <ac:chgData name="Moses Ortiz" userId="365db2dec6aecf36" providerId="LiveId" clId="{7D2A7DE2-E315-4CC1-B360-AEC7AEAFC8AE}" dt="2023-02-09T16:13:49.458" v="1329"/>
          <ac:graphicFrameMkLst>
            <pc:docMk/>
            <pc:sldMk cId="4096764915" sldId="285"/>
            <ac:graphicFrameMk id="9" creationId="{E674F69D-26A9-6A6F-14F8-527FDAC50916}"/>
          </ac:graphicFrameMkLst>
        </pc:graphicFrameChg>
        <pc:picChg chg="del">
          <ac:chgData name="Moses Ortiz" userId="365db2dec6aecf36" providerId="LiveId" clId="{7D2A7DE2-E315-4CC1-B360-AEC7AEAFC8AE}" dt="2023-02-09T16:13:54.117" v="1331" actId="478"/>
          <ac:picMkLst>
            <pc:docMk/>
            <pc:sldMk cId="4096764915" sldId="285"/>
            <ac:picMk id="7" creationId="{FEE693C3-8EAB-11A8-1CE8-81E77B607F83}"/>
          </ac:picMkLst>
        </pc:picChg>
        <pc:picChg chg="del">
          <ac:chgData name="Moses Ortiz" userId="365db2dec6aecf36" providerId="LiveId" clId="{7D2A7DE2-E315-4CC1-B360-AEC7AEAFC8AE}" dt="2023-02-09T16:13:53.191" v="1330" actId="478"/>
          <ac:picMkLst>
            <pc:docMk/>
            <pc:sldMk cId="4096764915" sldId="285"/>
            <ac:picMk id="8" creationId="{4BD94080-F2B1-9980-45F4-5D5AF93F33BF}"/>
          </ac:picMkLst>
        </pc:picChg>
      </pc:sldChg>
      <pc:sldChg chg="addSp delSp modSp add mod">
        <pc:chgData name="Moses Ortiz" userId="365db2dec6aecf36" providerId="LiveId" clId="{7D2A7DE2-E315-4CC1-B360-AEC7AEAFC8AE}" dt="2023-02-09T16:46:36.306" v="3123" actId="1076"/>
        <pc:sldMkLst>
          <pc:docMk/>
          <pc:sldMk cId="2010658839" sldId="286"/>
        </pc:sldMkLst>
        <pc:spChg chg="mod">
          <ac:chgData name="Moses Ortiz" userId="365db2dec6aecf36" providerId="LiveId" clId="{7D2A7DE2-E315-4CC1-B360-AEC7AEAFC8AE}" dt="2023-02-09T16:32:51.086" v="2267" actId="404"/>
          <ac:spMkLst>
            <pc:docMk/>
            <pc:sldMk cId="2010658839" sldId="286"/>
            <ac:spMk id="2" creationId="{24743643-73CA-19EA-9DA6-3C80114FE508}"/>
          </ac:spMkLst>
        </pc:spChg>
        <pc:spChg chg="mod">
          <ac:chgData name="Moses Ortiz" userId="365db2dec6aecf36" providerId="LiveId" clId="{7D2A7DE2-E315-4CC1-B360-AEC7AEAFC8AE}" dt="2023-02-09T16:45:39.457" v="3115" actId="27636"/>
          <ac:spMkLst>
            <pc:docMk/>
            <pc:sldMk cId="2010658839" sldId="286"/>
            <ac:spMk id="3" creationId="{92D26BC3-7BF4-B167-9955-F72EE3E5A1DA}"/>
          </ac:spMkLst>
        </pc:spChg>
        <pc:spChg chg="mod">
          <ac:chgData name="Moses Ortiz" userId="365db2dec6aecf36" providerId="LiveId" clId="{7D2A7DE2-E315-4CC1-B360-AEC7AEAFC8AE}" dt="2023-02-09T16:35:40.680" v="2308" actId="1076"/>
          <ac:spMkLst>
            <pc:docMk/>
            <pc:sldMk cId="2010658839" sldId="286"/>
            <ac:spMk id="6" creationId="{EFFEB51F-BE23-0039-3103-8A237060DCE3}"/>
          </ac:spMkLst>
        </pc:spChg>
        <pc:spChg chg="add del">
          <ac:chgData name="Moses Ortiz" userId="365db2dec6aecf36" providerId="LiveId" clId="{7D2A7DE2-E315-4CC1-B360-AEC7AEAFC8AE}" dt="2023-02-09T16:46:26.794" v="3117" actId="22"/>
          <ac:spMkLst>
            <pc:docMk/>
            <pc:sldMk cId="2010658839" sldId="286"/>
            <ac:spMk id="9" creationId="{7F9DBFA2-1195-2CE5-61B8-081843F651A3}"/>
          </ac:spMkLst>
        </pc:spChg>
        <pc:spChg chg="add mod">
          <ac:chgData name="Moses Ortiz" userId="365db2dec6aecf36" providerId="LiveId" clId="{7D2A7DE2-E315-4CC1-B360-AEC7AEAFC8AE}" dt="2023-02-09T16:46:36.306" v="3123" actId="1076"/>
          <ac:spMkLst>
            <pc:docMk/>
            <pc:sldMk cId="2010658839" sldId="286"/>
            <ac:spMk id="11" creationId="{DF61FD05-04A5-018D-6E08-83A9BB3FCD49}"/>
          </ac:spMkLst>
        </pc:spChg>
        <pc:graphicFrameChg chg="add del mod modGraphic">
          <ac:chgData name="Moses Ortiz" userId="365db2dec6aecf36" providerId="LiveId" clId="{7D2A7DE2-E315-4CC1-B360-AEC7AEAFC8AE}" dt="2023-02-09T16:34:51.360" v="2284"/>
          <ac:graphicFrameMkLst>
            <pc:docMk/>
            <pc:sldMk cId="2010658839" sldId="286"/>
            <ac:graphicFrameMk id="4" creationId="{8D2C0E89-9211-EF65-961A-00CE5D9B7460}"/>
          </ac:graphicFrameMkLst>
        </pc:graphicFrameChg>
        <pc:graphicFrameChg chg="add del mod">
          <ac:chgData name="Moses Ortiz" userId="365db2dec6aecf36" providerId="LiveId" clId="{7D2A7DE2-E315-4CC1-B360-AEC7AEAFC8AE}" dt="2023-02-09T16:34:58.815" v="2294"/>
          <ac:graphicFrameMkLst>
            <pc:docMk/>
            <pc:sldMk cId="2010658839" sldId="286"/>
            <ac:graphicFrameMk id="5" creationId="{649ECC0A-821C-6B59-88B9-771F8B9A63A9}"/>
          </ac:graphicFrameMkLst>
        </pc:graphicFrameChg>
        <pc:graphicFrameChg chg="add mod modGraphic">
          <ac:chgData name="Moses Ortiz" userId="365db2dec6aecf36" providerId="LiveId" clId="{7D2A7DE2-E315-4CC1-B360-AEC7AEAFC8AE}" dt="2023-02-09T16:39:05.761" v="2359" actId="20577"/>
          <ac:graphicFrameMkLst>
            <pc:docMk/>
            <pc:sldMk cId="2010658839" sldId="286"/>
            <ac:graphicFrameMk id="7" creationId="{0DDDE0DA-9E0E-0CAC-B84B-AAA59D4448A5}"/>
          </ac:graphicFrameMkLst>
        </pc:graphicFrameChg>
        <pc:picChg chg="mod">
          <ac:chgData name="Moses Ortiz" userId="365db2dec6aecf36" providerId="LiveId" clId="{7D2A7DE2-E315-4CC1-B360-AEC7AEAFC8AE}" dt="2023-02-09T16:35:38.339" v="2307" actId="1076"/>
          <ac:picMkLst>
            <pc:docMk/>
            <pc:sldMk cId="2010658839" sldId="286"/>
            <ac:picMk id="20" creationId="{BBB120BD-7A98-6B06-1CA7-9C5D3312E86D}"/>
          </ac:picMkLst>
        </pc:picChg>
        <pc:picChg chg="del">
          <ac:chgData name="Moses Ortiz" userId="365db2dec6aecf36" providerId="LiveId" clId="{7D2A7DE2-E315-4CC1-B360-AEC7AEAFC8AE}" dt="2023-02-09T16:35:42.684" v="2309" actId="478"/>
          <ac:picMkLst>
            <pc:docMk/>
            <pc:sldMk cId="2010658839" sldId="286"/>
            <ac:picMk id="1026" creationId="{DA941B33-587C-5E67-7C96-17588BECF0EE}"/>
          </ac:picMkLst>
        </pc:picChg>
      </pc:sldChg>
      <pc:sldChg chg="new del">
        <pc:chgData name="Moses Ortiz" userId="365db2dec6aecf36" providerId="LiveId" clId="{7D2A7DE2-E315-4CC1-B360-AEC7AEAFC8AE}" dt="2023-02-09T17:04:02.266" v="3766" actId="680"/>
        <pc:sldMkLst>
          <pc:docMk/>
          <pc:sldMk cId="2892066258" sldId="287"/>
        </pc:sldMkLst>
      </pc:sldChg>
      <pc:sldChg chg="addSp delSp modSp add mod ord">
        <pc:chgData name="Moses Ortiz" userId="365db2dec6aecf36" providerId="LiveId" clId="{7D2A7DE2-E315-4CC1-B360-AEC7AEAFC8AE}" dt="2023-02-09T17:16:17.485" v="3998" actId="403"/>
        <pc:sldMkLst>
          <pc:docMk/>
          <pc:sldMk cId="3322387123" sldId="287"/>
        </pc:sldMkLst>
        <pc:spChg chg="mod">
          <ac:chgData name="Moses Ortiz" userId="365db2dec6aecf36" providerId="LiveId" clId="{7D2A7DE2-E315-4CC1-B360-AEC7AEAFC8AE}" dt="2023-02-09T17:16:17.485" v="3998" actId="403"/>
          <ac:spMkLst>
            <pc:docMk/>
            <pc:sldMk cId="3322387123" sldId="287"/>
            <ac:spMk id="2" creationId="{24743643-73CA-19EA-9DA6-3C80114FE508}"/>
          </ac:spMkLst>
        </pc:spChg>
        <pc:spChg chg="del mod">
          <ac:chgData name="Moses Ortiz" userId="365db2dec6aecf36" providerId="LiveId" clId="{7D2A7DE2-E315-4CC1-B360-AEC7AEAFC8AE}" dt="2023-02-09T17:08:20.715" v="3939" actId="478"/>
          <ac:spMkLst>
            <pc:docMk/>
            <pc:sldMk cId="3322387123" sldId="287"/>
            <ac:spMk id="3" creationId="{92D26BC3-7BF4-B167-9955-F72EE3E5A1DA}"/>
          </ac:spMkLst>
        </pc:spChg>
        <pc:spChg chg="mod">
          <ac:chgData name="Moses Ortiz" userId="365db2dec6aecf36" providerId="LiveId" clId="{7D2A7DE2-E315-4CC1-B360-AEC7AEAFC8AE}" dt="2023-02-09T17:07:18.453" v="3901" actId="20577"/>
          <ac:spMkLst>
            <pc:docMk/>
            <pc:sldMk cId="3322387123" sldId="287"/>
            <ac:spMk id="6" creationId="{EFFEB51F-BE23-0039-3103-8A237060DCE3}"/>
          </ac:spMkLst>
        </pc:spChg>
        <pc:spChg chg="add del mod">
          <ac:chgData name="Moses Ortiz" userId="365db2dec6aecf36" providerId="LiveId" clId="{7D2A7DE2-E315-4CC1-B360-AEC7AEAFC8AE}" dt="2023-02-09T17:08:27.346" v="3942" actId="478"/>
          <ac:spMkLst>
            <pc:docMk/>
            <pc:sldMk cId="3322387123" sldId="287"/>
            <ac:spMk id="8" creationId="{9556D39B-4316-37BB-5916-A6B677DD4F5F}"/>
          </ac:spMkLst>
        </pc:spChg>
        <pc:spChg chg="add mod">
          <ac:chgData name="Moses Ortiz" userId="365db2dec6aecf36" providerId="LiveId" clId="{7D2A7DE2-E315-4CC1-B360-AEC7AEAFC8AE}" dt="2023-02-09T17:16:09.284" v="3993" actId="14100"/>
          <ac:spMkLst>
            <pc:docMk/>
            <pc:sldMk cId="3322387123" sldId="287"/>
            <ac:spMk id="10" creationId="{87EBD355-1ACE-4A54-0946-FB59B9211518}"/>
          </ac:spMkLst>
        </pc:spChg>
        <pc:picChg chg="add mod">
          <ac:chgData name="Moses Ortiz" userId="365db2dec6aecf36" providerId="LiveId" clId="{7D2A7DE2-E315-4CC1-B360-AEC7AEAFC8AE}" dt="2023-02-09T17:07:35.972" v="3908" actId="1076"/>
          <ac:picMkLst>
            <pc:docMk/>
            <pc:sldMk cId="3322387123" sldId="287"/>
            <ac:picMk id="5" creationId="{21359434-31E9-08A0-1F10-3EBA51592617}"/>
          </ac:picMkLst>
        </pc:picChg>
      </pc:sldChg>
      <pc:sldChg chg="new del">
        <pc:chgData name="Moses Ortiz" userId="365db2dec6aecf36" providerId="LiveId" clId="{7D2A7DE2-E315-4CC1-B360-AEC7AEAFC8AE}" dt="2023-02-10T15:04:16.920" v="4049" actId="47"/>
        <pc:sldMkLst>
          <pc:docMk/>
          <pc:sldMk cId="35705555" sldId="288"/>
        </pc:sldMkLst>
      </pc:sldChg>
      <pc:sldChg chg="new del">
        <pc:chgData name="Moses Ortiz" userId="365db2dec6aecf36" providerId="LiveId" clId="{7D2A7DE2-E315-4CC1-B360-AEC7AEAFC8AE}" dt="2023-02-10T15:01:19.589" v="4010" actId="47"/>
        <pc:sldMkLst>
          <pc:docMk/>
          <pc:sldMk cId="466373728" sldId="288"/>
        </pc:sldMkLst>
      </pc:sldChg>
      <pc:sldChg chg="modSp add mod">
        <pc:chgData name="Moses Ortiz" userId="365db2dec6aecf36" providerId="LiveId" clId="{7D2A7DE2-E315-4CC1-B360-AEC7AEAFC8AE}" dt="2023-02-10T15:10:56.191" v="4874" actId="20577"/>
        <pc:sldMkLst>
          <pc:docMk/>
          <pc:sldMk cId="952986197" sldId="289"/>
        </pc:sldMkLst>
        <pc:spChg chg="mod">
          <ac:chgData name="Moses Ortiz" userId="365db2dec6aecf36" providerId="LiveId" clId="{7D2A7DE2-E315-4CC1-B360-AEC7AEAFC8AE}" dt="2023-02-10T15:05:19.341" v="4209" actId="20577"/>
          <ac:spMkLst>
            <pc:docMk/>
            <pc:sldMk cId="952986197" sldId="289"/>
            <ac:spMk id="2" creationId="{24743643-73CA-19EA-9DA6-3C80114FE508}"/>
          </ac:spMkLst>
        </pc:spChg>
        <pc:spChg chg="mod">
          <ac:chgData name="Moses Ortiz" userId="365db2dec6aecf36" providerId="LiveId" clId="{7D2A7DE2-E315-4CC1-B360-AEC7AEAFC8AE}" dt="2023-02-10T15:10:56.191" v="4874" actId="20577"/>
          <ac:spMkLst>
            <pc:docMk/>
            <pc:sldMk cId="952986197" sldId="289"/>
            <ac:spMk id="3" creationId="{92D26BC3-7BF4-B167-9955-F72EE3E5A1DA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4A945-F0DE-2D50-9E75-3F4D478ECD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9FFDD8-8909-30A7-B0B6-6D7CB5D16C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E00320-1B42-C293-0EFC-7D16907CE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5B040-58FF-44DE-8D66-5D848A5CDD64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1E36BC-B58D-33A0-FCEB-D847A4767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E0E7DA-8713-40F6-F86B-D77E3200C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FA868-5021-47B4-B535-1815EB0E4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314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F47AE-76A6-8B19-00BF-6D598A0F4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1EFE6C-506D-A025-A067-E07E0E860E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C1216C-4C0C-E725-FFD2-14A6C2FC3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5B040-58FF-44DE-8D66-5D848A5CDD64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C0FA12-CA4B-E8EA-7E01-4D93C89B8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FCC09E-9F89-08E5-C93D-F4FBC67DE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FA868-5021-47B4-B535-1815EB0E4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556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B8A8D3-DA64-5303-B215-A188D6EC97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236B61-B11C-386D-F52D-C83F80AA32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1AC3CA-A344-144A-03E5-41603B1BA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5B040-58FF-44DE-8D66-5D848A5CDD64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E1DDAE-CDB0-CA9C-AC53-78817404C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25BAD3-97C4-AF81-9E50-5E5282843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FA868-5021-47B4-B535-1815EB0E4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003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EB612-2408-8B90-8004-417233C58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C4A68A-80A6-0F73-BCC3-2BACCE4501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CC2978-18C9-E68E-5DE4-64D7B0DBB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5B040-58FF-44DE-8D66-5D848A5CDD64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E7A210-AA69-0C29-03AB-B0B4F491E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9A253B-7F76-68EC-EE76-1EBEA2C53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FA868-5021-47B4-B535-1815EB0E4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331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2056A-0504-4516-9142-740FA4F43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811ED5-C20E-8790-44B3-AF516EFDA6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AF3822-87E4-58C0-6DE2-D6CC87E9E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5B040-58FF-44DE-8D66-5D848A5CDD64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265F4A-F884-B9D2-CEE4-D600EA058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953C40-79B8-F1DB-9044-B61E916C6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FA868-5021-47B4-B535-1815EB0E4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283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6ED91-F1B9-D4A6-4130-E8D6B70E0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0DEED0-0ED6-ACD5-8DCF-8C82255728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717E6C-C63C-428C-F151-E4EA2AC1C5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8B15DB-1AC9-79A6-3D6A-296CD0C4F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5B040-58FF-44DE-8D66-5D848A5CDD64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CF9D2F-0E2D-9D79-EF17-5C25EE4FE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187CF8-7F49-B74B-8E20-4BDF540D3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FA868-5021-47B4-B535-1815EB0E4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6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5D476-722D-FA3E-F1BE-1E084846F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5E81AB-7853-693B-F8D8-61CE267FCC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474C68-F8A0-350F-B925-C90ABCAFFE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EBD52F-97F9-6784-4E63-E69529A36F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B3E8205-BA50-80B2-DCAB-25846CA525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C8F43A-8CBE-88D7-7DE3-4F527E8C2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5B040-58FF-44DE-8D66-5D848A5CDD64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250F9E9-A05C-333F-3C9A-5704B09C3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9C21A8-AEC0-DBD9-2435-623736483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FA868-5021-47B4-B535-1815EB0E4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670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395B3-FAF3-4CD2-AF79-FDD0DF2CE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8724D6-00BB-414C-9100-8FB92678D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5B040-58FF-44DE-8D66-5D848A5CDD64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BE57B7-EBA6-6D30-F269-11245AB5E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D8CF99-613F-45AC-2B3D-6E1EB6960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FA868-5021-47B4-B535-1815EB0E4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365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037858E-F5A1-7D45-1ECF-8591C9DE5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5B040-58FF-44DE-8D66-5D848A5CDD64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7994DC-93F6-731D-31CE-49823300A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8F3733-90A7-F5C5-CB4B-4213EABEB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FA868-5021-47B4-B535-1815EB0E4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163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B5F88-D4D3-0844-A090-4BC1F67BB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8CEFA-8370-01DA-D455-4809AE3B1E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3D703C-301A-847F-8C4E-85454531C3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06CBC8-CAA9-C419-B651-27CEF1984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5B040-58FF-44DE-8D66-5D848A5CDD64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FFFC5A-8C76-6DF4-F4C1-AA3F35333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F74D93-56DA-CAB6-02D9-3FA89331A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FA868-5021-47B4-B535-1815EB0E4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396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36E6D-5EFE-915F-D62F-33040B403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DDD03D4-0197-AD01-52AE-9FD4F021F3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443531-7912-72DC-FA33-3C959BE7EB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C1D9C8-3EF9-012A-39A5-22FB40CD2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5B040-58FF-44DE-8D66-5D848A5CDD64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3308B3-F1AC-9F6C-B3CF-978C2F0E3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7F3615-5518-F3E8-9D48-A360CBB6D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FA868-5021-47B4-B535-1815EB0E4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475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9000"/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443E90C-BED2-89ED-29DC-99B38143C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F10B45-B6F8-654F-AE78-894846F3EA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0C9CD8-D425-ACE9-2108-1267154C28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5B040-58FF-44DE-8D66-5D848A5CDD64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14D2C2-A234-7E71-DA93-148A61D40B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129E9B-902C-E093-D150-30766771D7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8FA868-5021-47B4-B535-1815EB0E4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611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6.png"/><Relationship Id="rId7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6.png"/><Relationship Id="rId7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6.png"/><Relationship Id="rId7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6.png"/><Relationship Id="rId7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6.png"/><Relationship Id="rId7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43643-73CA-19EA-9DA6-3C80114FE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10325"/>
            <a:ext cx="10515600" cy="88344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dirty="0">
                <a:latin typeface="Roboto Slab" pitchFamily="2" charset="0"/>
                <a:ea typeface="Roboto Slab" pitchFamily="2" charset="0"/>
              </a:rPr>
              <a:t>Why the United States Navy?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FFEB51F-BE23-0039-3103-8A237060DCE3}"/>
              </a:ext>
            </a:extLst>
          </p:cNvPr>
          <p:cNvSpPr txBox="1">
            <a:spLocks/>
          </p:cNvSpPr>
          <p:nvPr/>
        </p:nvSpPr>
        <p:spPr>
          <a:xfrm>
            <a:off x="838200" y="5397501"/>
            <a:ext cx="10515600" cy="1374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dirty="0">
              <a:latin typeface="Roboto Slab" pitchFamily="2" charset="0"/>
              <a:ea typeface="Roboto Slab" pitchFamily="2" charset="0"/>
            </a:endParaRPr>
          </a:p>
        </p:txBody>
      </p:sp>
      <p:pic>
        <p:nvPicPr>
          <p:cNvPr id="1026" name="Picture 2" descr="United States Navy - Wikipedia">
            <a:extLst>
              <a:ext uri="{FF2B5EF4-FFF2-40B4-BE49-F238E27FC236}">
                <a16:creationId xmlns:a16="http://schemas.microsoft.com/office/drawing/2014/main" id="{DA941B33-587C-5E67-7C96-17588BECF0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4916" y="5397500"/>
            <a:ext cx="1437120" cy="1437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Navy Logo, symbol, meaning, history, PNG, brand">
            <a:extLst>
              <a:ext uri="{FF2B5EF4-FFF2-40B4-BE49-F238E27FC236}">
                <a16:creationId xmlns:a16="http://schemas.microsoft.com/office/drawing/2014/main" id="{BBB120BD-7A98-6B06-1CA7-9C5D3312E8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21" y="5397500"/>
            <a:ext cx="2439939" cy="1372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Text, logo&#10;&#10;Description automatically generated">
            <a:extLst>
              <a:ext uri="{FF2B5EF4-FFF2-40B4-BE49-F238E27FC236}">
                <a16:creationId xmlns:a16="http://schemas.microsoft.com/office/drawing/2014/main" id="{21359434-31E9-08A0-1F10-3EBA515926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734" y="4834581"/>
            <a:ext cx="3712531" cy="193538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7EBD355-1ACE-4A54-0946-FB59B9211518}"/>
              </a:ext>
            </a:extLst>
          </p:cNvPr>
          <p:cNvSpPr txBox="1"/>
          <p:nvPr/>
        </p:nvSpPr>
        <p:spPr>
          <a:xfrm>
            <a:off x="2900218" y="3302510"/>
            <a:ext cx="653010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202124"/>
                </a:solidFill>
                <a:effectLst/>
                <a:latin typeface="Roboto Slab" pitchFamily="2" charset="0"/>
                <a:ea typeface="Roboto Slab" pitchFamily="2" charset="0"/>
              </a:rPr>
              <a:t>“Nothing is more expensive than a missed opportunity.”</a:t>
            </a:r>
          </a:p>
          <a:p>
            <a:endParaRPr lang="en-US" b="0" i="0" dirty="0">
              <a:solidFill>
                <a:srgbClr val="202124"/>
              </a:solidFill>
              <a:effectLst/>
              <a:latin typeface="Roboto Slab" pitchFamily="2" charset="0"/>
              <a:ea typeface="Roboto Slab" pitchFamily="2" charset="0"/>
            </a:endParaRPr>
          </a:p>
          <a:p>
            <a:r>
              <a:rPr lang="en-US" b="0" i="0" dirty="0">
                <a:solidFill>
                  <a:srgbClr val="202124"/>
                </a:solidFill>
                <a:effectLst/>
                <a:latin typeface="Roboto Slab" pitchFamily="2" charset="0"/>
                <a:ea typeface="Roboto Slab" pitchFamily="2" charset="0"/>
              </a:rPr>
              <a:t> - </a:t>
            </a:r>
            <a:r>
              <a:rPr lang="en-US" b="1" i="0" dirty="0">
                <a:solidFill>
                  <a:srgbClr val="202124"/>
                </a:solidFill>
                <a:effectLst/>
                <a:latin typeface="Roboto Slab" pitchFamily="2" charset="0"/>
                <a:ea typeface="Roboto Slab" pitchFamily="2" charset="0"/>
              </a:rPr>
              <a:t>H.</a:t>
            </a:r>
            <a:r>
              <a:rPr lang="en-US" b="0" i="0" dirty="0">
                <a:solidFill>
                  <a:srgbClr val="202124"/>
                </a:solidFill>
                <a:effectLst/>
                <a:latin typeface="Roboto Slab" pitchFamily="2" charset="0"/>
                <a:ea typeface="Roboto Slab" pitchFamily="2" charset="0"/>
              </a:rPr>
              <a:t> </a:t>
            </a:r>
            <a:r>
              <a:rPr lang="en-US" b="1" i="0" dirty="0">
                <a:solidFill>
                  <a:srgbClr val="202124"/>
                </a:solidFill>
                <a:effectLst/>
                <a:latin typeface="Roboto Slab" pitchFamily="2" charset="0"/>
                <a:ea typeface="Roboto Slab" pitchFamily="2" charset="0"/>
              </a:rPr>
              <a:t>Jackson Brown, Jr.</a:t>
            </a:r>
            <a:endParaRPr lang="en-US" dirty="0">
              <a:latin typeface="Roboto Slab" pitchFamily="2" charset="0"/>
              <a:ea typeface="Roboto Slab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23871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43643-73CA-19EA-9DA6-3C80114FE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4453"/>
          </a:xfrm>
        </p:spPr>
        <p:txBody>
          <a:bodyPr/>
          <a:lstStyle/>
          <a:p>
            <a:pPr algn="ctr"/>
            <a:r>
              <a:rPr lang="en-US" dirty="0">
                <a:latin typeface="Roboto Slab" pitchFamily="2" charset="0"/>
                <a:ea typeface="Roboto Slab" pitchFamily="2" charset="0"/>
              </a:rPr>
              <a:t>Other Ways to Earn College Credits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D26BC3-7BF4-B167-9955-F72EE3E5A1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295400"/>
            <a:ext cx="10515600" cy="402854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1900" dirty="0">
                <a:solidFill>
                  <a:srgbClr val="222222"/>
                </a:solidFill>
                <a:effectLst/>
                <a:latin typeface="Roboto Slab" pitchFamily="2" charset="0"/>
                <a:ea typeface="Roboto Slab" pitchFamily="2" charset="0"/>
              </a:rPr>
              <a:t>College Level Examination Program (CLEP) </a:t>
            </a:r>
          </a:p>
          <a:p>
            <a:pPr marL="0" indent="0">
              <a:buNone/>
            </a:pPr>
            <a:r>
              <a:rPr lang="en-US" sz="1900" dirty="0">
                <a:solidFill>
                  <a:srgbClr val="222222"/>
                </a:solidFill>
                <a:effectLst/>
                <a:latin typeface="Roboto Slab" pitchFamily="2" charset="0"/>
                <a:ea typeface="Roboto Slab" pitchFamily="2" charset="0"/>
              </a:rPr>
              <a:t> A series of 33 standardized subject exams that can be taken for recommended college credit introductory-level classes taken in the first two years of college. Recognized at over 2,900 participating colleges and universities. All first attempts on exams are funded by the US Military</a:t>
            </a:r>
          </a:p>
          <a:p>
            <a:pPr marL="0" indent="0">
              <a:buNone/>
            </a:pPr>
            <a:r>
              <a:rPr lang="en-US" sz="1900" dirty="0">
                <a:solidFill>
                  <a:srgbClr val="222222"/>
                </a:solidFill>
                <a:effectLst/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https://www.navycollege.navy.mil/sailors/resources.htm</a:t>
            </a:r>
          </a:p>
          <a:p>
            <a:pPr marL="0" indent="0">
              <a:buNone/>
            </a:pPr>
            <a:endParaRPr lang="en-US" sz="1900" dirty="0">
              <a:solidFill>
                <a:srgbClr val="595959"/>
              </a:solidFill>
              <a:effectLst/>
              <a:latin typeface="Roboto Slab" pitchFamily="2" charset="0"/>
              <a:ea typeface="Roboto Slab" pitchFamily="2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900" dirty="0">
                <a:solidFill>
                  <a:srgbClr val="222222"/>
                </a:solidFill>
                <a:effectLst/>
                <a:latin typeface="Roboto Slab" pitchFamily="2" charset="0"/>
                <a:ea typeface="Roboto Slab" pitchFamily="2" charset="0"/>
              </a:rPr>
              <a:t>Joint Service Transcript (JST)</a:t>
            </a:r>
          </a:p>
          <a:p>
            <a:pPr marL="0" indent="0">
              <a:buNone/>
            </a:pPr>
            <a:r>
              <a:rPr lang="en-US" sz="1900" dirty="0">
                <a:solidFill>
                  <a:srgbClr val="222222"/>
                </a:solidFill>
                <a:effectLst/>
                <a:latin typeface="Roboto Slab" pitchFamily="2" charset="0"/>
                <a:ea typeface="Roboto Slab" pitchFamily="2" charset="0"/>
              </a:rPr>
              <a:t>Earn college credit recommendations by The American Council on Education (ACE) for participating in Navy training for your career, advancing in rank, and earning certifications.</a:t>
            </a:r>
          </a:p>
          <a:p>
            <a:pPr marL="0" indent="0">
              <a:buNone/>
            </a:pPr>
            <a:r>
              <a:rPr lang="en-US" sz="1900" dirty="0">
                <a:solidFill>
                  <a:srgbClr val="222222"/>
                </a:solidFill>
                <a:effectLst/>
                <a:latin typeface="Roboto Slab" pitchFamily="2" charset="0"/>
                <a:ea typeface="Roboto Slab" pitchFamily="2" charset="0"/>
              </a:rPr>
              <a:t>https://jst.doded.mil/jst/</a:t>
            </a:r>
          </a:p>
          <a:p>
            <a:pPr marL="0" indent="0">
              <a:buNone/>
            </a:pPr>
            <a:endParaRPr lang="en-US" sz="1900" dirty="0">
              <a:solidFill>
                <a:srgbClr val="222222"/>
              </a:solidFill>
              <a:effectLst/>
              <a:latin typeface="Roboto Slab" pitchFamily="2" charset="0"/>
              <a:ea typeface="Roboto Slab" pitchFamily="2" charset="0"/>
            </a:endParaRPr>
          </a:p>
          <a:p>
            <a:pPr marL="0" indent="0">
              <a:buNone/>
            </a:pPr>
            <a:r>
              <a:rPr lang="en-US" sz="1900" dirty="0">
                <a:solidFill>
                  <a:srgbClr val="222222"/>
                </a:solidFill>
                <a:effectLst/>
                <a:latin typeface="Roboto Slab" pitchFamily="2" charset="0"/>
                <a:ea typeface="Roboto Slab" pitchFamily="2" charset="0"/>
              </a:rPr>
              <a:t>Tuition Assistance (TA)</a:t>
            </a:r>
          </a:p>
          <a:p>
            <a:pPr marL="0" indent="0">
              <a:buNone/>
            </a:pPr>
            <a:r>
              <a:rPr lang="en-US" sz="1900" dirty="0">
                <a:solidFill>
                  <a:srgbClr val="222222"/>
                </a:solidFill>
                <a:effectLst/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Pay up to 100% of tuition charged by education institutions after your second year of service in the Military using online courses or “brick and mortar” institutions local to your base.</a:t>
            </a:r>
            <a:endParaRPr lang="en-US" sz="1900" dirty="0">
              <a:solidFill>
                <a:srgbClr val="222222"/>
              </a:solidFill>
              <a:effectLst/>
              <a:latin typeface="Roboto Slab" pitchFamily="2" charset="0"/>
              <a:ea typeface="Roboto Slab" pitchFamily="2" charset="0"/>
            </a:endParaRPr>
          </a:p>
          <a:p>
            <a:pPr marL="0" indent="0">
              <a:buNone/>
            </a:pPr>
            <a:r>
              <a:rPr lang="en-US" sz="1900" dirty="0">
                <a:solidFill>
                  <a:srgbClr val="222222"/>
                </a:solidFill>
                <a:effectLst/>
                <a:latin typeface="Roboto Slab" pitchFamily="2" charset="0"/>
                <a:ea typeface="Roboto Slab" pitchFamily="2" charset="0"/>
              </a:rPr>
              <a:t>https://www.navycollege.navy.mil/sailors/tuition-assistance-ncpace.htm</a:t>
            </a:r>
            <a:endParaRPr lang="en-US" sz="3000" dirty="0">
              <a:latin typeface="Roboto Slab" pitchFamily="2" charset="0"/>
              <a:ea typeface="Roboto Slab" pitchFamily="2" charset="0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FFEB51F-BE23-0039-3103-8A237060DCE3}"/>
              </a:ext>
            </a:extLst>
          </p:cNvPr>
          <p:cNvSpPr txBox="1">
            <a:spLocks/>
          </p:cNvSpPr>
          <p:nvPr/>
        </p:nvSpPr>
        <p:spPr>
          <a:xfrm>
            <a:off x="838200" y="5509770"/>
            <a:ext cx="10515600" cy="12618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latin typeface="Roboto Slab" pitchFamily="2" charset="0"/>
                <a:ea typeface="Roboto Slab" pitchFamily="2" charset="0"/>
              </a:rPr>
              <a:t>All Branches</a:t>
            </a:r>
          </a:p>
          <a:p>
            <a:pPr algn="ctr"/>
            <a:r>
              <a:rPr lang="en-US" sz="3600" dirty="0">
                <a:latin typeface="Roboto Slab" pitchFamily="2" charset="0"/>
                <a:ea typeface="Roboto Slab" pitchFamily="2" charset="0"/>
              </a:rPr>
              <a:t>Active Duty</a:t>
            </a:r>
          </a:p>
        </p:txBody>
      </p:sp>
      <p:pic>
        <p:nvPicPr>
          <p:cNvPr id="4" name="Picture 4" descr="U.S. Army logo">
            <a:extLst>
              <a:ext uri="{FF2B5EF4-FFF2-40B4-BE49-F238E27FC236}">
                <a16:creationId xmlns:a16="http://schemas.microsoft.com/office/drawing/2014/main" id="{E0ED08CA-C0F1-95DE-ABD8-1177905E88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038" y="5533689"/>
            <a:ext cx="973406" cy="1299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U.S. Air Force – Logos Download">
            <a:extLst>
              <a:ext uri="{FF2B5EF4-FFF2-40B4-BE49-F238E27FC236}">
                <a16:creationId xmlns:a16="http://schemas.microsoft.com/office/drawing/2014/main" id="{B2A9B734-01EE-08E0-A565-E8262A67F8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189" y="5571313"/>
            <a:ext cx="1261855" cy="1261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Navy Logo, symbol, meaning, history, PNG, brand">
            <a:extLst>
              <a:ext uri="{FF2B5EF4-FFF2-40B4-BE49-F238E27FC236}">
                <a16:creationId xmlns:a16="http://schemas.microsoft.com/office/drawing/2014/main" id="{E0CD06C7-21AC-7986-A52C-DB9722B564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771" y="5343696"/>
            <a:ext cx="2647950" cy="1489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C20C64D5-DE58-D81C-1044-1E61B3E861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4542" y="5417235"/>
            <a:ext cx="1418731" cy="1435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ECA00210-5217-2725-AA14-EA7BEDD804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6" y="5543718"/>
            <a:ext cx="1404895" cy="1326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Trump unveils new Space Force logo (yes, it looks like something from 'Star  Trek') | Space">
            <a:extLst>
              <a:ext uri="{FF2B5EF4-FFF2-40B4-BE49-F238E27FC236}">
                <a16:creationId xmlns:a16="http://schemas.microsoft.com/office/drawing/2014/main" id="{959E27E1-C7A9-D9E4-D45C-11C51B86F3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3300" y="5417235"/>
            <a:ext cx="1446184" cy="1388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79632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43643-73CA-19EA-9DA6-3C80114FE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3445"/>
          </a:xfrm>
        </p:spPr>
        <p:txBody>
          <a:bodyPr/>
          <a:lstStyle/>
          <a:p>
            <a:pPr algn="ctr"/>
            <a:r>
              <a:rPr lang="en-US" dirty="0">
                <a:latin typeface="Roboto Slab" pitchFamily="2" charset="0"/>
                <a:ea typeface="Roboto Slab" pitchFamily="2" charset="0"/>
              </a:rPr>
              <a:t>Other Ways to Earn College Credits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D26BC3-7BF4-B167-9955-F72EE3E5A1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1564"/>
            <a:ext cx="10515600" cy="402294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Navy College Program for Afloat College Education (NCPACE)</a:t>
            </a:r>
          </a:p>
          <a:p>
            <a:pPr marL="0" indent="0">
              <a:buNone/>
            </a:pPr>
            <a:endParaRPr lang="en-US" sz="2400" dirty="0">
              <a:solidFill>
                <a:srgbClr val="222222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4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If you are on deployment, how do you go to school?</a:t>
            </a:r>
          </a:p>
          <a:p>
            <a:pPr marL="0" indent="0">
              <a:buNone/>
            </a:pPr>
            <a:endParaRPr lang="en-US" sz="2400" dirty="0">
              <a:solidFill>
                <a:srgbClr val="222222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NCPACE courses are offline, distance-learning courses designed to allow students to continue their education while deployed and without reliable, consistent Internet access.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Students complete their assignments independently using texts, study guides and other materials. There is no mentor interaction for NCPACE courses.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Pays up to 100% of tuition charged by education institutions while serving aboard a ship at sea.</a:t>
            </a:r>
          </a:p>
          <a:p>
            <a:pPr marL="0" indent="0">
              <a:buNone/>
            </a:pPr>
            <a:endParaRPr lang="en-US" sz="2400" dirty="0">
              <a:solidFill>
                <a:srgbClr val="222222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https://www.navycollege.navy.mil/sailors/tuition-assistance-ncpace.htm</a:t>
            </a:r>
          </a:p>
          <a:p>
            <a:pPr marL="514350" indent="-514350">
              <a:buAutoNum type="arabicPeriod"/>
            </a:pPr>
            <a:endParaRPr lang="en-US" sz="2800" dirty="0"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FFEB51F-BE23-0039-3103-8A237060DCE3}"/>
              </a:ext>
            </a:extLst>
          </p:cNvPr>
          <p:cNvSpPr txBox="1">
            <a:spLocks/>
          </p:cNvSpPr>
          <p:nvPr/>
        </p:nvSpPr>
        <p:spPr>
          <a:xfrm>
            <a:off x="838200" y="5397501"/>
            <a:ext cx="10515600" cy="1374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latin typeface="Roboto Slab" pitchFamily="2" charset="0"/>
                <a:ea typeface="Roboto Slab" pitchFamily="2" charset="0"/>
              </a:rPr>
              <a:t>US Navy Specific</a:t>
            </a:r>
          </a:p>
          <a:p>
            <a:pPr algn="ctr"/>
            <a:r>
              <a:rPr lang="en-US" dirty="0">
                <a:latin typeface="Roboto Slab" pitchFamily="2" charset="0"/>
                <a:ea typeface="Roboto Slab" pitchFamily="2" charset="0"/>
              </a:rPr>
              <a:t>Active Duty</a:t>
            </a:r>
          </a:p>
        </p:txBody>
      </p:sp>
      <p:pic>
        <p:nvPicPr>
          <p:cNvPr id="1026" name="Picture 2" descr="United States Navy - Wikipedia">
            <a:extLst>
              <a:ext uri="{FF2B5EF4-FFF2-40B4-BE49-F238E27FC236}">
                <a16:creationId xmlns:a16="http://schemas.microsoft.com/office/drawing/2014/main" id="{DA941B33-587C-5E67-7C96-17588BECF0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4916" y="5397500"/>
            <a:ext cx="1437120" cy="1437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Navy Logo, symbol, meaning, history, PNG, brand">
            <a:extLst>
              <a:ext uri="{FF2B5EF4-FFF2-40B4-BE49-F238E27FC236}">
                <a16:creationId xmlns:a16="http://schemas.microsoft.com/office/drawing/2014/main" id="{BBB120BD-7A98-6B06-1CA7-9C5D3312E8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21" y="5397500"/>
            <a:ext cx="2439939" cy="1372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20823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43643-73CA-19EA-9DA6-3C80114FE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428"/>
            <a:ext cx="10515600" cy="1057151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latin typeface="Roboto Slab" pitchFamily="2" charset="0"/>
                <a:ea typeface="Roboto Slab" pitchFamily="2" charset="0"/>
              </a:rPr>
              <a:t>Military Reserves</a:t>
            </a:r>
            <a:br>
              <a:rPr lang="en-US" sz="3600" dirty="0">
                <a:latin typeface="Roboto Slab" pitchFamily="2" charset="0"/>
                <a:ea typeface="Roboto Slab" pitchFamily="2" charset="0"/>
              </a:rPr>
            </a:br>
            <a:r>
              <a:rPr lang="en-US" sz="3600" dirty="0">
                <a:latin typeface="Roboto Slab" pitchFamily="2" charset="0"/>
                <a:ea typeface="Roboto Slab" pitchFamily="2" charset="0"/>
              </a:rPr>
              <a:t>Internships / Work Studies / Job Experience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D26BC3-7BF4-B167-9955-F72EE3E5A1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295400"/>
            <a:ext cx="5103174" cy="4028549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dirty="0">
                <a:latin typeface="Roboto Slab" pitchFamily="2" charset="0"/>
                <a:ea typeface="Roboto Slab" pitchFamily="2" charset="0"/>
              </a:rPr>
              <a:t>How do employers find the answer to these common questions?</a:t>
            </a:r>
          </a:p>
          <a:p>
            <a:pPr marL="0" indent="0">
              <a:buNone/>
            </a:pPr>
            <a:endParaRPr lang="en-US" dirty="0">
              <a:latin typeface="Roboto Slab" pitchFamily="2" charset="0"/>
              <a:ea typeface="Roboto Slab" pitchFamily="2" charset="0"/>
            </a:endParaRPr>
          </a:p>
          <a:p>
            <a:pPr marL="0" indent="0" algn="ctr">
              <a:buNone/>
            </a:pPr>
            <a:r>
              <a:rPr lang="en-US" dirty="0">
                <a:latin typeface="Roboto Slab" pitchFamily="2" charset="0"/>
                <a:ea typeface="Roboto Slab" pitchFamily="2" charset="0"/>
              </a:rPr>
              <a:t>Work Experience</a:t>
            </a:r>
          </a:p>
          <a:p>
            <a:pPr marL="0" indent="0">
              <a:buNone/>
            </a:pPr>
            <a:r>
              <a:rPr lang="en-US" dirty="0">
                <a:latin typeface="Roboto Slab" pitchFamily="2" charset="0"/>
                <a:ea typeface="Roboto Slab" pitchFamily="2" charset="0"/>
              </a:rPr>
              <a:t>“Will you be on time?”</a:t>
            </a:r>
          </a:p>
          <a:p>
            <a:pPr marL="0" indent="0">
              <a:buNone/>
            </a:pPr>
            <a:r>
              <a:rPr lang="en-US" dirty="0">
                <a:latin typeface="Roboto Slab" pitchFamily="2" charset="0"/>
                <a:ea typeface="Roboto Slab" pitchFamily="2" charset="0"/>
              </a:rPr>
              <a:t>“Are you reliable?”</a:t>
            </a:r>
          </a:p>
          <a:p>
            <a:pPr marL="0" indent="0">
              <a:buNone/>
            </a:pPr>
            <a:r>
              <a:rPr lang="en-US" dirty="0">
                <a:latin typeface="Roboto Slab" pitchFamily="2" charset="0"/>
                <a:ea typeface="Roboto Slab" pitchFamily="2" charset="0"/>
              </a:rPr>
              <a:t>“Are you a hard worker?”</a:t>
            </a:r>
          </a:p>
          <a:p>
            <a:pPr marL="0" indent="0">
              <a:buNone/>
            </a:pPr>
            <a:r>
              <a:rPr lang="en-US" dirty="0">
                <a:latin typeface="Roboto Slab" pitchFamily="2" charset="0"/>
                <a:ea typeface="Roboto Slab" pitchFamily="2" charset="0"/>
              </a:rPr>
              <a:t>“Do you work well with teams?”</a:t>
            </a:r>
          </a:p>
          <a:p>
            <a:pPr marL="0" indent="0">
              <a:buNone/>
            </a:pPr>
            <a:endParaRPr lang="en-US" dirty="0">
              <a:latin typeface="Roboto Slab" pitchFamily="2" charset="0"/>
              <a:ea typeface="Roboto Slab" pitchFamily="2" charset="0"/>
            </a:endParaRPr>
          </a:p>
          <a:p>
            <a:pPr marL="0" indent="0">
              <a:buNone/>
            </a:pPr>
            <a:r>
              <a:rPr lang="en-US" sz="2100" dirty="0">
                <a:latin typeface="Roboto Slab" pitchFamily="2" charset="0"/>
                <a:ea typeface="Roboto Slab" pitchFamily="2" charset="0"/>
              </a:rPr>
              <a:t>https://www.naceweb.org/talent-acquisition/candidate-selection/employers-prefer-candidates-with-work-experience/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FFEB51F-BE23-0039-3103-8A237060DCE3}"/>
              </a:ext>
            </a:extLst>
          </p:cNvPr>
          <p:cNvSpPr txBox="1">
            <a:spLocks/>
          </p:cNvSpPr>
          <p:nvPr/>
        </p:nvSpPr>
        <p:spPr>
          <a:xfrm>
            <a:off x="838200" y="5509770"/>
            <a:ext cx="10515600" cy="12618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latin typeface="Roboto Slab" pitchFamily="2" charset="0"/>
                <a:ea typeface="Roboto Slab" pitchFamily="2" charset="0"/>
              </a:rPr>
              <a:t>All Branches</a:t>
            </a:r>
          </a:p>
          <a:p>
            <a:pPr algn="ctr"/>
            <a:r>
              <a:rPr lang="en-US" sz="3600" dirty="0">
                <a:latin typeface="Roboto Slab" pitchFamily="2" charset="0"/>
                <a:ea typeface="Roboto Slab" pitchFamily="2" charset="0"/>
              </a:rPr>
              <a:t>Reserve Duty</a:t>
            </a:r>
          </a:p>
        </p:txBody>
      </p:sp>
      <p:pic>
        <p:nvPicPr>
          <p:cNvPr id="4" name="Picture 4" descr="U.S. Army logo">
            <a:extLst>
              <a:ext uri="{FF2B5EF4-FFF2-40B4-BE49-F238E27FC236}">
                <a16:creationId xmlns:a16="http://schemas.microsoft.com/office/drawing/2014/main" id="{E0ED08CA-C0F1-95DE-ABD8-1177905E88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038" y="5533689"/>
            <a:ext cx="973406" cy="1299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U.S. Air Force – Logos Download">
            <a:extLst>
              <a:ext uri="{FF2B5EF4-FFF2-40B4-BE49-F238E27FC236}">
                <a16:creationId xmlns:a16="http://schemas.microsoft.com/office/drawing/2014/main" id="{B2A9B734-01EE-08E0-A565-E8262A67F8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189" y="5571313"/>
            <a:ext cx="1261855" cy="1261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Navy Logo, symbol, meaning, history, PNG, brand">
            <a:extLst>
              <a:ext uri="{FF2B5EF4-FFF2-40B4-BE49-F238E27FC236}">
                <a16:creationId xmlns:a16="http://schemas.microsoft.com/office/drawing/2014/main" id="{E0CD06C7-21AC-7986-A52C-DB9722B564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771" y="5343696"/>
            <a:ext cx="2647950" cy="1489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C20C64D5-DE58-D81C-1044-1E61B3E861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4542" y="5417235"/>
            <a:ext cx="1418731" cy="1435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ECA00210-5217-2725-AA14-EA7BEDD804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6" y="5543718"/>
            <a:ext cx="1404895" cy="1326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Trump unveils new Space Force logo (yes, it looks like something from 'Star  Trek') | Space">
            <a:extLst>
              <a:ext uri="{FF2B5EF4-FFF2-40B4-BE49-F238E27FC236}">
                <a16:creationId xmlns:a16="http://schemas.microsoft.com/office/drawing/2014/main" id="{959E27E1-C7A9-D9E4-D45C-11C51B86F3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3300" y="5417235"/>
            <a:ext cx="1446184" cy="1388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Table&#10;&#10;Description automatically generated">
            <a:extLst>
              <a:ext uri="{FF2B5EF4-FFF2-40B4-BE49-F238E27FC236}">
                <a16:creationId xmlns:a16="http://schemas.microsoft.com/office/drawing/2014/main" id="{0708D846-43C6-93B2-2363-8D910C84640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66384" y="1295400"/>
            <a:ext cx="6216316" cy="33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9645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43643-73CA-19EA-9DA6-3C80114FE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6374"/>
            <a:ext cx="10515600" cy="1023205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latin typeface="Roboto Slab" pitchFamily="2" charset="0"/>
                <a:ea typeface="Roboto Slab" pitchFamily="2" charset="0"/>
              </a:rPr>
              <a:t>Military Reserves</a:t>
            </a:r>
            <a:br>
              <a:rPr lang="en-US" sz="3600" dirty="0">
                <a:latin typeface="Roboto Slab" pitchFamily="2" charset="0"/>
                <a:ea typeface="Roboto Slab" pitchFamily="2" charset="0"/>
              </a:rPr>
            </a:br>
            <a:r>
              <a:rPr lang="en-US" sz="3600" dirty="0">
                <a:latin typeface="Roboto Slab" pitchFamily="2" charset="0"/>
                <a:ea typeface="Roboto Slab" pitchFamily="2" charset="0"/>
              </a:rPr>
              <a:t>Internships / Work Studies / Job Experience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D26BC3-7BF4-B167-9955-F72EE3E5A1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295400"/>
            <a:ext cx="5103174" cy="4028549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en-US" dirty="0">
              <a:latin typeface="Roboto Slab" pitchFamily="2" charset="0"/>
              <a:ea typeface="Roboto Slab" pitchFamily="2" charset="0"/>
            </a:endParaRPr>
          </a:p>
          <a:p>
            <a:pPr marL="0" indent="0" algn="ctr">
              <a:buNone/>
            </a:pPr>
            <a:r>
              <a:rPr lang="en-US" dirty="0">
                <a:latin typeface="Roboto Slab" pitchFamily="2" charset="0"/>
                <a:ea typeface="Roboto Slab" pitchFamily="2" charset="0"/>
              </a:rPr>
              <a:t>Full-Time College Students</a:t>
            </a:r>
          </a:p>
          <a:p>
            <a:pPr marL="0" indent="0">
              <a:buNone/>
            </a:pPr>
            <a:endParaRPr lang="en-US" dirty="0">
              <a:latin typeface="Roboto Slab" pitchFamily="2" charset="0"/>
              <a:ea typeface="Roboto Slab" pitchFamily="2" charset="0"/>
            </a:endParaRPr>
          </a:p>
          <a:p>
            <a:pPr marL="0" indent="0">
              <a:buNone/>
            </a:pPr>
            <a:r>
              <a:rPr lang="en-US" dirty="0">
                <a:latin typeface="Roboto Slab" pitchFamily="2" charset="0"/>
                <a:ea typeface="Roboto Slab" pitchFamily="2" charset="0"/>
              </a:rPr>
              <a:t>7 out of 10 College Students Stress About Finances</a:t>
            </a:r>
          </a:p>
          <a:p>
            <a:pPr marL="0" indent="0">
              <a:buNone/>
            </a:pPr>
            <a:endParaRPr lang="en-US" dirty="0">
              <a:latin typeface="Roboto Slab" pitchFamily="2" charset="0"/>
              <a:ea typeface="Roboto Slab" pitchFamily="2" charset="0"/>
            </a:endParaRPr>
          </a:p>
          <a:p>
            <a:pPr marL="0" indent="0">
              <a:buNone/>
            </a:pPr>
            <a:r>
              <a:rPr lang="en-US" dirty="0">
                <a:latin typeface="Roboto Slab" pitchFamily="2" charset="0"/>
                <a:ea typeface="Roboto Slab" pitchFamily="2" charset="0"/>
              </a:rPr>
              <a:t>3 out of 10 College Students Reduce their Class Load due to amount of Money Owed</a:t>
            </a:r>
          </a:p>
          <a:p>
            <a:pPr marL="0" indent="0">
              <a:buNone/>
            </a:pPr>
            <a:endParaRPr lang="en-US" dirty="0">
              <a:latin typeface="Roboto Slab" pitchFamily="2" charset="0"/>
              <a:ea typeface="Roboto Slab" pitchFamily="2" charset="0"/>
            </a:endParaRPr>
          </a:p>
          <a:p>
            <a:pPr marL="0" indent="0">
              <a:buNone/>
            </a:pPr>
            <a:r>
              <a:rPr lang="en-US" dirty="0">
                <a:latin typeface="Roboto Slab" pitchFamily="2" charset="0"/>
                <a:ea typeface="Roboto Slab" pitchFamily="2" charset="0"/>
              </a:rPr>
              <a:t>How do student’s supplement their college expenses? </a:t>
            </a:r>
          </a:p>
          <a:p>
            <a:pPr marL="0" indent="0" algn="ctr">
              <a:buNone/>
            </a:pPr>
            <a:r>
              <a:rPr lang="en-US" dirty="0">
                <a:latin typeface="Roboto Slab" pitchFamily="2" charset="0"/>
                <a:ea typeface="Roboto Slab" pitchFamily="2" charset="0"/>
              </a:rPr>
              <a:t>Part Time Employment</a:t>
            </a:r>
          </a:p>
          <a:p>
            <a:pPr marL="0" indent="0">
              <a:buNone/>
            </a:pPr>
            <a:endParaRPr lang="en-US" dirty="0">
              <a:latin typeface="Roboto Slab" pitchFamily="2" charset="0"/>
              <a:ea typeface="Roboto Slab" pitchFamily="2" charset="0"/>
            </a:endParaRPr>
          </a:p>
          <a:p>
            <a:pPr marL="0" indent="0">
              <a:buNone/>
            </a:pPr>
            <a:r>
              <a:rPr lang="en-US" sz="2200" dirty="0">
                <a:latin typeface="Roboto Slab" pitchFamily="2" charset="0"/>
                <a:ea typeface="Roboto Slab" pitchFamily="2" charset="0"/>
              </a:rPr>
              <a:t>https://nces.ed.gov/programs/coe/indicator/ssa/college-student-employment</a:t>
            </a:r>
          </a:p>
          <a:p>
            <a:pPr marL="0" indent="0">
              <a:buNone/>
            </a:pPr>
            <a:r>
              <a:rPr lang="en-US" sz="2200" dirty="0">
                <a:latin typeface="Roboto Slab" pitchFamily="2" charset="0"/>
                <a:ea typeface="Roboto Slab" pitchFamily="2" charset="0"/>
              </a:rPr>
              <a:t>https://news.osu.edu/70-percent-of-college-students-stressed-about-finances/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FFEB51F-BE23-0039-3103-8A237060DCE3}"/>
              </a:ext>
            </a:extLst>
          </p:cNvPr>
          <p:cNvSpPr txBox="1">
            <a:spLocks/>
          </p:cNvSpPr>
          <p:nvPr/>
        </p:nvSpPr>
        <p:spPr>
          <a:xfrm>
            <a:off x="838200" y="5509770"/>
            <a:ext cx="10515600" cy="12618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latin typeface="Roboto Slab" pitchFamily="2" charset="0"/>
                <a:ea typeface="Roboto Slab" pitchFamily="2" charset="0"/>
              </a:rPr>
              <a:t>All Branches</a:t>
            </a:r>
          </a:p>
          <a:p>
            <a:pPr algn="ctr"/>
            <a:r>
              <a:rPr lang="en-US" sz="3600" dirty="0">
                <a:latin typeface="Roboto Slab" pitchFamily="2" charset="0"/>
                <a:ea typeface="Roboto Slab" pitchFamily="2" charset="0"/>
              </a:rPr>
              <a:t>Reserve Duty</a:t>
            </a:r>
          </a:p>
        </p:txBody>
      </p:sp>
      <p:pic>
        <p:nvPicPr>
          <p:cNvPr id="4" name="Picture 4" descr="U.S. Army logo">
            <a:extLst>
              <a:ext uri="{FF2B5EF4-FFF2-40B4-BE49-F238E27FC236}">
                <a16:creationId xmlns:a16="http://schemas.microsoft.com/office/drawing/2014/main" id="{E0ED08CA-C0F1-95DE-ABD8-1177905E88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038" y="5533689"/>
            <a:ext cx="973406" cy="1299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U.S. Air Force – Logos Download">
            <a:extLst>
              <a:ext uri="{FF2B5EF4-FFF2-40B4-BE49-F238E27FC236}">
                <a16:creationId xmlns:a16="http://schemas.microsoft.com/office/drawing/2014/main" id="{B2A9B734-01EE-08E0-A565-E8262A67F8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189" y="5571313"/>
            <a:ext cx="1261855" cy="1261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Navy Logo, symbol, meaning, history, PNG, brand">
            <a:extLst>
              <a:ext uri="{FF2B5EF4-FFF2-40B4-BE49-F238E27FC236}">
                <a16:creationId xmlns:a16="http://schemas.microsoft.com/office/drawing/2014/main" id="{E0CD06C7-21AC-7986-A52C-DB9722B564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771" y="5343696"/>
            <a:ext cx="2647950" cy="1489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C20C64D5-DE58-D81C-1044-1E61B3E861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4542" y="5417235"/>
            <a:ext cx="1418731" cy="1435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ECA00210-5217-2725-AA14-EA7BEDD804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6" y="5543718"/>
            <a:ext cx="1404895" cy="1326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Trump unveils new Space Force logo (yes, it looks like something from 'Star  Trek') | Space">
            <a:extLst>
              <a:ext uri="{FF2B5EF4-FFF2-40B4-BE49-F238E27FC236}">
                <a16:creationId xmlns:a16="http://schemas.microsoft.com/office/drawing/2014/main" id="{959E27E1-C7A9-D9E4-D45C-11C51B86F3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3300" y="5417235"/>
            <a:ext cx="1446184" cy="1388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hart, bar chart&#10;&#10;Description automatically generated">
            <a:extLst>
              <a:ext uri="{FF2B5EF4-FFF2-40B4-BE49-F238E27FC236}">
                <a16:creationId xmlns:a16="http://schemas.microsoft.com/office/drawing/2014/main" id="{539269FD-B850-CC0C-DC39-2182CDA6A29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54770" y="1688476"/>
            <a:ext cx="5974714" cy="3253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3337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43643-73CA-19EA-9DA6-3C80114FE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6374"/>
            <a:ext cx="10515600" cy="1023205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latin typeface="Roboto Slab" pitchFamily="2" charset="0"/>
                <a:ea typeface="Roboto Slab" pitchFamily="2" charset="0"/>
              </a:rPr>
              <a:t>Military Reserves</a:t>
            </a:r>
            <a:br>
              <a:rPr lang="en-US" sz="3600" dirty="0">
                <a:latin typeface="Roboto Slab" pitchFamily="2" charset="0"/>
                <a:ea typeface="Roboto Slab" pitchFamily="2" charset="0"/>
              </a:rPr>
            </a:br>
            <a:r>
              <a:rPr lang="en-US" sz="3600" dirty="0">
                <a:latin typeface="Roboto Slab" pitchFamily="2" charset="0"/>
                <a:ea typeface="Roboto Slab" pitchFamily="2" charset="0"/>
              </a:rPr>
              <a:t>Internships / Work Studies / Job Experience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D26BC3-7BF4-B167-9955-F72EE3E5A1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295400"/>
            <a:ext cx="5103174" cy="4028549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en-US" dirty="0">
              <a:latin typeface="Roboto Slab" pitchFamily="2" charset="0"/>
              <a:ea typeface="Roboto Slab" pitchFamily="2" charset="0"/>
            </a:endParaRPr>
          </a:p>
          <a:p>
            <a:pPr marL="0" indent="0">
              <a:buNone/>
            </a:pPr>
            <a:r>
              <a:rPr lang="en-US" dirty="0">
                <a:latin typeface="Roboto Slab" pitchFamily="2" charset="0"/>
                <a:ea typeface="Roboto Slab" pitchFamily="2" charset="0"/>
              </a:rPr>
              <a:t>There is an estimated 300,000 Interns in the US Annually</a:t>
            </a:r>
          </a:p>
          <a:p>
            <a:pPr marL="0" indent="0">
              <a:buNone/>
            </a:pPr>
            <a:endParaRPr lang="en-US" dirty="0">
              <a:latin typeface="Roboto Slab" pitchFamily="2" charset="0"/>
              <a:ea typeface="Roboto Slab" pitchFamily="2" charset="0"/>
            </a:endParaRPr>
          </a:p>
          <a:p>
            <a:pPr marL="0" indent="0">
              <a:buNone/>
            </a:pPr>
            <a:r>
              <a:rPr lang="en-US" dirty="0">
                <a:latin typeface="Roboto Slab" pitchFamily="2" charset="0"/>
                <a:ea typeface="Roboto Slab" pitchFamily="2" charset="0"/>
              </a:rPr>
              <a:t>Approximately 40% of Internships are Unpaid</a:t>
            </a:r>
          </a:p>
          <a:p>
            <a:pPr marL="0" indent="0">
              <a:buNone/>
            </a:pPr>
            <a:endParaRPr lang="en-US" dirty="0">
              <a:latin typeface="Roboto Slab" pitchFamily="2" charset="0"/>
              <a:ea typeface="Roboto Slab" pitchFamily="2" charset="0"/>
            </a:endParaRPr>
          </a:p>
          <a:p>
            <a:pPr marL="0" indent="0">
              <a:buNone/>
            </a:pPr>
            <a:r>
              <a:rPr lang="en-US" dirty="0">
                <a:latin typeface="Roboto Slab" pitchFamily="2" charset="0"/>
                <a:ea typeface="Roboto Slab" pitchFamily="2" charset="0"/>
              </a:rPr>
              <a:t>31% of Internships Begin after Graduating from College</a:t>
            </a:r>
          </a:p>
          <a:p>
            <a:pPr marL="0" indent="0">
              <a:buNone/>
            </a:pPr>
            <a:endParaRPr lang="en-US" dirty="0">
              <a:latin typeface="Roboto Slab" pitchFamily="2" charset="0"/>
              <a:ea typeface="Roboto Slab" pitchFamily="2" charset="0"/>
            </a:endParaRPr>
          </a:p>
          <a:p>
            <a:pPr marL="0" indent="0">
              <a:buNone/>
            </a:pPr>
            <a:endParaRPr lang="en-US" dirty="0">
              <a:latin typeface="Roboto Slab" pitchFamily="2" charset="0"/>
              <a:ea typeface="Roboto Slab" pitchFamily="2" charset="0"/>
            </a:endParaRPr>
          </a:p>
          <a:p>
            <a:pPr marL="0" indent="0">
              <a:buNone/>
            </a:pPr>
            <a:r>
              <a:rPr lang="en-US" sz="2200" dirty="0">
                <a:latin typeface="Roboto Slab" pitchFamily="2" charset="0"/>
                <a:ea typeface="Roboto Slab" pitchFamily="2" charset="0"/>
              </a:rPr>
              <a:t>https://www.zippia.com/advice/internship-statistics/#:~:text=It's%20estimated%20that%20300%2C000%20people,of%20internships%20are%20paid%20positions.</a:t>
            </a:r>
          </a:p>
          <a:p>
            <a:pPr marL="0" indent="0">
              <a:buNone/>
            </a:pPr>
            <a:r>
              <a:rPr lang="en-US" sz="2200" dirty="0">
                <a:latin typeface="Roboto Slab" pitchFamily="2" charset="0"/>
                <a:ea typeface="Roboto Slab" pitchFamily="2" charset="0"/>
              </a:rPr>
              <a:t>https://financesonline.com/internship-statistics/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FFEB51F-BE23-0039-3103-8A237060DCE3}"/>
              </a:ext>
            </a:extLst>
          </p:cNvPr>
          <p:cNvSpPr txBox="1">
            <a:spLocks/>
          </p:cNvSpPr>
          <p:nvPr/>
        </p:nvSpPr>
        <p:spPr>
          <a:xfrm>
            <a:off x="838200" y="5509770"/>
            <a:ext cx="10515600" cy="12618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latin typeface="Roboto Slab" pitchFamily="2" charset="0"/>
                <a:ea typeface="Roboto Slab" pitchFamily="2" charset="0"/>
              </a:rPr>
              <a:t>All Branches</a:t>
            </a:r>
          </a:p>
          <a:p>
            <a:pPr algn="ctr"/>
            <a:r>
              <a:rPr lang="en-US" sz="3600" dirty="0">
                <a:latin typeface="Roboto Slab" pitchFamily="2" charset="0"/>
                <a:ea typeface="Roboto Slab" pitchFamily="2" charset="0"/>
              </a:rPr>
              <a:t>Reserve Duty</a:t>
            </a:r>
          </a:p>
        </p:txBody>
      </p:sp>
      <p:pic>
        <p:nvPicPr>
          <p:cNvPr id="4" name="Picture 4" descr="U.S. Army logo">
            <a:extLst>
              <a:ext uri="{FF2B5EF4-FFF2-40B4-BE49-F238E27FC236}">
                <a16:creationId xmlns:a16="http://schemas.microsoft.com/office/drawing/2014/main" id="{E0ED08CA-C0F1-95DE-ABD8-1177905E88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038" y="5533689"/>
            <a:ext cx="973406" cy="1299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U.S. Air Force – Logos Download">
            <a:extLst>
              <a:ext uri="{FF2B5EF4-FFF2-40B4-BE49-F238E27FC236}">
                <a16:creationId xmlns:a16="http://schemas.microsoft.com/office/drawing/2014/main" id="{B2A9B734-01EE-08E0-A565-E8262A67F8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189" y="5571313"/>
            <a:ext cx="1261855" cy="1261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Navy Logo, symbol, meaning, history, PNG, brand">
            <a:extLst>
              <a:ext uri="{FF2B5EF4-FFF2-40B4-BE49-F238E27FC236}">
                <a16:creationId xmlns:a16="http://schemas.microsoft.com/office/drawing/2014/main" id="{E0CD06C7-21AC-7986-A52C-DB9722B564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771" y="5343696"/>
            <a:ext cx="2647950" cy="1489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C20C64D5-DE58-D81C-1044-1E61B3E861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4542" y="5417235"/>
            <a:ext cx="1418731" cy="1435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ECA00210-5217-2725-AA14-EA7BEDD804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6" y="5543718"/>
            <a:ext cx="1404895" cy="1326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Trump unveils new Space Force logo (yes, it looks like something from 'Star  Trek') | Space">
            <a:extLst>
              <a:ext uri="{FF2B5EF4-FFF2-40B4-BE49-F238E27FC236}">
                <a16:creationId xmlns:a16="http://schemas.microsoft.com/office/drawing/2014/main" id="{959E27E1-C7A9-D9E4-D45C-11C51B86F3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3300" y="5417235"/>
            <a:ext cx="1446184" cy="1388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hart, pie chart&#10;&#10;Description automatically generated">
            <a:extLst>
              <a:ext uri="{FF2B5EF4-FFF2-40B4-BE49-F238E27FC236}">
                <a16:creationId xmlns:a16="http://schemas.microsoft.com/office/drawing/2014/main" id="{60BDE7F6-8D24-5EB9-5943-E44265D58B7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37591" y="1295400"/>
            <a:ext cx="4873901" cy="378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2836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43643-73CA-19EA-9DA6-3C80114FE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6374"/>
            <a:ext cx="10515600" cy="1023205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latin typeface="Roboto Slab" pitchFamily="2" charset="0"/>
                <a:ea typeface="Roboto Slab" pitchFamily="2" charset="0"/>
              </a:rPr>
              <a:t>Military Reserves</a:t>
            </a:r>
            <a:br>
              <a:rPr lang="en-US" sz="3600" dirty="0">
                <a:latin typeface="Roboto Slab" pitchFamily="2" charset="0"/>
                <a:ea typeface="Roboto Slab" pitchFamily="2" charset="0"/>
              </a:rPr>
            </a:br>
            <a:r>
              <a:rPr lang="en-US" sz="3600" dirty="0">
                <a:latin typeface="Roboto Slab" pitchFamily="2" charset="0"/>
                <a:ea typeface="Roboto Slab" pitchFamily="2" charset="0"/>
              </a:rPr>
              <a:t>Internships / Work Studies / Job Experience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D26BC3-7BF4-B167-9955-F72EE3E5A1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295400"/>
            <a:ext cx="5103174" cy="421437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1900" dirty="0">
                <a:latin typeface="Roboto Slab" pitchFamily="2" charset="0"/>
                <a:ea typeface="Roboto Slab" pitchFamily="2" charset="0"/>
              </a:rPr>
              <a:t>70% of College Students Work While Enrolled in College</a:t>
            </a:r>
          </a:p>
          <a:p>
            <a:pPr marL="0" indent="0" algn="ctr">
              <a:buNone/>
            </a:pPr>
            <a:endParaRPr lang="en-US" sz="1900" dirty="0">
              <a:latin typeface="Roboto Slab" pitchFamily="2" charset="0"/>
              <a:ea typeface="Roboto Slab" pitchFamily="2" charset="0"/>
            </a:endParaRPr>
          </a:p>
          <a:p>
            <a:pPr marL="0" indent="0" algn="ctr">
              <a:buNone/>
            </a:pPr>
            <a:r>
              <a:rPr lang="en-US" sz="1900" dirty="0">
                <a:latin typeface="Roboto Slab" pitchFamily="2" charset="0"/>
                <a:ea typeface="Roboto Slab" pitchFamily="2" charset="0"/>
              </a:rPr>
              <a:t>Example: Working 20 Hours/week</a:t>
            </a:r>
          </a:p>
          <a:p>
            <a:pPr marL="0" indent="0" algn="ctr">
              <a:buNone/>
            </a:pPr>
            <a:r>
              <a:rPr lang="en-US" sz="1900" dirty="0">
                <a:latin typeface="Roboto Slab" pitchFamily="2" charset="0"/>
                <a:ea typeface="Roboto Slab" pitchFamily="2" charset="0"/>
              </a:rPr>
              <a:t>Part-Time Barista / $12.00/hour</a:t>
            </a:r>
          </a:p>
          <a:p>
            <a:pPr marL="0" indent="0" algn="ctr">
              <a:buNone/>
            </a:pPr>
            <a:endParaRPr lang="en-US" dirty="0">
              <a:latin typeface="Roboto Slab" pitchFamily="2" charset="0"/>
              <a:ea typeface="Roboto Slab" pitchFamily="2" charset="0"/>
            </a:endParaRPr>
          </a:p>
          <a:p>
            <a:pPr marL="0" indent="0">
              <a:buNone/>
            </a:pPr>
            <a:endParaRPr lang="en-US" dirty="0">
              <a:latin typeface="Roboto Slab" pitchFamily="2" charset="0"/>
              <a:ea typeface="Roboto Slab" pitchFamily="2" charset="0"/>
            </a:endParaRPr>
          </a:p>
          <a:p>
            <a:pPr marL="0" indent="0">
              <a:buNone/>
            </a:pPr>
            <a:endParaRPr lang="en-US" dirty="0">
              <a:latin typeface="Roboto Slab" pitchFamily="2" charset="0"/>
              <a:ea typeface="Roboto Slab" pitchFamily="2" charset="0"/>
            </a:endParaRPr>
          </a:p>
          <a:p>
            <a:pPr marL="0" indent="0">
              <a:buNone/>
            </a:pPr>
            <a:endParaRPr lang="en-US" dirty="0">
              <a:latin typeface="Roboto Slab" pitchFamily="2" charset="0"/>
              <a:ea typeface="Roboto Slab" pitchFamily="2" charset="0"/>
            </a:endParaRPr>
          </a:p>
          <a:p>
            <a:pPr marL="0" indent="0">
              <a:buNone/>
            </a:pPr>
            <a:r>
              <a:rPr lang="en-US" sz="1600" dirty="0">
                <a:latin typeface="Roboto Slab" pitchFamily="2" charset="0"/>
                <a:ea typeface="Roboto Slab" pitchFamily="2" charset="0"/>
              </a:rPr>
              <a:t>https://smartasset.com/taxes/paycheck-calculator#Le0h7f25Un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FFEB51F-BE23-0039-3103-8A237060DCE3}"/>
              </a:ext>
            </a:extLst>
          </p:cNvPr>
          <p:cNvSpPr txBox="1">
            <a:spLocks/>
          </p:cNvSpPr>
          <p:nvPr/>
        </p:nvSpPr>
        <p:spPr>
          <a:xfrm>
            <a:off x="838200" y="5509770"/>
            <a:ext cx="10515600" cy="12618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latin typeface="Roboto Slab" pitchFamily="2" charset="0"/>
                <a:ea typeface="Roboto Slab" pitchFamily="2" charset="0"/>
              </a:rPr>
              <a:t>All Branches</a:t>
            </a:r>
          </a:p>
          <a:p>
            <a:pPr algn="ctr"/>
            <a:r>
              <a:rPr lang="en-US" sz="3600" dirty="0">
                <a:latin typeface="Roboto Slab" pitchFamily="2" charset="0"/>
                <a:ea typeface="Roboto Slab" pitchFamily="2" charset="0"/>
              </a:rPr>
              <a:t>Reserve Duty</a:t>
            </a:r>
          </a:p>
        </p:txBody>
      </p:sp>
      <p:pic>
        <p:nvPicPr>
          <p:cNvPr id="4" name="Picture 4" descr="U.S. Army logo">
            <a:extLst>
              <a:ext uri="{FF2B5EF4-FFF2-40B4-BE49-F238E27FC236}">
                <a16:creationId xmlns:a16="http://schemas.microsoft.com/office/drawing/2014/main" id="{E0ED08CA-C0F1-95DE-ABD8-1177905E88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038" y="5533689"/>
            <a:ext cx="973406" cy="1299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U.S. Air Force – Logos Download">
            <a:extLst>
              <a:ext uri="{FF2B5EF4-FFF2-40B4-BE49-F238E27FC236}">
                <a16:creationId xmlns:a16="http://schemas.microsoft.com/office/drawing/2014/main" id="{B2A9B734-01EE-08E0-A565-E8262A67F8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189" y="5571313"/>
            <a:ext cx="1261855" cy="1261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Navy Logo, symbol, meaning, history, PNG, brand">
            <a:extLst>
              <a:ext uri="{FF2B5EF4-FFF2-40B4-BE49-F238E27FC236}">
                <a16:creationId xmlns:a16="http://schemas.microsoft.com/office/drawing/2014/main" id="{E0CD06C7-21AC-7986-A52C-DB9722B564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771" y="5343696"/>
            <a:ext cx="2647950" cy="1489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C20C64D5-DE58-D81C-1044-1E61B3E861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4542" y="5417235"/>
            <a:ext cx="1418731" cy="1435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ECA00210-5217-2725-AA14-EA7BEDD804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6" y="5543718"/>
            <a:ext cx="1404895" cy="1326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Trump unveils new Space Force logo (yes, it looks like something from 'Star  Trek') | Space">
            <a:extLst>
              <a:ext uri="{FF2B5EF4-FFF2-40B4-BE49-F238E27FC236}">
                <a16:creationId xmlns:a16="http://schemas.microsoft.com/office/drawing/2014/main" id="{959E27E1-C7A9-D9E4-D45C-11C51B86F3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3300" y="5417235"/>
            <a:ext cx="1446184" cy="1388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Graphical user interface&#10;&#10;Description automatically generated">
            <a:extLst>
              <a:ext uri="{FF2B5EF4-FFF2-40B4-BE49-F238E27FC236}">
                <a16:creationId xmlns:a16="http://schemas.microsoft.com/office/drawing/2014/main" id="{FEE693C3-8EAB-11A8-1CE8-81E77B607F8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85884" y="2646824"/>
            <a:ext cx="5943600" cy="2649220"/>
          </a:xfrm>
          <a:prstGeom prst="rect">
            <a:avLst/>
          </a:prstGeom>
        </p:spPr>
      </p:pic>
      <p:pic>
        <p:nvPicPr>
          <p:cNvPr id="8" name="Picture 7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4BD94080-F2B1-9980-45F4-5D5AF93F33B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96000" y="1157231"/>
            <a:ext cx="5933484" cy="1520138"/>
          </a:xfrm>
          <a:prstGeom prst="rect">
            <a:avLst/>
          </a:prstGeom>
        </p:spPr>
      </p:pic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E674F69D-26A9-6A6F-14F8-527FDAC509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028690"/>
              </p:ext>
            </p:extLst>
          </p:nvPr>
        </p:nvGraphicFramePr>
        <p:xfrm>
          <a:off x="1104984" y="2936475"/>
          <a:ext cx="4354108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7579">
                  <a:extLst>
                    <a:ext uri="{9D8B030D-6E8A-4147-A177-3AD203B41FA5}">
                      <a16:colId xmlns:a16="http://schemas.microsoft.com/office/drawing/2014/main" val="2053593203"/>
                    </a:ext>
                  </a:extLst>
                </a:gridCol>
                <a:gridCol w="3736529">
                  <a:extLst>
                    <a:ext uri="{9D8B030D-6E8A-4147-A177-3AD203B41FA5}">
                      <a16:colId xmlns:a16="http://schemas.microsoft.com/office/drawing/2014/main" val="1124346274"/>
                    </a:ext>
                  </a:extLst>
                </a:gridCol>
              </a:tblGrid>
              <a:tr h="268968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  <a:latin typeface="Roboto Slab" pitchFamily="2" charset="0"/>
                          <a:ea typeface="Roboto Slab" pitchFamily="2" charset="0"/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Roboto Slab" pitchFamily="2" charset="0"/>
                          <a:ea typeface="Roboto Slab" pitchFamily="2" charset="0"/>
                        </a:rPr>
                        <a:t>Work Experience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116813763"/>
                  </a:ext>
                </a:extLst>
              </a:tr>
              <a:tr h="268968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  <a:latin typeface="Roboto Slab" pitchFamily="2" charset="0"/>
                          <a:ea typeface="Roboto Slab" pitchFamily="2" charset="0"/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Roboto Slab" pitchFamily="2" charset="0"/>
                          <a:ea typeface="Roboto Slab" pitchFamily="2" charset="0"/>
                        </a:rPr>
                        <a:t>Supplemental Income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317831982"/>
                  </a:ext>
                </a:extLst>
              </a:tr>
              <a:tr h="268968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  <a:latin typeface="Roboto Slab" pitchFamily="2" charset="0"/>
                          <a:ea typeface="Roboto Slab" pitchFamily="2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Roboto Slab" pitchFamily="2" charset="0"/>
                          <a:ea typeface="Roboto Slab" pitchFamily="2" charset="0"/>
                        </a:rPr>
                        <a:t>Scholarship / Grant Funds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77606181"/>
                  </a:ext>
                </a:extLst>
              </a:tr>
              <a:tr h="26896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rgbClr val="FF0000"/>
                          </a:solidFill>
                          <a:latin typeface="Roboto Slab" pitchFamily="2" charset="0"/>
                          <a:ea typeface="Roboto Slab" pitchFamily="2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Roboto Slab" pitchFamily="2" charset="0"/>
                          <a:ea typeface="Roboto Slab" pitchFamily="2" charset="0"/>
                        </a:rPr>
                        <a:t>Skill Certification Training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168082571"/>
                  </a:ext>
                </a:extLst>
              </a:tr>
              <a:tr h="26896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rgbClr val="FF0000"/>
                          </a:solidFill>
                          <a:latin typeface="Roboto Slab" pitchFamily="2" charset="0"/>
                          <a:ea typeface="Roboto Slab" pitchFamily="2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Roboto Slab" pitchFamily="2" charset="0"/>
                          <a:ea typeface="Roboto Slab" pitchFamily="2" charset="0"/>
                        </a:rPr>
                        <a:t>Company Sponsored Travel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1183756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92899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43643-73CA-19EA-9DA6-3C80114FE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6374"/>
            <a:ext cx="10515600" cy="1023205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latin typeface="Roboto Slab" pitchFamily="2" charset="0"/>
                <a:ea typeface="Roboto Slab" pitchFamily="2" charset="0"/>
              </a:rPr>
              <a:t>Military Reserves</a:t>
            </a:r>
            <a:br>
              <a:rPr lang="en-US" sz="3600" dirty="0">
                <a:latin typeface="Roboto Slab" pitchFamily="2" charset="0"/>
                <a:ea typeface="Roboto Slab" pitchFamily="2" charset="0"/>
              </a:rPr>
            </a:br>
            <a:r>
              <a:rPr lang="en-US" sz="3600" dirty="0">
                <a:latin typeface="Roboto Slab" pitchFamily="2" charset="0"/>
                <a:ea typeface="Roboto Slab" pitchFamily="2" charset="0"/>
              </a:rPr>
              <a:t>Internships / Work Studies / Job Experience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D26BC3-7BF4-B167-9955-F72EE3E5A1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295400"/>
            <a:ext cx="5103174" cy="4214370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sz="1900" dirty="0">
                <a:latin typeface="Roboto Slab" pitchFamily="2" charset="0"/>
                <a:ea typeface="Roboto Slab" pitchFamily="2" charset="0"/>
              </a:rPr>
              <a:t>Military Reserves</a:t>
            </a:r>
          </a:p>
          <a:p>
            <a:pPr marL="0" indent="0" algn="ctr">
              <a:buNone/>
            </a:pPr>
            <a:endParaRPr lang="en-US" sz="1900" dirty="0">
              <a:latin typeface="Roboto Slab" pitchFamily="2" charset="0"/>
              <a:ea typeface="Roboto Slab" pitchFamily="2" charset="0"/>
            </a:endParaRPr>
          </a:p>
          <a:p>
            <a:pPr marL="0" indent="0" algn="ctr">
              <a:buNone/>
            </a:pPr>
            <a:r>
              <a:rPr lang="en-US" sz="1900" dirty="0">
                <a:latin typeface="Roboto Slab" pitchFamily="2" charset="0"/>
                <a:ea typeface="Roboto Slab" pitchFamily="2" charset="0"/>
              </a:rPr>
              <a:t>Example: 1 “Drill Weekend”</a:t>
            </a:r>
          </a:p>
          <a:p>
            <a:pPr marL="0" indent="0" algn="ctr">
              <a:buNone/>
            </a:pPr>
            <a:r>
              <a:rPr lang="en-US" sz="1900" dirty="0">
                <a:latin typeface="Roboto Slab" pitchFamily="2" charset="0"/>
                <a:ea typeface="Roboto Slab" pitchFamily="2" charset="0"/>
              </a:rPr>
              <a:t>E-3 (&lt;2 Years of Experience)</a:t>
            </a:r>
          </a:p>
          <a:p>
            <a:pPr marL="0" indent="0" algn="ctr">
              <a:buNone/>
            </a:pPr>
            <a:r>
              <a:rPr lang="en-US" sz="1900" dirty="0">
                <a:latin typeface="Roboto Slab" pitchFamily="2" charset="0"/>
                <a:ea typeface="Roboto Slab" pitchFamily="2" charset="0"/>
              </a:rPr>
              <a:t>$320 / Drill Weekend (2 Days of Work)</a:t>
            </a:r>
          </a:p>
          <a:p>
            <a:pPr marL="0" indent="0" algn="ctr">
              <a:buNone/>
            </a:pPr>
            <a:endParaRPr lang="en-US" sz="1900" dirty="0">
              <a:latin typeface="Roboto Slab" pitchFamily="2" charset="0"/>
              <a:ea typeface="Roboto Slab" pitchFamily="2" charset="0"/>
            </a:endParaRPr>
          </a:p>
          <a:p>
            <a:pPr marL="0" indent="0" algn="ctr">
              <a:buNone/>
            </a:pPr>
            <a:endParaRPr lang="en-US" dirty="0">
              <a:latin typeface="Roboto Slab" pitchFamily="2" charset="0"/>
              <a:ea typeface="Roboto Slab" pitchFamily="2" charset="0"/>
            </a:endParaRPr>
          </a:p>
          <a:p>
            <a:pPr marL="0" indent="0">
              <a:buNone/>
            </a:pPr>
            <a:endParaRPr lang="en-US" dirty="0">
              <a:latin typeface="Roboto Slab" pitchFamily="2" charset="0"/>
              <a:ea typeface="Roboto Slab" pitchFamily="2" charset="0"/>
            </a:endParaRPr>
          </a:p>
          <a:p>
            <a:pPr marL="0" indent="0">
              <a:buNone/>
            </a:pPr>
            <a:endParaRPr lang="en-US" dirty="0">
              <a:latin typeface="Roboto Slab" pitchFamily="2" charset="0"/>
              <a:ea typeface="Roboto Slab" pitchFamily="2" charset="0"/>
            </a:endParaRPr>
          </a:p>
          <a:p>
            <a:pPr marL="0" indent="0">
              <a:buNone/>
            </a:pPr>
            <a:endParaRPr lang="en-US" dirty="0">
              <a:latin typeface="Roboto Slab" pitchFamily="2" charset="0"/>
              <a:ea typeface="Roboto Slab" pitchFamily="2" charset="0"/>
            </a:endParaRPr>
          </a:p>
          <a:p>
            <a:pPr marL="0" indent="0">
              <a:buNone/>
            </a:pPr>
            <a:endParaRPr lang="en-US" sz="1600" dirty="0">
              <a:latin typeface="Roboto Slab" pitchFamily="2" charset="0"/>
              <a:ea typeface="Roboto Slab" pitchFamily="2" charset="0"/>
            </a:endParaRPr>
          </a:p>
          <a:p>
            <a:pPr marL="0" indent="0">
              <a:buNone/>
            </a:pPr>
            <a:endParaRPr lang="en-US" sz="1600" dirty="0">
              <a:latin typeface="Roboto Slab" pitchFamily="2" charset="0"/>
              <a:ea typeface="Roboto Slab" pitchFamily="2" charset="0"/>
            </a:endParaRPr>
          </a:p>
          <a:p>
            <a:pPr marL="0" indent="0">
              <a:buNone/>
            </a:pPr>
            <a:r>
              <a:rPr lang="en-US" sz="1600" dirty="0">
                <a:latin typeface="Roboto Slab" pitchFamily="2" charset="0"/>
                <a:ea typeface="Roboto Slab" pitchFamily="2" charset="0"/>
              </a:rPr>
              <a:t>https://militarypay.defense.gov/Pay/Basic-Pay/Reserve-Drill-Pay/</a:t>
            </a:r>
          </a:p>
          <a:p>
            <a:pPr marL="0" indent="0">
              <a:buNone/>
            </a:pPr>
            <a:r>
              <a:rPr lang="en-US" sz="1600" dirty="0">
                <a:latin typeface="Roboto Slab" pitchFamily="2" charset="0"/>
                <a:ea typeface="Roboto Slab" pitchFamily="2" charset="0"/>
              </a:rPr>
              <a:t>https://www.navy.com/forward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FFEB51F-BE23-0039-3103-8A237060DCE3}"/>
              </a:ext>
            </a:extLst>
          </p:cNvPr>
          <p:cNvSpPr txBox="1">
            <a:spLocks/>
          </p:cNvSpPr>
          <p:nvPr/>
        </p:nvSpPr>
        <p:spPr>
          <a:xfrm>
            <a:off x="838200" y="5509770"/>
            <a:ext cx="10515600" cy="12618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latin typeface="Roboto Slab" pitchFamily="2" charset="0"/>
                <a:ea typeface="Roboto Slab" pitchFamily="2" charset="0"/>
              </a:rPr>
              <a:t>All Branches</a:t>
            </a:r>
          </a:p>
          <a:p>
            <a:pPr algn="ctr"/>
            <a:r>
              <a:rPr lang="en-US" sz="3600" dirty="0">
                <a:latin typeface="Roboto Slab" pitchFamily="2" charset="0"/>
                <a:ea typeface="Roboto Slab" pitchFamily="2" charset="0"/>
              </a:rPr>
              <a:t>Reserve Duty</a:t>
            </a:r>
          </a:p>
        </p:txBody>
      </p:sp>
      <p:pic>
        <p:nvPicPr>
          <p:cNvPr id="4" name="Picture 4" descr="U.S. Army logo">
            <a:extLst>
              <a:ext uri="{FF2B5EF4-FFF2-40B4-BE49-F238E27FC236}">
                <a16:creationId xmlns:a16="http://schemas.microsoft.com/office/drawing/2014/main" id="{E0ED08CA-C0F1-95DE-ABD8-1177905E88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038" y="5533689"/>
            <a:ext cx="973406" cy="1299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U.S. Air Force – Logos Download">
            <a:extLst>
              <a:ext uri="{FF2B5EF4-FFF2-40B4-BE49-F238E27FC236}">
                <a16:creationId xmlns:a16="http://schemas.microsoft.com/office/drawing/2014/main" id="{B2A9B734-01EE-08E0-A565-E8262A67F8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189" y="5571313"/>
            <a:ext cx="1261855" cy="1261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Navy Logo, symbol, meaning, history, PNG, brand">
            <a:extLst>
              <a:ext uri="{FF2B5EF4-FFF2-40B4-BE49-F238E27FC236}">
                <a16:creationId xmlns:a16="http://schemas.microsoft.com/office/drawing/2014/main" id="{E0CD06C7-21AC-7986-A52C-DB9722B564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771" y="5343696"/>
            <a:ext cx="2647950" cy="1489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C20C64D5-DE58-D81C-1044-1E61B3E861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4542" y="5417235"/>
            <a:ext cx="1418731" cy="1435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ECA00210-5217-2725-AA14-EA7BEDD804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6" y="5543718"/>
            <a:ext cx="1404895" cy="1326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Trump unveils new Space Force logo (yes, it looks like something from 'Star  Trek') | Space">
            <a:extLst>
              <a:ext uri="{FF2B5EF4-FFF2-40B4-BE49-F238E27FC236}">
                <a16:creationId xmlns:a16="http://schemas.microsoft.com/office/drawing/2014/main" id="{959E27E1-C7A9-D9E4-D45C-11C51B86F3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3300" y="5417235"/>
            <a:ext cx="1446184" cy="1388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E674F69D-26A9-6A6F-14F8-527FDAC509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1018928"/>
              </p:ext>
            </p:extLst>
          </p:nvPr>
        </p:nvGraphicFramePr>
        <p:xfrm>
          <a:off x="1104984" y="2936475"/>
          <a:ext cx="4354108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7579">
                  <a:extLst>
                    <a:ext uri="{9D8B030D-6E8A-4147-A177-3AD203B41FA5}">
                      <a16:colId xmlns:a16="http://schemas.microsoft.com/office/drawing/2014/main" val="2053593203"/>
                    </a:ext>
                  </a:extLst>
                </a:gridCol>
                <a:gridCol w="3736529">
                  <a:extLst>
                    <a:ext uri="{9D8B030D-6E8A-4147-A177-3AD203B41FA5}">
                      <a16:colId xmlns:a16="http://schemas.microsoft.com/office/drawing/2014/main" val="1124346274"/>
                    </a:ext>
                  </a:extLst>
                </a:gridCol>
              </a:tblGrid>
              <a:tr h="268968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  <a:latin typeface="Roboto Slab" pitchFamily="2" charset="0"/>
                          <a:ea typeface="Roboto Slab" pitchFamily="2" charset="0"/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Roboto Slab" pitchFamily="2" charset="0"/>
                          <a:ea typeface="Roboto Slab" pitchFamily="2" charset="0"/>
                        </a:rPr>
                        <a:t>Work Experience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116813763"/>
                  </a:ext>
                </a:extLst>
              </a:tr>
              <a:tr h="268968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  <a:latin typeface="Roboto Slab" pitchFamily="2" charset="0"/>
                          <a:ea typeface="Roboto Slab" pitchFamily="2" charset="0"/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Roboto Slab" pitchFamily="2" charset="0"/>
                          <a:ea typeface="Roboto Slab" pitchFamily="2" charset="0"/>
                        </a:rPr>
                        <a:t>Supplemental Income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317831982"/>
                  </a:ext>
                </a:extLst>
              </a:tr>
              <a:tr h="268968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  <a:latin typeface="Roboto Slab" pitchFamily="2" charset="0"/>
                          <a:ea typeface="Roboto Slab" pitchFamily="2" charset="0"/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Roboto Slab" pitchFamily="2" charset="0"/>
                          <a:ea typeface="Roboto Slab" pitchFamily="2" charset="0"/>
                        </a:rPr>
                        <a:t>Scholarship / Grant Funds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77606181"/>
                  </a:ext>
                </a:extLst>
              </a:tr>
              <a:tr h="268968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  <a:latin typeface="Roboto Slab" pitchFamily="2" charset="0"/>
                          <a:ea typeface="Roboto Slab" pitchFamily="2" charset="0"/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Roboto Slab" pitchFamily="2" charset="0"/>
                          <a:ea typeface="Roboto Slab" pitchFamily="2" charset="0"/>
                        </a:rPr>
                        <a:t>Skill Certification Training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168082571"/>
                  </a:ext>
                </a:extLst>
              </a:tr>
              <a:tr h="268968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  <a:latin typeface="Roboto Slab" pitchFamily="2" charset="0"/>
                          <a:ea typeface="Roboto Slab" pitchFamily="2" charset="0"/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Roboto Slab" pitchFamily="2" charset="0"/>
                          <a:ea typeface="Roboto Slab" pitchFamily="2" charset="0"/>
                        </a:rPr>
                        <a:t>Company Sponsored Travel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118375671"/>
                  </a:ext>
                </a:extLst>
              </a:tr>
            </a:tbl>
          </a:graphicData>
        </a:graphic>
      </p:graphicFrame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070E344-FBF4-1435-BEB6-4C9BEAD5486B}"/>
              </a:ext>
            </a:extLst>
          </p:cNvPr>
          <p:cNvSpPr txBox="1">
            <a:spLocks/>
          </p:cNvSpPr>
          <p:nvPr/>
        </p:nvSpPr>
        <p:spPr>
          <a:xfrm>
            <a:off x="6203218" y="1156598"/>
            <a:ext cx="5103174" cy="421437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latin typeface="Roboto Slab" pitchFamily="2" charset="0"/>
                <a:ea typeface="Roboto Slab" pitchFamily="2" charset="0"/>
              </a:rPr>
              <a:t>ONE WEEKEND A MONTH = 4 DAYS OF PAY</a:t>
            </a:r>
          </a:p>
          <a:p>
            <a:pPr marL="0" indent="0">
              <a:buNone/>
            </a:pPr>
            <a:r>
              <a:rPr lang="en-US" sz="2000" dirty="0">
                <a:latin typeface="Roboto Slab" pitchFamily="2" charset="0"/>
                <a:ea typeface="Roboto Slab" pitchFamily="2" charset="0"/>
              </a:rPr>
              <a:t>	</a:t>
            </a:r>
            <a:r>
              <a:rPr lang="en-US" sz="1600" dirty="0">
                <a:latin typeface="Roboto Slab" pitchFamily="2" charset="0"/>
                <a:ea typeface="Roboto Slab" pitchFamily="2" charset="0"/>
              </a:rPr>
              <a:t>BATTLE CREEK (MI), GREAT LAKES (IL),  	INDIANAPOLIS (IN), HARRISON TWP (MI)</a:t>
            </a:r>
          </a:p>
          <a:p>
            <a:pPr marL="0" indent="0">
              <a:buNone/>
            </a:pPr>
            <a:r>
              <a:rPr lang="en-US" sz="1600" dirty="0">
                <a:latin typeface="Roboto Slab" pitchFamily="2" charset="0"/>
                <a:ea typeface="Roboto Slab" pitchFamily="2" charset="0"/>
              </a:rPr>
              <a:t>	GAS AND LODGING PROVIDED</a:t>
            </a:r>
          </a:p>
          <a:p>
            <a:pPr marL="0" indent="0">
              <a:buNone/>
            </a:pPr>
            <a:endParaRPr lang="en-US" sz="1600" dirty="0">
              <a:latin typeface="Roboto Slab" pitchFamily="2" charset="0"/>
              <a:ea typeface="Roboto Slab" pitchFamily="2" charset="0"/>
            </a:endParaRPr>
          </a:p>
          <a:p>
            <a:pPr marL="0" indent="0">
              <a:buNone/>
            </a:pPr>
            <a:r>
              <a:rPr lang="en-US" sz="2000" dirty="0">
                <a:latin typeface="Roboto Slab" pitchFamily="2" charset="0"/>
                <a:ea typeface="Roboto Slab" pitchFamily="2" charset="0"/>
              </a:rPr>
              <a:t>TWO WEEKS A YEAR</a:t>
            </a:r>
          </a:p>
          <a:p>
            <a:pPr marL="0" indent="0">
              <a:buNone/>
            </a:pPr>
            <a:r>
              <a:rPr lang="en-US" sz="2000" dirty="0">
                <a:latin typeface="Roboto Slab" pitchFamily="2" charset="0"/>
                <a:ea typeface="Roboto Slab" pitchFamily="2" charset="0"/>
              </a:rPr>
              <a:t>	</a:t>
            </a:r>
            <a:r>
              <a:rPr lang="en-US" sz="1600" dirty="0">
                <a:latin typeface="Roboto Slab" pitchFamily="2" charset="0"/>
                <a:ea typeface="Roboto Slab" pitchFamily="2" charset="0"/>
              </a:rPr>
              <a:t>TRAVEL OPPORTUNITIES WORLDWIDE</a:t>
            </a:r>
          </a:p>
          <a:p>
            <a:pPr marL="0" indent="0">
              <a:buNone/>
            </a:pPr>
            <a:r>
              <a:rPr lang="en-US" sz="1600" dirty="0">
                <a:latin typeface="Roboto Slab" pitchFamily="2" charset="0"/>
                <a:ea typeface="Roboto Slab" pitchFamily="2" charset="0"/>
              </a:rPr>
              <a:t>	40+ NAVAL BASES / 400+ ACTIVE SHIPS</a:t>
            </a:r>
          </a:p>
          <a:p>
            <a:pPr marL="0" indent="0">
              <a:buNone/>
            </a:pPr>
            <a:endParaRPr lang="en-US" sz="2400" dirty="0">
              <a:latin typeface="Roboto Slab" pitchFamily="2" charset="0"/>
              <a:ea typeface="Roboto Slab" pitchFamily="2" charset="0"/>
            </a:endParaRPr>
          </a:p>
          <a:p>
            <a:pPr marL="0" indent="0">
              <a:buNone/>
            </a:pPr>
            <a:r>
              <a:rPr lang="en-US" sz="2000" dirty="0">
                <a:latin typeface="Roboto Slab" pitchFamily="2" charset="0"/>
                <a:ea typeface="Roboto Slab" pitchFamily="2" charset="0"/>
              </a:rPr>
              <a:t>GI BILL (SELECTIVE RESERVE)</a:t>
            </a:r>
          </a:p>
          <a:p>
            <a:pPr marL="0" indent="0">
              <a:buNone/>
            </a:pPr>
            <a:r>
              <a:rPr lang="en-US" sz="2000" dirty="0">
                <a:latin typeface="Roboto Slab" pitchFamily="2" charset="0"/>
                <a:ea typeface="Roboto Slab" pitchFamily="2" charset="0"/>
              </a:rPr>
              <a:t>	</a:t>
            </a:r>
            <a:r>
              <a:rPr lang="en-US" sz="1800" dirty="0">
                <a:latin typeface="Roboto Slab" pitchFamily="2" charset="0"/>
                <a:ea typeface="Roboto Slab" pitchFamily="2" charset="0"/>
              </a:rPr>
              <a:t>UP TO $4,500 PER FISCAL YEAR</a:t>
            </a:r>
          </a:p>
          <a:p>
            <a:pPr marL="0" indent="0">
              <a:buNone/>
            </a:pPr>
            <a:r>
              <a:rPr lang="en-US" sz="2000" dirty="0">
                <a:latin typeface="Roboto Slab" pitchFamily="2" charset="0"/>
                <a:ea typeface="Roboto Slab" pitchFamily="2" charset="0"/>
              </a:rPr>
              <a:t>	</a:t>
            </a:r>
            <a:r>
              <a:rPr lang="en-US" sz="1800" dirty="0">
                <a:latin typeface="Roboto Slab" pitchFamily="2" charset="0"/>
                <a:ea typeface="Roboto Slab" pitchFamily="2" charset="0"/>
              </a:rPr>
              <a:t>UP TO $9,000/YEAR (Yellow Ribbon Schools)</a:t>
            </a:r>
          </a:p>
          <a:p>
            <a:pPr marL="0" indent="0">
              <a:buNone/>
            </a:pPr>
            <a:endParaRPr lang="en-US" sz="2000" dirty="0">
              <a:latin typeface="Roboto Slab" pitchFamily="2" charset="0"/>
              <a:ea typeface="Roboto Slab" pitchFamily="2" charset="0"/>
            </a:endParaRPr>
          </a:p>
          <a:p>
            <a:pPr marL="0" indent="0">
              <a:buNone/>
            </a:pPr>
            <a:r>
              <a:rPr lang="en-US" sz="2000" dirty="0">
                <a:latin typeface="Roboto Slab" pitchFamily="2" charset="0"/>
                <a:ea typeface="Roboto Slab" pitchFamily="2" charset="0"/>
              </a:rPr>
              <a:t>70+ TRADE SKILL CERTIFICATION PROGRAMS</a:t>
            </a:r>
          </a:p>
          <a:p>
            <a:pPr marL="0" indent="0">
              <a:buNone/>
            </a:pPr>
            <a:r>
              <a:rPr lang="en-US" sz="2000" dirty="0">
                <a:latin typeface="Roboto Slab" pitchFamily="2" charset="0"/>
                <a:ea typeface="Roboto Slab" pitchFamily="2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0967649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43643-73CA-19EA-9DA6-3C80114FE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32"/>
            <a:ext cx="10515600" cy="1084747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latin typeface="Roboto Slab" pitchFamily="2" charset="0"/>
                <a:ea typeface="Roboto Slab" pitchFamily="2" charset="0"/>
              </a:rPr>
              <a:t>Military Reserves</a:t>
            </a:r>
            <a:br>
              <a:rPr lang="en-US" sz="3600" dirty="0">
                <a:latin typeface="Roboto Slab" pitchFamily="2" charset="0"/>
                <a:ea typeface="Roboto Slab" pitchFamily="2" charset="0"/>
              </a:rPr>
            </a:br>
            <a:r>
              <a:rPr lang="en-US" sz="3600" dirty="0">
                <a:latin typeface="Roboto Slab" pitchFamily="2" charset="0"/>
                <a:ea typeface="Roboto Slab" pitchFamily="2" charset="0"/>
              </a:rPr>
              <a:t>Internships / Work Studies / Job Experience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D26BC3-7BF4-B167-9955-F72EE3E5A1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295400"/>
            <a:ext cx="5103174" cy="402854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US" dirty="0">
              <a:latin typeface="Roboto Slab" pitchFamily="2" charset="0"/>
              <a:ea typeface="Roboto Slab" pitchFamily="2" charset="0"/>
            </a:endParaRPr>
          </a:p>
          <a:p>
            <a:pPr marL="0" indent="0">
              <a:buNone/>
            </a:pPr>
            <a:r>
              <a:rPr lang="en-US" dirty="0">
                <a:latin typeface="Roboto Slab" pitchFamily="2" charset="0"/>
                <a:ea typeface="Roboto Slab" pitchFamily="2" charset="0"/>
              </a:rPr>
              <a:t>Reservists are seen as assets to employers.</a:t>
            </a:r>
          </a:p>
          <a:p>
            <a:pPr marL="0" indent="0">
              <a:buNone/>
            </a:pPr>
            <a:endParaRPr lang="en-US" dirty="0">
              <a:latin typeface="Roboto Slab" pitchFamily="2" charset="0"/>
              <a:ea typeface="Roboto Slab" pitchFamily="2" charset="0"/>
            </a:endParaRPr>
          </a:p>
          <a:p>
            <a:pPr marL="0" indent="0">
              <a:buNone/>
            </a:pPr>
            <a:r>
              <a:rPr lang="en-US" dirty="0">
                <a:latin typeface="Roboto Slab" pitchFamily="2" charset="0"/>
                <a:ea typeface="Roboto Slab" pitchFamily="2" charset="0"/>
              </a:rPr>
              <a:t>Even with a commitment to participate in monthly drills, a reservist brings value to employers due to the skills and experience they offer the business.</a:t>
            </a:r>
          </a:p>
          <a:p>
            <a:pPr marL="0" indent="0">
              <a:buNone/>
            </a:pPr>
            <a:endParaRPr lang="en-US" dirty="0">
              <a:latin typeface="Roboto Slab" pitchFamily="2" charset="0"/>
              <a:ea typeface="Roboto Slab" pitchFamily="2" charset="0"/>
            </a:endParaRPr>
          </a:p>
          <a:p>
            <a:pPr marL="0" indent="0">
              <a:buNone/>
            </a:pPr>
            <a:r>
              <a:rPr lang="en-US" dirty="0">
                <a:latin typeface="Roboto Slab" pitchFamily="2" charset="0"/>
                <a:ea typeface="Roboto Slab" pitchFamily="2" charset="0"/>
              </a:rPr>
              <a:t>Why wouldn’t an employer hire the most qualified individual for the job?</a:t>
            </a:r>
          </a:p>
          <a:p>
            <a:pPr marL="0" indent="0">
              <a:buNone/>
            </a:pPr>
            <a:endParaRPr lang="en-US" dirty="0">
              <a:latin typeface="Roboto Slab" pitchFamily="2" charset="0"/>
              <a:ea typeface="Roboto Slab" pitchFamily="2" charset="0"/>
            </a:endParaRPr>
          </a:p>
          <a:p>
            <a:pPr marL="0" indent="0">
              <a:buNone/>
            </a:pPr>
            <a:r>
              <a:rPr lang="en-US" dirty="0">
                <a:latin typeface="Roboto Slab" pitchFamily="2" charset="0"/>
                <a:ea typeface="Roboto Slab" pitchFamily="2" charset="0"/>
              </a:rPr>
              <a:t>https://apps.dtic.mil/sti/pdfs/ADA624615.pdf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FFEB51F-BE23-0039-3103-8A237060DCE3}"/>
              </a:ext>
            </a:extLst>
          </p:cNvPr>
          <p:cNvSpPr txBox="1">
            <a:spLocks/>
          </p:cNvSpPr>
          <p:nvPr/>
        </p:nvSpPr>
        <p:spPr>
          <a:xfrm>
            <a:off x="838200" y="5509770"/>
            <a:ext cx="10515600" cy="12618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latin typeface="Roboto Slab" pitchFamily="2" charset="0"/>
                <a:ea typeface="Roboto Slab" pitchFamily="2" charset="0"/>
              </a:rPr>
              <a:t>All Branches</a:t>
            </a:r>
          </a:p>
          <a:p>
            <a:pPr algn="ctr"/>
            <a:r>
              <a:rPr lang="en-US" sz="3600" dirty="0">
                <a:latin typeface="Roboto Slab" pitchFamily="2" charset="0"/>
                <a:ea typeface="Roboto Slab" pitchFamily="2" charset="0"/>
              </a:rPr>
              <a:t>Reserve Duty</a:t>
            </a:r>
          </a:p>
        </p:txBody>
      </p:sp>
      <p:pic>
        <p:nvPicPr>
          <p:cNvPr id="4" name="Picture 4" descr="U.S. Army logo">
            <a:extLst>
              <a:ext uri="{FF2B5EF4-FFF2-40B4-BE49-F238E27FC236}">
                <a16:creationId xmlns:a16="http://schemas.microsoft.com/office/drawing/2014/main" id="{E0ED08CA-C0F1-95DE-ABD8-1177905E88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038" y="5533689"/>
            <a:ext cx="973406" cy="1299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U.S. Air Force – Logos Download">
            <a:extLst>
              <a:ext uri="{FF2B5EF4-FFF2-40B4-BE49-F238E27FC236}">
                <a16:creationId xmlns:a16="http://schemas.microsoft.com/office/drawing/2014/main" id="{B2A9B734-01EE-08E0-A565-E8262A67F8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189" y="5571313"/>
            <a:ext cx="1261855" cy="1261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Navy Logo, symbol, meaning, history, PNG, brand">
            <a:extLst>
              <a:ext uri="{FF2B5EF4-FFF2-40B4-BE49-F238E27FC236}">
                <a16:creationId xmlns:a16="http://schemas.microsoft.com/office/drawing/2014/main" id="{E0CD06C7-21AC-7986-A52C-DB9722B564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771" y="5343696"/>
            <a:ext cx="2647950" cy="1489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C20C64D5-DE58-D81C-1044-1E61B3E861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4542" y="5417235"/>
            <a:ext cx="1418731" cy="1435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ECA00210-5217-2725-AA14-EA7BEDD804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6" y="5543718"/>
            <a:ext cx="1404895" cy="1326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Trump unveils new Space Force logo (yes, it looks like something from 'Star  Trek') | Space">
            <a:extLst>
              <a:ext uri="{FF2B5EF4-FFF2-40B4-BE49-F238E27FC236}">
                <a16:creationId xmlns:a16="http://schemas.microsoft.com/office/drawing/2014/main" id="{959E27E1-C7A9-D9E4-D45C-11C51B86F3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3300" y="5417235"/>
            <a:ext cx="1446184" cy="1388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hart, bar chart, waterfall chart&#10;&#10;Description automatically generated">
            <a:extLst>
              <a:ext uri="{FF2B5EF4-FFF2-40B4-BE49-F238E27FC236}">
                <a16:creationId xmlns:a16="http://schemas.microsoft.com/office/drawing/2014/main" id="{D90A80A7-0103-8C27-C79E-85A5FCAFFFD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50628" y="1155742"/>
            <a:ext cx="5447827" cy="4113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9871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43643-73CA-19EA-9DA6-3C80114FE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6374"/>
            <a:ext cx="10515600" cy="1023205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latin typeface="Roboto Slab" pitchFamily="2" charset="0"/>
                <a:ea typeface="Roboto Slab" pitchFamily="2" charset="0"/>
              </a:rPr>
              <a:t>Military Reserves</a:t>
            </a:r>
            <a:br>
              <a:rPr lang="en-US" sz="3600" dirty="0">
                <a:latin typeface="Roboto Slab" pitchFamily="2" charset="0"/>
                <a:ea typeface="Roboto Slab" pitchFamily="2" charset="0"/>
              </a:rPr>
            </a:br>
            <a:r>
              <a:rPr lang="en-US" sz="3600" dirty="0">
                <a:latin typeface="Roboto Slab" pitchFamily="2" charset="0"/>
                <a:ea typeface="Roboto Slab" pitchFamily="2" charset="0"/>
              </a:rPr>
              <a:t>Internships / Work Studies / Job Experience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D26BC3-7BF4-B167-9955-F72EE3E5A1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295400"/>
            <a:ext cx="5103174" cy="4028549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dirty="0">
                <a:latin typeface="Roboto Slab" pitchFamily="2" charset="0"/>
                <a:ea typeface="Roboto Slab" pitchFamily="2" charset="0"/>
              </a:rPr>
              <a:t>In Michigan, veterans make 64.9% more a year than civilians.</a:t>
            </a:r>
          </a:p>
          <a:p>
            <a:pPr marL="0" indent="0">
              <a:buNone/>
            </a:pPr>
            <a:endParaRPr lang="en-US" dirty="0">
              <a:latin typeface="Roboto Slab" pitchFamily="2" charset="0"/>
              <a:ea typeface="Roboto Slab" pitchFamily="2" charset="0"/>
            </a:endParaRPr>
          </a:p>
          <a:p>
            <a:pPr marL="0" indent="0">
              <a:buNone/>
            </a:pPr>
            <a:endParaRPr lang="en-US" dirty="0">
              <a:latin typeface="Roboto Slab" pitchFamily="2" charset="0"/>
              <a:ea typeface="Roboto Slab" pitchFamily="2" charset="0"/>
            </a:endParaRPr>
          </a:p>
          <a:p>
            <a:pPr marL="0" indent="0">
              <a:buNone/>
            </a:pPr>
            <a:endParaRPr lang="en-US" dirty="0">
              <a:latin typeface="Roboto Slab" pitchFamily="2" charset="0"/>
              <a:ea typeface="Roboto Slab" pitchFamily="2" charset="0"/>
            </a:endParaRPr>
          </a:p>
          <a:p>
            <a:pPr marL="0" indent="0">
              <a:buNone/>
            </a:pPr>
            <a:endParaRPr lang="en-US" dirty="0">
              <a:latin typeface="Roboto Slab" pitchFamily="2" charset="0"/>
              <a:ea typeface="Roboto Slab" pitchFamily="2" charset="0"/>
            </a:endParaRPr>
          </a:p>
          <a:p>
            <a:pPr marL="0" indent="0">
              <a:buNone/>
            </a:pPr>
            <a:endParaRPr lang="en-US" dirty="0">
              <a:latin typeface="Roboto Slab" pitchFamily="2" charset="0"/>
              <a:ea typeface="Roboto Slab" pitchFamily="2" charset="0"/>
            </a:endParaRPr>
          </a:p>
          <a:p>
            <a:pPr marL="0" indent="0">
              <a:buNone/>
            </a:pPr>
            <a:r>
              <a:rPr lang="en-US" sz="2200" dirty="0">
                <a:latin typeface="Roboto Slab" pitchFamily="2" charset="0"/>
                <a:ea typeface="Roboto Slab" pitchFamily="2" charset="0"/>
              </a:rPr>
              <a:t>https://www.hillandponton.com/veteran-civilian-pay-statistics/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FFEB51F-BE23-0039-3103-8A237060DCE3}"/>
              </a:ext>
            </a:extLst>
          </p:cNvPr>
          <p:cNvSpPr txBox="1">
            <a:spLocks/>
          </p:cNvSpPr>
          <p:nvPr/>
        </p:nvSpPr>
        <p:spPr>
          <a:xfrm>
            <a:off x="838200" y="5509770"/>
            <a:ext cx="10515600" cy="12618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latin typeface="Roboto Slab" pitchFamily="2" charset="0"/>
                <a:ea typeface="Roboto Slab" pitchFamily="2" charset="0"/>
              </a:rPr>
              <a:t>All Branches</a:t>
            </a:r>
          </a:p>
          <a:p>
            <a:pPr algn="ctr"/>
            <a:r>
              <a:rPr lang="en-US" sz="3600" dirty="0">
                <a:latin typeface="Roboto Slab" pitchFamily="2" charset="0"/>
                <a:ea typeface="Roboto Slab" pitchFamily="2" charset="0"/>
              </a:rPr>
              <a:t>Reserve Duty</a:t>
            </a:r>
          </a:p>
        </p:txBody>
      </p:sp>
      <p:pic>
        <p:nvPicPr>
          <p:cNvPr id="4" name="Picture 4" descr="U.S. Army logo">
            <a:extLst>
              <a:ext uri="{FF2B5EF4-FFF2-40B4-BE49-F238E27FC236}">
                <a16:creationId xmlns:a16="http://schemas.microsoft.com/office/drawing/2014/main" id="{E0ED08CA-C0F1-95DE-ABD8-1177905E88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038" y="5533689"/>
            <a:ext cx="973406" cy="1299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U.S. Air Force – Logos Download">
            <a:extLst>
              <a:ext uri="{FF2B5EF4-FFF2-40B4-BE49-F238E27FC236}">
                <a16:creationId xmlns:a16="http://schemas.microsoft.com/office/drawing/2014/main" id="{B2A9B734-01EE-08E0-A565-E8262A67F8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189" y="5571313"/>
            <a:ext cx="1261855" cy="1261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Navy Logo, symbol, meaning, history, PNG, brand">
            <a:extLst>
              <a:ext uri="{FF2B5EF4-FFF2-40B4-BE49-F238E27FC236}">
                <a16:creationId xmlns:a16="http://schemas.microsoft.com/office/drawing/2014/main" id="{E0CD06C7-21AC-7986-A52C-DB9722B564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771" y="5343696"/>
            <a:ext cx="2647950" cy="1489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C20C64D5-DE58-D81C-1044-1E61B3E861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4542" y="5417235"/>
            <a:ext cx="1418731" cy="1435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ECA00210-5217-2725-AA14-EA7BEDD804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6" y="5543718"/>
            <a:ext cx="1404895" cy="1326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Trump unveils new Space Force logo (yes, it looks like something from 'Star  Trek') | Space">
            <a:extLst>
              <a:ext uri="{FF2B5EF4-FFF2-40B4-BE49-F238E27FC236}">
                <a16:creationId xmlns:a16="http://schemas.microsoft.com/office/drawing/2014/main" id="{959E27E1-C7A9-D9E4-D45C-11C51B86F3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3300" y="5417235"/>
            <a:ext cx="1446184" cy="1388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BDF4B13F-CF23-A8DA-F262-5DFFD579FB7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95249" y="1196719"/>
            <a:ext cx="6358586" cy="3494505"/>
          </a:xfrm>
          <a:prstGeom prst="rect">
            <a:avLst/>
          </a:prstGeom>
        </p:spPr>
      </p:pic>
      <p:pic>
        <p:nvPicPr>
          <p:cNvPr id="8" name="Picture 7" descr="Text&#10;&#10;Description automatically generated with medium confidence">
            <a:extLst>
              <a:ext uri="{FF2B5EF4-FFF2-40B4-BE49-F238E27FC236}">
                <a16:creationId xmlns:a16="http://schemas.microsoft.com/office/drawing/2014/main" id="{DADF39BA-CBA5-2CD9-7E39-5B581128A0F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47548" y="2307713"/>
            <a:ext cx="2668979" cy="2242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0969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43643-73CA-19EA-9DA6-3C80114FE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6373"/>
            <a:ext cx="10515600" cy="1162197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latin typeface="Roboto Slab" pitchFamily="2" charset="0"/>
                <a:ea typeface="Roboto Slab" pitchFamily="2" charset="0"/>
              </a:rPr>
              <a:t>Military Reserves</a:t>
            </a:r>
            <a:br>
              <a:rPr lang="en-US" sz="3600" dirty="0">
                <a:latin typeface="Roboto Slab" pitchFamily="2" charset="0"/>
                <a:ea typeface="Roboto Slab" pitchFamily="2" charset="0"/>
              </a:rPr>
            </a:br>
            <a:r>
              <a:rPr lang="en-US" sz="3600" dirty="0">
                <a:latin typeface="Roboto Slab" pitchFamily="2" charset="0"/>
                <a:ea typeface="Roboto Slab" pitchFamily="2" charset="0"/>
              </a:rPr>
              <a:t>Internships / Work Studies / Job Experience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D26BC3-7BF4-B167-9955-F72EE3E5A1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11564"/>
            <a:ext cx="5809673" cy="402294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2400" dirty="0">
                <a:latin typeface="Roboto Slab" pitchFamily="2" charset="0"/>
                <a:ea typeface="Roboto Slab" pitchFamily="2" charset="0"/>
              </a:rPr>
              <a:t>Not every service is created equal.</a:t>
            </a:r>
          </a:p>
          <a:p>
            <a:pPr marL="0" indent="0" algn="ctr">
              <a:buNone/>
            </a:pPr>
            <a:endParaRPr lang="en-US" sz="2400" dirty="0">
              <a:latin typeface="Roboto Slab" pitchFamily="2" charset="0"/>
              <a:ea typeface="Roboto Slab" pitchFamily="2" charset="0"/>
            </a:endParaRPr>
          </a:p>
          <a:p>
            <a:pPr marL="0" indent="0" algn="ctr">
              <a:buNone/>
            </a:pPr>
            <a:r>
              <a:rPr lang="en-US" sz="2400" dirty="0">
                <a:latin typeface="Roboto Slab" pitchFamily="2" charset="0"/>
                <a:ea typeface="Roboto Slab" pitchFamily="2" charset="0"/>
              </a:rPr>
              <a:t>Living Conditions</a:t>
            </a:r>
          </a:p>
          <a:p>
            <a:pPr marL="0" indent="0" algn="ctr">
              <a:buNone/>
            </a:pPr>
            <a:r>
              <a:rPr lang="en-US" sz="1600" dirty="0">
                <a:latin typeface="Roboto Slab" pitchFamily="2" charset="0"/>
                <a:ea typeface="Roboto Slab" pitchFamily="2" charset="0"/>
              </a:rPr>
              <a:t>Unless volunteered with your chosen specialty, drill weekends don’t require ruck marches or outdoor survival</a:t>
            </a:r>
          </a:p>
          <a:p>
            <a:pPr marL="0" indent="0" algn="ctr">
              <a:buNone/>
            </a:pPr>
            <a:r>
              <a:rPr lang="en-US" sz="2400" dirty="0">
                <a:latin typeface="Roboto Slab" pitchFamily="2" charset="0"/>
                <a:ea typeface="Roboto Slab" pitchFamily="2" charset="0"/>
              </a:rPr>
              <a:t>Advancement and Promotion</a:t>
            </a:r>
          </a:p>
          <a:p>
            <a:pPr marL="0" indent="0" algn="ctr">
              <a:buNone/>
            </a:pPr>
            <a:r>
              <a:rPr lang="en-US" sz="1600" dirty="0">
                <a:latin typeface="Roboto Slab" pitchFamily="2" charset="0"/>
                <a:ea typeface="Roboto Slab" pitchFamily="2" charset="0"/>
              </a:rPr>
              <a:t>Advancement is tied directly with skill certification and responsibility. The same career in a different branch could lead to a very different outcome.</a:t>
            </a:r>
          </a:p>
          <a:p>
            <a:pPr marL="0" indent="0" algn="ctr">
              <a:buNone/>
            </a:pPr>
            <a:r>
              <a:rPr lang="en-US" sz="2400" dirty="0">
                <a:latin typeface="Roboto Slab" pitchFamily="2" charset="0"/>
                <a:ea typeface="Roboto Slab" pitchFamily="2" charset="0"/>
              </a:rPr>
              <a:t>Travel Opportunities</a:t>
            </a:r>
          </a:p>
          <a:p>
            <a:pPr marL="0" indent="0" algn="ctr">
              <a:buNone/>
            </a:pPr>
            <a:r>
              <a:rPr lang="en-US" sz="1600" dirty="0">
                <a:latin typeface="Roboto Slab" pitchFamily="2" charset="0"/>
                <a:ea typeface="Roboto Slab" pitchFamily="2" charset="0"/>
              </a:rPr>
              <a:t>The USN has over 40+ Bases in the USA and                      30+ Bases/Support Centers Overseas</a:t>
            </a:r>
            <a:endParaRPr lang="en-US" sz="2400" dirty="0"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FFEB51F-BE23-0039-3103-8A237060DCE3}"/>
              </a:ext>
            </a:extLst>
          </p:cNvPr>
          <p:cNvSpPr txBox="1">
            <a:spLocks/>
          </p:cNvSpPr>
          <p:nvPr/>
        </p:nvSpPr>
        <p:spPr>
          <a:xfrm>
            <a:off x="1046018" y="5397500"/>
            <a:ext cx="4869873" cy="1374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latin typeface="Roboto Slab" pitchFamily="2" charset="0"/>
                <a:ea typeface="Roboto Slab" pitchFamily="2" charset="0"/>
              </a:rPr>
              <a:t>US Navy Specific</a:t>
            </a:r>
          </a:p>
          <a:p>
            <a:pPr algn="ctr"/>
            <a:r>
              <a:rPr lang="en-US" dirty="0">
                <a:latin typeface="Roboto Slab" pitchFamily="2" charset="0"/>
                <a:ea typeface="Roboto Slab" pitchFamily="2" charset="0"/>
              </a:rPr>
              <a:t>Reserve Duty</a:t>
            </a:r>
          </a:p>
        </p:txBody>
      </p:sp>
      <p:pic>
        <p:nvPicPr>
          <p:cNvPr id="20" name="Picture 4" descr="Navy Logo, symbol, meaning, history, PNG, brand">
            <a:extLst>
              <a:ext uri="{FF2B5EF4-FFF2-40B4-BE49-F238E27FC236}">
                <a16:creationId xmlns:a16="http://schemas.microsoft.com/office/drawing/2014/main" id="{BBB120BD-7A98-6B06-1CA7-9C5D3312E8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4206" y="5334507"/>
            <a:ext cx="2439939" cy="1372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DDDE0DA-9E0E-0CAC-B84B-AAA59D4448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6682810"/>
              </p:ext>
            </p:extLst>
          </p:nvPr>
        </p:nvGraphicFramePr>
        <p:xfrm>
          <a:off x="6096000" y="1294752"/>
          <a:ext cx="5451897" cy="5216885"/>
        </p:xfrm>
        <a:graphic>
          <a:graphicData uri="http://schemas.openxmlformats.org/drawingml/2006/table">
            <a:tbl>
              <a:tblPr firstRow="1" firstCol="1" bandRow="1"/>
              <a:tblGrid>
                <a:gridCol w="581238">
                  <a:extLst>
                    <a:ext uri="{9D8B030D-6E8A-4147-A177-3AD203B41FA5}">
                      <a16:colId xmlns:a16="http://schemas.microsoft.com/office/drawing/2014/main" val="2733332774"/>
                    </a:ext>
                  </a:extLst>
                </a:gridCol>
                <a:gridCol w="793699">
                  <a:extLst>
                    <a:ext uri="{9D8B030D-6E8A-4147-A177-3AD203B41FA5}">
                      <a16:colId xmlns:a16="http://schemas.microsoft.com/office/drawing/2014/main" val="2252834919"/>
                    </a:ext>
                  </a:extLst>
                </a:gridCol>
                <a:gridCol w="2067191">
                  <a:extLst>
                    <a:ext uri="{9D8B030D-6E8A-4147-A177-3AD203B41FA5}">
                      <a16:colId xmlns:a16="http://schemas.microsoft.com/office/drawing/2014/main" val="706727489"/>
                    </a:ext>
                  </a:extLst>
                </a:gridCol>
                <a:gridCol w="2009769">
                  <a:extLst>
                    <a:ext uri="{9D8B030D-6E8A-4147-A177-3AD203B41FA5}">
                      <a16:colId xmlns:a16="http://schemas.microsoft.com/office/drawing/2014/main" val="3616292692"/>
                    </a:ext>
                  </a:extLst>
                </a:gridCol>
              </a:tblGrid>
              <a:tr h="9002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Roboto Slab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Pay-Grade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Roboto Slab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(Rank)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56" marR="655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Roboto Slab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Weekend Drill Pay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Roboto Slab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(&lt;2 Years)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56" marR="655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Roboto Slab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United States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Roboto Slab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Army National Guard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56" marR="655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Roboto Slab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United States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Roboto Slab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Navy Reserves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56" marR="655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1946904"/>
                  </a:ext>
                </a:extLst>
              </a:tr>
              <a:tr h="4643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Roboto Slab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E-1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56" marR="655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Roboto Slab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$255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56" marR="655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Roboto Slab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out of 30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Roboto Slab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3.81% / 11,061 out of 290,281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56" marR="655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Roboto Slab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out of 72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Roboto Slab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1.52% / 683 out of 44,745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56" marR="655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9386631"/>
                  </a:ext>
                </a:extLst>
              </a:tr>
              <a:tr h="53671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Roboto Slab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E-2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56" marR="655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Roboto Slab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$286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56" marR="655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Roboto Slab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out of 10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Roboto Slab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10.30% / 29,909 out of 290,281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56" marR="655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Roboto Slab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out of 50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Roboto Slab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1.88% / 843 out of 44,745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56" marR="655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9221102"/>
                  </a:ext>
                </a:extLst>
              </a:tr>
              <a:tr h="53671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Roboto Slab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E-3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56" marR="655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Roboto Slab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$320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56" marR="655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Roboto Slab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out of 29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Roboto Slab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14.15% / 41,082 out of 290,281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56" marR="655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Roboto Slab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out of 15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Roboto Slab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6.85% / 3,067 out of 44,745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56" marR="655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8407129"/>
                  </a:ext>
                </a:extLst>
              </a:tr>
              <a:tr h="53671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Roboto Slab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E-4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56" marR="655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Roboto Slab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$350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56" marR="655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Roboto Slab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out of 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Roboto Slab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34.39% / 99,821 out of 290,281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56" marR="655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Roboto Slab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out of 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Roboto Slab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15.80% / 7,017 out of 44,745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56" marR="655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1887378"/>
                  </a:ext>
                </a:extLst>
              </a:tr>
              <a:tr h="53671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Roboto Slab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E-5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56" marR="655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Roboto Slab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$388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56" marR="655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Roboto Slab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out of 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Roboto Slab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20.14% / 58,459 out of 290,281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56" marR="655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Roboto Slab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out of 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Roboto Slab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34.59% / 15,477 out of 44,745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56" marR="655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0571169"/>
                  </a:ext>
                </a:extLst>
              </a:tr>
              <a:tr h="53671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Roboto Slab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E-6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56" marR="655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Roboto Slab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$437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56" marR="655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Roboto Slab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out of 10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Roboto Slab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10.77% / 31,260 out of 290,281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56" marR="655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Roboto Slab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out of 4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Roboto Slab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28.08% / 12,564 out of 44,745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56" marR="655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8707228"/>
                  </a:ext>
                </a:extLst>
              </a:tr>
              <a:tr h="3549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Roboto Slab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E-7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56" marR="655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Roboto Slab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$501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56" marR="655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Roboto Slab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out of 16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Roboto Slab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6.46% / 18,755 out of 290,281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56" marR="655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Roboto Slab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out of 12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Roboto Slab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8.35% / 3,738 out of 44,745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56" marR="655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1243621"/>
                  </a:ext>
                </a:extLst>
              </a:tr>
              <a:tr h="4588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Roboto Slab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E-8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56" marR="655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Roboto Slab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56" marR="655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Roboto Slab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out of 40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Roboto Slab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2.40% / 6,963 out of 290,281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56" marR="655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Roboto Slab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out of 45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Roboto Slab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2.27% / 1,017 out of 44,745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56" marR="655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5836581"/>
                  </a:ext>
                </a:extLst>
              </a:tr>
              <a:tr h="3549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Roboto Slab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E-9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56" marR="655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Roboto Slab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56" marR="655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Roboto Slab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out of 145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Roboto Slab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0.67% / 1,971 out of 290,281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56" marR="655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Roboto Slab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out of 112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Roboto Slab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0.76% / 339 out of 44,745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56" marR="655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6448795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DF61FD05-04A5-018D-6E08-83A9BB3FCD49}"/>
              </a:ext>
            </a:extLst>
          </p:cNvPr>
          <p:cNvSpPr txBox="1"/>
          <p:nvPr/>
        </p:nvSpPr>
        <p:spPr>
          <a:xfrm>
            <a:off x="5800438" y="6557620"/>
            <a:ext cx="639156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https://download.militaryonesource.mil/12038/MOS/Reports/2020-demographics-report.pdf</a:t>
            </a:r>
          </a:p>
        </p:txBody>
      </p:sp>
    </p:spTree>
    <p:extLst>
      <p:ext uri="{BB962C8B-B14F-4D97-AF65-F5344CB8AC3E}">
        <p14:creationId xmlns:p14="http://schemas.microsoft.com/office/powerpoint/2010/main" val="2010658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43643-73CA-19EA-9DA6-3C80114FE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4021"/>
            <a:ext cx="12127345" cy="883445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latin typeface="Roboto Slab" pitchFamily="2" charset="0"/>
                <a:ea typeface="Roboto Slab" pitchFamily="2" charset="0"/>
              </a:rPr>
              <a:t>What do High School Students Want after Graduation?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D26BC3-7BF4-B167-9955-F72EE3E5A1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48570"/>
            <a:ext cx="10515600" cy="585326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2800" dirty="0">
                <a:latin typeface="Roboto Slab" pitchFamily="2" charset="0"/>
                <a:ea typeface="Roboto Slab" pitchFamily="2" charset="0"/>
              </a:rPr>
              <a:t>Enrollment</a:t>
            </a:r>
          </a:p>
          <a:p>
            <a:pPr marL="0" indent="0">
              <a:buNone/>
            </a:pPr>
            <a:r>
              <a:rPr lang="en-US" dirty="0">
                <a:latin typeface="Roboto Slab" pitchFamily="2" charset="0"/>
                <a:ea typeface="Roboto Slab" pitchFamily="2" charset="0"/>
              </a:rPr>
              <a:t>	~60% of students intend on enrolling in college after graduation</a:t>
            </a:r>
          </a:p>
          <a:p>
            <a:pPr marL="0" indent="0">
              <a:buNone/>
            </a:pPr>
            <a:r>
              <a:rPr lang="en-US" dirty="0">
                <a:latin typeface="Roboto Slab" pitchFamily="2" charset="0"/>
                <a:ea typeface="Roboto Slab" pitchFamily="2" charset="0"/>
              </a:rPr>
              <a:t>		Approximately 2 out of 5 dropout (Mainly due to Financial Instability)</a:t>
            </a:r>
          </a:p>
          <a:p>
            <a:pPr marL="0" indent="0">
              <a:buNone/>
            </a:pPr>
            <a:r>
              <a:rPr lang="en-US" dirty="0">
                <a:latin typeface="Roboto Slab" pitchFamily="2" charset="0"/>
                <a:ea typeface="Roboto Slab" pitchFamily="2" charset="0"/>
              </a:rPr>
              <a:t>	~15% of students elect to perform a trade skill after graduation</a:t>
            </a:r>
          </a:p>
          <a:p>
            <a:pPr marL="0" indent="0">
              <a:buNone/>
            </a:pPr>
            <a:r>
              <a:rPr lang="en-US" dirty="0">
                <a:latin typeface="Roboto Slab" pitchFamily="2" charset="0"/>
                <a:ea typeface="Roboto Slab" pitchFamily="2" charset="0"/>
              </a:rPr>
              <a:t>		</a:t>
            </a:r>
            <a:endParaRPr lang="en-US" sz="2800" dirty="0">
              <a:latin typeface="Roboto Slab" pitchFamily="2" charset="0"/>
              <a:ea typeface="Roboto Slab" pitchFamily="2" charset="0"/>
            </a:endParaRPr>
          </a:p>
          <a:p>
            <a:pPr marL="0" indent="0">
              <a:buNone/>
            </a:pPr>
            <a:r>
              <a:rPr lang="en-US" dirty="0">
                <a:latin typeface="Roboto Slab" pitchFamily="2" charset="0"/>
                <a:ea typeface="Roboto Slab" pitchFamily="2" charset="0"/>
              </a:rPr>
              <a:t>Scholarships and Grants</a:t>
            </a:r>
            <a:endParaRPr lang="en-US" sz="2800" dirty="0">
              <a:latin typeface="Roboto Slab" pitchFamily="2" charset="0"/>
              <a:ea typeface="Roboto Slab" pitchFamily="2" charset="0"/>
            </a:endParaRPr>
          </a:p>
          <a:p>
            <a:pPr marL="0" indent="0">
              <a:buNone/>
            </a:pPr>
            <a:r>
              <a:rPr lang="en-US" dirty="0">
                <a:latin typeface="Roboto Slab" pitchFamily="2" charset="0"/>
                <a:ea typeface="Roboto Slab" pitchFamily="2" charset="0"/>
              </a:rPr>
              <a:t>	0.1% of students are awarded a full-ride scholarship</a:t>
            </a:r>
          </a:p>
          <a:p>
            <a:pPr marL="0" indent="0">
              <a:buNone/>
            </a:pPr>
            <a:r>
              <a:rPr lang="en-US" dirty="0">
                <a:latin typeface="Roboto Slab" pitchFamily="2" charset="0"/>
                <a:ea typeface="Roboto Slab" pitchFamily="2" charset="0"/>
              </a:rPr>
              <a:t>	1.5% of students are awarded a full-tuition scholarship</a:t>
            </a:r>
          </a:p>
          <a:p>
            <a:pPr marL="0" indent="0">
              <a:buNone/>
            </a:pPr>
            <a:r>
              <a:rPr lang="en-US" dirty="0">
                <a:latin typeface="Roboto Slab" pitchFamily="2" charset="0"/>
                <a:ea typeface="Roboto Slab" pitchFamily="2" charset="0"/>
              </a:rPr>
              <a:t>	The average cost of an in-state 4-year university is $80,000-$100,000</a:t>
            </a:r>
          </a:p>
          <a:p>
            <a:pPr marL="0" indent="0">
              <a:buNone/>
            </a:pPr>
            <a:r>
              <a:rPr lang="en-US" dirty="0">
                <a:latin typeface="Roboto Slab" pitchFamily="2" charset="0"/>
                <a:ea typeface="Roboto Slab" pitchFamily="2" charset="0"/>
              </a:rPr>
              <a:t>	The average amount of aid-per-student is $10,000/year</a:t>
            </a:r>
          </a:p>
          <a:p>
            <a:pPr marL="0" indent="0">
              <a:buNone/>
            </a:pPr>
            <a:endParaRPr lang="en-US" dirty="0">
              <a:latin typeface="Roboto Slab" pitchFamily="2" charset="0"/>
              <a:ea typeface="Roboto Slab" pitchFamily="2" charset="0"/>
            </a:endParaRPr>
          </a:p>
          <a:p>
            <a:pPr marL="0" indent="0">
              <a:buNone/>
            </a:pPr>
            <a:r>
              <a:rPr lang="en-US" sz="2800" dirty="0">
                <a:latin typeface="Roboto Slab" pitchFamily="2" charset="0"/>
                <a:ea typeface="Roboto Slab" pitchFamily="2" charset="0"/>
              </a:rPr>
              <a:t>Employment</a:t>
            </a:r>
          </a:p>
          <a:p>
            <a:pPr marL="0" indent="0">
              <a:buNone/>
            </a:pPr>
            <a:r>
              <a:rPr lang="en-US" dirty="0">
                <a:latin typeface="Roboto Slab" pitchFamily="2" charset="0"/>
                <a:ea typeface="Roboto Slab" pitchFamily="2" charset="0"/>
              </a:rPr>
              <a:t>	23% of students enter the work force directly after graduation.</a:t>
            </a:r>
          </a:p>
          <a:p>
            <a:pPr marL="0" indent="0">
              <a:buNone/>
            </a:pPr>
            <a:r>
              <a:rPr lang="en-US" dirty="0">
                <a:latin typeface="Roboto Slab" pitchFamily="2" charset="0"/>
                <a:ea typeface="Roboto Slab" pitchFamily="2" charset="0"/>
              </a:rPr>
              <a:t>	The US Median Salary for individuals age 20-24 earn $16,000-$30,000/year</a:t>
            </a:r>
          </a:p>
          <a:p>
            <a:pPr marL="0" indent="0">
              <a:buNone/>
            </a:pPr>
            <a:endParaRPr lang="en-US" sz="2300" dirty="0">
              <a:latin typeface="Roboto Slab" pitchFamily="2" charset="0"/>
              <a:ea typeface="Roboto Slab" pitchFamily="2" charset="0"/>
            </a:endParaRPr>
          </a:p>
          <a:p>
            <a:pPr marL="0" indent="0">
              <a:buNone/>
            </a:pPr>
            <a:r>
              <a:rPr lang="en-US" sz="2300" dirty="0">
                <a:latin typeface="Roboto Slab" pitchFamily="2" charset="0"/>
                <a:ea typeface="Roboto Slab" pitchFamily="2" charset="0"/>
              </a:rPr>
              <a:t>https://educationdata.org/scholarship-statistics</a:t>
            </a:r>
          </a:p>
          <a:p>
            <a:pPr marL="0" indent="0">
              <a:buNone/>
            </a:pPr>
            <a:r>
              <a:rPr lang="en-US" sz="2300" dirty="0">
                <a:latin typeface="Roboto Slab" pitchFamily="2" charset="0"/>
                <a:ea typeface="Roboto Slab" pitchFamily="2" charset="0"/>
              </a:rPr>
              <a:t>https://research.com/research/scholarship-statistics</a:t>
            </a:r>
          </a:p>
          <a:p>
            <a:pPr marL="0" indent="0">
              <a:buNone/>
            </a:pPr>
            <a:endParaRPr lang="en-US" sz="2800" dirty="0"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82D6208-140D-D27A-5B30-4100CC62FADA}"/>
              </a:ext>
            </a:extLst>
          </p:cNvPr>
          <p:cNvSpPr txBox="1">
            <a:spLocks/>
          </p:cNvSpPr>
          <p:nvPr/>
        </p:nvSpPr>
        <p:spPr>
          <a:xfrm>
            <a:off x="5845630" y="1248570"/>
            <a:ext cx="4833257" cy="40229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1800" dirty="0">
              <a:latin typeface="Roboto Slab" pitchFamily="2" charset="0"/>
              <a:ea typeface="Roboto Slab" pitchFamily="2" charset="0"/>
            </a:endParaRPr>
          </a:p>
        </p:txBody>
      </p:sp>
      <p:pic>
        <p:nvPicPr>
          <p:cNvPr id="7" name="Picture 4" descr="Navy Logo, symbol, meaning, history, PNG, brand">
            <a:extLst>
              <a:ext uri="{FF2B5EF4-FFF2-40B4-BE49-F238E27FC236}">
                <a16:creationId xmlns:a16="http://schemas.microsoft.com/office/drawing/2014/main" id="{88CD7EA4-E88E-76E9-E003-7633BF30A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1287" y="5271513"/>
            <a:ext cx="2439939" cy="1372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18058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43643-73CA-19EA-9DA6-3C80114FE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3445"/>
          </a:xfrm>
        </p:spPr>
        <p:txBody>
          <a:bodyPr/>
          <a:lstStyle/>
          <a:p>
            <a:pPr algn="ctr"/>
            <a:r>
              <a:rPr lang="en-US" dirty="0">
                <a:latin typeface="Roboto Slab" pitchFamily="2" charset="0"/>
                <a:ea typeface="Roboto Slab" pitchFamily="2" charset="0"/>
              </a:rPr>
              <a:t>Career Choice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D26BC3-7BF4-B167-9955-F72EE3E5A1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1564"/>
            <a:ext cx="10515600" cy="40229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>
                <a:latin typeface="Roboto Slab" pitchFamily="2" charset="0"/>
                <a:ea typeface="Roboto Slab" pitchFamily="2" charset="0"/>
              </a:rPr>
              <a:t>Career Choice is </a:t>
            </a:r>
            <a:r>
              <a:rPr lang="en-US" sz="2400" b="1" u="sng" dirty="0">
                <a:latin typeface="Roboto Slab" pitchFamily="2" charset="0"/>
                <a:ea typeface="Roboto Slab" pitchFamily="2" charset="0"/>
              </a:rPr>
              <a:t>100% Voluntary</a:t>
            </a:r>
          </a:p>
          <a:p>
            <a:pPr marL="0" indent="0" algn="ctr">
              <a:buNone/>
            </a:pPr>
            <a:r>
              <a:rPr lang="en-US" sz="2400" dirty="0">
                <a:latin typeface="Roboto Slab" pitchFamily="2" charset="0"/>
                <a:ea typeface="Roboto Slab" pitchFamily="2" charset="0"/>
              </a:rPr>
              <a:t>Choose Your Career </a:t>
            </a:r>
            <a:r>
              <a:rPr lang="en-US" sz="2400" b="1" u="sng" dirty="0">
                <a:latin typeface="Roboto Slab" pitchFamily="2" charset="0"/>
                <a:ea typeface="Roboto Slab" pitchFamily="2" charset="0"/>
              </a:rPr>
              <a:t>Before</a:t>
            </a:r>
            <a:r>
              <a:rPr lang="en-US" sz="2400" dirty="0">
                <a:latin typeface="Roboto Slab" pitchFamily="2" charset="0"/>
                <a:ea typeface="Roboto Slab" pitchFamily="2" charset="0"/>
              </a:rPr>
              <a:t> you Enter the United States Navy</a:t>
            </a:r>
          </a:p>
          <a:p>
            <a:pPr marL="0" indent="0" algn="ctr">
              <a:buNone/>
            </a:pPr>
            <a:r>
              <a:rPr lang="en-US" sz="2400" dirty="0">
                <a:latin typeface="Roboto Slab" pitchFamily="2" charset="0"/>
                <a:ea typeface="Roboto Slab" pitchFamily="2" charset="0"/>
              </a:rPr>
              <a:t>Your Contract Choice </a:t>
            </a:r>
            <a:r>
              <a:rPr lang="en-US" sz="2400" b="1" u="sng" dirty="0">
                <a:latin typeface="Roboto Slab" pitchFamily="2" charset="0"/>
                <a:ea typeface="Roboto Slab" pitchFamily="2" charset="0"/>
              </a:rPr>
              <a:t>Will Not Change </a:t>
            </a:r>
            <a:r>
              <a:rPr lang="en-US" sz="2400" dirty="0">
                <a:latin typeface="Roboto Slab" pitchFamily="2" charset="0"/>
                <a:ea typeface="Roboto Slab" pitchFamily="2" charset="0"/>
              </a:rPr>
              <a:t>Without Your Consent</a:t>
            </a:r>
          </a:p>
          <a:p>
            <a:pPr marL="0" indent="0" algn="ctr">
              <a:buNone/>
            </a:pPr>
            <a:endParaRPr lang="en-US" sz="2800" dirty="0">
              <a:latin typeface="Roboto Slab" pitchFamily="2" charset="0"/>
              <a:ea typeface="Roboto Slab" pitchFamily="2" charset="0"/>
            </a:endParaRPr>
          </a:p>
          <a:p>
            <a:pPr marL="0" indent="0" algn="ctr">
              <a:buNone/>
            </a:pPr>
            <a:r>
              <a:rPr lang="en-US" dirty="0">
                <a:latin typeface="Roboto Slab" pitchFamily="2" charset="0"/>
                <a:ea typeface="Roboto Slab" pitchFamily="2" charset="0"/>
              </a:rPr>
              <a:t>3 Considerations</a:t>
            </a:r>
          </a:p>
          <a:p>
            <a:pPr marL="514350" indent="-514350">
              <a:buAutoNum type="arabicPeriod"/>
            </a:pPr>
            <a:r>
              <a:rPr lang="en-US" sz="2800" dirty="0">
                <a:latin typeface="Roboto Slab" pitchFamily="2" charset="0"/>
                <a:ea typeface="Roboto Slab" pitchFamily="2" charset="0"/>
              </a:rPr>
              <a:t>Availability (First Come / First Serve on Available Careers)</a:t>
            </a:r>
          </a:p>
          <a:p>
            <a:pPr marL="514350" indent="-514350">
              <a:buAutoNum type="arabicPeriod"/>
            </a:pPr>
            <a:r>
              <a:rPr lang="en-US" dirty="0">
                <a:latin typeface="Roboto Slab" pitchFamily="2" charset="0"/>
                <a:ea typeface="Roboto Slab" pitchFamily="2" charset="0"/>
              </a:rPr>
              <a:t>Ship Date (When do you want to leave?)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sz="2800" dirty="0">
                <a:latin typeface="Roboto Slab" pitchFamily="2" charset="0"/>
                <a:ea typeface="Roboto Slab" pitchFamily="2" charset="0"/>
              </a:rPr>
              <a:t>ASVAB Scores (What do you qualify for?)</a:t>
            </a:r>
          </a:p>
          <a:p>
            <a:pPr marL="514350" indent="-514350">
              <a:buAutoNum type="arabicPeriod"/>
            </a:pPr>
            <a:endParaRPr lang="en-US" sz="2800" dirty="0"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FFEB51F-BE23-0039-3103-8A237060DCE3}"/>
              </a:ext>
            </a:extLst>
          </p:cNvPr>
          <p:cNvSpPr txBox="1">
            <a:spLocks/>
          </p:cNvSpPr>
          <p:nvPr/>
        </p:nvSpPr>
        <p:spPr>
          <a:xfrm>
            <a:off x="838200" y="5397501"/>
            <a:ext cx="10515600" cy="1374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latin typeface="Roboto Slab" pitchFamily="2" charset="0"/>
                <a:ea typeface="Roboto Slab" pitchFamily="2" charset="0"/>
              </a:rPr>
              <a:t>US Navy Specific</a:t>
            </a:r>
          </a:p>
          <a:p>
            <a:pPr algn="ctr"/>
            <a:r>
              <a:rPr lang="en-US" dirty="0">
                <a:latin typeface="Roboto Slab" pitchFamily="2" charset="0"/>
                <a:ea typeface="Roboto Slab" pitchFamily="2" charset="0"/>
              </a:rPr>
              <a:t>Active/Reserve Duty</a:t>
            </a:r>
          </a:p>
        </p:txBody>
      </p:sp>
      <p:pic>
        <p:nvPicPr>
          <p:cNvPr id="1026" name="Picture 2" descr="United States Navy - Wikipedia">
            <a:extLst>
              <a:ext uri="{FF2B5EF4-FFF2-40B4-BE49-F238E27FC236}">
                <a16:creationId xmlns:a16="http://schemas.microsoft.com/office/drawing/2014/main" id="{DA941B33-587C-5E67-7C96-17588BECF0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4916" y="5397500"/>
            <a:ext cx="1437120" cy="1437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Navy Logo, symbol, meaning, history, PNG, brand">
            <a:extLst>
              <a:ext uri="{FF2B5EF4-FFF2-40B4-BE49-F238E27FC236}">
                <a16:creationId xmlns:a16="http://schemas.microsoft.com/office/drawing/2014/main" id="{BBB120BD-7A98-6B06-1CA7-9C5D3312E8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21" y="5397500"/>
            <a:ext cx="2439939" cy="1372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67491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43643-73CA-19EA-9DA6-3C80114FE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3445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latin typeface="Roboto Slab" pitchFamily="2" charset="0"/>
                <a:ea typeface="Roboto Slab" pitchFamily="2" charset="0"/>
              </a:rPr>
              <a:t>Worldwide Travel – Worldclass Experience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D26BC3-7BF4-B167-9955-F72EE3E5A1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1564"/>
            <a:ext cx="4833257" cy="402294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4000" dirty="0">
                <a:latin typeface="Roboto Slab" pitchFamily="2" charset="0"/>
                <a:ea typeface="Roboto Slab" pitchFamily="2" charset="0"/>
              </a:rPr>
              <a:t>Official Naval Bases (Europe):</a:t>
            </a:r>
          </a:p>
          <a:p>
            <a:pPr marL="0" indent="0">
              <a:buNone/>
            </a:pPr>
            <a:endParaRPr lang="en-US" sz="4000" dirty="0">
              <a:latin typeface="Roboto Slab" pitchFamily="2" charset="0"/>
              <a:ea typeface="Roboto Slab" pitchFamily="2" charset="0"/>
            </a:endParaRPr>
          </a:p>
          <a:p>
            <a:pPr marL="0" indent="0">
              <a:buNone/>
            </a:pPr>
            <a:r>
              <a:rPr lang="en-US" sz="2900" dirty="0">
                <a:latin typeface="Roboto Slab" pitchFamily="2" charset="0"/>
                <a:ea typeface="Roboto Slab" pitchFamily="2" charset="0"/>
              </a:rPr>
              <a:t>Naval Support Activity </a:t>
            </a:r>
            <a:r>
              <a:rPr lang="en-US" sz="2900" dirty="0" err="1">
                <a:latin typeface="Roboto Slab" pitchFamily="2" charset="0"/>
                <a:ea typeface="Roboto Slab" pitchFamily="2" charset="0"/>
              </a:rPr>
              <a:t>Souda</a:t>
            </a:r>
            <a:r>
              <a:rPr lang="en-US" sz="2900" dirty="0">
                <a:latin typeface="Roboto Slab" pitchFamily="2" charset="0"/>
                <a:ea typeface="Roboto Slab" pitchFamily="2" charset="0"/>
              </a:rPr>
              <a:t> Bay (Greece)</a:t>
            </a:r>
          </a:p>
          <a:p>
            <a:pPr marL="0" indent="0">
              <a:buNone/>
            </a:pPr>
            <a:r>
              <a:rPr lang="en-US" sz="2900" dirty="0">
                <a:latin typeface="Roboto Slab" pitchFamily="2" charset="0"/>
                <a:ea typeface="Roboto Slab" pitchFamily="2" charset="0"/>
              </a:rPr>
              <a:t>Naval Air Station Sigonella (Sigonella, Italy)</a:t>
            </a:r>
          </a:p>
          <a:p>
            <a:pPr marL="0" indent="0">
              <a:buNone/>
            </a:pPr>
            <a:r>
              <a:rPr lang="en-US" sz="2900" dirty="0">
                <a:latin typeface="Roboto Slab" pitchFamily="2" charset="0"/>
                <a:ea typeface="Roboto Slab" pitchFamily="2" charset="0"/>
              </a:rPr>
              <a:t>Naval Support Activity Naples (</a:t>
            </a:r>
            <a:r>
              <a:rPr lang="en-US" sz="2900" dirty="0" err="1">
                <a:latin typeface="Roboto Slab" pitchFamily="2" charset="0"/>
                <a:ea typeface="Roboto Slab" pitchFamily="2" charset="0"/>
              </a:rPr>
              <a:t>Gricignano</a:t>
            </a:r>
            <a:r>
              <a:rPr lang="en-US" sz="2900" dirty="0">
                <a:latin typeface="Roboto Slab" pitchFamily="2" charset="0"/>
                <a:ea typeface="Roboto Slab" pitchFamily="2" charset="0"/>
              </a:rPr>
              <a:t> di Aversa, Italy)</a:t>
            </a:r>
          </a:p>
          <a:p>
            <a:pPr marL="0" indent="0">
              <a:buNone/>
            </a:pPr>
            <a:r>
              <a:rPr lang="en-US" sz="2900" dirty="0">
                <a:latin typeface="Roboto Slab" pitchFamily="2" charset="0"/>
                <a:ea typeface="Roboto Slab" pitchFamily="2" charset="0"/>
              </a:rPr>
              <a:t>Naval Support Activity Naples Department Geta (Gaeta, Italy)</a:t>
            </a:r>
          </a:p>
          <a:p>
            <a:pPr marL="0" indent="0">
              <a:buNone/>
            </a:pPr>
            <a:r>
              <a:rPr lang="en-US" sz="2900" dirty="0">
                <a:latin typeface="Roboto Slab" pitchFamily="2" charset="0"/>
                <a:ea typeface="Roboto Slab" pitchFamily="2" charset="0"/>
              </a:rPr>
              <a:t>Naval Station Rota (Rota, Spain)</a:t>
            </a:r>
          </a:p>
          <a:p>
            <a:pPr marL="0" indent="0">
              <a:buNone/>
            </a:pPr>
            <a:r>
              <a:rPr lang="en-US" sz="2900" dirty="0">
                <a:latin typeface="Roboto Slab" pitchFamily="2" charset="0"/>
                <a:ea typeface="Roboto Slab" pitchFamily="2" charset="0"/>
              </a:rPr>
              <a:t>Naval Support Activity (Bahrain)</a:t>
            </a:r>
          </a:p>
          <a:p>
            <a:pPr marL="0" indent="0">
              <a:buNone/>
            </a:pPr>
            <a:r>
              <a:rPr lang="en-US" sz="2900" dirty="0">
                <a:latin typeface="Roboto Slab" pitchFamily="2" charset="0"/>
                <a:ea typeface="Roboto Slab" pitchFamily="2" charset="0"/>
              </a:rPr>
              <a:t>Naval Support Facility (Diego Garcia)</a:t>
            </a:r>
          </a:p>
          <a:p>
            <a:pPr marL="0" indent="0">
              <a:buNone/>
            </a:pPr>
            <a:endParaRPr lang="en-US" sz="2800" dirty="0"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FFEB51F-BE23-0039-3103-8A237060DCE3}"/>
              </a:ext>
            </a:extLst>
          </p:cNvPr>
          <p:cNvSpPr txBox="1">
            <a:spLocks/>
          </p:cNvSpPr>
          <p:nvPr/>
        </p:nvSpPr>
        <p:spPr>
          <a:xfrm>
            <a:off x="838200" y="5397501"/>
            <a:ext cx="10515600" cy="1374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latin typeface="Roboto Slab" pitchFamily="2" charset="0"/>
                <a:ea typeface="Roboto Slab" pitchFamily="2" charset="0"/>
              </a:rPr>
              <a:t>US Navy Specific</a:t>
            </a:r>
          </a:p>
          <a:p>
            <a:pPr algn="ctr"/>
            <a:r>
              <a:rPr lang="en-US" dirty="0">
                <a:latin typeface="Roboto Slab" pitchFamily="2" charset="0"/>
                <a:ea typeface="Roboto Slab" pitchFamily="2" charset="0"/>
              </a:rPr>
              <a:t>Active/Reserve Duty</a:t>
            </a:r>
          </a:p>
        </p:txBody>
      </p:sp>
      <p:pic>
        <p:nvPicPr>
          <p:cNvPr id="1026" name="Picture 2" descr="United States Navy - Wikipedia">
            <a:extLst>
              <a:ext uri="{FF2B5EF4-FFF2-40B4-BE49-F238E27FC236}">
                <a16:creationId xmlns:a16="http://schemas.microsoft.com/office/drawing/2014/main" id="{DA941B33-587C-5E67-7C96-17588BECF0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4916" y="5397500"/>
            <a:ext cx="1437120" cy="1437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Navy Logo, symbol, meaning, history, PNG, brand">
            <a:extLst>
              <a:ext uri="{FF2B5EF4-FFF2-40B4-BE49-F238E27FC236}">
                <a16:creationId xmlns:a16="http://schemas.microsoft.com/office/drawing/2014/main" id="{BBB120BD-7A98-6B06-1CA7-9C5D3312E8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21" y="5397500"/>
            <a:ext cx="2439939" cy="1372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82D6208-140D-D27A-5B30-4100CC62FADA}"/>
              </a:ext>
            </a:extLst>
          </p:cNvPr>
          <p:cNvSpPr txBox="1">
            <a:spLocks/>
          </p:cNvSpPr>
          <p:nvPr/>
        </p:nvSpPr>
        <p:spPr>
          <a:xfrm>
            <a:off x="5845630" y="1248570"/>
            <a:ext cx="4833257" cy="40229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500" dirty="0">
                <a:latin typeface="Roboto Slab" pitchFamily="2" charset="0"/>
                <a:ea typeface="Roboto Slab" pitchFamily="2" charset="0"/>
              </a:rPr>
              <a:t>Official Naval Bases (Asia):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800" dirty="0">
              <a:latin typeface="Roboto Slab" pitchFamily="2" charset="0"/>
              <a:ea typeface="Roboto Slab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dirty="0">
                <a:latin typeface="Roboto Slab" pitchFamily="2" charset="0"/>
                <a:ea typeface="Roboto Slab" pitchFamily="2" charset="0"/>
              </a:rPr>
              <a:t>Commander Fleet Activities Sasebo (Japan)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dirty="0">
                <a:latin typeface="Roboto Slab" pitchFamily="2" charset="0"/>
                <a:ea typeface="Roboto Slab" pitchFamily="2" charset="0"/>
              </a:rPr>
              <a:t>Fleet Activities Okinawa (Japan)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dirty="0">
                <a:latin typeface="Roboto Slab" pitchFamily="2" charset="0"/>
                <a:ea typeface="Roboto Slab" pitchFamily="2" charset="0"/>
              </a:rPr>
              <a:t>Fleet Activities Yokosuka (Japan)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dirty="0">
                <a:latin typeface="Roboto Slab" pitchFamily="2" charset="0"/>
                <a:ea typeface="Roboto Slab" pitchFamily="2" charset="0"/>
              </a:rPr>
              <a:t>Navy Region Singapore (Singapore)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dirty="0">
                <a:latin typeface="Roboto Slab" pitchFamily="2" charset="0"/>
                <a:ea typeface="Roboto Slab" pitchFamily="2" charset="0"/>
              </a:rPr>
              <a:t>Fleet Activities </a:t>
            </a:r>
            <a:r>
              <a:rPr lang="en-US" sz="1800" dirty="0" err="1">
                <a:latin typeface="Roboto Slab" pitchFamily="2" charset="0"/>
                <a:ea typeface="Roboto Slab" pitchFamily="2" charset="0"/>
              </a:rPr>
              <a:t>Chinhae</a:t>
            </a:r>
            <a:r>
              <a:rPr lang="en-US" sz="1800" dirty="0">
                <a:latin typeface="Roboto Slab" pitchFamily="2" charset="0"/>
                <a:ea typeface="Roboto Slab" pitchFamily="2" charset="0"/>
              </a:rPr>
              <a:t> (Republic of Korea)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A69A2F2-9EBB-EA22-2CF2-39F815E4133D}"/>
              </a:ext>
            </a:extLst>
          </p:cNvPr>
          <p:cNvSpPr txBox="1">
            <a:spLocks/>
          </p:cNvSpPr>
          <p:nvPr/>
        </p:nvSpPr>
        <p:spPr>
          <a:xfrm>
            <a:off x="2373086" y="4993822"/>
            <a:ext cx="7445827" cy="46667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dirty="0">
                <a:latin typeface="Roboto Slab" pitchFamily="2" charset="0"/>
                <a:ea typeface="Roboto Slab" pitchFamily="2" charset="0"/>
              </a:rPr>
              <a:t>And Many More Territories and Foreign Port Visits, Ask Any Recruiter!</a:t>
            </a:r>
          </a:p>
        </p:txBody>
      </p:sp>
    </p:spTree>
    <p:extLst>
      <p:ext uri="{BB962C8B-B14F-4D97-AF65-F5344CB8AC3E}">
        <p14:creationId xmlns:p14="http://schemas.microsoft.com/office/powerpoint/2010/main" val="5309288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43643-73CA-19EA-9DA6-3C80114FE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3445"/>
          </a:xfrm>
        </p:spPr>
        <p:txBody>
          <a:bodyPr/>
          <a:lstStyle/>
          <a:p>
            <a:pPr algn="ctr"/>
            <a:r>
              <a:rPr lang="en-US" dirty="0">
                <a:latin typeface="Roboto Slab" pitchFamily="2" charset="0"/>
                <a:ea typeface="Roboto Slab" pitchFamily="2" charset="0"/>
              </a:rPr>
              <a:t>Advanced Programs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D26BC3-7BF4-B167-9955-F72EE3E5A1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1564"/>
            <a:ext cx="10515600" cy="40229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>
                <a:latin typeface="Roboto Slab" pitchFamily="2" charset="0"/>
                <a:ea typeface="Roboto Slab" pitchFamily="2" charset="0"/>
              </a:rPr>
              <a:t>Nuclear Engineering</a:t>
            </a:r>
          </a:p>
          <a:p>
            <a:pPr marL="0" indent="0">
              <a:buNone/>
            </a:pPr>
            <a:endParaRPr lang="en-US" sz="2800" dirty="0">
              <a:latin typeface="Roboto Slab" pitchFamily="2" charset="0"/>
              <a:ea typeface="Roboto Slab" pitchFamily="2" charset="0"/>
            </a:endParaRPr>
          </a:p>
          <a:p>
            <a:pPr marL="0" indent="0">
              <a:buNone/>
            </a:pPr>
            <a:r>
              <a:rPr lang="en-US" sz="2000" dirty="0">
                <a:latin typeface="Roboto Slab" pitchFamily="2" charset="0"/>
                <a:ea typeface="Roboto Slab" pitchFamily="2" charset="0"/>
              </a:rPr>
              <a:t>All branches claim to have a “Nuclear Engineering” program (normally reserved for Officers), but only one that trains and certifies Nuclear Reactor Operators due to the need to operate Aircraft Carriers and Submarines</a:t>
            </a:r>
          </a:p>
          <a:p>
            <a:pPr marL="0" indent="0">
              <a:buNone/>
            </a:pPr>
            <a:endParaRPr lang="en-US" sz="2000" dirty="0">
              <a:latin typeface="Roboto Slab" pitchFamily="2" charset="0"/>
              <a:ea typeface="Roboto Slab" pitchFamily="2" charset="0"/>
            </a:endParaRPr>
          </a:p>
          <a:p>
            <a:pPr marL="0" indent="0">
              <a:buNone/>
            </a:pPr>
            <a:r>
              <a:rPr lang="en-US" sz="2000" dirty="0">
                <a:latin typeface="Roboto Slab" pitchFamily="2" charset="0"/>
                <a:ea typeface="Roboto Slab" pitchFamily="2" charset="0"/>
              </a:rPr>
              <a:t>Intense Academic Training - Over +77 college credits earned in the first two years</a:t>
            </a:r>
          </a:p>
          <a:p>
            <a:pPr marL="0" indent="0">
              <a:buNone/>
            </a:pPr>
            <a:r>
              <a:rPr lang="en-US" sz="2000" dirty="0">
                <a:latin typeface="Roboto Slab" pitchFamily="2" charset="0"/>
                <a:ea typeface="Roboto Slab" pitchFamily="2" charset="0"/>
              </a:rPr>
              <a:t>Unmatched Skillset – Nationally Recognized Training and Certification Curriculum at All US Commercial Power Plants (Nuclear and Non-Nuclear)</a:t>
            </a:r>
          </a:p>
          <a:p>
            <a:pPr marL="0" indent="0">
              <a:buNone/>
            </a:pPr>
            <a:r>
              <a:rPr lang="en-US" sz="2000" dirty="0">
                <a:latin typeface="Roboto Slab" pitchFamily="2" charset="0"/>
                <a:ea typeface="Roboto Slab" pitchFamily="2" charset="0"/>
              </a:rPr>
              <a:t>Highest Compensated Salary and Fastest Rank Advancement in the US Military</a:t>
            </a:r>
          </a:p>
          <a:p>
            <a:pPr marL="0" indent="0">
              <a:buNone/>
            </a:pPr>
            <a:endParaRPr lang="en-US" sz="2000" dirty="0"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FFEB51F-BE23-0039-3103-8A237060DCE3}"/>
              </a:ext>
            </a:extLst>
          </p:cNvPr>
          <p:cNvSpPr txBox="1">
            <a:spLocks/>
          </p:cNvSpPr>
          <p:nvPr/>
        </p:nvSpPr>
        <p:spPr>
          <a:xfrm>
            <a:off x="838200" y="5397501"/>
            <a:ext cx="10515600" cy="1374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latin typeface="Roboto Slab" pitchFamily="2" charset="0"/>
                <a:ea typeface="Roboto Slab" pitchFamily="2" charset="0"/>
              </a:rPr>
              <a:t>US Navy Specific</a:t>
            </a:r>
          </a:p>
          <a:p>
            <a:pPr algn="ctr"/>
            <a:r>
              <a:rPr lang="en-US" dirty="0">
                <a:latin typeface="Roboto Slab" pitchFamily="2" charset="0"/>
                <a:ea typeface="Roboto Slab" pitchFamily="2" charset="0"/>
              </a:rPr>
              <a:t>Active Duty</a:t>
            </a:r>
          </a:p>
        </p:txBody>
      </p:sp>
      <p:pic>
        <p:nvPicPr>
          <p:cNvPr id="1026" name="Picture 2" descr="United States Navy - Wikipedia">
            <a:extLst>
              <a:ext uri="{FF2B5EF4-FFF2-40B4-BE49-F238E27FC236}">
                <a16:creationId xmlns:a16="http://schemas.microsoft.com/office/drawing/2014/main" id="{DA941B33-587C-5E67-7C96-17588BECF0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4916" y="5397500"/>
            <a:ext cx="1437120" cy="1437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Navy Logo, symbol, meaning, history, PNG, brand">
            <a:extLst>
              <a:ext uri="{FF2B5EF4-FFF2-40B4-BE49-F238E27FC236}">
                <a16:creationId xmlns:a16="http://schemas.microsoft.com/office/drawing/2014/main" id="{BBB120BD-7A98-6B06-1CA7-9C5D3312E8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21" y="5397500"/>
            <a:ext cx="2439939" cy="1372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46018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43643-73CA-19EA-9DA6-3C80114FE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3445"/>
          </a:xfrm>
        </p:spPr>
        <p:txBody>
          <a:bodyPr/>
          <a:lstStyle/>
          <a:p>
            <a:pPr algn="ctr"/>
            <a:r>
              <a:rPr lang="en-US" dirty="0">
                <a:latin typeface="Roboto Slab" pitchFamily="2" charset="0"/>
                <a:ea typeface="Roboto Slab" pitchFamily="2" charset="0"/>
              </a:rPr>
              <a:t>Advanced Programs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D26BC3-7BF4-B167-9955-F72EE3E5A1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1564"/>
            <a:ext cx="10515600" cy="40229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>
                <a:latin typeface="Roboto Slab" pitchFamily="2" charset="0"/>
                <a:ea typeface="Roboto Slab" pitchFamily="2" charset="0"/>
              </a:rPr>
              <a:t>SEALS / EOD / </a:t>
            </a:r>
            <a:r>
              <a:rPr lang="en-US" dirty="0">
                <a:latin typeface="Roboto Slab" pitchFamily="2" charset="0"/>
                <a:ea typeface="Roboto Slab" pitchFamily="2" charset="0"/>
              </a:rPr>
              <a:t>SWCC / DIVER</a:t>
            </a:r>
          </a:p>
          <a:p>
            <a:pPr marL="0" indent="0" algn="ctr">
              <a:buNone/>
            </a:pPr>
            <a:r>
              <a:rPr lang="en-US" dirty="0">
                <a:latin typeface="Roboto Slab" pitchFamily="2" charset="0"/>
                <a:ea typeface="Roboto Slab" pitchFamily="2" charset="0"/>
              </a:rPr>
              <a:t>AIR RESCUE SWIMMER / CORPSMAN ATF</a:t>
            </a:r>
            <a:endParaRPr lang="en-US" sz="2800" dirty="0">
              <a:latin typeface="Roboto Slab" pitchFamily="2" charset="0"/>
              <a:ea typeface="Roboto Slab" pitchFamily="2" charset="0"/>
            </a:endParaRPr>
          </a:p>
          <a:p>
            <a:pPr marL="0" indent="0">
              <a:buNone/>
            </a:pPr>
            <a:endParaRPr lang="en-US" sz="2800" dirty="0">
              <a:latin typeface="Roboto Slab" pitchFamily="2" charset="0"/>
              <a:ea typeface="Roboto Slab" pitchFamily="2" charset="0"/>
            </a:endParaRPr>
          </a:p>
          <a:p>
            <a:pPr marL="0" indent="0" algn="ctr">
              <a:buNone/>
            </a:pPr>
            <a:r>
              <a:rPr lang="en-US" sz="2000" dirty="0">
                <a:latin typeface="Roboto Slab" pitchFamily="2" charset="0"/>
                <a:ea typeface="Roboto Slab" pitchFamily="2" charset="0"/>
              </a:rPr>
              <a:t>Every branch has it’s own form of Special Forces. The US Navy is different in part for it’s “Warrior Challenge Program”. Other branches may have a time requirement as an active duty enlisted member prior to attempting to join the program.</a:t>
            </a:r>
          </a:p>
          <a:p>
            <a:pPr marL="0" indent="0">
              <a:buNone/>
            </a:pPr>
            <a:endParaRPr lang="en-US" sz="2000" dirty="0">
              <a:latin typeface="Roboto Slab" pitchFamily="2" charset="0"/>
              <a:ea typeface="Roboto Slab" pitchFamily="2" charset="0"/>
            </a:endParaRPr>
          </a:p>
          <a:p>
            <a:pPr marL="0" indent="0" algn="ctr">
              <a:buNone/>
            </a:pPr>
            <a:r>
              <a:rPr lang="en-US" sz="2000" dirty="0">
                <a:latin typeface="Roboto Slab" pitchFamily="2" charset="0"/>
                <a:ea typeface="Roboto Slab" pitchFamily="2" charset="0"/>
              </a:rPr>
              <a:t>If you are qualified, the US Navy Guarantees your contract in writing.</a:t>
            </a:r>
          </a:p>
          <a:p>
            <a:pPr marL="0" indent="0" algn="ctr">
              <a:buNone/>
            </a:pPr>
            <a:r>
              <a:rPr lang="en-US" sz="2000" dirty="0">
                <a:latin typeface="Roboto Slab" pitchFamily="2" charset="0"/>
                <a:ea typeface="Roboto Slab" pitchFamily="2" charset="0"/>
              </a:rPr>
              <a:t>Train with US Navy Special Warfare Operators prior to shipping.</a:t>
            </a:r>
          </a:p>
          <a:p>
            <a:pPr marL="0" indent="0">
              <a:buNone/>
            </a:pPr>
            <a:endParaRPr lang="en-US" sz="2000" dirty="0"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FFEB51F-BE23-0039-3103-8A237060DCE3}"/>
              </a:ext>
            </a:extLst>
          </p:cNvPr>
          <p:cNvSpPr txBox="1">
            <a:spLocks/>
          </p:cNvSpPr>
          <p:nvPr/>
        </p:nvSpPr>
        <p:spPr>
          <a:xfrm>
            <a:off x="838200" y="5397501"/>
            <a:ext cx="10515600" cy="1374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latin typeface="Roboto Slab" pitchFamily="2" charset="0"/>
                <a:ea typeface="Roboto Slab" pitchFamily="2" charset="0"/>
              </a:rPr>
              <a:t>US Navy Specific</a:t>
            </a:r>
          </a:p>
          <a:p>
            <a:pPr algn="ctr"/>
            <a:r>
              <a:rPr lang="en-US" dirty="0">
                <a:latin typeface="Roboto Slab" pitchFamily="2" charset="0"/>
                <a:ea typeface="Roboto Slab" pitchFamily="2" charset="0"/>
              </a:rPr>
              <a:t>Active Duty</a:t>
            </a:r>
          </a:p>
        </p:txBody>
      </p:sp>
      <p:pic>
        <p:nvPicPr>
          <p:cNvPr id="1026" name="Picture 2" descr="United States Navy - Wikipedia">
            <a:extLst>
              <a:ext uri="{FF2B5EF4-FFF2-40B4-BE49-F238E27FC236}">
                <a16:creationId xmlns:a16="http://schemas.microsoft.com/office/drawing/2014/main" id="{DA941B33-587C-5E67-7C96-17588BECF0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4916" y="5397500"/>
            <a:ext cx="1437120" cy="1437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Navy Logo, symbol, meaning, history, PNG, brand">
            <a:extLst>
              <a:ext uri="{FF2B5EF4-FFF2-40B4-BE49-F238E27FC236}">
                <a16:creationId xmlns:a16="http://schemas.microsoft.com/office/drawing/2014/main" id="{BBB120BD-7A98-6B06-1CA7-9C5D3312E8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21" y="5397500"/>
            <a:ext cx="2439939" cy="1372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84796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43643-73CA-19EA-9DA6-3C80114FE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3445"/>
          </a:xfrm>
        </p:spPr>
        <p:txBody>
          <a:bodyPr/>
          <a:lstStyle/>
          <a:p>
            <a:pPr algn="ctr"/>
            <a:r>
              <a:rPr lang="en-US" dirty="0">
                <a:latin typeface="Roboto Slab" pitchFamily="2" charset="0"/>
                <a:ea typeface="Roboto Slab" pitchFamily="2" charset="0"/>
              </a:rPr>
              <a:t>Advanced Programs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D26BC3-7BF4-B167-9955-F72EE3E5A1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1564"/>
            <a:ext cx="10515600" cy="40229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>
                <a:latin typeface="Roboto Slab" pitchFamily="2" charset="0"/>
                <a:ea typeface="Roboto Slab" pitchFamily="2" charset="0"/>
              </a:rPr>
              <a:t>NROTC / Naval </a:t>
            </a:r>
            <a:r>
              <a:rPr lang="en-US" dirty="0">
                <a:latin typeface="Roboto Slab" pitchFamily="2" charset="0"/>
                <a:ea typeface="Roboto Slab" pitchFamily="2" charset="0"/>
              </a:rPr>
              <a:t>Academy</a:t>
            </a:r>
          </a:p>
          <a:p>
            <a:pPr marL="0" indent="0" algn="ctr">
              <a:buNone/>
            </a:pPr>
            <a:r>
              <a:rPr lang="en-US" sz="2000" dirty="0">
                <a:latin typeface="Roboto Slab" pitchFamily="2" charset="0"/>
                <a:ea typeface="Roboto Slab" pitchFamily="2" charset="0"/>
              </a:rPr>
              <a:t>Officer Programs</a:t>
            </a:r>
          </a:p>
          <a:p>
            <a:pPr marL="0" indent="0" algn="ctr">
              <a:buNone/>
            </a:pPr>
            <a:r>
              <a:rPr lang="en-US" sz="2000" dirty="0">
                <a:latin typeface="Roboto Slab" pitchFamily="2" charset="0"/>
                <a:ea typeface="Roboto Slab" pitchFamily="2" charset="0"/>
              </a:rPr>
              <a:t>Surface / Aviation / Subsurface / Nursing / Medical / Support / Special Warfare</a:t>
            </a:r>
          </a:p>
          <a:p>
            <a:pPr marL="0" indent="0">
              <a:buNone/>
            </a:pPr>
            <a:endParaRPr lang="en-US" sz="2000" dirty="0">
              <a:latin typeface="Roboto Slab" pitchFamily="2" charset="0"/>
              <a:ea typeface="Roboto Slab" pitchFamily="2" charset="0"/>
            </a:endParaRPr>
          </a:p>
          <a:p>
            <a:pPr marL="0" indent="0">
              <a:buNone/>
            </a:pPr>
            <a:r>
              <a:rPr lang="en-US" sz="2000" dirty="0">
                <a:latin typeface="Roboto Slab" pitchFamily="2" charset="0"/>
                <a:ea typeface="Roboto Slab" pitchFamily="2" charset="0"/>
              </a:rPr>
              <a:t>Earn a $180,000 Scholarship including a monthly stipend and books</a:t>
            </a:r>
          </a:p>
          <a:p>
            <a:pPr marL="0" indent="0">
              <a:buNone/>
            </a:pPr>
            <a:r>
              <a:rPr lang="en-US" sz="2000" dirty="0">
                <a:latin typeface="Roboto Slab" pitchFamily="2" charset="0"/>
                <a:ea typeface="Roboto Slab" pitchFamily="2" charset="0"/>
              </a:rPr>
              <a:t>No risk of commitment  - Exiting the program within the first year incurs zero financial penalty / recoupment</a:t>
            </a:r>
          </a:p>
          <a:p>
            <a:pPr marL="0" indent="0">
              <a:buNone/>
            </a:pPr>
            <a:r>
              <a:rPr lang="en-US" sz="2000" dirty="0">
                <a:latin typeface="Roboto Slab" pitchFamily="2" charset="0"/>
                <a:ea typeface="Roboto Slab" pitchFamily="2" charset="0"/>
              </a:rPr>
              <a:t>Over 60+ Universities (including 20+ HBCU, HHE, MSI)</a:t>
            </a:r>
          </a:p>
          <a:p>
            <a:pPr marL="0" indent="0">
              <a:buNone/>
            </a:pPr>
            <a:r>
              <a:rPr lang="en-US" sz="2000" dirty="0">
                <a:latin typeface="Roboto Slab" pitchFamily="2" charset="0"/>
                <a:ea typeface="Roboto Slab" pitchFamily="2" charset="0"/>
              </a:rPr>
              <a:t>Guaranteed Employment upon Program Completion</a:t>
            </a:r>
          </a:p>
          <a:p>
            <a:pPr marL="0" indent="0">
              <a:buNone/>
            </a:pPr>
            <a:r>
              <a:rPr lang="en-US" sz="2000" dirty="0">
                <a:latin typeface="Roboto Slab" pitchFamily="2" charset="0"/>
                <a:ea typeface="Roboto Slab" pitchFamily="2" charset="0"/>
              </a:rPr>
              <a:t>Application Deadlines by January of an Individual’s Senior Year</a:t>
            </a:r>
          </a:p>
          <a:p>
            <a:pPr marL="0" indent="0">
              <a:buNone/>
            </a:pPr>
            <a:endParaRPr lang="en-US" sz="2000" dirty="0"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FFEB51F-BE23-0039-3103-8A237060DCE3}"/>
              </a:ext>
            </a:extLst>
          </p:cNvPr>
          <p:cNvSpPr txBox="1">
            <a:spLocks/>
          </p:cNvSpPr>
          <p:nvPr/>
        </p:nvSpPr>
        <p:spPr>
          <a:xfrm>
            <a:off x="838200" y="5397501"/>
            <a:ext cx="10515600" cy="1374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latin typeface="Roboto Slab" pitchFamily="2" charset="0"/>
                <a:ea typeface="Roboto Slab" pitchFamily="2" charset="0"/>
              </a:rPr>
              <a:t>US Navy Specific</a:t>
            </a:r>
          </a:p>
          <a:p>
            <a:pPr algn="ctr"/>
            <a:r>
              <a:rPr lang="en-US" dirty="0">
                <a:latin typeface="Roboto Slab" pitchFamily="2" charset="0"/>
                <a:ea typeface="Roboto Slab" pitchFamily="2" charset="0"/>
              </a:rPr>
              <a:t>Active Duty</a:t>
            </a:r>
          </a:p>
        </p:txBody>
      </p:sp>
      <p:pic>
        <p:nvPicPr>
          <p:cNvPr id="1026" name="Picture 2" descr="United States Navy - Wikipedia">
            <a:extLst>
              <a:ext uri="{FF2B5EF4-FFF2-40B4-BE49-F238E27FC236}">
                <a16:creationId xmlns:a16="http://schemas.microsoft.com/office/drawing/2014/main" id="{DA941B33-587C-5E67-7C96-17588BECF0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4916" y="5397500"/>
            <a:ext cx="1437120" cy="1437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Navy Logo, symbol, meaning, history, PNG, brand">
            <a:extLst>
              <a:ext uri="{FF2B5EF4-FFF2-40B4-BE49-F238E27FC236}">
                <a16:creationId xmlns:a16="http://schemas.microsoft.com/office/drawing/2014/main" id="{BBB120BD-7A98-6B06-1CA7-9C5D3312E8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21" y="5397500"/>
            <a:ext cx="2439939" cy="1372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29861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43643-73CA-19EA-9DA6-3C80114FE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6373"/>
            <a:ext cx="10515600" cy="60370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Roboto Slab" pitchFamily="2" charset="0"/>
                <a:ea typeface="Roboto Slab" pitchFamily="2" charset="0"/>
              </a:rPr>
              <a:t>Life is Dangerous, but is the US Navy?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D26BC3-7BF4-B167-9955-F72EE3E5A1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72886"/>
            <a:ext cx="10515600" cy="4757056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dirty="0">
                <a:latin typeface="Roboto Slab" pitchFamily="2" charset="0"/>
                <a:ea typeface="Roboto Slab" pitchFamily="2" charset="0"/>
              </a:rPr>
              <a:t>Top 3 Most Dangerous Jobs in the United States</a:t>
            </a:r>
          </a:p>
          <a:p>
            <a:pPr marL="0" indent="0">
              <a:buNone/>
            </a:pPr>
            <a:r>
              <a:rPr lang="en-US" sz="1800" dirty="0">
                <a:latin typeface="Roboto Slab" pitchFamily="2" charset="0"/>
                <a:ea typeface="Roboto Slab" pitchFamily="2" charset="0"/>
              </a:rPr>
              <a:t>1. – Delivery Drivers – In 2018 there were 966 Losses</a:t>
            </a:r>
          </a:p>
          <a:p>
            <a:pPr marL="0" indent="0">
              <a:buNone/>
            </a:pPr>
            <a:r>
              <a:rPr lang="en-US" sz="1800" dirty="0">
                <a:latin typeface="Roboto Slab" pitchFamily="2" charset="0"/>
                <a:ea typeface="Roboto Slab" pitchFamily="2" charset="0"/>
              </a:rPr>
              <a:t>2. – Construction Workers - In 2018 there were 259 Losses</a:t>
            </a:r>
          </a:p>
          <a:p>
            <a:pPr marL="0" indent="0">
              <a:buNone/>
            </a:pPr>
            <a:r>
              <a:rPr lang="en-US" sz="1800" dirty="0">
                <a:latin typeface="Roboto Slab" pitchFamily="2" charset="0"/>
                <a:ea typeface="Roboto Slab" pitchFamily="2" charset="0"/>
              </a:rPr>
              <a:t>3. – Farmers - In 2018 there were 257 Losses</a:t>
            </a:r>
          </a:p>
          <a:p>
            <a:pPr marL="0" indent="0">
              <a:buNone/>
            </a:pPr>
            <a:endParaRPr lang="en-US" sz="1800" dirty="0">
              <a:latin typeface="Roboto Slab" pitchFamily="2" charset="0"/>
              <a:ea typeface="Roboto Slab" pitchFamily="2" charset="0"/>
            </a:endParaRPr>
          </a:p>
          <a:p>
            <a:pPr marL="0" indent="0" algn="ctr">
              <a:buNone/>
            </a:pPr>
            <a:r>
              <a:rPr lang="en-US" sz="2900" dirty="0">
                <a:latin typeface="Roboto Slab" pitchFamily="2" charset="0"/>
                <a:ea typeface="Roboto Slab" pitchFamily="2" charset="0"/>
              </a:rPr>
              <a:t>Dangerous Roads in the United States</a:t>
            </a:r>
          </a:p>
          <a:p>
            <a:pPr marL="0" indent="0">
              <a:buNone/>
            </a:pPr>
            <a:r>
              <a:rPr lang="en-US" sz="1800" dirty="0">
                <a:latin typeface="Roboto Slab" pitchFamily="2" charset="0"/>
                <a:ea typeface="Roboto Slab" pitchFamily="2" charset="0"/>
              </a:rPr>
              <a:t>1. I-75 – In 2019 there were 167 Accidents (354 Fatal Crashes from 2015-2019)</a:t>
            </a:r>
          </a:p>
          <a:p>
            <a:pPr marL="0" indent="0">
              <a:buNone/>
            </a:pPr>
            <a:r>
              <a:rPr lang="en-US" sz="1800" dirty="0">
                <a:latin typeface="Roboto Slab" pitchFamily="2" charset="0"/>
                <a:ea typeface="Roboto Slab" pitchFamily="2" charset="0"/>
              </a:rPr>
              <a:t>2. I-65 – In 2019 there were 84 Accidents (210 Fatal Crashes from 2015-2019)</a:t>
            </a:r>
          </a:p>
          <a:p>
            <a:pPr marL="0" indent="0">
              <a:buNone/>
            </a:pPr>
            <a:r>
              <a:rPr lang="en-US" sz="1800" dirty="0">
                <a:latin typeface="Roboto Slab" pitchFamily="2" charset="0"/>
                <a:ea typeface="Roboto Slab" pitchFamily="2" charset="0"/>
              </a:rPr>
              <a:t>3. I-94 – In 2019 there were 54 Accidents (133 Fatal Crashes from 2015-2019)</a:t>
            </a:r>
          </a:p>
          <a:p>
            <a:pPr marL="0" indent="0">
              <a:buNone/>
            </a:pPr>
            <a:endParaRPr lang="en-US" sz="1800" dirty="0">
              <a:latin typeface="Roboto Slab" pitchFamily="2" charset="0"/>
              <a:ea typeface="Roboto Slab" pitchFamily="2" charset="0"/>
            </a:endParaRPr>
          </a:p>
          <a:p>
            <a:pPr marL="0" indent="0">
              <a:buNone/>
            </a:pPr>
            <a:r>
              <a:rPr lang="en-US" sz="2300" dirty="0">
                <a:latin typeface="Roboto Slab" pitchFamily="2" charset="0"/>
                <a:ea typeface="Roboto Slab" pitchFamily="2" charset="0"/>
              </a:rPr>
              <a:t>The last 6 military conflicts combined (1990-2021) for the US Navy have resulted less loss of life due to </a:t>
            </a:r>
            <a:r>
              <a:rPr lang="en-US" sz="2300" b="1" u="sng" dirty="0">
                <a:latin typeface="Roboto Slab" pitchFamily="2" charset="0"/>
                <a:ea typeface="Roboto Slab" pitchFamily="2" charset="0"/>
              </a:rPr>
              <a:t>COMBAT LOSSES</a:t>
            </a:r>
            <a:r>
              <a:rPr lang="en-US" sz="2300" b="1" dirty="0">
                <a:latin typeface="Roboto Slab" pitchFamily="2" charset="0"/>
                <a:ea typeface="Roboto Slab" pitchFamily="2" charset="0"/>
              </a:rPr>
              <a:t> </a:t>
            </a:r>
            <a:r>
              <a:rPr lang="en-US" sz="2300" dirty="0">
                <a:latin typeface="Roboto Slab" pitchFamily="2" charset="0"/>
                <a:ea typeface="Roboto Slab" pitchFamily="2" charset="0"/>
              </a:rPr>
              <a:t>in direct comparison to just &lt;2 years in a common profession, let alone due to other common factors and occurrences. (160 combat losses over 21 years)</a:t>
            </a:r>
            <a:endParaRPr lang="en-US" sz="2300" b="1" u="sng" dirty="0">
              <a:latin typeface="Roboto Slab" pitchFamily="2" charset="0"/>
              <a:ea typeface="Roboto Slab" pitchFamily="2" charset="0"/>
            </a:endParaRPr>
          </a:p>
          <a:p>
            <a:pPr marL="0" indent="0">
              <a:buNone/>
            </a:pPr>
            <a:endParaRPr lang="en-US" dirty="0">
              <a:latin typeface="Roboto Slab" pitchFamily="2" charset="0"/>
              <a:ea typeface="Roboto Slab" pitchFamily="2" charset="0"/>
            </a:endParaRPr>
          </a:p>
          <a:p>
            <a:pPr marL="0" indent="0">
              <a:buNone/>
            </a:pPr>
            <a:r>
              <a:rPr lang="en-US" sz="1500" dirty="0">
                <a:latin typeface="Roboto Slab" pitchFamily="2" charset="0"/>
                <a:ea typeface="Roboto Slab" pitchFamily="2" charset="0"/>
              </a:rPr>
              <a:t>U.S. Bureau of Labor Statistics Census of Fatal Occupational Injuries</a:t>
            </a:r>
          </a:p>
          <a:p>
            <a:pPr marL="0" indent="0">
              <a:buNone/>
            </a:pPr>
            <a:r>
              <a:rPr lang="en-US" sz="1500" dirty="0">
                <a:latin typeface="Roboto Slab" pitchFamily="2" charset="0"/>
                <a:ea typeface="Roboto Slab" pitchFamily="2" charset="0"/>
              </a:rPr>
              <a:t>https://sgp.fas.org/crs/natsec/RL32492.pdf</a:t>
            </a:r>
          </a:p>
          <a:p>
            <a:pPr marL="0" indent="0">
              <a:buNone/>
            </a:pPr>
            <a:r>
              <a:rPr lang="en-US" sz="1500" dirty="0">
                <a:latin typeface="Roboto Slab" pitchFamily="2" charset="0"/>
                <a:ea typeface="Roboto Slab" pitchFamily="2" charset="0"/>
              </a:rPr>
              <a:t>https://www.nhtsa.gov/file-downloads?p=nhtsa/downloads/FARS/2019/National/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FFEB51F-BE23-0039-3103-8A237060DCE3}"/>
              </a:ext>
            </a:extLst>
          </p:cNvPr>
          <p:cNvSpPr txBox="1">
            <a:spLocks/>
          </p:cNvSpPr>
          <p:nvPr/>
        </p:nvSpPr>
        <p:spPr>
          <a:xfrm>
            <a:off x="838200" y="5397501"/>
            <a:ext cx="10515600" cy="1374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latin typeface="Roboto Slab" pitchFamily="2" charset="0"/>
                <a:ea typeface="Roboto Slab" pitchFamily="2" charset="0"/>
              </a:rPr>
              <a:t>US Navy Specific</a:t>
            </a:r>
          </a:p>
          <a:p>
            <a:pPr algn="ctr"/>
            <a:r>
              <a:rPr lang="en-US" dirty="0">
                <a:latin typeface="Roboto Slab" pitchFamily="2" charset="0"/>
                <a:ea typeface="Roboto Slab" pitchFamily="2" charset="0"/>
              </a:rPr>
              <a:t>Active/Reserve Duty</a:t>
            </a:r>
          </a:p>
        </p:txBody>
      </p:sp>
      <p:pic>
        <p:nvPicPr>
          <p:cNvPr id="1026" name="Picture 2" descr="United States Navy - Wikipedia">
            <a:extLst>
              <a:ext uri="{FF2B5EF4-FFF2-40B4-BE49-F238E27FC236}">
                <a16:creationId xmlns:a16="http://schemas.microsoft.com/office/drawing/2014/main" id="{DA941B33-587C-5E67-7C96-17588BECF0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4916" y="5397500"/>
            <a:ext cx="1437120" cy="1437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Navy Logo, symbol, meaning, history, PNG, brand">
            <a:extLst>
              <a:ext uri="{FF2B5EF4-FFF2-40B4-BE49-F238E27FC236}">
                <a16:creationId xmlns:a16="http://schemas.microsoft.com/office/drawing/2014/main" id="{BBB120BD-7A98-6B06-1CA7-9C5D3312E8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21" y="5397500"/>
            <a:ext cx="2439939" cy="1372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7315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43643-73CA-19EA-9DA6-3C80114FE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040" y="365125"/>
            <a:ext cx="10820400" cy="883445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latin typeface="Roboto Slab" pitchFamily="2" charset="0"/>
                <a:ea typeface="Roboto Slab" pitchFamily="2" charset="0"/>
              </a:rPr>
              <a:t> How Do Your Students Define Success?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D26BC3-7BF4-B167-9955-F72EE3E5A1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1565"/>
            <a:ext cx="10515600" cy="5439755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>
                <a:latin typeface="Roboto Slab" pitchFamily="2" charset="0"/>
                <a:ea typeface="Roboto Slab" pitchFamily="2" charset="0"/>
              </a:rPr>
              <a:t>E-5 is a rank in the US Navy, on average taking 5 years or less to achieve with no prior formal education or experience. Most achieve this in 5 years, be it a chef or an engineer.</a:t>
            </a:r>
            <a:endParaRPr lang="en-US" sz="2800" dirty="0">
              <a:latin typeface="Roboto Slab" pitchFamily="2" charset="0"/>
              <a:ea typeface="Roboto Slab" pitchFamily="2" charset="0"/>
            </a:endParaRPr>
          </a:p>
          <a:p>
            <a:pPr marL="0" indent="0">
              <a:buNone/>
            </a:pPr>
            <a:endParaRPr lang="en-US" sz="2800" dirty="0">
              <a:latin typeface="Roboto Slab" pitchFamily="2" charset="0"/>
              <a:ea typeface="Roboto Slab" pitchFamily="2" charset="0"/>
            </a:endParaRPr>
          </a:p>
          <a:p>
            <a:pPr marL="0" indent="0">
              <a:buNone/>
            </a:pPr>
            <a:r>
              <a:rPr lang="en-US" sz="2800" dirty="0">
                <a:latin typeface="Roboto Slab" pitchFamily="2" charset="0"/>
                <a:ea typeface="Roboto Slab" pitchFamily="2" charset="0"/>
              </a:rPr>
              <a:t>	US Median Individual Income - $44,000/year</a:t>
            </a:r>
          </a:p>
          <a:p>
            <a:pPr marL="0" indent="0">
              <a:buNone/>
            </a:pPr>
            <a:r>
              <a:rPr lang="en-US" dirty="0">
                <a:latin typeface="Roboto Slab" pitchFamily="2" charset="0"/>
                <a:ea typeface="Roboto Slab" pitchFamily="2" charset="0"/>
              </a:rPr>
              <a:t>	High School Diploma Average Income - $41,057/year</a:t>
            </a:r>
            <a:endParaRPr lang="en-US" sz="2800" dirty="0">
              <a:latin typeface="Roboto Slab" pitchFamily="2" charset="0"/>
              <a:ea typeface="Roboto Slab" pitchFamily="2" charset="0"/>
            </a:endParaRPr>
          </a:p>
          <a:p>
            <a:pPr marL="0" indent="0">
              <a:buNone/>
            </a:pPr>
            <a:r>
              <a:rPr lang="en-US" dirty="0">
                <a:latin typeface="Roboto Slab" pitchFamily="2" charset="0"/>
                <a:ea typeface="Roboto Slab" pitchFamily="2" charset="0"/>
              </a:rPr>
              <a:t>	Bachelor’s Degree Recipient Average Salary - $51,985/year</a:t>
            </a:r>
          </a:p>
          <a:p>
            <a:pPr marL="0" indent="0">
              <a:buNone/>
            </a:pPr>
            <a:r>
              <a:rPr lang="en-US" sz="2800" dirty="0">
                <a:latin typeface="Roboto Slab" pitchFamily="2" charset="0"/>
                <a:ea typeface="Roboto Slab" pitchFamily="2" charset="0"/>
              </a:rPr>
              <a:t>	Journeyman Electrician Average Salary - $61,467/year</a:t>
            </a:r>
          </a:p>
          <a:p>
            <a:pPr marL="0" indent="0">
              <a:buNone/>
            </a:pPr>
            <a:r>
              <a:rPr lang="en-US" dirty="0">
                <a:latin typeface="Roboto Slab" pitchFamily="2" charset="0"/>
                <a:ea typeface="Roboto Slab" pitchFamily="2" charset="0"/>
              </a:rPr>
              <a:t>	E-5 US Navy Sailor Salary (Any Job) - $55,000-$79,000/year </a:t>
            </a:r>
            <a:r>
              <a:rPr lang="en-US" sz="1900" dirty="0">
                <a:latin typeface="Roboto Slab" pitchFamily="2" charset="0"/>
                <a:ea typeface="Roboto Slab" pitchFamily="2" charset="0"/>
              </a:rPr>
              <a:t>(Area Dependent / Cost of Living)</a:t>
            </a:r>
          </a:p>
          <a:p>
            <a:pPr marL="0" indent="0">
              <a:buNone/>
            </a:pPr>
            <a:endParaRPr lang="en-US" dirty="0">
              <a:latin typeface="Roboto Slab" pitchFamily="2" charset="0"/>
              <a:ea typeface="Roboto Slab" pitchFamily="2" charset="0"/>
            </a:endParaRPr>
          </a:p>
          <a:p>
            <a:pPr marL="0" indent="0">
              <a:buNone/>
            </a:pPr>
            <a:r>
              <a:rPr lang="en-US" dirty="0">
                <a:latin typeface="Roboto Slab" pitchFamily="2" charset="0"/>
                <a:ea typeface="Roboto Slab" pitchFamily="2" charset="0"/>
              </a:rPr>
              <a:t>But Money isn’t Everything…</a:t>
            </a:r>
          </a:p>
          <a:p>
            <a:pPr marL="0" indent="0">
              <a:buNone/>
            </a:pPr>
            <a:endParaRPr lang="en-US" dirty="0">
              <a:latin typeface="Roboto Slab" pitchFamily="2" charset="0"/>
              <a:ea typeface="Roboto Slab" pitchFamily="2" charset="0"/>
            </a:endParaRPr>
          </a:p>
          <a:p>
            <a:pPr marL="0" indent="0">
              <a:buNone/>
            </a:pPr>
            <a:r>
              <a:rPr lang="en-US" dirty="0">
                <a:latin typeface="Roboto Slab" pitchFamily="2" charset="0"/>
                <a:ea typeface="Roboto Slab" pitchFamily="2" charset="0"/>
              </a:rPr>
              <a:t>	US Population Home Ownership Rate (All Ages) – 61% - (6 out of 10)</a:t>
            </a:r>
          </a:p>
          <a:p>
            <a:pPr marL="0" indent="0">
              <a:buNone/>
            </a:pPr>
            <a:r>
              <a:rPr lang="en-US" dirty="0">
                <a:latin typeface="Roboto Slab" pitchFamily="2" charset="0"/>
                <a:ea typeface="Roboto Slab" pitchFamily="2" charset="0"/>
              </a:rPr>
              <a:t>	US Population Home Ownership Rate (25-41) – 48% - (5 out of 10)</a:t>
            </a:r>
          </a:p>
          <a:p>
            <a:pPr marL="0" indent="0">
              <a:buNone/>
            </a:pPr>
            <a:r>
              <a:rPr lang="en-US" dirty="0">
                <a:latin typeface="Roboto Slab" pitchFamily="2" charset="0"/>
                <a:ea typeface="Roboto Slab" pitchFamily="2" charset="0"/>
              </a:rPr>
              <a:t>	US Population Military Veteran Home Ownership Rate (All Ages) – 78% (8 out of 10)</a:t>
            </a:r>
          </a:p>
          <a:p>
            <a:pPr marL="0" indent="0">
              <a:buNone/>
            </a:pPr>
            <a:endParaRPr lang="en-US" dirty="0">
              <a:latin typeface="Roboto Slab" pitchFamily="2" charset="0"/>
              <a:ea typeface="Roboto Slab" pitchFamily="2" charset="0"/>
            </a:endParaRPr>
          </a:p>
          <a:p>
            <a:pPr marL="0" indent="0">
              <a:buNone/>
            </a:pPr>
            <a:r>
              <a:rPr lang="en-US" sz="2800" dirty="0">
                <a:latin typeface="Roboto Slab" pitchFamily="2" charset="0"/>
                <a:ea typeface="Roboto Slab" pitchFamily="2" charset="0"/>
              </a:rPr>
              <a:t>https://www.ziprecruiter.com/Salaries</a:t>
            </a:r>
          </a:p>
          <a:p>
            <a:pPr marL="0" indent="0">
              <a:buNone/>
            </a:pPr>
            <a:r>
              <a:rPr lang="en-US" sz="2800" dirty="0">
                <a:latin typeface="Roboto Slab" pitchFamily="2" charset="0"/>
                <a:ea typeface="Roboto Slab" pitchFamily="2" charset="0"/>
              </a:rPr>
              <a:t>https://dqydj.com/income-percentile-by-age-calculator/</a:t>
            </a:r>
          </a:p>
          <a:p>
            <a:pPr marL="0" indent="0">
              <a:buNone/>
            </a:pPr>
            <a:endParaRPr lang="en-US" sz="2800" dirty="0">
              <a:latin typeface="Roboto Slab" pitchFamily="2" charset="0"/>
              <a:ea typeface="Roboto Slab" pitchFamily="2" charset="0"/>
            </a:endParaRPr>
          </a:p>
        </p:txBody>
      </p:sp>
      <p:pic>
        <p:nvPicPr>
          <p:cNvPr id="7" name="Picture 4" descr="Navy Logo, symbol, meaning, history, PNG, brand">
            <a:extLst>
              <a:ext uri="{FF2B5EF4-FFF2-40B4-BE49-F238E27FC236}">
                <a16:creationId xmlns:a16="http://schemas.microsoft.com/office/drawing/2014/main" id="{88CD7EA4-E88E-76E9-E003-7633BF30A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1287" y="5271513"/>
            <a:ext cx="2439939" cy="1372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28048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43643-73CA-19EA-9DA6-3C80114FE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Roboto Slab" pitchFamily="2" charset="0"/>
                <a:ea typeface="Roboto Slab" pitchFamily="2" charset="0"/>
              </a:rPr>
              <a:t>Forever G/I Bill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D26BC3-7BF4-B167-9955-F72EE3E5A1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969042" cy="34983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Roboto Slab" pitchFamily="2" charset="0"/>
                <a:ea typeface="Roboto Slab" pitchFamily="2" charset="0"/>
              </a:rPr>
              <a:t>Benefits:</a:t>
            </a:r>
          </a:p>
          <a:p>
            <a:pPr marL="0" indent="0">
              <a:buNone/>
            </a:pPr>
            <a:r>
              <a:rPr lang="en-US" sz="1800" b="0" i="0" u="none" strike="noStrike" baseline="0" dirty="0">
                <a:solidFill>
                  <a:srgbClr val="222222"/>
                </a:solidFill>
                <a:latin typeface="Roboto Slab" pitchFamily="2" charset="0"/>
                <a:ea typeface="Roboto Slab" pitchFamily="2" charset="0"/>
              </a:rPr>
              <a:t>Up to $25,162/year for tuition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222222"/>
                </a:solidFill>
                <a:latin typeface="Roboto Slab" pitchFamily="2" charset="0"/>
                <a:ea typeface="Roboto Slab" pitchFamily="2" charset="0"/>
              </a:rPr>
              <a:t>Up to </a:t>
            </a:r>
            <a:r>
              <a:rPr lang="en-US" sz="1800" b="0" i="0" u="none" strike="noStrike" baseline="0" dirty="0">
                <a:solidFill>
                  <a:srgbClr val="222222"/>
                </a:solidFill>
                <a:latin typeface="Roboto Slab" pitchFamily="2" charset="0"/>
                <a:ea typeface="Roboto Slab" pitchFamily="2" charset="0"/>
              </a:rPr>
              <a:t>$3,081/month for room/board</a:t>
            </a:r>
          </a:p>
          <a:p>
            <a:pPr marL="0" indent="0">
              <a:buNone/>
            </a:pPr>
            <a:r>
              <a:rPr lang="en-US" sz="1800" b="0" i="0" u="none" strike="noStrike" baseline="0" dirty="0">
                <a:solidFill>
                  <a:srgbClr val="222222"/>
                </a:solidFill>
                <a:latin typeface="Roboto Slab" pitchFamily="2" charset="0"/>
                <a:ea typeface="Roboto Slab" pitchFamily="2" charset="0"/>
              </a:rPr>
              <a:t>Up to $1,000/year for books</a:t>
            </a:r>
          </a:p>
          <a:p>
            <a:pPr marL="0" indent="0">
              <a:buNone/>
            </a:pPr>
            <a:endParaRPr lang="en-US" sz="1800" dirty="0">
              <a:solidFill>
                <a:srgbClr val="222222"/>
              </a:solidFill>
              <a:latin typeface="Roboto Slab" pitchFamily="2" charset="0"/>
              <a:ea typeface="Roboto Slab" pitchFamily="2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222222"/>
                </a:solidFill>
                <a:latin typeface="Roboto Slab" pitchFamily="2" charset="0"/>
                <a:ea typeface="Roboto Slab" pitchFamily="2" charset="0"/>
              </a:rPr>
              <a:t>Benefits DO NOT EXPIRE with non-use.</a:t>
            </a:r>
          </a:p>
          <a:p>
            <a:pPr marL="0" indent="0">
              <a:buNone/>
            </a:pPr>
            <a:endParaRPr lang="en-US" sz="1800" dirty="0">
              <a:solidFill>
                <a:srgbClr val="222222"/>
              </a:solidFill>
              <a:latin typeface="Roboto Slab" pitchFamily="2" charset="0"/>
              <a:ea typeface="Roboto Slab" pitchFamily="2" charset="0"/>
            </a:endParaRPr>
          </a:p>
          <a:p>
            <a:pPr marL="0" indent="0">
              <a:buNone/>
            </a:pPr>
            <a:r>
              <a:rPr lang="en-US" sz="1800" b="0" i="0" u="none" strike="noStrike" baseline="0" dirty="0">
                <a:solidFill>
                  <a:srgbClr val="222222"/>
                </a:solidFill>
                <a:latin typeface="Roboto Slab" pitchFamily="2" charset="0"/>
                <a:ea typeface="Roboto Slab" pitchFamily="2" charset="0"/>
              </a:rPr>
              <a:t>https://www.va.gov/education/gi-bill-comparison-tool/</a:t>
            </a:r>
            <a:endParaRPr lang="en-US" dirty="0">
              <a:latin typeface="Roboto Slab" pitchFamily="2" charset="0"/>
              <a:ea typeface="Roboto Slab" pitchFamily="2" charset="0"/>
            </a:endParaRPr>
          </a:p>
          <a:p>
            <a:pPr marL="0" indent="0">
              <a:buNone/>
            </a:pPr>
            <a:endParaRPr lang="en-US" dirty="0">
              <a:latin typeface="Roboto Slab" pitchFamily="2" charset="0"/>
              <a:ea typeface="Roboto Slab" pitchFamily="2" charset="0"/>
            </a:endParaRPr>
          </a:p>
          <a:p>
            <a:pPr marL="0" indent="0">
              <a:buNone/>
            </a:pPr>
            <a:endParaRPr lang="en-US" dirty="0">
              <a:latin typeface="Roboto Slab" pitchFamily="2" charset="0"/>
              <a:ea typeface="Roboto Slab" pitchFamily="2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FFEB51F-BE23-0039-3103-8A237060DCE3}"/>
              </a:ext>
            </a:extLst>
          </p:cNvPr>
          <p:cNvSpPr txBox="1">
            <a:spLocks/>
          </p:cNvSpPr>
          <p:nvPr/>
        </p:nvSpPr>
        <p:spPr>
          <a:xfrm>
            <a:off x="838200" y="5422320"/>
            <a:ext cx="10515600" cy="14356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latin typeface="Roboto Slab" pitchFamily="2" charset="0"/>
                <a:ea typeface="Roboto Slab" pitchFamily="2" charset="0"/>
              </a:rPr>
              <a:t>All Branches</a:t>
            </a:r>
          </a:p>
          <a:p>
            <a:pPr algn="ctr"/>
            <a:r>
              <a:rPr lang="en-US" sz="3600" dirty="0">
                <a:latin typeface="Roboto Slab" pitchFamily="2" charset="0"/>
                <a:ea typeface="Roboto Slab" pitchFamily="2" charset="0"/>
              </a:rPr>
              <a:t>Active Duty</a:t>
            </a:r>
          </a:p>
        </p:txBody>
      </p:sp>
      <p:pic>
        <p:nvPicPr>
          <p:cNvPr id="4" name="Picture 4" descr="U.S. Army logo">
            <a:extLst>
              <a:ext uri="{FF2B5EF4-FFF2-40B4-BE49-F238E27FC236}">
                <a16:creationId xmlns:a16="http://schemas.microsoft.com/office/drawing/2014/main" id="{E0ED08CA-C0F1-95DE-ABD8-1177905E88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038" y="5533689"/>
            <a:ext cx="973406" cy="1299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U.S. Air Force – Logos Download">
            <a:extLst>
              <a:ext uri="{FF2B5EF4-FFF2-40B4-BE49-F238E27FC236}">
                <a16:creationId xmlns:a16="http://schemas.microsoft.com/office/drawing/2014/main" id="{B2A9B734-01EE-08E0-A565-E8262A67F8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189" y="5571313"/>
            <a:ext cx="1261855" cy="1261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Navy Logo, symbol, meaning, history, PNG, brand">
            <a:extLst>
              <a:ext uri="{FF2B5EF4-FFF2-40B4-BE49-F238E27FC236}">
                <a16:creationId xmlns:a16="http://schemas.microsoft.com/office/drawing/2014/main" id="{E0CD06C7-21AC-7986-A52C-DB9722B564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771" y="5343696"/>
            <a:ext cx="2647950" cy="1489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C20C64D5-DE58-D81C-1044-1E61B3E861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4542" y="5417235"/>
            <a:ext cx="1418731" cy="1435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ECA00210-5217-2725-AA14-EA7BEDD804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6" y="5543718"/>
            <a:ext cx="1404895" cy="1326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Trump unveils new Space Force logo (yes, it looks like something from 'Star  Trek') | Space">
            <a:extLst>
              <a:ext uri="{FF2B5EF4-FFF2-40B4-BE49-F238E27FC236}">
                <a16:creationId xmlns:a16="http://schemas.microsoft.com/office/drawing/2014/main" id="{959E27E1-C7A9-D9E4-D45C-11C51B86F3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3300" y="5417235"/>
            <a:ext cx="1446184" cy="1388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7022AB8-D4D9-A5BA-2E45-F56D64F828D7}"/>
              </a:ext>
            </a:extLst>
          </p:cNvPr>
          <p:cNvSpPr txBox="1">
            <a:spLocks/>
          </p:cNvSpPr>
          <p:nvPr/>
        </p:nvSpPr>
        <p:spPr>
          <a:xfrm>
            <a:off x="6490021" y="1825625"/>
            <a:ext cx="4969042" cy="34983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latin typeface="Roboto Slab" pitchFamily="2" charset="0"/>
                <a:ea typeface="Roboto Slab" pitchFamily="2" charset="0"/>
              </a:rPr>
              <a:t>Requirements: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Roboto Slab" pitchFamily="2" charset="0"/>
                <a:ea typeface="Roboto Slab" pitchFamily="2" charset="0"/>
              </a:rPr>
              <a:t>36 Months Active Duty Service = 100%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Roboto Slab" pitchFamily="2" charset="0"/>
                <a:ea typeface="Roboto Slab" pitchFamily="2" charset="0"/>
              </a:rPr>
              <a:t>30 Months Active Duty Service = 90%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Roboto Slab" pitchFamily="2" charset="0"/>
                <a:ea typeface="Roboto Slab" pitchFamily="2" charset="0"/>
              </a:rPr>
              <a:t>24 Months Active Duty Service = 80%</a:t>
            </a:r>
          </a:p>
          <a:p>
            <a:pPr marL="0" indent="0">
              <a:buNone/>
            </a:pPr>
            <a:r>
              <a:rPr lang="en-US" sz="2000" dirty="0">
                <a:latin typeface="Roboto Slab" pitchFamily="2" charset="0"/>
                <a:ea typeface="Roboto Slab" pitchFamily="2" charset="0"/>
              </a:rPr>
              <a:t>18 Months Active Duty Service = 70%</a:t>
            </a:r>
          </a:p>
          <a:p>
            <a:pPr marL="0" indent="0">
              <a:buNone/>
            </a:pPr>
            <a:r>
              <a:rPr lang="en-US" sz="2000" dirty="0">
                <a:latin typeface="Roboto Slab" pitchFamily="2" charset="0"/>
                <a:ea typeface="Roboto Slab" pitchFamily="2" charset="0"/>
              </a:rPr>
              <a:t>6-18 Months Active Duty Service = 60%</a:t>
            </a:r>
          </a:p>
          <a:p>
            <a:pPr marL="0" indent="0">
              <a:buNone/>
            </a:pPr>
            <a:r>
              <a:rPr lang="en-US" sz="2000" dirty="0">
                <a:latin typeface="Roboto Slab" pitchFamily="2" charset="0"/>
                <a:ea typeface="Roboto Slab" pitchFamily="2" charset="0"/>
              </a:rPr>
              <a:t>90 Days Active Duty Service = 50%</a:t>
            </a:r>
          </a:p>
          <a:p>
            <a:pPr marL="0" indent="0">
              <a:buNone/>
            </a:pPr>
            <a:endParaRPr lang="en-US" sz="2000" dirty="0">
              <a:latin typeface="Roboto Slab" pitchFamily="2" charset="0"/>
              <a:ea typeface="Roboto Slab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Roboto Slab" pitchFamily="2" charset="0"/>
              <a:ea typeface="Roboto Slab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6233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43643-73CA-19EA-9DA6-3C80114FE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Roboto Slab" pitchFamily="2" charset="0"/>
                <a:ea typeface="Roboto Slab" pitchFamily="2" charset="0"/>
              </a:rPr>
              <a:t>Forever G/I Bill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D26BC3-7BF4-B167-9955-F72EE3E5A1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969042" cy="349832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2900" dirty="0">
                <a:latin typeface="Roboto Slab" pitchFamily="2" charset="0"/>
                <a:ea typeface="Roboto Slab" pitchFamily="2" charset="0"/>
              </a:rPr>
              <a:t>Yellow Ribbon Schools Provide up to                       </a:t>
            </a:r>
            <a:r>
              <a:rPr lang="en-US" sz="2900" b="1" u="sng" dirty="0">
                <a:latin typeface="Roboto Slab" pitchFamily="2" charset="0"/>
                <a:ea typeface="Roboto Slab" pitchFamily="2" charset="0"/>
              </a:rPr>
              <a:t>100% TUITION COVERAGE</a:t>
            </a:r>
          </a:p>
          <a:p>
            <a:pPr marL="457200" lvl="1" indent="0" algn="ctr">
              <a:buNone/>
            </a:pPr>
            <a:r>
              <a:rPr lang="en-US" sz="1600" dirty="0">
                <a:latin typeface="Roboto Slab" pitchFamily="2" charset="0"/>
                <a:ea typeface="Roboto Slab" pitchFamily="2" charset="0"/>
              </a:rPr>
              <a:t>MIT (MASSACHUSETTS)</a:t>
            </a:r>
          </a:p>
          <a:p>
            <a:pPr marL="457200" lvl="1" indent="0" algn="ctr">
              <a:buNone/>
            </a:pPr>
            <a:r>
              <a:rPr lang="en-US" sz="1600" dirty="0">
                <a:latin typeface="Roboto Slab" pitchFamily="2" charset="0"/>
                <a:ea typeface="Roboto Slab" pitchFamily="2" charset="0"/>
              </a:rPr>
              <a:t>HARVARD (MASSACHUSETTS)</a:t>
            </a:r>
          </a:p>
          <a:p>
            <a:pPr marL="457200" lvl="1" indent="0" algn="ctr">
              <a:buNone/>
            </a:pPr>
            <a:r>
              <a:rPr lang="en-US" sz="1600" dirty="0">
                <a:latin typeface="Roboto Slab" pitchFamily="2" charset="0"/>
                <a:ea typeface="Roboto Slab" pitchFamily="2" charset="0"/>
              </a:rPr>
              <a:t>YALE (CONNECTICUT)</a:t>
            </a:r>
          </a:p>
          <a:p>
            <a:pPr marL="457200" lvl="1" indent="0" algn="ctr">
              <a:buNone/>
            </a:pPr>
            <a:r>
              <a:rPr lang="en-US" sz="1600" dirty="0">
                <a:latin typeface="Roboto Slab" pitchFamily="2" charset="0"/>
                <a:ea typeface="Roboto Slab" pitchFamily="2" charset="0"/>
              </a:rPr>
              <a:t>DARTMOUTH (NEW HAMPSHIRE)</a:t>
            </a:r>
          </a:p>
          <a:p>
            <a:pPr marL="457200" lvl="1" indent="0" algn="ctr">
              <a:buNone/>
            </a:pPr>
            <a:r>
              <a:rPr lang="en-US" sz="1600" dirty="0">
                <a:latin typeface="Roboto Slab" pitchFamily="2" charset="0"/>
                <a:ea typeface="Roboto Slab" pitchFamily="2" charset="0"/>
              </a:rPr>
              <a:t>COLUMBIA (NEW YORK)</a:t>
            </a:r>
          </a:p>
          <a:p>
            <a:pPr marL="457200" lvl="1" indent="0" algn="ctr">
              <a:buNone/>
            </a:pPr>
            <a:r>
              <a:rPr lang="en-US" sz="1600" dirty="0">
                <a:latin typeface="Roboto Slab" pitchFamily="2" charset="0"/>
                <a:ea typeface="Roboto Slab" pitchFamily="2" charset="0"/>
              </a:rPr>
              <a:t>CORNELL (NEW YORK)</a:t>
            </a:r>
          </a:p>
          <a:p>
            <a:pPr marL="457200" lvl="1" indent="0" algn="ctr">
              <a:buNone/>
            </a:pPr>
            <a:r>
              <a:rPr lang="en-US" sz="1600" dirty="0">
                <a:latin typeface="Roboto Slab" pitchFamily="2" charset="0"/>
                <a:ea typeface="Roboto Slab" pitchFamily="2" charset="0"/>
              </a:rPr>
              <a:t>BROWN (RHODE ISLAND</a:t>
            </a:r>
          </a:p>
          <a:p>
            <a:pPr marL="457200" lvl="1" indent="0" algn="ctr">
              <a:buNone/>
            </a:pPr>
            <a:r>
              <a:rPr lang="en-US" sz="1600" dirty="0">
                <a:latin typeface="Roboto Slab" pitchFamily="2" charset="0"/>
                <a:ea typeface="Roboto Slab" pitchFamily="2" charset="0"/>
              </a:rPr>
              <a:t>PRINCETON (NEW JERSEY)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FFEB51F-BE23-0039-3103-8A237060DCE3}"/>
              </a:ext>
            </a:extLst>
          </p:cNvPr>
          <p:cNvSpPr txBox="1">
            <a:spLocks/>
          </p:cNvSpPr>
          <p:nvPr/>
        </p:nvSpPr>
        <p:spPr>
          <a:xfrm>
            <a:off x="838200" y="5509770"/>
            <a:ext cx="10515600" cy="12618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latin typeface="Roboto Slab" pitchFamily="2" charset="0"/>
                <a:ea typeface="Roboto Slab" pitchFamily="2" charset="0"/>
              </a:rPr>
              <a:t>All Branches</a:t>
            </a:r>
          </a:p>
          <a:p>
            <a:pPr algn="ctr"/>
            <a:r>
              <a:rPr lang="en-US" sz="3600" dirty="0">
                <a:latin typeface="Roboto Slab" pitchFamily="2" charset="0"/>
                <a:ea typeface="Roboto Slab" pitchFamily="2" charset="0"/>
              </a:rPr>
              <a:t>Active Duty</a:t>
            </a:r>
          </a:p>
        </p:txBody>
      </p:sp>
      <p:pic>
        <p:nvPicPr>
          <p:cNvPr id="4" name="Picture 4" descr="U.S. Army logo">
            <a:extLst>
              <a:ext uri="{FF2B5EF4-FFF2-40B4-BE49-F238E27FC236}">
                <a16:creationId xmlns:a16="http://schemas.microsoft.com/office/drawing/2014/main" id="{E0ED08CA-C0F1-95DE-ABD8-1177905E88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038" y="5533689"/>
            <a:ext cx="973406" cy="1299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U.S. Air Force – Logos Download">
            <a:extLst>
              <a:ext uri="{FF2B5EF4-FFF2-40B4-BE49-F238E27FC236}">
                <a16:creationId xmlns:a16="http://schemas.microsoft.com/office/drawing/2014/main" id="{B2A9B734-01EE-08E0-A565-E8262A67F8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189" y="5571313"/>
            <a:ext cx="1261855" cy="1261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Navy Logo, symbol, meaning, history, PNG, brand">
            <a:extLst>
              <a:ext uri="{FF2B5EF4-FFF2-40B4-BE49-F238E27FC236}">
                <a16:creationId xmlns:a16="http://schemas.microsoft.com/office/drawing/2014/main" id="{E0CD06C7-21AC-7986-A52C-DB9722B564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771" y="5343696"/>
            <a:ext cx="2647950" cy="1489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C20C64D5-DE58-D81C-1044-1E61B3E861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4542" y="5417235"/>
            <a:ext cx="1418731" cy="1435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ECA00210-5217-2725-AA14-EA7BEDD804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6" y="5543718"/>
            <a:ext cx="1404895" cy="1326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Trump unveils new Space Force logo (yes, it looks like something from 'Star  Trek') | Space">
            <a:extLst>
              <a:ext uri="{FF2B5EF4-FFF2-40B4-BE49-F238E27FC236}">
                <a16:creationId xmlns:a16="http://schemas.microsoft.com/office/drawing/2014/main" id="{959E27E1-C7A9-D9E4-D45C-11C51B86F3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3300" y="5417235"/>
            <a:ext cx="1446184" cy="1388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7022AB8-D4D9-A5BA-2E45-F56D64F828D7}"/>
              </a:ext>
            </a:extLst>
          </p:cNvPr>
          <p:cNvSpPr txBox="1">
            <a:spLocks/>
          </p:cNvSpPr>
          <p:nvPr/>
        </p:nvSpPr>
        <p:spPr>
          <a:xfrm>
            <a:off x="6490021" y="1690688"/>
            <a:ext cx="4969042" cy="3633261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dirty="0">
                <a:latin typeface="Roboto Slab" pitchFamily="2" charset="0"/>
                <a:ea typeface="Roboto Slab" pitchFamily="2" charset="0"/>
              </a:rPr>
              <a:t>The Education Grant will apply to: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600" dirty="0">
                <a:latin typeface="Roboto Slab" pitchFamily="2" charset="0"/>
                <a:ea typeface="Roboto Slab" pitchFamily="2" charset="0"/>
              </a:rPr>
              <a:t>Colleges/Universities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600" dirty="0">
                <a:latin typeface="Roboto Slab" pitchFamily="2" charset="0"/>
                <a:ea typeface="Roboto Slab" pitchFamily="2" charset="0"/>
              </a:rPr>
              <a:t>Trade Schools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600" dirty="0">
                <a:latin typeface="Roboto Slab" pitchFamily="2" charset="0"/>
                <a:ea typeface="Roboto Slab" pitchFamily="2" charset="0"/>
              </a:rPr>
              <a:t>Technical/Vocational Schools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dirty="0">
              <a:latin typeface="Roboto Slab" pitchFamily="2" charset="0"/>
              <a:ea typeface="Roboto Slab" pitchFamily="2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200" dirty="0">
                <a:latin typeface="Roboto Slab" pitchFamily="2" charset="0"/>
                <a:ea typeface="Roboto Slab" pitchFamily="2" charset="0"/>
              </a:rPr>
              <a:t>How many students have 100% of their expenses covered to these Universities?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>
                <a:latin typeface="Roboto Slab" pitchFamily="2" charset="0"/>
                <a:ea typeface="Roboto Slab" pitchFamily="2" charset="0"/>
              </a:rPr>
              <a:t>University of Michigan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>
                <a:latin typeface="Roboto Slab" pitchFamily="2" charset="0"/>
                <a:ea typeface="Roboto Slab" pitchFamily="2" charset="0"/>
              </a:rPr>
              <a:t>Wayne State University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>
                <a:latin typeface="Roboto Slab" pitchFamily="2" charset="0"/>
                <a:ea typeface="Roboto Slab" pitchFamily="2" charset="0"/>
              </a:rPr>
              <a:t>Michigan State University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>
                <a:latin typeface="Roboto Slab" pitchFamily="2" charset="0"/>
                <a:ea typeface="Roboto Slab" pitchFamily="2" charset="0"/>
              </a:rPr>
              <a:t>Grand Valley State University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sz="2400" dirty="0">
              <a:latin typeface="Roboto Slab" pitchFamily="2" charset="0"/>
              <a:ea typeface="Roboto Slab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>
              <a:latin typeface="Roboto Slab" pitchFamily="2" charset="0"/>
              <a:ea typeface="Roboto Slab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Roboto Slab" pitchFamily="2" charset="0"/>
              <a:ea typeface="Roboto Slab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660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43643-73CA-19EA-9DA6-3C80114FE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Roboto Slab" pitchFamily="2" charset="0"/>
                <a:ea typeface="Roboto Slab" pitchFamily="2" charset="0"/>
              </a:rPr>
              <a:t>USMAP – Trade Skill Programs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D26BC3-7BF4-B167-9955-F72EE3E5A1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969042" cy="3498324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sz="3600" dirty="0"/>
              <a:t>70+ Trade Skill Certification Jobs (US Navy)</a:t>
            </a:r>
            <a:endParaRPr lang="en-US" sz="3100" dirty="0"/>
          </a:p>
          <a:p>
            <a:pPr marL="0" indent="0">
              <a:buNone/>
            </a:pPr>
            <a:r>
              <a:rPr lang="en-US" sz="2300" dirty="0"/>
              <a:t>https://usmap.osd.mil/</a:t>
            </a:r>
            <a:endParaRPr lang="en-US" sz="3000" dirty="0"/>
          </a:p>
          <a:p>
            <a:pPr marL="0" indent="0">
              <a:buNone/>
            </a:pPr>
            <a:endParaRPr lang="en-US" sz="3000" dirty="0"/>
          </a:p>
          <a:p>
            <a:pPr marL="0" indent="0">
              <a:buNone/>
            </a:pPr>
            <a:r>
              <a:rPr lang="en-US" sz="3000" dirty="0"/>
              <a:t>Unlike Most Apprenticeship Programs:</a:t>
            </a:r>
          </a:p>
          <a:p>
            <a:pPr marL="0" indent="0">
              <a:buNone/>
            </a:pPr>
            <a:endParaRPr lang="en-US" sz="3000" dirty="0"/>
          </a:p>
          <a:p>
            <a:pPr marL="0" indent="0" algn="ctr">
              <a:buNone/>
            </a:pPr>
            <a:r>
              <a:rPr lang="en-US" sz="3000" dirty="0"/>
              <a:t>-Full-Time Benefits on Day One</a:t>
            </a:r>
          </a:p>
          <a:p>
            <a:pPr marL="0" indent="0" algn="ctr">
              <a:buNone/>
            </a:pPr>
            <a:r>
              <a:rPr lang="en-US" sz="3000" dirty="0"/>
              <a:t>-All Equipment/Materials Paid For</a:t>
            </a:r>
          </a:p>
          <a:p>
            <a:pPr marL="0" indent="0" algn="ctr">
              <a:buNone/>
            </a:pPr>
            <a:r>
              <a:rPr lang="en-US" sz="3000" dirty="0"/>
              <a:t>-College is Always an Option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FFEB51F-BE23-0039-3103-8A237060DCE3}"/>
              </a:ext>
            </a:extLst>
          </p:cNvPr>
          <p:cNvSpPr txBox="1">
            <a:spLocks/>
          </p:cNvSpPr>
          <p:nvPr/>
        </p:nvSpPr>
        <p:spPr>
          <a:xfrm>
            <a:off x="838200" y="5509770"/>
            <a:ext cx="10515600" cy="12618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latin typeface="Roboto Slab" pitchFamily="2" charset="0"/>
                <a:ea typeface="Roboto Slab" pitchFamily="2" charset="0"/>
              </a:rPr>
              <a:t>All Branches</a:t>
            </a:r>
          </a:p>
          <a:p>
            <a:pPr algn="ctr"/>
            <a:r>
              <a:rPr lang="en-US" sz="3600" dirty="0">
                <a:latin typeface="Roboto Slab" pitchFamily="2" charset="0"/>
                <a:ea typeface="Roboto Slab" pitchFamily="2" charset="0"/>
              </a:rPr>
              <a:t>Active Duty</a:t>
            </a:r>
          </a:p>
        </p:txBody>
      </p:sp>
      <p:pic>
        <p:nvPicPr>
          <p:cNvPr id="4" name="Picture 4" descr="U.S. Army logo">
            <a:extLst>
              <a:ext uri="{FF2B5EF4-FFF2-40B4-BE49-F238E27FC236}">
                <a16:creationId xmlns:a16="http://schemas.microsoft.com/office/drawing/2014/main" id="{E0ED08CA-C0F1-95DE-ABD8-1177905E88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038" y="5533689"/>
            <a:ext cx="973406" cy="1299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U.S. Air Force – Logos Download">
            <a:extLst>
              <a:ext uri="{FF2B5EF4-FFF2-40B4-BE49-F238E27FC236}">
                <a16:creationId xmlns:a16="http://schemas.microsoft.com/office/drawing/2014/main" id="{B2A9B734-01EE-08E0-A565-E8262A67F8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189" y="5571313"/>
            <a:ext cx="1261855" cy="1261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Navy Logo, symbol, meaning, history, PNG, brand">
            <a:extLst>
              <a:ext uri="{FF2B5EF4-FFF2-40B4-BE49-F238E27FC236}">
                <a16:creationId xmlns:a16="http://schemas.microsoft.com/office/drawing/2014/main" id="{E0CD06C7-21AC-7986-A52C-DB9722B564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771" y="5343696"/>
            <a:ext cx="2647950" cy="1489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C20C64D5-DE58-D81C-1044-1E61B3E861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4542" y="5417235"/>
            <a:ext cx="1418731" cy="1435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ECA00210-5217-2725-AA14-EA7BEDD804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6" y="5543718"/>
            <a:ext cx="1404895" cy="1326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Trump unveils new Space Force logo (yes, it looks like something from 'Star  Trek') | Space">
            <a:extLst>
              <a:ext uri="{FF2B5EF4-FFF2-40B4-BE49-F238E27FC236}">
                <a16:creationId xmlns:a16="http://schemas.microsoft.com/office/drawing/2014/main" id="{959E27E1-C7A9-D9E4-D45C-11C51B86F3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3300" y="5417235"/>
            <a:ext cx="1446184" cy="1388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7022AB8-D4D9-A5BA-2E45-F56D64F828D7}"/>
              </a:ext>
            </a:extLst>
          </p:cNvPr>
          <p:cNvSpPr txBox="1">
            <a:spLocks/>
          </p:cNvSpPr>
          <p:nvPr/>
        </p:nvSpPr>
        <p:spPr>
          <a:xfrm>
            <a:off x="6490021" y="1690688"/>
            <a:ext cx="4969042" cy="363326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latin typeface="Roboto Slab" pitchFamily="2" charset="0"/>
                <a:ea typeface="Roboto Slab" pitchFamily="2" charset="0"/>
              </a:rPr>
              <a:t>Requirements: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>
              <a:latin typeface="Roboto Slab" pitchFamily="2" charset="0"/>
              <a:ea typeface="Roboto Slab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latin typeface="Roboto Slab" pitchFamily="2" charset="0"/>
                <a:ea typeface="Roboto Slab" pitchFamily="2" charset="0"/>
              </a:rPr>
              <a:t>-Active Duty Enlisted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latin typeface="Roboto Slab" pitchFamily="2" charset="0"/>
                <a:ea typeface="Roboto Slab" pitchFamily="2" charset="0"/>
              </a:rPr>
              <a:t>-12 Months Remaining on Contract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latin typeface="Roboto Slab" pitchFamily="2" charset="0"/>
                <a:ea typeface="Roboto Slab" pitchFamily="2" charset="0"/>
              </a:rPr>
              <a:t>-Work in your Trade Full Time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latin typeface="Roboto Slab" pitchFamily="2" charset="0"/>
                <a:ea typeface="Roboto Slab" pitchFamily="2" charset="0"/>
              </a:rPr>
              <a:t>-Report Hours Worked in Trade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latin typeface="Roboto Slab" pitchFamily="2" charset="0"/>
                <a:ea typeface="Roboto Slab" pitchFamily="2" charset="0"/>
              </a:rPr>
              <a:t>	(Monthly)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latin typeface="Roboto Slab" pitchFamily="2" charset="0"/>
                <a:ea typeface="Roboto Slab" pitchFamily="2" charset="0"/>
              </a:rPr>
              <a:t>-One Trade/Occupation at a Time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Roboto Slab" pitchFamily="2" charset="0"/>
              <a:ea typeface="Roboto Slab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5070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43643-73CA-19EA-9DA6-3C80114FE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Roboto Slab" pitchFamily="2" charset="0"/>
                <a:ea typeface="Roboto Slab" pitchFamily="2" charset="0"/>
              </a:rPr>
              <a:t>USMAP – Trade Skill Programs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84054F2-4721-E736-F603-87BACF0198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8547" y="4631192"/>
            <a:ext cx="11774905" cy="79554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US Army – MOS: 12R – Interior Electrician – 3 Certifications Available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FFEB51F-BE23-0039-3103-8A237060DCE3}"/>
              </a:ext>
            </a:extLst>
          </p:cNvPr>
          <p:cNvSpPr txBox="1">
            <a:spLocks/>
          </p:cNvSpPr>
          <p:nvPr/>
        </p:nvSpPr>
        <p:spPr>
          <a:xfrm>
            <a:off x="838200" y="5509770"/>
            <a:ext cx="10515600" cy="12618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latin typeface="Roboto Slab" pitchFamily="2" charset="0"/>
                <a:ea typeface="Roboto Slab" pitchFamily="2" charset="0"/>
              </a:rPr>
              <a:t>All Branches</a:t>
            </a:r>
          </a:p>
          <a:p>
            <a:pPr algn="ctr"/>
            <a:r>
              <a:rPr lang="en-US" sz="3600" dirty="0">
                <a:latin typeface="Roboto Slab" pitchFamily="2" charset="0"/>
                <a:ea typeface="Roboto Slab" pitchFamily="2" charset="0"/>
              </a:rPr>
              <a:t>Active Duty</a:t>
            </a:r>
          </a:p>
        </p:txBody>
      </p:sp>
      <p:pic>
        <p:nvPicPr>
          <p:cNvPr id="4" name="Picture 4" descr="U.S. Army logo">
            <a:extLst>
              <a:ext uri="{FF2B5EF4-FFF2-40B4-BE49-F238E27FC236}">
                <a16:creationId xmlns:a16="http://schemas.microsoft.com/office/drawing/2014/main" id="{E0ED08CA-C0F1-95DE-ABD8-1177905E88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038" y="5533689"/>
            <a:ext cx="973406" cy="1299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U.S. Air Force – Logos Download">
            <a:extLst>
              <a:ext uri="{FF2B5EF4-FFF2-40B4-BE49-F238E27FC236}">
                <a16:creationId xmlns:a16="http://schemas.microsoft.com/office/drawing/2014/main" id="{B2A9B734-01EE-08E0-A565-E8262A67F8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189" y="5571313"/>
            <a:ext cx="1261855" cy="1261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Navy Logo, symbol, meaning, history, PNG, brand">
            <a:extLst>
              <a:ext uri="{FF2B5EF4-FFF2-40B4-BE49-F238E27FC236}">
                <a16:creationId xmlns:a16="http://schemas.microsoft.com/office/drawing/2014/main" id="{E0CD06C7-21AC-7986-A52C-DB9722B564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771" y="5343696"/>
            <a:ext cx="2647950" cy="1489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C20C64D5-DE58-D81C-1044-1E61B3E861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4542" y="5417235"/>
            <a:ext cx="1418731" cy="1435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ECA00210-5217-2725-AA14-EA7BEDD804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6" y="5543718"/>
            <a:ext cx="1404895" cy="1326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Trump unveils new Space Force logo (yes, it looks like something from 'Star  Trek') | Space">
            <a:extLst>
              <a:ext uri="{FF2B5EF4-FFF2-40B4-BE49-F238E27FC236}">
                <a16:creationId xmlns:a16="http://schemas.microsoft.com/office/drawing/2014/main" id="{959E27E1-C7A9-D9E4-D45C-11C51B86F3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3300" y="5417235"/>
            <a:ext cx="1446184" cy="1388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3FE9B31-32EB-6E4D-CAC1-44A795BBA61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1576199"/>
            <a:ext cx="12192000" cy="2839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1156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43643-73CA-19EA-9DA6-3C80114FE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Roboto Slab" pitchFamily="2" charset="0"/>
                <a:ea typeface="Roboto Slab" pitchFamily="2" charset="0"/>
              </a:rPr>
              <a:t>USMAP – Trade Skill Programs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84054F2-4721-E736-F603-87BACF0198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481051"/>
            <a:ext cx="10515600" cy="79554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US Marine Corps – MOS: 1141 – Electrician – 3 Certifications Available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FFEB51F-BE23-0039-3103-8A237060DCE3}"/>
              </a:ext>
            </a:extLst>
          </p:cNvPr>
          <p:cNvSpPr txBox="1">
            <a:spLocks/>
          </p:cNvSpPr>
          <p:nvPr/>
        </p:nvSpPr>
        <p:spPr>
          <a:xfrm>
            <a:off x="838200" y="5509770"/>
            <a:ext cx="10515600" cy="12618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latin typeface="Roboto Slab" pitchFamily="2" charset="0"/>
                <a:ea typeface="Roboto Slab" pitchFamily="2" charset="0"/>
              </a:rPr>
              <a:t>All Branches</a:t>
            </a:r>
          </a:p>
          <a:p>
            <a:pPr algn="ctr"/>
            <a:r>
              <a:rPr lang="en-US" sz="3600" dirty="0">
                <a:latin typeface="Roboto Slab" pitchFamily="2" charset="0"/>
                <a:ea typeface="Roboto Slab" pitchFamily="2" charset="0"/>
              </a:rPr>
              <a:t>Active Duty</a:t>
            </a:r>
          </a:p>
        </p:txBody>
      </p:sp>
      <p:pic>
        <p:nvPicPr>
          <p:cNvPr id="4" name="Picture 4" descr="U.S. Army logo">
            <a:extLst>
              <a:ext uri="{FF2B5EF4-FFF2-40B4-BE49-F238E27FC236}">
                <a16:creationId xmlns:a16="http://schemas.microsoft.com/office/drawing/2014/main" id="{E0ED08CA-C0F1-95DE-ABD8-1177905E88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038" y="5533689"/>
            <a:ext cx="973406" cy="1299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U.S. Air Force – Logos Download">
            <a:extLst>
              <a:ext uri="{FF2B5EF4-FFF2-40B4-BE49-F238E27FC236}">
                <a16:creationId xmlns:a16="http://schemas.microsoft.com/office/drawing/2014/main" id="{B2A9B734-01EE-08E0-A565-E8262A67F8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189" y="5571313"/>
            <a:ext cx="1261855" cy="1261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Navy Logo, symbol, meaning, history, PNG, brand">
            <a:extLst>
              <a:ext uri="{FF2B5EF4-FFF2-40B4-BE49-F238E27FC236}">
                <a16:creationId xmlns:a16="http://schemas.microsoft.com/office/drawing/2014/main" id="{E0CD06C7-21AC-7986-A52C-DB9722B564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771" y="5343696"/>
            <a:ext cx="2647950" cy="1489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C20C64D5-DE58-D81C-1044-1E61B3E861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4542" y="5417235"/>
            <a:ext cx="1418731" cy="1435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ECA00210-5217-2725-AA14-EA7BEDD804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6" y="5543718"/>
            <a:ext cx="1404895" cy="1326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Trump unveils new Space Force logo (yes, it looks like something from 'Star  Trek') | Space">
            <a:extLst>
              <a:ext uri="{FF2B5EF4-FFF2-40B4-BE49-F238E27FC236}">
                <a16:creationId xmlns:a16="http://schemas.microsoft.com/office/drawing/2014/main" id="{959E27E1-C7A9-D9E4-D45C-11C51B86F3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3300" y="5417235"/>
            <a:ext cx="1446184" cy="1388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AA1BA05-CBD3-9506-8A2A-B270E4E0419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1473302"/>
            <a:ext cx="12192000" cy="274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9289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43643-73CA-19EA-9DA6-3C80114FE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6178"/>
          </a:xfrm>
        </p:spPr>
        <p:txBody>
          <a:bodyPr/>
          <a:lstStyle/>
          <a:p>
            <a:pPr algn="ctr"/>
            <a:r>
              <a:rPr lang="en-US" dirty="0">
                <a:latin typeface="Roboto Slab" pitchFamily="2" charset="0"/>
                <a:ea typeface="Roboto Slab" pitchFamily="2" charset="0"/>
              </a:rPr>
              <a:t>USMAP – Trade Skill Programs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D26BC3-7BF4-B167-9955-F72EE3E5A1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026975"/>
            <a:ext cx="10515600" cy="409476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dirty="0">
                <a:latin typeface="Roboto Slab" pitchFamily="2" charset="0"/>
                <a:ea typeface="Roboto Slab" pitchFamily="2" charset="0"/>
              </a:rPr>
              <a:t>US Navy – Rating: Electrician’s Mate – 7 Certifications Available</a:t>
            </a:r>
            <a:endParaRPr lang="en-US" sz="2800" dirty="0"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FFEB51F-BE23-0039-3103-8A237060DCE3}"/>
              </a:ext>
            </a:extLst>
          </p:cNvPr>
          <p:cNvSpPr txBox="1">
            <a:spLocks/>
          </p:cNvSpPr>
          <p:nvPr/>
        </p:nvSpPr>
        <p:spPr>
          <a:xfrm>
            <a:off x="838200" y="5397501"/>
            <a:ext cx="10515600" cy="1374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latin typeface="Roboto Slab" pitchFamily="2" charset="0"/>
                <a:ea typeface="Roboto Slab" pitchFamily="2" charset="0"/>
              </a:rPr>
              <a:t>US Navy Specific</a:t>
            </a:r>
          </a:p>
          <a:p>
            <a:pPr algn="ctr"/>
            <a:r>
              <a:rPr lang="en-US" dirty="0">
                <a:latin typeface="Roboto Slab" pitchFamily="2" charset="0"/>
                <a:ea typeface="Roboto Slab" pitchFamily="2" charset="0"/>
              </a:rPr>
              <a:t>Active/Reserve Duty</a:t>
            </a:r>
          </a:p>
        </p:txBody>
      </p:sp>
      <p:pic>
        <p:nvPicPr>
          <p:cNvPr id="1026" name="Picture 2" descr="United States Navy - Wikipedia">
            <a:extLst>
              <a:ext uri="{FF2B5EF4-FFF2-40B4-BE49-F238E27FC236}">
                <a16:creationId xmlns:a16="http://schemas.microsoft.com/office/drawing/2014/main" id="{DA941B33-587C-5E67-7C96-17588BECF0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4916" y="5397500"/>
            <a:ext cx="1437120" cy="1437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Navy Logo, symbol, meaning, history, PNG, brand">
            <a:extLst>
              <a:ext uri="{FF2B5EF4-FFF2-40B4-BE49-F238E27FC236}">
                <a16:creationId xmlns:a16="http://schemas.microsoft.com/office/drawing/2014/main" id="{BBB120BD-7A98-6B06-1CA7-9C5D3312E8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21" y="5397500"/>
            <a:ext cx="2439939" cy="1372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7CF7EFF-68B8-4FEB-E6D0-EE1739D1F1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957" y="1042859"/>
            <a:ext cx="10700085" cy="3882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3197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519</TotalTime>
  <Words>2637</Words>
  <Application>Microsoft Office PowerPoint</Application>
  <PresentationFormat>Widescreen</PresentationFormat>
  <Paragraphs>424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Roboto Slab</vt:lpstr>
      <vt:lpstr>Office Theme</vt:lpstr>
      <vt:lpstr>Why the United States Navy?</vt:lpstr>
      <vt:lpstr>What do High School Students Want after Graduation?</vt:lpstr>
      <vt:lpstr> How Do Your Students Define Success?</vt:lpstr>
      <vt:lpstr>Forever G/I Bill</vt:lpstr>
      <vt:lpstr>Forever G/I Bill</vt:lpstr>
      <vt:lpstr>USMAP – Trade Skill Programs</vt:lpstr>
      <vt:lpstr>USMAP – Trade Skill Programs</vt:lpstr>
      <vt:lpstr>USMAP – Trade Skill Programs</vt:lpstr>
      <vt:lpstr>USMAP – Trade Skill Programs</vt:lpstr>
      <vt:lpstr>Other Ways to Earn College Credits</vt:lpstr>
      <vt:lpstr>Other Ways to Earn College Credits</vt:lpstr>
      <vt:lpstr>Military Reserves Internships / Work Studies / Job Experience</vt:lpstr>
      <vt:lpstr>Military Reserves Internships / Work Studies / Job Experience</vt:lpstr>
      <vt:lpstr>Military Reserves Internships / Work Studies / Job Experience</vt:lpstr>
      <vt:lpstr>Military Reserves Internships / Work Studies / Job Experience</vt:lpstr>
      <vt:lpstr>Military Reserves Internships / Work Studies / Job Experience</vt:lpstr>
      <vt:lpstr>Military Reserves Internships / Work Studies / Job Experience</vt:lpstr>
      <vt:lpstr>Military Reserves Internships / Work Studies / Job Experience</vt:lpstr>
      <vt:lpstr>Military Reserves Internships / Work Studies / Job Experience</vt:lpstr>
      <vt:lpstr>Career Choice</vt:lpstr>
      <vt:lpstr>Worldwide Travel – Worldclass Experience</vt:lpstr>
      <vt:lpstr>Advanced Programs</vt:lpstr>
      <vt:lpstr>Advanced Programs</vt:lpstr>
      <vt:lpstr>Advanced Programs</vt:lpstr>
      <vt:lpstr>Life is Dangerous, but is the US Navy?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do High School Want after College Graduation?</dc:title>
  <dc:creator>Moses Ortiz</dc:creator>
  <cp:lastModifiedBy>Moses Ortiz</cp:lastModifiedBy>
  <cp:revision>1</cp:revision>
  <dcterms:created xsi:type="dcterms:W3CDTF">2023-02-08T16:57:45Z</dcterms:created>
  <dcterms:modified xsi:type="dcterms:W3CDTF">2023-03-23T12:18:15Z</dcterms:modified>
</cp:coreProperties>
</file>