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1" roundtripDataSignature="AMtx7miIlIbqyRbSMmC5tcLQBU+kMrdyDQ=="/>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 "/>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10-02-06T16:27:52.796">
    <p:pos x="5440" y="1110"/>
    <p:text>Italicize defined words per Exile and Return.</p:text>
    <p:extLst>
      <p:ext uri="{C676402C-5697-4E1C-873F-D02D1690AC5C}">
        <p15:threadingInfo timeZoneBias="0"/>
      </p:ext>
      <p:ext uri="http://customooxmlschemas.google.com/">
        <go:slidesCustomData xmlns:go="http://customooxmlschemas.google.com/" commentPostId="AAABCXwy8zc"/>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7" name="Google Shape;147;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0" name="Google Shape;210;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1" name="Google Shape;231;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a7023a2f22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5" name="Google Shape;245;g2a7023a2f22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5" name="Google Shape;105;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 name="Google Shape;112;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5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1" name="Shape 71"/>
        <p:cNvGrpSpPr/>
        <p:nvPr/>
      </p:nvGrpSpPr>
      <p:grpSpPr>
        <a:xfrm>
          <a:off x="0" y="0"/>
          <a:ext cx="0" cy="0"/>
          <a:chOff x="0" y="0"/>
          <a:chExt cx="0" cy="0"/>
        </a:xfrm>
      </p:grpSpPr>
      <p:sp>
        <p:nvSpPr>
          <p:cNvPr id="72" name="Google Shape;72;p5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5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4" name="Google Shape;74;p5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5" name="Google Shape;75;p5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5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6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6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81" name="Google Shape;81;p6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6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6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5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5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5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53"/>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5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54"/>
          <p:cNvSpPr/>
          <p:nvPr>
            <p:ph idx="2" type="pic"/>
          </p:nvPr>
        </p:nvSpPr>
        <p:spPr>
          <a:xfrm>
            <a:off x="1792288" y="612775"/>
            <a:ext cx="5486400" cy="4114800"/>
          </a:xfrm>
          <a:prstGeom prst="rect">
            <a:avLst/>
          </a:prstGeom>
          <a:noFill/>
          <a:ln>
            <a:noFill/>
          </a:ln>
        </p:spPr>
      </p:sp>
      <p:sp>
        <p:nvSpPr>
          <p:cNvPr id="42" name="Google Shape;42;p5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3" name="Google Shape;43;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5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5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9" name="Google Shape;49;p5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0" name="Google Shape;50;p5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5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5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5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5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5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5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5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5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5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5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5" name="Google Shape;65;p5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6" name="Google Shape;66;p5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7" name="Google Shape;67;p5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8" name="Google Shape;68;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4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hyperlink" Target="https://d365.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slide_3" id="88" name="Google Shape;88;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9" name="Google Shape;89;p1"/>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None/>
            </a:pPr>
            <a:r>
              <a:rPr b="0" i="0" lang="en-US" sz="6000" u="none">
                <a:solidFill>
                  <a:schemeClr val="dk1"/>
                </a:solidFill>
                <a:latin typeface="Arial"/>
                <a:ea typeface="Arial"/>
                <a:cs typeface="Arial"/>
                <a:sym typeface="Arial"/>
              </a:rPr>
              <a:t>The Birth of Jesus and the Magi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descr="slide_2" id="149" name="Google Shape;149;p1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0" name="Google Shape;150;p16"/>
          <p:cNvSpPr txBox="1"/>
          <p:nvPr>
            <p:ph type="title"/>
          </p:nvPr>
        </p:nvSpPr>
        <p:spPr>
          <a:xfrm>
            <a:off x="457200" y="228600"/>
            <a:ext cx="8229600" cy="381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Micah 5.2-5</a:t>
            </a:r>
            <a:br>
              <a:rPr b="0" i="0" lang="en-US" sz="2800" u="none">
                <a:solidFill>
                  <a:schemeClr val="dk1"/>
                </a:solidFill>
                <a:latin typeface="Arial"/>
                <a:ea typeface="Arial"/>
                <a:cs typeface="Arial"/>
                <a:sym typeface="Arial"/>
              </a:rPr>
            </a:br>
            <a:endParaRPr/>
          </a:p>
        </p:txBody>
      </p:sp>
      <p:sp>
        <p:nvSpPr>
          <p:cNvPr id="151" name="Google Shape;151;p16"/>
          <p:cNvSpPr txBox="1"/>
          <p:nvPr>
            <p:ph idx="1" type="body"/>
          </p:nvPr>
        </p:nvSpPr>
        <p:spPr>
          <a:xfrm>
            <a:off x="381000" y="381000"/>
            <a:ext cx="8229600" cy="597376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b="0" i="0" lang="en-US" sz="3200" u="none">
                <a:solidFill>
                  <a:schemeClr val="dk1"/>
                </a:solidFill>
                <a:latin typeface="Calibri"/>
                <a:ea typeface="Calibri"/>
                <a:cs typeface="Calibri"/>
                <a:sym typeface="Calibri"/>
              </a:rPr>
              <a:t>But you, O Bethlehem of Ephrathah, who are one of the little clans of Judah, from you shall come forth for me one who is to rule in Israel, whose origin is from of old, from ancient days. </a:t>
            </a:r>
            <a:br>
              <a:rPr b="0" i="0" lang="en-US" sz="3200" u="none">
                <a:solidFill>
                  <a:schemeClr val="dk1"/>
                </a:solidFill>
                <a:latin typeface="Calibri"/>
                <a:ea typeface="Calibri"/>
                <a:cs typeface="Calibri"/>
                <a:sym typeface="Calibri"/>
              </a:rPr>
            </a:br>
            <a:r>
              <a:rPr b="0" baseline="30000" i="0" lang="en-US" sz="3200" u="none">
                <a:solidFill>
                  <a:schemeClr val="dk1"/>
                </a:solidFill>
                <a:latin typeface="Calibri"/>
                <a:ea typeface="Calibri"/>
                <a:cs typeface="Calibri"/>
                <a:sym typeface="Calibri"/>
              </a:rPr>
              <a:t>3</a:t>
            </a:r>
            <a:r>
              <a:rPr b="0" i="0" lang="en-US" sz="3200" u="none">
                <a:solidFill>
                  <a:schemeClr val="dk1"/>
                </a:solidFill>
                <a:latin typeface="Calibri"/>
                <a:ea typeface="Calibri"/>
                <a:cs typeface="Calibri"/>
                <a:sym typeface="Calibri"/>
              </a:rPr>
              <a:t> Therefore he shall give them up until the time when she who is in labor has brought forth; then the rest of his kindred shall return  to the people of Israel. </a:t>
            </a:r>
            <a:r>
              <a:rPr b="0" baseline="30000" i="0" lang="en-US" sz="3200" u="none">
                <a:solidFill>
                  <a:schemeClr val="dk1"/>
                </a:solidFill>
                <a:latin typeface="Calibri"/>
                <a:ea typeface="Calibri"/>
                <a:cs typeface="Calibri"/>
                <a:sym typeface="Calibri"/>
              </a:rPr>
              <a:t>4</a:t>
            </a:r>
            <a:r>
              <a:rPr b="0" i="0" lang="en-US" sz="3200" u="none">
                <a:solidFill>
                  <a:schemeClr val="dk1"/>
                </a:solidFill>
                <a:latin typeface="Calibri"/>
                <a:ea typeface="Calibri"/>
                <a:cs typeface="Calibri"/>
                <a:sym typeface="Calibri"/>
              </a:rPr>
              <a:t> And he shall stand and feed his flock in the strength of the Lord, in the majesty of the name of the Lord his God.</a:t>
            </a:r>
            <a:br>
              <a:rPr b="0" i="0" lang="en-US" sz="3200" u="none">
                <a:solidFill>
                  <a:schemeClr val="dk1"/>
                </a:solidFill>
                <a:latin typeface="Calibri"/>
                <a:ea typeface="Calibri"/>
                <a:cs typeface="Calibri"/>
                <a:sym typeface="Calibri"/>
              </a:rPr>
            </a:br>
            <a:r>
              <a:rPr b="0" i="0" lang="en-US" sz="3200" u="none">
                <a:solidFill>
                  <a:schemeClr val="dk1"/>
                </a:solidFill>
                <a:latin typeface="Calibri"/>
                <a:ea typeface="Calibri"/>
                <a:cs typeface="Calibri"/>
                <a:sym typeface="Calibri"/>
              </a:rPr>
              <a:t>And they shall live secure, for now he shall be great  to the ends of the earth; </a:t>
            </a:r>
            <a:r>
              <a:rPr b="0" baseline="30000" i="0" lang="en-US" sz="3200" u="none">
                <a:solidFill>
                  <a:schemeClr val="dk1"/>
                </a:solidFill>
                <a:latin typeface="Calibri"/>
                <a:ea typeface="Calibri"/>
                <a:cs typeface="Calibri"/>
                <a:sym typeface="Calibri"/>
              </a:rPr>
              <a:t>5</a:t>
            </a:r>
            <a:r>
              <a:rPr b="0" i="0" lang="en-US" sz="3200" u="none">
                <a:solidFill>
                  <a:schemeClr val="dk1"/>
                </a:solidFill>
                <a:latin typeface="Calibri"/>
                <a:ea typeface="Calibri"/>
                <a:cs typeface="Calibri"/>
                <a:sym typeface="Calibri"/>
              </a:rPr>
              <a:t> and he shall be the one of peace. </a:t>
            </a:r>
            <a:br>
              <a:rPr b="0" i="0" lang="en-US" sz="3200" u="none">
                <a:solidFill>
                  <a:schemeClr val="dk1"/>
                </a:solidFill>
                <a:latin typeface="Calibri"/>
                <a:ea typeface="Calibri"/>
                <a:cs typeface="Calibri"/>
                <a:sym typeface="Calibri"/>
              </a:rPr>
            </a:br>
            <a:endParaRPr/>
          </a:p>
          <a:p>
            <a:pPr indent="-152400" lvl="0" marL="0" rtl="0" algn="l">
              <a:lnSpc>
                <a:spcPct val="100000"/>
              </a:lnSpc>
              <a:spcBef>
                <a:spcPts val="480"/>
              </a:spcBef>
              <a:spcAft>
                <a:spcPts val="0"/>
              </a:spcAft>
              <a:buClr>
                <a:schemeClr val="dk1"/>
              </a:buClr>
              <a:buSzPts val="2400"/>
              <a:buFont typeface="Arial"/>
              <a:buChar char="•"/>
            </a:pPr>
            <a:br>
              <a:rPr b="0" i="0" lang="en-US" sz="2400" u="none">
                <a:solidFill>
                  <a:schemeClr val="dk1"/>
                </a:solidFill>
                <a:latin typeface="Calibri"/>
                <a:ea typeface="Calibri"/>
                <a:cs typeface="Calibri"/>
                <a:sym typeface="Calibri"/>
              </a:rPr>
            </a:br>
            <a:r>
              <a:rPr b="0" i="0" lang="en-US" sz="2400" u="none">
                <a:solidFill>
                  <a:schemeClr val="dk1"/>
                </a:solidFill>
                <a:latin typeface="Calibri"/>
                <a:ea typeface="Calibri"/>
                <a:cs typeface="Calibri"/>
                <a:sym typeface="Calibri"/>
              </a:rPr>
              <a:t> </a:t>
            </a:r>
            <a:endParaRPr b="0" i="0" sz="2400" u="none">
              <a:solidFill>
                <a:schemeClr val="dk1"/>
              </a:solidFill>
              <a:latin typeface="Arial"/>
              <a:ea typeface="Arial"/>
              <a:cs typeface="Arial"/>
              <a:sym typeface="Arial"/>
            </a:endParaRPr>
          </a:p>
          <a:p>
            <a:pPr indent="0" lvl="0" marL="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190500" lvl="0" marL="342900" rtl="0" algn="l">
              <a:spcBef>
                <a:spcPts val="480"/>
              </a:spcBef>
              <a:spcAft>
                <a:spcPts val="0"/>
              </a:spcAft>
              <a:buClr>
                <a:schemeClr val="dk1"/>
              </a:buClr>
              <a:buSzPts val="2400"/>
              <a:buNone/>
            </a:pPr>
            <a:r>
              <a:t/>
            </a:r>
            <a:endParaRPr b="0" i="0" sz="2400" u="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descr="slide_2" id="156" name="Google Shape;156;p1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7" name="Google Shape;157;p17"/>
          <p:cNvSpPr txBox="1"/>
          <p:nvPr>
            <p:ph type="title"/>
          </p:nvPr>
        </p:nvSpPr>
        <p:spPr>
          <a:xfrm>
            <a:off x="457200" y="2286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br>
              <a:rPr b="0" i="0" lang="en-US" sz="4400" u="none">
                <a:solidFill>
                  <a:schemeClr val="dk1"/>
                </a:solidFill>
                <a:latin typeface="Arial"/>
                <a:ea typeface="Arial"/>
                <a:cs typeface="Arial"/>
                <a:sym typeface="Arial"/>
              </a:rPr>
            </a:br>
            <a:endParaRPr/>
          </a:p>
        </p:txBody>
      </p:sp>
      <p:sp>
        <p:nvSpPr>
          <p:cNvPr id="158" name="Google Shape;158;p17"/>
          <p:cNvSpPr txBox="1"/>
          <p:nvPr>
            <p:ph idx="1" type="body"/>
          </p:nvPr>
        </p:nvSpPr>
        <p:spPr>
          <a:xfrm>
            <a:off x="381000" y="685800"/>
            <a:ext cx="8229600" cy="566896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t/>
            </a:r>
            <a:endParaRPr b="0" i="0" sz="3200" u="none">
              <a:solidFill>
                <a:schemeClr val="dk1"/>
              </a:solidFill>
              <a:latin typeface="Arial"/>
              <a:ea typeface="Arial"/>
              <a:cs typeface="Arial"/>
              <a:sym typeface="Arial"/>
            </a:endParaRPr>
          </a:p>
          <a:p>
            <a:pPr indent="-203200" lvl="0" marL="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What would peace look like today?</a:t>
            </a:r>
            <a:endParaRPr/>
          </a:p>
          <a:p>
            <a:pPr indent="0" lvl="0" marL="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203200" lvl="0" marL="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Prophecy found in Isaiah 9 and other Old Testament texts is fulfilled by what?</a:t>
            </a:r>
            <a:endParaRPr/>
          </a:p>
          <a:p>
            <a:pPr indent="0" lvl="0" marL="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203200" lvl="0" marL="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Hint—look at the list of words we matched. Means God came to take human form. The divine Word was made flesh and dwelt among us.</a:t>
            </a:r>
            <a:endParaRPr/>
          </a:p>
          <a:p>
            <a:pPr indent="0" lvl="0" marL="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descr="slide_2" id="163" name="Google Shape;163;p1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4" name="Google Shape;164;p18"/>
          <p:cNvSpPr txBox="1"/>
          <p:nvPr>
            <p:ph type="title"/>
          </p:nvPr>
        </p:nvSpPr>
        <p:spPr>
          <a:xfrm>
            <a:off x="457200" y="2286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Arial"/>
              <a:buNone/>
            </a:pPr>
            <a:r>
              <a:rPr b="0" i="0" lang="en-US" sz="3600" u="none">
                <a:solidFill>
                  <a:schemeClr val="dk1"/>
                </a:solidFill>
                <a:latin typeface="Arial"/>
                <a:ea typeface="Arial"/>
                <a:cs typeface="Arial"/>
                <a:sym typeface="Arial"/>
              </a:rPr>
              <a:t>Outcasts and God’s </a:t>
            </a:r>
            <a:r>
              <a:rPr b="0" i="0" lang="en-US" sz="3200" u="none">
                <a:solidFill>
                  <a:schemeClr val="dk1"/>
                </a:solidFill>
                <a:latin typeface="Arial"/>
                <a:ea typeface="Arial"/>
                <a:cs typeface="Arial"/>
                <a:sym typeface="Arial"/>
              </a:rPr>
              <a:t>love—LSB 1699</a:t>
            </a:r>
            <a:endParaRPr/>
          </a:p>
        </p:txBody>
      </p:sp>
      <p:sp>
        <p:nvSpPr>
          <p:cNvPr id="165" name="Google Shape;165;p18"/>
          <p:cNvSpPr txBox="1"/>
          <p:nvPr>
            <p:ph idx="1" type="body"/>
          </p:nvPr>
        </p:nvSpPr>
        <p:spPr>
          <a:xfrm>
            <a:off x="457200" y="1066800"/>
            <a:ext cx="8229600" cy="5668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Why do you suppose that God revealed God’s Son to the outcasts first?</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Each gospel written for a specific group of people and has a theme. What do you suppose is the theme of the Gospel of Luke?</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slide_2" id="170" name="Google Shape;170;p1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1" name="Google Shape;171;p19"/>
          <p:cNvSpPr txBox="1"/>
          <p:nvPr>
            <p:ph type="title"/>
          </p:nvPr>
        </p:nvSpPr>
        <p:spPr>
          <a:xfrm>
            <a:off x="457200" y="2286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Arial"/>
              <a:buNone/>
            </a:pPr>
            <a:r>
              <a:rPr b="0" i="0" lang="en-US" sz="3600" u="none">
                <a:solidFill>
                  <a:schemeClr val="dk1"/>
                </a:solidFill>
                <a:latin typeface="Arial"/>
                <a:ea typeface="Arial"/>
                <a:cs typeface="Arial"/>
                <a:sym typeface="Arial"/>
              </a:rPr>
              <a:t>Prophecy fulfilled by Incarnation</a:t>
            </a:r>
            <a:br>
              <a:rPr b="0" i="0" lang="en-US" sz="4400" u="none">
                <a:solidFill>
                  <a:schemeClr val="dk1"/>
                </a:solidFill>
                <a:latin typeface="Arial"/>
                <a:ea typeface="Arial"/>
                <a:cs typeface="Arial"/>
                <a:sym typeface="Arial"/>
              </a:rPr>
            </a:br>
            <a:endParaRPr/>
          </a:p>
        </p:txBody>
      </p:sp>
      <p:sp>
        <p:nvSpPr>
          <p:cNvPr id="172" name="Google Shape;172;p19"/>
          <p:cNvSpPr txBox="1"/>
          <p:nvPr>
            <p:ph idx="1" type="body"/>
          </p:nvPr>
        </p:nvSpPr>
        <p:spPr>
          <a:xfrm>
            <a:off x="381000" y="685800"/>
            <a:ext cx="8229600" cy="5668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God crosses many boundaries such as heaven/earth, rich/poor, insider/outcast, popular/misfit to come to save God’s people---to come to save everyone!</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descr="slide_2" id="177" name="Google Shape;177;p2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8" name="Google Shape;178;p20"/>
          <p:cNvSpPr txBox="1"/>
          <p:nvPr>
            <p:ph type="title"/>
          </p:nvPr>
        </p:nvSpPr>
        <p:spPr>
          <a:xfrm>
            <a:off x="457200" y="533400"/>
            <a:ext cx="8229600" cy="76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Think about….</a:t>
            </a:r>
            <a:endParaRPr/>
          </a:p>
        </p:txBody>
      </p:sp>
      <p:sp>
        <p:nvSpPr>
          <p:cNvPr id="179" name="Google Shape;179;p20"/>
          <p:cNvSpPr txBox="1"/>
          <p:nvPr>
            <p:ph idx="1" type="body"/>
          </p:nvPr>
        </p:nvSpPr>
        <p:spPr>
          <a:xfrm>
            <a:off x="609600" y="1219200"/>
            <a:ext cx="7772400" cy="4876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Today's lesson focuses on the clause "to strive for justice and peace in all the earth" When Jesus was born, God sent angels to shepherds to make the announcement. The boundaries between outcasts and those who were insiders in the community were broken down by the Incarnation.</a:t>
            </a:r>
            <a:endParaRPr/>
          </a:p>
          <a:p>
            <a:pPr indent="0" lvl="0" marL="342900" rtl="0" algn="l">
              <a:lnSpc>
                <a:spcPct val="100000"/>
              </a:lnSpc>
              <a:spcBef>
                <a:spcPts val="560"/>
              </a:spcBef>
              <a:spcAft>
                <a:spcPts val="0"/>
              </a:spcAft>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Calibri"/>
                <a:ea typeface="Calibri"/>
                <a:cs typeface="Calibri"/>
                <a:sym typeface="Calibri"/>
              </a:rPr>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descr="slide_2" id="184" name="Google Shape;184;p2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85" name="Google Shape;185;p21"/>
          <p:cNvSpPr txBox="1"/>
          <p:nvPr>
            <p:ph type="title"/>
          </p:nvPr>
        </p:nvSpPr>
        <p:spPr>
          <a:xfrm>
            <a:off x="457200" y="533400"/>
            <a:ext cx="8229600" cy="76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Think about….</a:t>
            </a:r>
            <a:endParaRPr/>
          </a:p>
        </p:txBody>
      </p:sp>
      <p:sp>
        <p:nvSpPr>
          <p:cNvPr id="186" name="Google Shape;186;p21"/>
          <p:cNvSpPr txBox="1"/>
          <p:nvPr>
            <p:ph idx="1" type="body"/>
          </p:nvPr>
        </p:nvSpPr>
        <p:spPr>
          <a:xfrm>
            <a:off x="609600" y="1219200"/>
            <a:ext cx="7772400" cy="4876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When we have a big event planned, or even as we make daily choices, do we include the lowest and least among the people we know? Do we even consider how they will be affected by our decisions?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How do the youth work for justice with their daily actions?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How do they break down barriers and help to bring the good news of the Incarnation to both outcasts and insiders in their lives?</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Calibri"/>
                <a:ea typeface="Calibri"/>
                <a:cs typeface="Calibri"/>
                <a:sym typeface="Calibri"/>
              </a:rPr>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pic>
        <p:nvPicPr>
          <p:cNvPr descr="slide_2" id="191" name="Google Shape;191;p2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2" name="Google Shape;192;p22"/>
          <p:cNvSpPr txBox="1"/>
          <p:nvPr>
            <p:ph type="title"/>
          </p:nvPr>
        </p:nvSpPr>
        <p:spPr>
          <a:xfrm>
            <a:off x="457200" y="152400"/>
            <a:ext cx="8229600" cy="838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Matthew 2:1-23</a:t>
            </a:r>
            <a:endParaRPr/>
          </a:p>
        </p:txBody>
      </p:sp>
      <p:sp>
        <p:nvSpPr>
          <p:cNvPr id="193" name="Google Shape;193;p22"/>
          <p:cNvSpPr txBox="1"/>
          <p:nvPr>
            <p:ph idx="1" type="body"/>
          </p:nvPr>
        </p:nvSpPr>
        <p:spPr>
          <a:xfrm>
            <a:off x="381000" y="838200"/>
            <a:ext cx="8229600" cy="55165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Matthew—different story from Luke.</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Theme in Matthew: Jesus is fulfillment of OT prophecies.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Jesus is revealed as king of all—whether the people recognize him or not. And fulfills the Gentile hopes too.</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Magi—astrologers from priestly clan in Persia. Pagans, Gentiles.</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Belief that star rose in the sky after birth of great ruler.</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descr="slide_2" id="198" name="Google Shape;198;p2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9" name="Google Shape;199;p23"/>
          <p:cNvSpPr txBox="1"/>
          <p:nvPr>
            <p:ph type="title"/>
          </p:nvPr>
        </p:nvSpPr>
        <p:spPr>
          <a:xfrm>
            <a:off x="457200" y="0"/>
            <a:ext cx="8229600" cy="838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Connection to Confirmation promises</a:t>
            </a:r>
            <a:endParaRPr/>
          </a:p>
        </p:txBody>
      </p:sp>
      <p:sp>
        <p:nvSpPr>
          <p:cNvPr id="200" name="Google Shape;200;p23"/>
          <p:cNvSpPr txBox="1"/>
          <p:nvPr>
            <p:ph idx="1" type="body"/>
          </p:nvPr>
        </p:nvSpPr>
        <p:spPr>
          <a:xfrm>
            <a:off x="609600" y="838200"/>
            <a:ext cx="7772400" cy="5257800"/>
          </a:xfrm>
          <a:prstGeom prst="rect">
            <a:avLst/>
          </a:prstGeom>
          <a:noFill/>
          <a:ln>
            <a:noFill/>
          </a:ln>
        </p:spPr>
        <p:txBody>
          <a:bodyPr anchorCtr="0" anchor="t" bIns="45700" lIns="91425" spcFirstLastPara="1" rIns="91425" wrap="square" tIns="45700">
            <a:noAutofit/>
          </a:bodyPr>
          <a:lstStyle/>
          <a:p>
            <a:pPr indent="-165100" lvl="0" marL="342900" rtl="0" algn="l">
              <a:lnSpc>
                <a:spcPct val="100000"/>
              </a:lnSpc>
              <a:spcBef>
                <a:spcPts val="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Font typeface="Courier New"/>
              <a:buChar char="o"/>
            </a:pPr>
            <a:r>
              <a:rPr b="0" i="0" lang="en-US" sz="2800" u="none">
                <a:solidFill>
                  <a:schemeClr val="dk1"/>
                </a:solidFill>
                <a:latin typeface="Calibri"/>
                <a:ea typeface="Calibri"/>
                <a:cs typeface="Calibri"/>
                <a:sym typeface="Calibri"/>
              </a:rPr>
              <a:t> “to proclaim the good news of God in Christ through word and deed.”</a:t>
            </a:r>
            <a:endParaRPr/>
          </a:p>
          <a:p>
            <a:pPr indent="-342900" lvl="0" marL="342900" rtl="0" algn="l">
              <a:lnSpc>
                <a:spcPct val="100000"/>
              </a:lnSpc>
              <a:spcBef>
                <a:spcPts val="560"/>
              </a:spcBef>
              <a:spcAft>
                <a:spcPts val="0"/>
              </a:spcAft>
              <a:buClr>
                <a:schemeClr val="dk1"/>
              </a:buClr>
              <a:buSzPts val="2800"/>
              <a:buFont typeface="Courier New"/>
              <a:buChar char="o"/>
            </a:pPr>
            <a:r>
              <a:rPr b="0" i="0" lang="en-US" sz="2800" u="none">
                <a:solidFill>
                  <a:schemeClr val="dk1"/>
                </a:solidFill>
                <a:latin typeface="Calibri"/>
                <a:ea typeface="Calibri"/>
                <a:cs typeface="Calibri"/>
                <a:sym typeface="Calibri"/>
              </a:rPr>
              <a:t>How are the magi an example of this promise?</a:t>
            </a:r>
            <a:endParaRPr/>
          </a:p>
          <a:p>
            <a:pPr indent="-342900" lvl="0" marL="342900" rtl="0" algn="l">
              <a:lnSpc>
                <a:spcPct val="100000"/>
              </a:lnSpc>
              <a:spcBef>
                <a:spcPts val="560"/>
              </a:spcBef>
              <a:spcAft>
                <a:spcPts val="0"/>
              </a:spcAft>
              <a:buClr>
                <a:schemeClr val="dk1"/>
              </a:buClr>
              <a:buSzPts val="2800"/>
              <a:buFont typeface="Courier New"/>
              <a:buChar char="o"/>
            </a:pPr>
            <a:r>
              <a:rPr b="0" i="0" lang="en-US" sz="2800" u="none">
                <a:solidFill>
                  <a:schemeClr val="dk1"/>
                </a:solidFill>
                <a:latin typeface="Calibri"/>
                <a:ea typeface="Calibri"/>
                <a:cs typeface="Calibri"/>
                <a:sym typeface="Calibri"/>
              </a:rPr>
              <a:t>Magi did not follow directions of Herod. Do our words and deeds show that we want to preserve our own status in our community? Or do they show that Jesus is our king and that we are willing to pay homage to our king regardless of the cost?</a:t>
            </a:r>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descr="slide_2" id="205" name="Google Shape;205;p2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06" name="Google Shape;206;p24"/>
          <p:cNvSpPr txBox="1"/>
          <p:nvPr>
            <p:ph type="title"/>
          </p:nvPr>
        </p:nvSpPr>
        <p:spPr>
          <a:xfrm>
            <a:off x="457200" y="381000"/>
            <a:ext cx="82296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Numbers 22–24</a:t>
            </a:r>
            <a:br>
              <a:rPr b="0" i="0" lang="en-US" sz="4400" u="none">
                <a:solidFill>
                  <a:schemeClr val="dk1"/>
                </a:solidFill>
                <a:latin typeface="Arial"/>
                <a:ea typeface="Arial"/>
                <a:cs typeface="Arial"/>
                <a:sym typeface="Arial"/>
              </a:rPr>
            </a:br>
            <a:endParaRPr/>
          </a:p>
        </p:txBody>
      </p:sp>
      <p:sp>
        <p:nvSpPr>
          <p:cNvPr id="207" name="Google Shape;207;p24"/>
          <p:cNvSpPr txBox="1"/>
          <p:nvPr>
            <p:ph idx="1" type="body"/>
          </p:nvPr>
        </p:nvSpPr>
        <p:spPr>
          <a:xfrm>
            <a:off x="609600" y="838200"/>
            <a:ext cx="77724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New star in sky as a sign of promise---connections in OT.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Balak, the king of Moab, uses Balaam, a non-Jew to be a visionary.</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Numbers 23.7:</a:t>
            </a:r>
            <a:endParaRPr/>
          </a:p>
          <a:p>
            <a:pPr indent="-342900" lvl="0" marL="342900" rtl="0" algn="l">
              <a:lnSpc>
                <a:spcPct val="100000"/>
              </a:lnSpc>
              <a:spcBef>
                <a:spcPts val="560"/>
              </a:spcBef>
              <a:spcAft>
                <a:spcPts val="0"/>
              </a:spcAft>
              <a:buClr>
                <a:schemeClr val="dk1"/>
              </a:buClr>
              <a:buSzPts val="2800"/>
              <a:buFont typeface="Arial"/>
              <a:buChar char="•"/>
            </a:pPr>
            <a:r>
              <a:rPr b="0" baseline="30000" i="0" lang="en-US" sz="2800" u="none">
                <a:solidFill>
                  <a:schemeClr val="dk1"/>
                </a:solidFill>
                <a:latin typeface="Calibri"/>
                <a:ea typeface="Calibri"/>
                <a:cs typeface="Calibri"/>
                <a:sym typeface="Calibri"/>
              </a:rPr>
              <a:t>7</a:t>
            </a:r>
            <a:r>
              <a:rPr b="0" i="0" lang="en-US" sz="2800" u="none">
                <a:solidFill>
                  <a:schemeClr val="dk1"/>
                </a:solidFill>
                <a:latin typeface="Calibri"/>
                <a:ea typeface="Calibri"/>
                <a:cs typeface="Calibri"/>
                <a:sym typeface="Calibri"/>
              </a:rPr>
              <a:t>Then Balaam uttered his oracle, saying:</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‘Balak has brought me from Aram,</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   the king of Moab from the eastern mountains:</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What is the significance of the star coming from the east?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pic>
        <p:nvPicPr>
          <p:cNvPr descr="slide_2" id="212" name="Google Shape;212;p2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13" name="Google Shape;213;p25"/>
          <p:cNvSpPr txBox="1"/>
          <p:nvPr>
            <p:ph type="title"/>
          </p:nvPr>
        </p:nvSpPr>
        <p:spPr>
          <a:xfrm>
            <a:off x="457200" y="0"/>
            <a:ext cx="8229600" cy="990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Numbers 24.15-19</a:t>
            </a:r>
            <a:endParaRPr/>
          </a:p>
        </p:txBody>
      </p:sp>
      <p:sp>
        <p:nvSpPr>
          <p:cNvPr id="214" name="Google Shape;214;p25"/>
          <p:cNvSpPr txBox="1"/>
          <p:nvPr>
            <p:ph idx="1" type="body"/>
          </p:nvPr>
        </p:nvSpPr>
        <p:spPr>
          <a:xfrm>
            <a:off x="76200" y="838200"/>
            <a:ext cx="89154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None/>
            </a:pPr>
            <a:r>
              <a:rPr b="0" i="0" lang="en-US" sz="2800" u="none">
                <a:solidFill>
                  <a:schemeClr val="dk1"/>
                </a:solidFill>
                <a:latin typeface="Calibri"/>
                <a:ea typeface="Calibri"/>
                <a:cs typeface="Calibri"/>
                <a:sym typeface="Calibri"/>
              </a:rPr>
              <a:t>15 So he uttered his oracle, saying: 'The oracle of Balaam son of Beor, the oracle of the man whose eye is clear, </a:t>
            </a:r>
            <a:r>
              <a:rPr b="0" baseline="30000" i="0" lang="en-US" sz="2800" u="none">
                <a:solidFill>
                  <a:schemeClr val="dk1"/>
                </a:solidFill>
                <a:latin typeface="Calibri"/>
                <a:ea typeface="Calibri"/>
                <a:cs typeface="Calibri"/>
                <a:sym typeface="Calibri"/>
              </a:rPr>
              <a:t>16</a:t>
            </a:r>
            <a:r>
              <a:rPr b="0" i="0" lang="en-US" sz="2800" u="none">
                <a:solidFill>
                  <a:schemeClr val="dk1"/>
                </a:solidFill>
                <a:latin typeface="Calibri"/>
                <a:ea typeface="Calibri"/>
                <a:cs typeface="Calibri"/>
                <a:sym typeface="Calibri"/>
              </a:rPr>
              <a:t> the oracle of one who hears the words of God, and knows the knowledge of the Most High, who sees the vision of the Almighty, who falls down, but with his eyes uncovered: </a:t>
            </a:r>
            <a:r>
              <a:rPr b="0" baseline="30000" i="0" lang="en-US" sz="2800" u="none">
                <a:solidFill>
                  <a:schemeClr val="dk1"/>
                </a:solidFill>
                <a:latin typeface="Calibri"/>
                <a:ea typeface="Calibri"/>
                <a:cs typeface="Calibri"/>
                <a:sym typeface="Calibri"/>
              </a:rPr>
              <a:t>17</a:t>
            </a:r>
            <a:r>
              <a:rPr b="0" i="0" lang="en-US" sz="2800" u="none">
                <a:solidFill>
                  <a:schemeClr val="dk1"/>
                </a:solidFill>
                <a:latin typeface="Calibri"/>
                <a:ea typeface="Calibri"/>
                <a:cs typeface="Calibri"/>
                <a:sym typeface="Calibri"/>
              </a:rPr>
              <a:t> I see him, but not now; I behold him, but not near—a star shall come out of Jacob, and a sceptre shall rise out of Israel;….. </a:t>
            </a:r>
            <a:r>
              <a:rPr b="0" baseline="30000" i="0" lang="en-US" sz="2800" u="none">
                <a:solidFill>
                  <a:schemeClr val="dk1"/>
                </a:solidFill>
                <a:latin typeface="Calibri"/>
                <a:ea typeface="Calibri"/>
                <a:cs typeface="Calibri"/>
                <a:sym typeface="Calibri"/>
              </a:rPr>
              <a:t>19</a:t>
            </a:r>
            <a:r>
              <a:rPr b="0" i="0" lang="en-US" sz="2800" u="none">
                <a:solidFill>
                  <a:schemeClr val="dk1"/>
                </a:solidFill>
                <a:latin typeface="Calibri"/>
                <a:ea typeface="Calibri"/>
                <a:cs typeface="Calibri"/>
                <a:sym typeface="Calibri"/>
              </a:rPr>
              <a:t> One out of Jacob shall rule,</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   and destroy the survivors of Ir.’ </a:t>
            </a:r>
            <a:endParaRPr/>
          </a:p>
          <a:p>
            <a:pPr indent="-342900" lvl="0" marL="342900" rtl="0" algn="l">
              <a:lnSpc>
                <a:spcPct val="100000"/>
              </a:lnSpc>
              <a:spcBef>
                <a:spcPts val="560"/>
              </a:spcBef>
              <a:spcAft>
                <a:spcPts val="0"/>
              </a:spcAft>
              <a:buClr>
                <a:schemeClr val="dk1"/>
              </a:buClr>
              <a:buSzPts val="2800"/>
              <a:buNone/>
            </a:pPr>
            <a:r>
              <a:t/>
            </a:r>
            <a:endParaRPr b="0" i="0" sz="2800" u="none">
              <a:solidFill>
                <a:schemeClr val="dk1"/>
              </a:solidFill>
              <a:latin typeface="Calibri"/>
              <a:ea typeface="Calibri"/>
              <a:cs typeface="Calibri"/>
              <a:sym typeface="Calibri"/>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Calibri"/>
                <a:ea typeface="Calibri"/>
                <a:cs typeface="Calibri"/>
                <a:sym typeface="Calibri"/>
              </a:rPr>
              <a:t>Prophecy star to come out of Jacob.</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slide_4" id="94" name="Google Shape;94;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5" name="Google Shape;95;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lang="en-US">
                <a:latin typeface="Georgia"/>
                <a:ea typeface="Georgia"/>
                <a:cs typeface="Georgia"/>
                <a:sym typeface="Georgia"/>
              </a:rPr>
              <a:t>Devotion</a:t>
            </a:r>
            <a:endParaRPr>
              <a:latin typeface="Georgia"/>
              <a:ea typeface="Georgia"/>
              <a:cs typeface="Georgia"/>
              <a:sym typeface="Georgia"/>
            </a:endParaRPr>
          </a:p>
          <a:p>
            <a:pPr indent="0" lvl="0" marL="0" rtl="0" algn="ctr">
              <a:spcBef>
                <a:spcPts val="0"/>
              </a:spcBef>
              <a:spcAft>
                <a:spcPts val="0"/>
              </a:spcAft>
              <a:buClr>
                <a:schemeClr val="dk1"/>
              </a:buClr>
              <a:buSzPts val="1100"/>
              <a:buFont typeface="Arial"/>
              <a:buNone/>
            </a:pPr>
            <a:r>
              <a:t/>
            </a:r>
            <a:endParaRPr>
              <a:latin typeface="Georgia"/>
              <a:ea typeface="Georgia"/>
              <a:cs typeface="Georgia"/>
              <a:sym typeface="Georgia"/>
            </a:endParaRPr>
          </a:p>
          <a:p>
            <a:pPr indent="0" lvl="0" marL="0" rtl="0" algn="ctr">
              <a:spcBef>
                <a:spcPts val="0"/>
              </a:spcBef>
              <a:spcAft>
                <a:spcPts val="0"/>
              </a:spcAft>
              <a:buClr>
                <a:schemeClr val="dk1"/>
              </a:buClr>
              <a:buSzPts val="1100"/>
              <a:buFont typeface="Arial"/>
              <a:buNone/>
            </a:pPr>
            <a:r>
              <a:rPr lang="en-US" u="sng">
                <a:solidFill>
                  <a:srgbClr val="0097A7"/>
                </a:solidFill>
                <a:latin typeface="Georgia"/>
                <a:ea typeface="Georgia"/>
                <a:cs typeface="Georgia"/>
                <a:sym typeface="Georgia"/>
                <a:hlinkClick r:id="rId4">
                  <a:extLst>
                    <a:ext uri="{A12FA001-AC4F-418D-AE19-62706E023703}">
                      <ahyp:hlinkClr val="tx"/>
                    </a:ext>
                  </a:extLst>
                </a:hlinkClick>
              </a:rPr>
              <a:t>https://d365.org/</a:t>
            </a:r>
            <a:endParaRPr>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pic>
        <p:nvPicPr>
          <p:cNvPr descr="slide_2" id="219" name="Google Shape;219;p2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20" name="Google Shape;220;p26"/>
          <p:cNvSpPr txBox="1"/>
          <p:nvPr>
            <p:ph type="title"/>
          </p:nvPr>
        </p:nvSpPr>
        <p:spPr>
          <a:xfrm>
            <a:off x="457200" y="381000"/>
            <a:ext cx="82296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From the East…</a:t>
            </a:r>
            <a:br>
              <a:rPr b="0" i="0" lang="en-US" sz="4400" u="none">
                <a:solidFill>
                  <a:schemeClr val="dk1"/>
                </a:solidFill>
                <a:latin typeface="Arial"/>
                <a:ea typeface="Arial"/>
                <a:cs typeface="Arial"/>
                <a:sym typeface="Arial"/>
              </a:rPr>
            </a:br>
            <a:endParaRPr/>
          </a:p>
        </p:txBody>
      </p:sp>
      <p:sp>
        <p:nvSpPr>
          <p:cNvPr id="221" name="Google Shape;221;p26"/>
          <p:cNvSpPr txBox="1"/>
          <p:nvPr>
            <p:ph idx="1" type="body"/>
          </p:nvPr>
        </p:nvSpPr>
        <p:spPr>
          <a:xfrm>
            <a:off x="609600" y="838200"/>
            <a:ext cx="77724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Early Christians adapted the Jewish practice of praying toward Eden in the east [Genesis 2:8].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Christ rose early on the first Easter morning, like the rising sun in the east.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Many churches are built so that the altar faces east. Most cemeteries are laid out so that the dead would face east if they sat up—or rose—in order to meet Jesus.)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Stars provide directions for travelers.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pic>
        <p:nvPicPr>
          <p:cNvPr descr="slide_2" id="226" name="Google Shape;226;p2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27" name="Google Shape;227;p27"/>
          <p:cNvSpPr txBox="1"/>
          <p:nvPr>
            <p:ph type="title"/>
          </p:nvPr>
        </p:nvSpPr>
        <p:spPr>
          <a:xfrm>
            <a:off x="457200" y="152400"/>
            <a:ext cx="82296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So the Magi….</a:t>
            </a:r>
            <a:endParaRPr/>
          </a:p>
        </p:txBody>
      </p:sp>
      <p:sp>
        <p:nvSpPr>
          <p:cNvPr id="228" name="Google Shape;228;p27"/>
          <p:cNvSpPr txBox="1"/>
          <p:nvPr>
            <p:ph idx="1" type="body"/>
          </p:nvPr>
        </p:nvSpPr>
        <p:spPr>
          <a:xfrm>
            <a:off x="609600" y="838200"/>
            <a:ext cx="77724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Knew the Scriptures. Used scripture as a guide.</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Did not know where they were going since the star was moving.</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Kept following as an expression of their faith.</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What does Epiphany mean?</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the manifestation of Christ to the Gentiles as represented by the Magi </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descr="slide_2" id="233" name="Google Shape;233;p2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34" name="Google Shape;234;p28"/>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Back to Matthew—1607</a:t>
            </a:r>
            <a:br>
              <a:rPr b="0" i="0" lang="en-US" sz="4400" u="none">
                <a:solidFill>
                  <a:schemeClr val="dk1"/>
                </a:solidFill>
                <a:latin typeface="Arial"/>
                <a:ea typeface="Arial"/>
                <a:cs typeface="Arial"/>
                <a:sym typeface="Arial"/>
              </a:rPr>
            </a:br>
            <a:endParaRPr/>
          </a:p>
        </p:txBody>
      </p:sp>
      <p:sp>
        <p:nvSpPr>
          <p:cNvPr id="235" name="Google Shape;235;p28"/>
          <p:cNvSpPr txBox="1"/>
          <p:nvPr>
            <p:ph idx="1" type="body"/>
          </p:nvPr>
        </p:nvSpPr>
        <p:spPr>
          <a:xfrm>
            <a:off x="609600" y="914400"/>
            <a:ext cx="7772400" cy="5181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How many gifts?  How many wise men?</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Wise men were non-Jews, Gentiles who came to find the Messiah. In the gospels, later we read that Jesus is rejected by the Jewish people.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How can we learn from those who might have a different perspective from our own?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How might we be awed by Jesus who is the great gift God has given to all people no matter how different they might be from one another?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Sidebar:  What is the significance of Jesus birth?</a:t>
            </a:r>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pic>
        <p:nvPicPr>
          <p:cNvPr descr="slide_2" id="240" name="Google Shape;240;p2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41" name="Google Shape;241;p29"/>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Are we three Kings?</a:t>
            </a:r>
            <a:br>
              <a:rPr b="0" i="0" lang="en-US" sz="4400" u="none">
                <a:solidFill>
                  <a:schemeClr val="dk1"/>
                </a:solidFill>
                <a:latin typeface="Arial"/>
                <a:ea typeface="Arial"/>
                <a:cs typeface="Arial"/>
                <a:sym typeface="Arial"/>
              </a:rPr>
            </a:br>
            <a:endParaRPr/>
          </a:p>
        </p:txBody>
      </p:sp>
      <p:sp>
        <p:nvSpPr>
          <p:cNvPr id="242" name="Google Shape;242;p29"/>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None/>
            </a:pPr>
            <a:r>
              <a:rPr b="0" i="0" lang="en-US" sz="2800" u="none">
                <a:solidFill>
                  <a:schemeClr val="dk1"/>
                </a:solidFill>
                <a:latin typeface="Calibri"/>
                <a:ea typeface="Calibri"/>
                <a:cs typeface="Calibri"/>
                <a:sym typeface="Calibri"/>
              </a:rPr>
              <a:t>Consider what valuable gift you can give to Jesus… talent, acting, kindness, sharing joyfulness.</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Calibri"/>
                <a:ea typeface="Calibri"/>
                <a:cs typeface="Calibri"/>
                <a:sym typeface="Calibri"/>
              </a:rPr>
              <a:t>Record it on a piece of paper and pray about it this week.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What gifts can you share?</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How are your gifts important to Jesus?</a:t>
            </a:r>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pic>
        <p:nvPicPr>
          <p:cNvPr descr="slide_2" id="247" name="Google Shape;247;g2a7023a2f22_0_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48" name="Google Shape;248;g2a7023a2f22_0_0"/>
          <p:cNvSpPr txBox="1"/>
          <p:nvPr>
            <p:ph type="title"/>
          </p:nvPr>
        </p:nvSpPr>
        <p:spPr>
          <a:xfrm>
            <a:off x="457200" y="381000"/>
            <a:ext cx="8229600" cy="1905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lang="en-US">
                <a:latin typeface="Arial"/>
                <a:ea typeface="Arial"/>
                <a:cs typeface="Arial"/>
                <a:sym typeface="Arial"/>
              </a:rPr>
              <a:t>Thank You!</a:t>
            </a:r>
            <a:endParaRPr/>
          </a:p>
        </p:txBody>
      </p:sp>
      <p:sp>
        <p:nvSpPr>
          <p:cNvPr id="249" name="Google Shape;249;g2a7023a2f22_0_0"/>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165100" lvl="0" marL="342900" rtl="0" algn="l">
              <a:lnSpc>
                <a:spcPct val="100000"/>
              </a:lnSpc>
              <a:spcBef>
                <a:spcPts val="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pic>
        <p:nvPicPr>
          <p:cNvPr id="250" name="Google Shape;250;g2a7023a2f22_0_0"/>
          <p:cNvPicPr preferRelativeResize="0"/>
          <p:nvPr/>
        </p:nvPicPr>
        <p:blipFill>
          <a:blip r:embed="rId4">
            <a:alphaModFix/>
          </a:blip>
          <a:stretch>
            <a:fillRect/>
          </a:stretch>
        </p:blipFill>
        <p:spPr>
          <a:xfrm>
            <a:off x="3262313" y="2557463"/>
            <a:ext cx="2619375" cy="1743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descr="slide_2" id="100" name="Google Shape;100;p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1" name="Google Shape;101;p9"/>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Key Words</a:t>
            </a:r>
            <a:endParaRPr/>
          </a:p>
        </p:txBody>
      </p:sp>
      <p:sp>
        <p:nvSpPr>
          <p:cNvPr id="102" name="Google Shape;102;p9"/>
          <p:cNvSpPr txBox="1"/>
          <p:nvPr>
            <p:ph idx="1" type="body"/>
          </p:nvPr>
        </p:nvSpPr>
        <p:spPr>
          <a:xfrm>
            <a:off x="457200" y="14478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400"/>
              <a:buNone/>
            </a:pPr>
            <a:r>
              <a:rPr b="1" i="0" lang="en-US" sz="2400" u="none">
                <a:solidFill>
                  <a:schemeClr val="dk1"/>
                </a:solidFill>
                <a:latin typeface="Arial"/>
                <a:ea typeface="Arial"/>
                <a:cs typeface="Arial"/>
                <a:sym typeface="Arial"/>
              </a:rPr>
              <a:t>INCARNATION: </a:t>
            </a:r>
            <a:r>
              <a:rPr b="0" i="0" lang="en-US" sz="2400" u="none">
                <a:solidFill>
                  <a:schemeClr val="dk1"/>
                </a:solidFill>
                <a:latin typeface="Arial"/>
                <a:ea typeface="Arial"/>
                <a:cs typeface="Arial"/>
                <a:sym typeface="Arial"/>
              </a:rPr>
              <a:t>God taking on human life (flesh) in Jesus.</a:t>
            </a:r>
            <a:endParaRPr/>
          </a:p>
          <a:p>
            <a:pPr indent="-342900" lvl="0" marL="342900" rtl="0" algn="l">
              <a:lnSpc>
                <a:spcPct val="90000"/>
              </a:lnSpc>
              <a:spcBef>
                <a:spcPts val="480"/>
              </a:spcBef>
              <a:spcAft>
                <a:spcPts val="0"/>
              </a:spcAft>
              <a:buClr>
                <a:schemeClr val="dk1"/>
              </a:buClr>
              <a:buSzPts val="2400"/>
              <a:buNone/>
            </a:pPr>
            <a:r>
              <a:rPr b="1" i="0" lang="en-US" sz="2400" u="none">
                <a:solidFill>
                  <a:schemeClr val="dk1"/>
                </a:solidFill>
                <a:latin typeface="Arial"/>
                <a:ea typeface="Arial"/>
                <a:cs typeface="Arial"/>
                <a:sym typeface="Arial"/>
              </a:rPr>
              <a:t>BETHLEHEM: </a:t>
            </a:r>
            <a:r>
              <a:rPr b="0" i="0" lang="en-US" sz="2400" u="none">
                <a:solidFill>
                  <a:schemeClr val="dk1"/>
                </a:solidFill>
                <a:latin typeface="Arial"/>
                <a:ea typeface="Arial"/>
                <a:cs typeface="Arial"/>
                <a:sym typeface="Arial"/>
              </a:rPr>
              <a:t>the town where Jesus was born. Joseph was descended from King David, who was also born in Bethlehem. </a:t>
            </a:r>
            <a:endParaRPr/>
          </a:p>
          <a:p>
            <a:pPr indent="-342900" lvl="0" marL="342900" rtl="0" algn="l">
              <a:lnSpc>
                <a:spcPct val="90000"/>
              </a:lnSpc>
              <a:spcBef>
                <a:spcPts val="480"/>
              </a:spcBef>
              <a:spcAft>
                <a:spcPts val="0"/>
              </a:spcAft>
              <a:buClr>
                <a:schemeClr val="dk1"/>
              </a:buClr>
              <a:buSzPts val="2400"/>
              <a:buNone/>
            </a:pPr>
            <a:r>
              <a:rPr b="1" i="0" lang="en-US" sz="2400" u="none">
                <a:solidFill>
                  <a:schemeClr val="dk1"/>
                </a:solidFill>
                <a:latin typeface="Arial"/>
                <a:ea typeface="Arial"/>
                <a:cs typeface="Arial"/>
                <a:sym typeface="Arial"/>
              </a:rPr>
              <a:t>MESSIAH/CHRIST: </a:t>
            </a:r>
            <a:r>
              <a:rPr b="0" i="0" lang="en-US" sz="2400" u="none">
                <a:solidFill>
                  <a:schemeClr val="dk1"/>
                </a:solidFill>
                <a:latin typeface="Arial"/>
                <a:ea typeface="Arial"/>
                <a:cs typeface="Arial"/>
                <a:sym typeface="Arial"/>
              </a:rPr>
              <a:t>the one promised by God who would come to save God’s people. Messiah is Hebrew, Christ is Greek, but both words translate into English as “the anointed one.” Jesus, son of Mary, is the Messiah. </a:t>
            </a:r>
            <a:endParaRPr/>
          </a:p>
          <a:p>
            <a:pPr indent="-342900" lvl="0" marL="342900" rtl="0" algn="l">
              <a:lnSpc>
                <a:spcPct val="90000"/>
              </a:lnSpc>
              <a:spcBef>
                <a:spcPts val="480"/>
              </a:spcBef>
              <a:spcAft>
                <a:spcPts val="0"/>
              </a:spcAft>
              <a:buClr>
                <a:schemeClr val="dk1"/>
              </a:buClr>
              <a:buSzPts val="2400"/>
              <a:buNone/>
            </a:pPr>
            <a:r>
              <a:rPr b="1" i="0" lang="en-US" sz="2400" u="none">
                <a:solidFill>
                  <a:schemeClr val="dk1"/>
                </a:solidFill>
                <a:latin typeface="Arial"/>
                <a:ea typeface="Arial"/>
                <a:cs typeface="Arial"/>
                <a:sym typeface="Arial"/>
              </a:rPr>
              <a:t>OUTCAST: </a:t>
            </a:r>
            <a:r>
              <a:rPr b="0" i="0" lang="en-US" sz="2400" u="none">
                <a:solidFill>
                  <a:schemeClr val="dk1"/>
                </a:solidFill>
                <a:latin typeface="Arial"/>
                <a:ea typeface="Arial"/>
                <a:cs typeface="Arial"/>
                <a:sym typeface="Arial"/>
              </a:rPr>
              <a:t>a person or class of people who are disdained by others in society. They often are forced to live apart from others and are shunned by the community.</a:t>
            </a:r>
            <a:endParaRPr/>
          </a:p>
          <a:p>
            <a:pPr indent="-342900" lvl="0" marL="342900" rtl="0" algn="l">
              <a:lnSpc>
                <a:spcPct val="90000"/>
              </a:lnSpc>
              <a:spcBef>
                <a:spcPts val="480"/>
              </a:spcBef>
              <a:spcAft>
                <a:spcPts val="0"/>
              </a:spcAft>
              <a:buClr>
                <a:schemeClr val="dk1"/>
              </a:buClr>
              <a:buSzPts val="2400"/>
              <a:buNone/>
            </a:pPr>
            <a:r>
              <a:t/>
            </a:r>
            <a:endParaRPr b="0" i="0" sz="2400" u="none">
              <a:solidFill>
                <a:schemeClr val="dk1"/>
              </a:solidFill>
              <a:latin typeface="Calibri"/>
              <a:ea typeface="Calibri"/>
              <a:cs typeface="Calibri"/>
              <a:sym typeface="Calibri"/>
            </a:endParaRPr>
          </a:p>
          <a:p>
            <a:pPr indent="-342900" lvl="0" marL="342900" rtl="0" algn="l">
              <a:lnSpc>
                <a:spcPct val="90000"/>
              </a:lnSpc>
              <a:spcBef>
                <a:spcPts val="480"/>
              </a:spcBef>
              <a:spcAft>
                <a:spcPts val="0"/>
              </a:spcAft>
              <a:buClr>
                <a:schemeClr val="dk1"/>
              </a:buClr>
              <a:buSzPts val="2400"/>
              <a:buNone/>
            </a:pPr>
            <a:r>
              <a:t/>
            </a:r>
            <a:endParaRPr b="0" i="0" sz="2400" u="none">
              <a:solidFill>
                <a:schemeClr val="dk1"/>
              </a:solidFill>
              <a:latin typeface="Calibri"/>
              <a:ea typeface="Calibri"/>
              <a:cs typeface="Calibri"/>
              <a:sym typeface="Calibri"/>
            </a:endParaRPr>
          </a:p>
          <a:p>
            <a:pPr indent="-171450" lvl="0" marL="342900" rtl="0" algn="l">
              <a:lnSpc>
                <a:spcPct val="90000"/>
              </a:lnSpc>
              <a:spcBef>
                <a:spcPts val="540"/>
              </a:spcBef>
              <a:spcAft>
                <a:spcPts val="0"/>
              </a:spcAft>
              <a:buClr>
                <a:schemeClr val="dk1"/>
              </a:buClr>
              <a:buSzPts val="2700"/>
              <a:buFont typeface="Arial"/>
              <a:buNone/>
            </a:pPr>
            <a:r>
              <a:t/>
            </a:r>
            <a:endParaRPr b="0" i="0" sz="2700" u="none">
              <a:solidFill>
                <a:schemeClr val="dk1"/>
              </a:solidFill>
              <a:latin typeface="Calibri"/>
              <a:ea typeface="Calibri"/>
              <a:cs typeface="Calibri"/>
              <a:sym typeface="Calibri"/>
            </a:endParaRPr>
          </a:p>
          <a:p>
            <a:pPr indent="-171450" lvl="0" marL="342900" rtl="0" algn="l">
              <a:spcBef>
                <a:spcPts val="540"/>
              </a:spcBef>
              <a:spcAft>
                <a:spcPts val="0"/>
              </a:spcAft>
              <a:buClr>
                <a:schemeClr val="dk1"/>
              </a:buClr>
              <a:buSzPts val="2700"/>
              <a:buNone/>
            </a:pPr>
            <a:r>
              <a:t/>
            </a:r>
            <a:endParaRPr b="0" i="0" sz="2700" u="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descr="slide_2" id="107" name="Google Shape;107;p10"/>
          <p:cNvPicPr preferRelativeResize="0"/>
          <p:nvPr/>
        </p:nvPicPr>
        <p:blipFill rotWithShape="1">
          <a:blip r:embed="rId4">
            <a:alphaModFix/>
          </a:blip>
          <a:srcRect b="0" l="0" r="0" t="0"/>
          <a:stretch/>
        </p:blipFill>
        <p:spPr>
          <a:xfrm>
            <a:off x="0" y="0"/>
            <a:ext cx="9144000" cy="6858000"/>
          </a:xfrm>
          <a:prstGeom prst="rect">
            <a:avLst/>
          </a:prstGeom>
          <a:noFill/>
          <a:ln>
            <a:noFill/>
          </a:ln>
        </p:spPr>
      </p:pic>
      <p:sp>
        <p:nvSpPr>
          <p:cNvPr id="108" name="Google Shape;108;p10"/>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Key Words</a:t>
            </a:r>
            <a:endParaRPr/>
          </a:p>
        </p:txBody>
      </p:sp>
      <p:sp>
        <p:nvSpPr>
          <p:cNvPr id="109" name="Google Shape;109;p10"/>
          <p:cNvSpPr txBox="1"/>
          <p:nvPr>
            <p:ph idx="1" type="body"/>
          </p:nvPr>
        </p:nvSpPr>
        <p:spPr>
          <a:xfrm>
            <a:off x="457200" y="1371600"/>
            <a:ext cx="8229600" cy="4602162"/>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00"/>
              <a:buNone/>
            </a:pPr>
            <a:r>
              <a:rPr b="1" i="0" lang="en-US" sz="2200" u="none">
                <a:solidFill>
                  <a:schemeClr val="dk1"/>
                </a:solidFill>
                <a:latin typeface="Arial"/>
                <a:ea typeface="Arial"/>
                <a:cs typeface="Arial"/>
                <a:sym typeface="Arial"/>
              </a:rPr>
              <a:t>EPIPHANY</a:t>
            </a:r>
            <a:r>
              <a:rPr b="0" i="0" lang="en-US" sz="2200" u="none">
                <a:solidFill>
                  <a:schemeClr val="dk1"/>
                </a:solidFill>
                <a:latin typeface="Arial"/>
                <a:ea typeface="Arial"/>
                <a:cs typeface="Arial"/>
                <a:sym typeface="Arial"/>
              </a:rPr>
              <a:t>: the church’s celebration on January 6 of the visit of the magi to the infant Jesus. Epiphany means “revelation” and recognizes that Jesus is “revealed” as king for all people by this visit of the magi.</a:t>
            </a:r>
            <a:endParaRPr/>
          </a:p>
          <a:p>
            <a:pPr indent="-342900" lvl="0" marL="342900" rtl="0" algn="l">
              <a:lnSpc>
                <a:spcPct val="80000"/>
              </a:lnSpc>
              <a:spcBef>
                <a:spcPts val="440"/>
              </a:spcBef>
              <a:spcAft>
                <a:spcPts val="0"/>
              </a:spcAft>
              <a:buClr>
                <a:schemeClr val="dk1"/>
              </a:buClr>
              <a:buSzPts val="2200"/>
              <a:buNone/>
            </a:pPr>
            <a:r>
              <a:rPr b="1" i="0" lang="en-US" sz="2200" u="none">
                <a:solidFill>
                  <a:schemeClr val="dk1"/>
                </a:solidFill>
                <a:latin typeface="Arial"/>
                <a:ea typeface="Arial"/>
                <a:cs typeface="Arial"/>
                <a:sym typeface="Arial"/>
              </a:rPr>
              <a:t>GENTILES: </a:t>
            </a:r>
            <a:r>
              <a:rPr b="0" i="0" lang="en-US" sz="2200" u="none">
                <a:solidFill>
                  <a:schemeClr val="dk1"/>
                </a:solidFill>
                <a:latin typeface="Arial"/>
                <a:ea typeface="Arial"/>
                <a:cs typeface="Arial"/>
                <a:sym typeface="Arial"/>
              </a:rPr>
              <a:t>people who weren’t Jewish. </a:t>
            </a:r>
            <a:endParaRPr/>
          </a:p>
          <a:p>
            <a:pPr indent="-342900" lvl="0" marL="342900" rtl="0" algn="l">
              <a:lnSpc>
                <a:spcPct val="80000"/>
              </a:lnSpc>
              <a:spcBef>
                <a:spcPts val="440"/>
              </a:spcBef>
              <a:spcAft>
                <a:spcPts val="0"/>
              </a:spcAft>
              <a:buClr>
                <a:schemeClr val="dk1"/>
              </a:buClr>
              <a:buSzPts val="2200"/>
              <a:buNone/>
            </a:pPr>
            <a:r>
              <a:rPr b="1" i="0" lang="en-US" sz="2200" u="none">
                <a:solidFill>
                  <a:schemeClr val="dk1"/>
                </a:solidFill>
                <a:latin typeface="Arial"/>
                <a:ea typeface="Arial"/>
                <a:cs typeface="Arial"/>
                <a:sym typeface="Arial"/>
              </a:rPr>
              <a:t>HEROD THE GREAT: </a:t>
            </a:r>
            <a:r>
              <a:rPr b="0" i="0" lang="en-US" sz="2200" u="none">
                <a:solidFill>
                  <a:schemeClr val="dk1"/>
                </a:solidFill>
                <a:latin typeface="Arial"/>
                <a:ea typeface="Arial"/>
                <a:cs typeface="Arial"/>
                <a:sym typeface="Arial"/>
              </a:rPr>
              <a:t>a corrupt Jewish king who served as governor of Galilee and was backed by Roman power. Threatened by the birth of Jesus, the true king, he sent the magi to Bethlehem to find Jesus so that he could have the child killed. </a:t>
            </a:r>
            <a:endParaRPr/>
          </a:p>
          <a:p>
            <a:pPr indent="-342900" lvl="0" marL="342900" rtl="0" algn="l">
              <a:lnSpc>
                <a:spcPct val="80000"/>
              </a:lnSpc>
              <a:spcBef>
                <a:spcPts val="440"/>
              </a:spcBef>
              <a:spcAft>
                <a:spcPts val="0"/>
              </a:spcAft>
              <a:buClr>
                <a:schemeClr val="dk1"/>
              </a:buClr>
              <a:buSzPts val="2200"/>
              <a:buNone/>
            </a:pPr>
            <a:r>
              <a:rPr b="1" i="0" lang="en-US" sz="2200" u="none">
                <a:solidFill>
                  <a:schemeClr val="dk1"/>
                </a:solidFill>
                <a:latin typeface="Arial"/>
                <a:ea typeface="Arial"/>
                <a:cs typeface="Arial"/>
                <a:sym typeface="Arial"/>
              </a:rPr>
              <a:t>MAGI: </a:t>
            </a:r>
            <a:r>
              <a:rPr b="0" i="0" lang="en-US" sz="2200" u="none">
                <a:solidFill>
                  <a:schemeClr val="dk1"/>
                </a:solidFill>
                <a:latin typeface="Arial"/>
                <a:ea typeface="Arial"/>
                <a:cs typeface="Arial"/>
                <a:sym typeface="Arial"/>
              </a:rPr>
              <a:t>stargazers or astrologers from Persia. They recognized Jesus as a great king, chosen by God, even though they were Gentiles.</a:t>
            </a:r>
            <a:endParaRPr/>
          </a:p>
          <a:p>
            <a:pPr indent="-342900" lvl="0" marL="342900" rtl="0" algn="l">
              <a:lnSpc>
                <a:spcPct val="80000"/>
              </a:lnSpc>
              <a:spcBef>
                <a:spcPts val="440"/>
              </a:spcBef>
              <a:spcAft>
                <a:spcPts val="0"/>
              </a:spcAft>
              <a:buClr>
                <a:schemeClr val="dk1"/>
              </a:buClr>
              <a:buSzPts val="2200"/>
              <a:buNone/>
            </a:pPr>
            <a:r>
              <a:rPr b="1" i="0" lang="en-US" sz="2200" u="none">
                <a:solidFill>
                  <a:schemeClr val="dk1"/>
                </a:solidFill>
                <a:latin typeface="Arial"/>
                <a:ea typeface="Arial"/>
                <a:cs typeface="Arial"/>
                <a:sym typeface="Arial"/>
              </a:rPr>
              <a:t>HOMAGE: </a:t>
            </a:r>
            <a:r>
              <a:rPr b="0" i="0" lang="en-US" sz="2200" u="none">
                <a:solidFill>
                  <a:schemeClr val="dk1"/>
                </a:solidFill>
                <a:latin typeface="Arial"/>
                <a:ea typeface="Arial"/>
                <a:cs typeface="Arial"/>
                <a:sym typeface="Arial"/>
              </a:rPr>
              <a:t>a ceremony by which people acknowledge themselves as servants of a master or lord.</a:t>
            </a:r>
            <a:endParaRPr/>
          </a:p>
          <a:p>
            <a:pPr indent="-342900" lvl="0" marL="342900" rtl="0" algn="l">
              <a:lnSpc>
                <a:spcPct val="80000"/>
              </a:lnSpc>
              <a:spcBef>
                <a:spcPts val="440"/>
              </a:spcBef>
              <a:spcAft>
                <a:spcPts val="0"/>
              </a:spcAft>
              <a:buClr>
                <a:schemeClr val="dk1"/>
              </a:buClr>
              <a:buSzPts val="2200"/>
              <a:buNone/>
            </a:pPr>
            <a:r>
              <a:t/>
            </a:r>
            <a:endParaRPr b="0" i="0" sz="2200" u="none">
              <a:solidFill>
                <a:schemeClr val="dk1"/>
              </a:solidFill>
              <a:latin typeface="Calibri"/>
              <a:ea typeface="Calibri"/>
              <a:cs typeface="Calibri"/>
              <a:sym typeface="Calibri"/>
            </a:endParaRPr>
          </a:p>
          <a:p>
            <a:pPr indent="-342900" lvl="0" marL="342900" rtl="0" algn="l">
              <a:lnSpc>
                <a:spcPct val="80000"/>
              </a:lnSpc>
              <a:spcBef>
                <a:spcPts val="440"/>
              </a:spcBef>
              <a:spcAft>
                <a:spcPts val="0"/>
              </a:spcAft>
              <a:buClr>
                <a:schemeClr val="dk1"/>
              </a:buClr>
              <a:buSzPts val="2200"/>
              <a:buNone/>
            </a:pPr>
            <a:r>
              <a:t/>
            </a:r>
            <a:endParaRPr b="0" i="0" sz="2200" u="none">
              <a:solidFill>
                <a:schemeClr val="dk1"/>
              </a:solidFill>
              <a:latin typeface="Calibri"/>
              <a:ea typeface="Calibri"/>
              <a:cs typeface="Calibri"/>
              <a:sym typeface="Calibri"/>
            </a:endParaRPr>
          </a:p>
          <a:p>
            <a:pPr indent="-184150" lvl="0" marL="342900" rtl="0" algn="l">
              <a:lnSpc>
                <a:spcPct val="80000"/>
              </a:lnSpc>
              <a:spcBef>
                <a:spcPts val="500"/>
              </a:spcBef>
              <a:spcAft>
                <a:spcPts val="0"/>
              </a:spcAft>
              <a:buClr>
                <a:schemeClr val="dk1"/>
              </a:buClr>
              <a:buSzPts val="2500"/>
              <a:buFont typeface="Arial"/>
              <a:buNone/>
            </a:pPr>
            <a:r>
              <a:t/>
            </a:r>
            <a:endParaRPr b="0" i="0" sz="2500" u="none">
              <a:solidFill>
                <a:schemeClr val="dk1"/>
              </a:solidFill>
              <a:latin typeface="Calibri"/>
              <a:ea typeface="Calibri"/>
              <a:cs typeface="Calibri"/>
              <a:sym typeface="Calibri"/>
            </a:endParaRPr>
          </a:p>
          <a:p>
            <a:pPr indent="-184150" lvl="0" marL="342900" rtl="0" algn="l">
              <a:spcBef>
                <a:spcPts val="500"/>
              </a:spcBef>
              <a:spcAft>
                <a:spcPts val="0"/>
              </a:spcAft>
              <a:buClr>
                <a:schemeClr val="dk1"/>
              </a:buClr>
              <a:buSzPts val="2500"/>
              <a:buNone/>
            </a:pPr>
            <a:r>
              <a:t/>
            </a:r>
            <a:endParaRPr b="0" i="0" sz="2500" u="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descr="slide_2" id="114" name="Google Shape;114;p1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5" name="Google Shape;115;p11"/>
          <p:cNvSpPr txBox="1"/>
          <p:nvPr>
            <p:ph type="title"/>
          </p:nvPr>
        </p:nvSpPr>
        <p:spPr>
          <a:xfrm>
            <a:off x="457200" y="685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Today’s Story--read</a:t>
            </a:r>
            <a:endParaRPr/>
          </a:p>
        </p:txBody>
      </p:sp>
      <p:sp>
        <p:nvSpPr>
          <p:cNvPr id="116" name="Google Shape;116;p11"/>
          <p:cNvSpPr txBox="1"/>
          <p:nvPr>
            <p:ph idx="1" type="body"/>
          </p:nvPr>
        </p:nvSpPr>
        <p:spPr>
          <a:xfrm>
            <a:off x="381000" y="18288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Bible Text: Luke 2:1-20—birth of Jesus</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Pay close attention to details. Not like our Christmas programs.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Listen for and record contrasts. For example: those in power and those not in power. Insiders and outcasts.</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descr="slide_2" id="121" name="Google Shape;121;p1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2" name="Google Shape;122;p12"/>
          <p:cNvSpPr txBox="1"/>
          <p:nvPr>
            <p:ph type="title"/>
          </p:nvPr>
        </p:nvSpPr>
        <p:spPr>
          <a:xfrm>
            <a:off x="457200" y="762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Tell the story</a:t>
            </a:r>
            <a:endParaRPr/>
          </a:p>
        </p:txBody>
      </p:sp>
      <p:sp>
        <p:nvSpPr>
          <p:cNvPr id="123" name="Google Shape;123;p12"/>
          <p:cNvSpPr txBox="1"/>
          <p:nvPr>
            <p:ph idx="1" type="body"/>
          </p:nvPr>
        </p:nvSpPr>
        <p:spPr>
          <a:xfrm>
            <a:off x="609600" y="685800"/>
            <a:ext cx="7772400" cy="5410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1. Registration of Joseph and Mary</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2. Jesus' birth</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3. Shepherds keeping watch</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4. Angels shouting "Glory!"</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5. Shepherds going to Bethlehem</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6. Mary and Joseph, with Jesus in the manger</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7. Mary treasuring things in her heart</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8. Shepherds glorifying and praising God</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9. Magi pay homage to Jesus</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Calibri"/>
                <a:ea typeface="Calibri"/>
                <a:cs typeface="Calibri"/>
                <a:sym typeface="Calibri"/>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descr="slide_2" id="128" name="Google Shape;128;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9" name="Google Shape;129;p13"/>
          <p:cNvSpPr txBox="1"/>
          <p:nvPr>
            <p:ph type="title"/>
          </p:nvPr>
        </p:nvSpPr>
        <p:spPr>
          <a:xfrm>
            <a:off x="457200" y="685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Luke 2:1-20</a:t>
            </a:r>
            <a:endParaRPr/>
          </a:p>
        </p:txBody>
      </p:sp>
      <p:sp>
        <p:nvSpPr>
          <p:cNvPr id="130" name="Google Shape;130;p13"/>
          <p:cNvSpPr txBox="1"/>
          <p:nvPr>
            <p:ph idx="1" type="body"/>
          </p:nvPr>
        </p:nvSpPr>
        <p:spPr>
          <a:xfrm>
            <a:off x="381000" y="18288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Lesson Focus: God’s son Jesus came to save all people, focusing on the outcasts first.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Hoped for messiah a baby, not a warrior.</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Poor, powerless oppressed are ones who see the Christ child.</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descr="slide_2" id="135" name="Google Shape;135;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6" name="Google Shape;136;p14"/>
          <p:cNvSpPr txBox="1"/>
          <p:nvPr>
            <p:ph type="title"/>
          </p:nvPr>
        </p:nvSpPr>
        <p:spPr>
          <a:xfrm>
            <a:off x="457200" y="152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br>
              <a:rPr b="0" i="0" lang="en-US" sz="4400" u="none">
                <a:solidFill>
                  <a:schemeClr val="dk1"/>
                </a:solidFill>
                <a:latin typeface="Arial"/>
                <a:ea typeface="Arial"/>
                <a:cs typeface="Arial"/>
                <a:sym typeface="Arial"/>
              </a:rPr>
            </a:br>
            <a:r>
              <a:rPr b="0" i="0" lang="en-US" sz="4400" u="none">
                <a:solidFill>
                  <a:schemeClr val="dk1"/>
                </a:solidFill>
                <a:latin typeface="Arial"/>
                <a:ea typeface="Arial"/>
                <a:cs typeface="Arial"/>
                <a:sym typeface="Arial"/>
              </a:rPr>
              <a:t>Fulfilled prophecy--Isaiah 9</a:t>
            </a:r>
            <a:br>
              <a:rPr b="0" i="0" lang="en-US" sz="4400" u="none">
                <a:solidFill>
                  <a:schemeClr val="dk1"/>
                </a:solidFill>
                <a:latin typeface="Arial"/>
                <a:ea typeface="Arial"/>
                <a:cs typeface="Arial"/>
                <a:sym typeface="Arial"/>
              </a:rPr>
            </a:br>
            <a:br>
              <a:rPr b="0" i="0" lang="en-US" sz="4400" u="none">
                <a:solidFill>
                  <a:schemeClr val="dk1"/>
                </a:solidFill>
                <a:latin typeface="Arial"/>
                <a:ea typeface="Arial"/>
                <a:cs typeface="Arial"/>
                <a:sym typeface="Arial"/>
              </a:rPr>
            </a:br>
            <a:endParaRPr/>
          </a:p>
        </p:txBody>
      </p:sp>
      <p:sp>
        <p:nvSpPr>
          <p:cNvPr id="137" name="Google Shape;137;p14"/>
          <p:cNvSpPr txBox="1"/>
          <p:nvPr>
            <p:ph idx="1" type="body"/>
          </p:nvPr>
        </p:nvSpPr>
        <p:spPr>
          <a:xfrm>
            <a:off x="381000" y="609600"/>
            <a:ext cx="8229600" cy="57451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Arial"/>
              <a:buChar char="•"/>
            </a:pPr>
            <a:r>
              <a:rPr b="0" baseline="30000" i="0" lang="en-US" sz="1800" u="none">
                <a:solidFill>
                  <a:schemeClr val="dk1"/>
                </a:solidFill>
                <a:latin typeface="Calibri"/>
                <a:ea typeface="Calibri"/>
                <a:cs typeface="Calibri"/>
                <a:sym typeface="Calibri"/>
              </a:rPr>
              <a:t>2</a:t>
            </a:r>
            <a:r>
              <a:rPr b="0" i="0" lang="en-US" sz="1800" u="none">
                <a:solidFill>
                  <a:schemeClr val="dk1"/>
                </a:solidFill>
                <a:latin typeface="Calibri"/>
                <a:ea typeface="Calibri"/>
                <a:cs typeface="Calibri"/>
                <a:sym typeface="Calibri"/>
              </a:rPr>
              <a:t> </a:t>
            </a:r>
            <a:r>
              <a:rPr b="0" i="0" lang="en-US" sz="3200" u="none">
                <a:solidFill>
                  <a:schemeClr val="dk1"/>
                </a:solidFill>
                <a:latin typeface="Calibri"/>
                <a:ea typeface="Calibri"/>
                <a:cs typeface="Calibri"/>
                <a:sym typeface="Calibri"/>
              </a:rPr>
              <a:t>The people who walked in darkness have seen a great light; those who lived in a land of deep darkness— on them light has shined. </a:t>
            </a:r>
            <a:br>
              <a:rPr b="0" i="0" lang="en-US" sz="3200" u="none">
                <a:solidFill>
                  <a:schemeClr val="dk1"/>
                </a:solidFill>
                <a:latin typeface="Calibri"/>
                <a:ea typeface="Calibri"/>
                <a:cs typeface="Calibri"/>
                <a:sym typeface="Calibri"/>
              </a:rPr>
            </a:br>
            <a:r>
              <a:rPr b="0" baseline="30000" i="0" lang="en-US" sz="3200" u="none">
                <a:solidFill>
                  <a:schemeClr val="dk1"/>
                </a:solidFill>
                <a:latin typeface="Calibri"/>
                <a:ea typeface="Calibri"/>
                <a:cs typeface="Calibri"/>
                <a:sym typeface="Calibri"/>
              </a:rPr>
              <a:t>3</a:t>
            </a:r>
            <a:r>
              <a:rPr b="0" i="0" lang="en-US" sz="3200" u="none">
                <a:solidFill>
                  <a:schemeClr val="dk1"/>
                </a:solidFill>
                <a:latin typeface="Calibri"/>
                <a:ea typeface="Calibri"/>
                <a:cs typeface="Calibri"/>
                <a:sym typeface="Calibri"/>
              </a:rPr>
              <a:t> You have multiplied the nation, you have increased its joy; they rejoice before you as with joy at the harvest, as people exult when dividing plunder. </a:t>
            </a:r>
            <a:br>
              <a:rPr b="0" i="0" lang="en-US" sz="3200" u="none">
                <a:solidFill>
                  <a:schemeClr val="dk1"/>
                </a:solidFill>
                <a:latin typeface="Calibri"/>
                <a:ea typeface="Calibri"/>
                <a:cs typeface="Calibri"/>
                <a:sym typeface="Calibri"/>
              </a:rPr>
            </a:br>
            <a:r>
              <a:rPr b="0" baseline="30000" i="0" lang="en-US" sz="3200" u="none">
                <a:solidFill>
                  <a:schemeClr val="dk1"/>
                </a:solidFill>
                <a:latin typeface="Calibri"/>
                <a:ea typeface="Calibri"/>
                <a:cs typeface="Calibri"/>
                <a:sym typeface="Calibri"/>
              </a:rPr>
              <a:t>4</a:t>
            </a:r>
            <a:r>
              <a:rPr b="0" i="0" lang="en-US" sz="3200" u="none">
                <a:solidFill>
                  <a:schemeClr val="dk1"/>
                </a:solidFill>
                <a:latin typeface="Calibri"/>
                <a:ea typeface="Calibri"/>
                <a:cs typeface="Calibri"/>
                <a:sym typeface="Calibri"/>
              </a:rPr>
              <a:t> For the yoke of their burden, and the bar across their shoulders, the rod of their oppressor,</a:t>
            </a:r>
            <a:br>
              <a:rPr b="0" i="0" lang="en-US" sz="3200" u="none">
                <a:solidFill>
                  <a:schemeClr val="dk1"/>
                </a:solidFill>
                <a:latin typeface="Calibri"/>
                <a:ea typeface="Calibri"/>
                <a:cs typeface="Calibri"/>
                <a:sym typeface="Calibri"/>
              </a:rPr>
            </a:br>
            <a:r>
              <a:rPr b="0" i="0" lang="en-US" sz="3200" u="none">
                <a:solidFill>
                  <a:schemeClr val="dk1"/>
                </a:solidFill>
                <a:latin typeface="Calibri"/>
                <a:ea typeface="Calibri"/>
                <a:cs typeface="Calibri"/>
                <a:sym typeface="Calibri"/>
              </a:rPr>
              <a:t>   you have broken as on the day of Midian. </a:t>
            </a:r>
            <a:br>
              <a:rPr b="0" i="0" lang="en-US" sz="3200" u="none">
                <a:solidFill>
                  <a:schemeClr val="dk1"/>
                </a:solidFill>
                <a:latin typeface="Calibri"/>
                <a:ea typeface="Calibri"/>
                <a:cs typeface="Calibri"/>
                <a:sym typeface="Calibri"/>
              </a:rPr>
            </a:b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pic>
        <p:nvPicPr>
          <p:cNvPr descr="slide_2" id="142" name="Google Shape;142;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3" name="Google Shape;143;p15"/>
          <p:cNvSpPr txBox="1"/>
          <p:nvPr>
            <p:ph type="title"/>
          </p:nvPr>
        </p:nvSpPr>
        <p:spPr>
          <a:xfrm>
            <a:off x="457200" y="0"/>
            <a:ext cx="8229600" cy="1295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br>
              <a:rPr b="0" i="0" lang="en-US" sz="4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Isaiah 9--continued</a:t>
            </a:r>
            <a:br>
              <a:rPr b="0" i="0" lang="en-US" sz="2400" u="none">
                <a:solidFill>
                  <a:schemeClr val="dk1"/>
                </a:solidFill>
                <a:latin typeface="Arial"/>
                <a:ea typeface="Arial"/>
                <a:cs typeface="Arial"/>
                <a:sym typeface="Arial"/>
              </a:rPr>
            </a:br>
            <a:br>
              <a:rPr b="0" i="0" lang="en-US" sz="4400" u="none">
                <a:solidFill>
                  <a:schemeClr val="dk1"/>
                </a:solidFill>
                <a:latin typeface="Arial"/>
                <a:ea typeface="Arial"/>
                <a:cs typeface="Arial"/>
                <a:sym typeface="Arial"/>
              </a:rPr>
            </a:br>
            <a:endParaRPr/>
          </a:p>
        </p:txBody>
      </p:sp>
      <p:sp>
        <p:nvSpPr>
          <p:cNvPr id="144" name="Google Shape;144;p15"/>
          <p:cNvSpPr txBox="1"/>
          <p:nvPr>
            <p:ph idx="1" type="body"/>
          </p:nvPr>
        </p:nvSpPr>
        <p:spPr>
          <a:xfrm>
            <a:off x="381000" y="457200"/>
            <a:ext cx="8229600" cy="58975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 </a:t>
            </a:r>
            <a:r>
              <a:rPr b="0" baseline="30000" i="0" lang="en-US" sz="2800" u="none">
                <a:solidFill>
                  <a:schemeClr val="dk1"/>
                </a:solidFill>
                <a:latin typeface="Calibri"/>
                <a:ea typeface="Calibri"/>
                <a:cs typeface="Calibri"/>
                <a:sym typeface="Calibri"/>
              </a:rPr>
              <a:t>5</a:t>
            </a:r>
            <a:r>
              <a:rPr b="0" i="0" lang="en-US" sz="2800" u="none">
                <a:solidFill>
                  <a:schemeClr val="dk1"/>
                </a:solidFill>
                <a:latin typeface="Calibri"/>
                <a:ea typeface="Calibri"/>
                <a:cs typeface="Calibri"/>
                <a:sym typeface="Calibri"/>
              </a:rPr>
              <a:t> For all the boots of the tramping warriors and all the garments rolled in blood shall be burned as fuel for the fire. </a:t>
            </a:r>
            <a:br>
              <a:rPr b="0" i="0" lang="en-US" sz="2800" u="none">
                <a:solidFill>
                  <a:schemeClr val="dk1"/>
                </a:solidFill>
                <a:latin typeface="Calibri"/>
                <a:ea typeface="Calibri"/>
                <a:cs typeface="Calibri"/>
                <a:sym typeface="Calibri"/>
              </a:rPr>
            </a:br>
            <a:r>
              <a:rPr b="0" baseline="30000" i="0" lang="en-US" sz="2800" u="none">
                <a:solidFill>
                  <a:schemeClr val="dk1"/>
                </a:solidFill>
                <a:latin typeface="Calibri"/>
                <a:ea typeface="Calibri"/>
                <a:cs typeface="Calibri"/>
                <a:sym typeface="Calibri"/>
              </a:rPr>
              <a:t>6</a:t>
            </a:r>
            <a:r>
              <a:rPr b="0" i="0" lang="en-US" sz="2800" u="none">
                <a:solidFill>
                  <a:schemeClr val="dk1"/>
                </a:solidFill>
                <a:latin typeface="Calibri"/>
                <a:ea typeface="Calibri"/>
                <a:cs typeface="Calibri"/>
                <a:sym typeface="Calibri"/>
              </a:rPr>
              <a:t> For a child has been born for us, a son given to us;</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authority rests upon his shoulders; and he is named</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Wonderful Counsellor, Mighty God, Everlasting Father, Prince of Peace. </a:t>
            </a:r>
            <a:r>
              <a:rPr b="0" baseline="30000" i="0" lang="en-US" sz="2800" u="none">
                <a:solidFill>
                  <a:schemeClr val="dk1"/>
                </a:solidFill>
                <a:latin typeface="Calibri"/>
                <a:ea typeface="Calibri"/>
                <a:cs typeface="Calibri"/>
                <a:sym typeface="Calibri"/>
              </a:rPr>
              <a:t>7</a:t>
            </a:r>
            <a:r>
              <a:rPr b="0" i="0" lang="en-US" sz="2800" u="none">
                <a:solidFill>
                  <a:schemeClr val="dk1"/>
                </a:solidFill>
                <a:latin typeface="Calibri"/>
                <a:ea typeface="Calibri"/>
                <a:cs typeface="Calibri"/>
                <a:sym typeface="Calibri"/>
              </a:rPr>
              <a:t> His authority shall grow continually, and there shall be endless peace</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for the throne of David and his kingdom.</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   He will establish and uphold it</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with justice and with righteousness</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   from this time onwards and for evermore.</a:t>
            </a:r>
            <a:br>
              <a:rPr b="0" i="0" lang="en-US" sz="2800" u="none">
                <a:solidFill>
                  <a:schemeClr val="dk1"/>
                </a:solidFill>
                <a:latin typeface="Calibri"/>
                <a:ea typeface="Calibri"/>
                <a:cs typeface="Calibri"/>
                <a:sym typeface="Calibri"/>
              </a:rPr>
            </a:br>
            <a:r>
              <a:rPr b="0" i="0" lang="en-US" sz="2800" u="none">
                <a:solidFill>
                  <a:schemeClr val="dk1"/>
                </a:solidFill>
                <a:latin typeface="Calibri"/>
                <a:ea typeface="Calibri"/>
                <a:cs typeface="Calibri"/>
                <a:sym typeface="Calibri"/>
              </a:rPr>
              <a:t>The zeal of the Lord of hosts will do this. </a:t>
            </a:r>
            <a:endParaRPr b="0" i="0" sz="2800" u="none">
              <a:solidFill>
                <a:schemeClr val="dk1"/>
              </a:solidFill>
              <a:latin typeface="Arial"/>
              <a:ea typeface="Arial"/>
              <a:cs typeface="Arial"/>
              <a:sym typeface="Arial"/>
            </a:endParaRPr>
          </a:p>
          <a:p>
            <a:pPr indent="-228600" lvl="0" marL="342900" rtl="0" algn="l">
              <a:lnSpc>
                <a:spcPct val="100000"/>
              </a:lnSpc>
              <a:spcBef>
                <a:spcPts val="360"/>
              </a:spcBef>
              <a:spcAft>
                <a:spcPts val="0"/>
              </a:spcAft>
              <a:buClr>
                <a:schemeClr val="dk1"/>
              </a:buClr>
              <a:buSzPts val="1800"/>
              <a:buFont typeface="Arial"/>
              <a:buNone/>
            </a:pPr>
            <a:r>
              <a:t/>
            </a:r>
            <a:endParaRPr b="0" i="0" sz="1800" u="none">
              <a:solidFill>
                <a:schemeClr val="dk1"/>
              </a:solidFill>
              <a:latin typeface="Arial"/>
              <a:ea typeface="Arial"/>
              <a:cs typeface="Arial"/>
              <a:sym typeface="Arial"/>
            </a:endParaRPr>
          </a:p>
          <a:p>
            <a:pPr indent="-228600" lvl="0" marL="342900" rtl="0" algn="l">
              <a:lnSpc>
                <a:spcPct val="100000"/>
              </a:lnSpc>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228600" lvl="0" marL="342900" rtl="0" algn="l">
              <a:lnSpc>
                <a:spcPct val="100000"/>
              </a:lnSpc>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228600" lvl="0" marL="342900" rtl="0" algn="l">
              <a:spcBef>
                <a:spcPts val="360"/>
              </a:spcBef>
              <a:spcAft>
                <a:spcPts val="0"/>
              </a:spcAft>
              <a:buClr>
                <a:schemeClr val="dk1"/>
              </a:buClr>
              <a:buSzPts val="1800"/>
              <a:buNone/>
            </a:pPr>
            <a:r>
              <a:t/>
            </a:r>
            <a:endParaRPr b="0" i="0" sz="1800" u="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2010-01-05T17:48:11Z</dcterms:created>
  <dc:creator>Computer User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str>0x01010029F1E244A8C98C499FAFEEDBD3381E75</vt:lpstr>
  </property>
</Properties>
</file>