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Lobster"/>
      <p:regular r:id="rId18"/>
    </p:embeddedFont>
    <p:embeddedFont>
      <p:font typeface="Merriweather"/>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bold.fntdata"/><Relationship Id="rId11" Type="http://schemas.openxmlformats.org/officeDocument/2006/relationships/slide" Target="slides/slide6.xml"/><Relationship Id="rId22" Type="http://schemas.openxmlformats.org/officeDocument/2006/relationships/font" Target="fonts/Merriweather-boldItalic.fntdata"/><Relationship Id="rId10" Type="http://schemas.openxmlformats.org/officeDocument/2006/relationships/slide" Target="slides/slide5.xml"/><Relationship Id="rId21" Type="http://schemas.openxmlformats.org/officeDocument/2006/relationships/font" Target="fonts/Merriweather-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Merriweather-regular.fntdata"/><Relationship Id="rId6" Type="http://schemas.openxmlformats.org/officeDocument/2006/relationships/slide" Target="slides/slide1.xml"/><Relationship Id="rId18" Type="http://schemas.openxmlformats.org/officeDocument/2006/relationships/font" Target="fonts/Lobster-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6ed7b2fc7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6ed7b2fc7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b9c9b9d3d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b9c9b9d3d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6ed7b2fc73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6ed7b2fc73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7f73e327a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7f73e327a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6ed7b2fc73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6ed7b2fc73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6ed7b2fc73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6ed7b2fc73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6ed7b2fc73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6ed7b2fc73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62e28e9690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62e28e9690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987e8d113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987e8d113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987e8d1132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987e8d113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9d3366207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9d3366207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b9c9b9d3d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b9c9b9d3d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download.elca.org/ELCA%20Resource%20Repository/What_is_the_meaning_and_use_of_liturgical_colors.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hyperlink" Target="https://d365.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hyperlink" Target="https://youtu.be/gXls5M8wxLQ" TargetMode="External"/><Relationship Id="rId5"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52400" y="152400"/>
            <a:ext cx="8866350" cy="4838701"/>
          </a:xfrm>
          <a:prstGeom prst="rect">
            <a:avLst/>
          </a:prstGeom>
          <a:noFill/>
          <a:ln>
            <a:noFill/>
          </a:ln>
        </p:spPr>
      </p:pic>
      <p:sp>
        <p:nvSpPr>
          <p:cNvPr id="55" name="Google Shape;55;p13"/>
          <p:cNvSpPr txBox="1"/>
          <p:nvPr/>
        </p:nvSpPr>
        <p:spPr>
          <a:xfrm>
            <a:off x="1659700" y="630525"/>
            <a:ext cx="56889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200">
                <a:latin typeface="Georgia"/>
                <a:ea typeface="Georgia"/>
                <a:cs typeface="Georgia"/>
                <a:sym typeface="Georgia"/>
              </a:rPr>
              <a:t>Christian Denominations and </a:t>
            </a:r>
            <a:endParaRPr sz="3200">
              <a:latin typeface="Georgia"/>
              <a:ea typeface="Georgia"/>
              <a:cs typeface="Georgia"/>
              <a:sym typeface="Georgia"/>
            </a:endParaRPr>
          </a:p>
          <a:p>
            <a:pPr indent="0" lvl="0" marL="0" rtl="0" algn="ctr">
              <a:spcBef>
                <a:spcPts val="0"/>
              </a:spcBef>
              <a:spcAft>
                <a:spcPts val="0"/>
              </a:spcAft>
              <a:buNone/>
            </a:pPr>
            <a:r>
              <a:rPr lang="en" sz="3200">
                <a:latin typeface="Georgia"/>
                <a:ea typeface="Georgia"/>
                <a:cs typeface="Georgia"/>
                <a:sym typeface="Georgia"/>
              </a:rPr>
              <a:t>Liturgical Calendar</a:t>
            </a:r>
            <a:endParaRPr sz="3200">
              <a:latin typeface="Georgia"/>
              <a:ea typeface="Georgia"/>
              <a:cs typeface="Georgia"/>
              <a:sym typeface="Georgia"/>
            </a:endParaRPr>
          </a:p>
          <a:p>
            <a:pPr indent="0" lvl="0" marL="0" rtl="0" algn="ctr">
              <a:spcBef>
                <a:spcPts val="0"/>
              </a:spcBef>
              <a:spcAft>
                <a:spcPts val="0"/>
              </a:spcAft>
              <a:buNone/>
            </a:pPr>
            <a:r>
              <a:t/>
            </a:r>
            <a:endParaRPr sz="3200">
              <a:latin typeface="Georgia"/>
              <a:ea typeface="Georgia"/>
              <a:cs typeface="Georgia"/>
              <a:sym typeface="Georgia"/>
            </a:endParaRPr>
          </a:p>
        </p:txBody>
      </p:sp>
      <p:pic>
        <p:nvPicPr>
          <p:cNvPr id="56" name="Google Shape;56;p13"/>
          <p:cNvPicPr preferRelativeResize="0"/>
          <p:nvPr/>
        </p:nvPicPr>
        <p:blipFill>
          <a:blip r:embed="rId4">
            <a:alphaModFix/>
          </a:blip>
          <a:stretch>
            <a:fillRect/>
          </a:stretch>
        </p:blipFill>
        <p:spPr>
          <a:xfrm>
            <a:off x="3425648" y="1698650"/>
            <a:ext cx="2070925" cy="2128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Read this for deeper understanding. . . </a:t>
            </a:r>
            <a:endParaRPr/>
          </a:p>
        </p:txBody>
      </p:sp>
      <p:sp>
        <p:nvSpPr>
          <p:cNvPr id="117" name="Google Shape;117;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solidFill>
                  <a:schemeClr val="hlink"/>
                </a:solidFill>
                <a:hlinkClick r:id="rId3"/>
              </a:rPr>
              <a:t>https://download.elca.org/ELCA%20Resource%20Repository/What_is_the_meaning_and_use_of_liturgical_colors.pdf</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Then color your Liturgical Calendar!</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3"/>
          <p:cNvSpPr txBox="1"/>
          <p:nvPr>
            <p:ph type="ctrTitle"/>
          </p:nvPr>
        </p:nvSpPr>
        <p:spPr>
          <a:xfrm>
            <a:off x="311700" y="744575"/>
            <a:ext cx="8520600" cy="977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Lobster"/>
                <a:ea typeface="Lobster"/>
                <a:cs typeface="Lobster"/>
                <a:sym typeface="Lobster"/>
              </a:rPr>
              <a:t>Activity</a:t>
            </a:r>
            <a:endParaRPr>
              <a:latin typeface="Lobster"/>
              <a:ea typeface="Lobster"/>
              <a:cs typeface="Lobster"/>
              <a:sym typeface="Lobster"/>
            </a:endParaRPr>
          </a:p>
        </p:txBody>
      </p:sp>
      <p:sp>
        <p:nvSpPr>
          <p:cNvPr id="123" name="Google Shape;123;p23"/>
          <p:cNvSpPr txBox="1"/>
          <p:nvPr>
            <p:ph idx="1" type="subTitle"/>
          </p:nvPr>
        </p:nvSpPr>
        <p:spPr>
          <a:xfrm>
            <a:off x="311700" y="2834125"/>
            <a:ext cx="8520600" cy="10737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t/>
            </a:r>
            <a:endParaRPr>
              <a:latin typeface="Merriweather"/>
              <a:ea typeface="Merriweather"/>
              <a:cs typeface="Merriweather"/>
              <a:sym typeface="Merriweather"/>
            </a:endParaRPr>
          </a:p>
          <a:p>
            <a:pPr indent="0" lvl="0" marL="0" rtl="0" algn="ctr">
              <a:spcBef>
                <a:spcPts val="0"/>
              </a:spcBef>
              <a:spcAft>
                <a:spcPts val="0"/>
              </a:spcAft>
              <a:buNone/>
            </a:pPr>
            <a:r>
              <a:t/>
            </a:r>
            <a:endParaRPr>
              <a:latin typeface="Merriweather"/>
              <a:ea typeface="Merriweather"/>
              <a:cs typeface="Merriweather"/>
              <a:sym typeface="Merriweather"/>
            </a:endParaRPr>
          </a:p>
          <a:p>
            <a:pPr indent="0" lvl="0" marL="0" rtl="0" algn="ctr">
              <a:spcBef>
                <a:spcPts val="0"/>
              </a:spcBef>
              <a:spcAft>
                <a:spcPts val="0"/>
              </a:spcAft>
              <a:buNone/>
            </a:pPr>
            <a:r>
              <a:rPr lang="en">
                <a:latin typeface="Merriweather"/>
                <a:ea typeface="Merriweather"/>
                <a:cs typeface="Merriweather"/>
                <a:sym typeface="Merriweather"/>
              </a:rPr>
              <a:t>Next Time: Bring a picture of a neighbor who is hard to think of as a neighbor.</a:t>
            </a:r>
            <a:endParaRPr>
              <a:latin typeface="Merriweather"/>
              <a:ea typeface="Merriweather"/>
              <a:cs typeface="Merriweather"/>
              <a:sym typeface="Merriweather"/>
            </a:endParaRPr>
          </a:p>
        </p:txBody>
      </p:sp>
      <p:pic>
        <p:nvPicPr>
          <p:cNvPr id="124" name="Google Shape;124;p23"/>
          <p:cNvPicPr preferRelativeResize="0"/>
          <p:nvPr/>
        </p:nvPicPr>
        <p:blipFill>
          <a:blip r:embed="rId3">
            <a:alphaModFix/>
          </a:blip>
          <a:stretch>
            <a:fillRect/>
          </a:stretch>
        </p:blipFill>
        <p:spPr>
          <a:xfrm>
            <a:off x="486663" y="428613"/>
            <a:ext cx="2143125" cy="2143125"/>
          </a:xfrm>
          <a:prstGeom prst="rect">
            <a:avLst/>
          </a:prstGeom>
          <a:noFill/>
          <a:ln>
            <a:noFill/>
          </a:ln>
        </p:spPr>
      </p:pic>
      <p:pic>
        <p:nvPicPr>
          <p:cNvPr id="125" name="Google Shape;125;p23"/>
          <p:cNvPicPr preferRelativeResize="0"/>
          <p:nvPr/>
        </p:nvPicPr>
        <p:blipFill>
          <a:blip r:embed="rId4">
            <a:alphaModFix/>
          </a:blip>
          <a:stretch>
            <a:fillRect/>
          </a:stretch>
        </p:blipFill>
        <p:spPr>
          <a:xfrm>
            <a:off x="6343763" y="633413"/>
            <a:ext cx="2638425" cy="1733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24"/>
          <p:cNvPicPr preferRelativeResize="0"/>
          <p:nvPr/>
        </p:nvPicPr>
        <p:blipFill>
          <a:blip r:embed="rId3">
            <a:alphaModFix/>
          </a:blip>
          <a:stretch>
            <a:fillRect/>
          </a:stretch>
        </p:blipFill>
        <p:spPr>
          <a:xfrm>
            <a:off x="152400" y="152400"/>
            <a:ext cx="8991600" cy="4838701"/>
          </a:xfrm>
          <a:prstGeom prst="rect">
            <a:avLst/>
          </a:prstGeom>
          <a:noFill/>
          <a:ln>
            <a:noFill/>
          </a:ln>
        </p:spPr>
      </p:pic>
      <p:sp>
        <p:nvSpPr>
          <p:cNvPr id="131" name="Google Shape;131;p24"/>
          <p:cNvSpPr txBox="1"/>
          <p:nvPr/>
        </p:nvSpPr>
        <p:spPr>
          <a:xfrm>
            <a:off x="709800" y="699375"/>
            <a:ext cx="7075800" cy="2088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700"/>
              </a:spcBef>
              <a:spcAft>
                <a:spcPts val="0"/>
              </a:spcAft>
              <a:buClr>
                <a:schemeClr val="dk1"/>
              </a:buClr>
              <a:buSzPts val="1100"/>
              <a:buFont typeface="Arial"/>
              <a:buNone/>
            </a:pPr>
            <a:r>
              <a:t/>
            </a:r>
            <a:endParaRPr sz="3000">
              <a:solidFill>
                <a:schemeClr val="dk1"/>
              </a:solidFill>
            </a:endParaRPr>
          </a:p>
          <a:p>
            <a:pPr indent="0" lvl="0" marL="0" rtl="0" algn="l">
              <a:lnSpc>
                <a:spcPct val="115000"/>
              </a:lnSpc>
              <a:spcBef>
                <a:spcPts val="700"/>
              </a:spcBef>
              <a:spcAft>
                <a:spcPts val="0"/>
              </a:spcAft>
              <a:buClr>
                <a:schemeClr val="dk1"/>
              </a:buClr>
              <a:buSzPts val="1100"/>
              <a:buFont typeface="Arial"/>
              <a:buNone/>
            </a:pPr>
            <a:r>
              <a:t/>
            </a:r>
            <a:endParaRPr sz="3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2800">
              <a:solidFill>
                <a:schemeClr val="dk1"/>
              </a:solidFill>
            </a:endParaRPr>
          </a:p>
          <a:p>
            <a:pPr indent="0" lvl="0" marL="0" rtl="0" algn="l">
              <a:spcBef>
                <a:spcPts val="0"/>
              </a:spcBef>
              <a:spcAft>
                <a:spcPts val="0"/>
              </a:spcAft>
              <a:buNone/>
            </a:pPr>
            <a:r>
              <a:t/>
            </a:r>
            <a:endParaRPr sz="1000"/>
          </a:p>
        </p:txBody>
      </p:sp>
      <p:pic>
        <p:nvPicPr>
          <p:cNvPr id="132" name="Google Shape;132;p24"/>
          <p:cNvPicPr preferRelativeResize="0"/>
          <p:nvPr/>
        </p:nvPicPr>
        <p:blipFill>
          <a:blip r:embed="rId4">
            <a:alphaModFix/>
          </a:blip>
          <a:stretch>
            <a:fillRect/>
          </a:stretch>
        </p:blipFill>
        <p:spPr>
          <a:xfrm>
            <a:off x="1450175" y="1211738"/>
            <a:ext cx="3028950" cy="1514475"/>
          </a:xfrm>
          <a:prstGeom prst="rect">
            <a:avLst/>
          </a:prstGeom>
          <a:noFill/>
          <a:ln>
            <a:noFill/>
          </a:ln>
        </p:spPr>
      </p:pic>
      <p:pic>
        <p:nvPicPr>
          <p:cNvPr id="133" name="Google Shape;133;p24"/>
          <p:cNvPicPr preferRelativeResize="0"/>
          <p:nvPr/>
        </p:nvPicPr>
        <p:blipFill>
          <a:blip r:embed="rId5">
            <a:alphaModFix/>
          </a:blip>
          <a:stretch>
            <a:fillRect/>
          </a:stretch>
        </p:blipFill>
        <p:spPr>
          <a:xfrm>
            <a:off x="4928100" y="2195300"/>
            <a:ext cx="2857500" cy="1600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52400" y="152400"/>
            <a:ext cx="8845474" cy="4838701"/>
          </a:xfrm>
          <a:prstGeom prst="rect">
            <a:avLst/>
          </a:prstGeom>
          <a:noFill/>
          <a:ln>
            <a:noFill/>
          </a:ln>
        </p:spPr>
      </p:pic>
      <p:sp>
        <p:nvSpPr>
          <p:cNvPr id="62" name="Google Shape;62;p14"/>
          <p:cNvSpPr txBox="1"/>
          <p:nvPr/>
        </p:nvSpPr>
        <p:spPr>
          <a:xfrm>
            <a:off x="1680600" y="615875"/>
            <a:ext cx="6012600" cy="215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200">
                <a:latin typeface="Georgia"/>
                <a:ea typeface="Georgia"/>
                <a:cs typeface="Georgia"/>
                <a:sym typeface="Georgia"/>
              </a:rPr>
              <a:t>Devotion</a:t>
            </a:r>
            <a:endParaRPr sz="3200">
              <a:latin typeface="Georgia"/>
              <a:ea typeface="Georgia"/>
              <a:cs typeface="Georgia"/>
              <a:sym typeface="Georgia"/>
            </a:endParaRPr>
          </a:p>
          <a:p>
            <a:pPr indent="0" lvl="0" marL="0" rtl="0" algn="ctr">
              <a:spcBef>
                <a:spcPts val="0"/>
              </a:spcBef>
              <a:spcAft>
                <a:spcPts val="0"/>
              </a:spcAft>
              <a:buNone/>
            </a:pPr>
            <a:r>
              <a:t/>
            </a:r>
            <a:endParaRPr sz="3200">
              <a:latin typeface="Georgia"/>
              <a:ea typeface="Georgia"/>
              <a:cs typeface="Georgia"/>
              <a:sym typeface="Georgia"/>
            </a:endParaRPr>
          </a:p>
          <a:p>
            <a:pPr indent="0" lvl="0" marL="0" rtl="0" algn="ctr">
              <a:spcBef>
                <a:spcPts val="0"/>
              </a:spcBef>
              <a:spcAft>
                <a:spcPts val="0"/>
              </a:spcAft>
              <a:buNone/>
            </a:pPr>
            <a:r>
              <a:rPr lang="en" sz="3200" u="sng">
                <a:solidFill>
                  <a:schemeClr val="hlink"/>
                </a:solidFill>
                <a:latin typeface="Georgia"/>
                <a:ea typeface="Georgia"/>
                <a:cs typeface="Georgia"/>
                <a:sym typeface="Georgia"/>
                <a:hlinkClick r:id="rId4"/>
              </a:rPr>
              <a:t>https://d365.org/</a:t>
            </a:r>
            <a:endParaRPr sz="3200">
              <a:latin typeface="Georgia"/>
              <a:ea typeface="Georgia"/>
              <a:cs typeface="Georgia"/>
              <a:sym typeface="Georgia"/>
            </a:endParaRPr>
          </a:p>
          <a:p>
            <a:pPr indent="0" lvl="0" marL="0" rtl="0" algn="ctr">
              <a:spcBef>
                <a:spcPts val="0"/>
              </a:spcBef>
              <a:spcAft>
                <a:spcPts val="0"/>
              </a:spcAft>
              <a:buNone/>
            </a:pPr>
            <a:r>
              <a:t/>
            </a:r>
            <a:endParaRPr sz="3200">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5"/>
          <p:cNvPicPr preferRelativeResize="0"/>
          <p:nvPr/>
        </p:nvPicPr>
        <p:blipFill>
          <a:blip r:embed="rId3">
            <a:alphaModFix/>
          </a:blip>
          <a:stretch>
            <a:fillRect/>
          </a:stretch>
        </p:blipFill>
        <p:spPr>
          <a:xfrm>
            <a:off x="152400" y="152400"/>
            <a:ext cx="8991600" cy="4838701"/>
          </a:xfrm>
          <a:prstGeom prst="rect">
            <a:avLst/>
          </a:prstGeom>
          <a:noFill/>
          <a:ln>
            <a:noFill/>
          </a:ln>
        </p:spPr>
      </p:pic>
      <p:sp>
        <p:nvSpPr>
          <p:cNvPr id="68" name="Google Shape;68;p15"/>
          <p:cNvSpPr txBox="1"/>
          <p:nvPr/>
        </p:nvSpPr>
        <p:spPr>
          <a:xfrm>
            <a:off x="1034100" y="152400"/>
            <a:ext cx="7075800" cy="6464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600"/>
              </a:spcBef>
              <a:spcAft>
                <a:spcPts val="0"/>
              </a:spcAft>
              <a:buClr>
                <a:schemeClr val="dk1"/>
              </a:buClr>
              <a:buSzPts val="1100"/>
              <a:buFont typeface="Arial"/>
              <a:buNone/>
            </a:pPr>
            <a:r>
              <a:rPr lang="en" sz="2700">
                <a:solidFill>
                  <a:schemeClr val="dk1"/>
                </a:solidFill>
              </a:rPr>
              <a:t>•Bible Text: Matthew 16:13-20; John 17:6-21; Ephesians 2:1-22</a:t>
            </a:r>
            <a:endParaRPr sz="2700">
              <a:solidFill>
                <a:schemeClr val="dk1"/>
              </a:solidFill>
            </a:endParaRPr>
          </a:p>
          <a:p>
            <a:pPr indent="0" lvl="0" marL="0" rtl="0" algn="l">
              <a:lnSpc>
                <a:spcPct val="115000"/>
              </a:lnSpc>
              <a:spcBef>
                <a:spcPts val="600"/>
              </a:spcBef>
              <a:spcAft>
                <a:spcPts val="0"/>
              </a:spcAft>
              <a:buClr>
                <a:schemeClr val="dk1"/>
              </a:buClr>
              <a:buSzPts val="1100"/>
              <a:buFont typeface="Arial"/>
              <a:buNone/>
            </a:pPr>
            <a:r>
              <a:rPr lang="en" sz="2700">
                <a:solidFill>
                  <a:schemeClr val="dk1"/>
                </a:solidFill>
              </a:rPr>
              <a:t>•Lesson Focus: Christian denominations share core beliefs.</a:t>
            </a:r>
            <a:endParaRPr sz="2700">
              <a:solidFill>
                <a:schemeClr val="dk1"/>
              </a:solidFill>
            </a:endParaRPr>
          </a:p>
          <a:p>
            <a:pPr indent="0" lvl="0" marL="0" rtl="0" algn="l">
              <a:lnSpc>
                <a:spcPct val="115000"/>
              </a:lnSpc>
              <a:spcBef>
                <a:spcPts val="600"/>
              </a:spcBef>
              <a:spcAft>
                <a:spcPts val="0"/>
              </a:spcAft>
              <a:buClr>
                <a:schemeClr val="dk1"/>
              </a:buClr>
              <a:buSzPts val="1100"/>
              <a:buFont typeface="Arial"/>
              <a:buNone/>
            </a:pPr>
            <a:r>
              <a:rPr lang="en" sz="2700">
                <a:solidFill>
                  <a:schemeClr val="dk1"/>
                </a:solidFill>
              </a:rPr>
              <a:t>•Big Question: Where did all of the different “churches” come from?</a:t>
            </a:r>
            <a:endParaRPr sz="2700">
              <a:solidFill>
                <a:schemeClr val="dk1"/>
              </a:solidFill>
            </a:endParaRPr>
          </a:p>
          <a:p>
            <a:pPr indent="0" lvl="0" marL="0" rtl="0" algn="l">
              <a:lnSpc>
                <a:spcPct val="115000"/>
              </a:lnSpc>
              <a:spcBef>
                <a:spcPts val="600"/>
              </a:spcBef>
              <a:spcAft>
                <a:spcPts val="0"/>
              </a:spcAft>
              <a:buClr>
                <a:schemeClr val="dk1"/>
              </a:buClr>
              <a:buSzPts val="1100"/>
              <a:buFont typeface="Arial"/>
              <a:buNone/>
            </a:pPr>
            <a:r>
              <a:t/>
            </a:r>
            <a:endParaRPr sz="3000">
              <a:solidFill>
                <a:schemeClr val="dk1"/>
              </a:solidFill>
            </a:endParaRPr>
          </a:p>
          <a:p>
            <a:pPr indent="0" lvl="0" marL="0" rtl="0" algn="l">
              <a:lnSpc>
                <a:spcPct val="115000"/>
              </a:lnSpc>
              <a:spcBef>
                <a:spcPts val="700"/>
              </a:spcBef>
              <a:spcAft>
                <a:spcPts val="0"/>
              </a:spcAft>
              <a:buClr>
                <a:schemeClr val="dk1"/>
              </a:buClr>
              <a:buSzPts val="1100"/>
              <a:buFont typeface="Arial"/>
              <a:buNone/>
            </a:pPr>
            <a:r>
              <a:t/>
            </a:r>
            <a:endParaRPr sz="3200">
              <a:solidFill>
                <a:schemeClr val="dk1"/>
              </a:solidFill>
            </a:endParaRPr>
          </a:p>
          <a:p>
            <a:pPr indent="0" lvl="0" marL="0" rtl="0" algn="l">
              <a:lnSpc>
                <a:spcPct val="115000"/>
              </a:lnSpc>
              <a:spcBef>
                <a:spcPts val="700"/>
              </a:spcBef>
              <a:spcAft>
                <a:spcPts val="0"/>
              </a:spcAft>
              <a:buClr>
                <a:schemeClr val="dk1"/>
              </a:buClr>
              <a:buSzPts val="1100"/>
              <a:buFont typeface="Arial"/>
              <a:buNone/>
            </a:pPr>
            <a:r>
              <a:t/>
            </a:r>
            <a:endParaRPr sz="3000">
              <a:solidFill>
                <a:schemeClr val="dk1"/>
              </a:solidFill>
            </a:endParaRPr>
          </a:p>
          <a:p>
            <a:pPr indent="0" lvl="0" marL="0" rtl="0" algn="l">
              <a:lnSpc>
                <a:spcPct val="115000"/>
              </a:lnSpc>
              <a:spcBef>
                <a:spcPts val="700"/>
              </a:spcBef>
              <a:spcAft>
                <a:spcPts val="0"/>
              </a:spcAft>
              <a:buClr>
                <a:schemeClr val="dk1"/>
              </a:buClr>
              <a:buSzPts val="1100"/>
              <a:buFont typeface="Arial"/>
              <a:buNone/>
            </a:pPr>
            <a:r>
              <a:t/>
            </a:r>
            <a:endParaRPr sz="3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2800">
              <a:solidFill>
                <a:schemeClr val="dk1"/>
              </a:solidFill>
            </a:endParaRPr>
          </a:p>
          <a:p>
            <a:pPr indent="0" lvl="0" marL="0" rtl="0" algn="l">
              <a:spcBef>
                <a:spcPts val="0"/>
              </a:spcBef>
              <a:spcAft>
                <a:spcPts val="0"/>
              </a:spcAft>
              <a:buNone/>
            </a:pPr>
            <a:r>
              <a:t/>
            </a:r>
            <a:endParaRPr sz="1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6"/>
          <p:cNvPicPr preferRelativeResize="0"/>
          <p:nvPr/>
        </p:nvPicPr>
        <p:blipFill>
          <a:blip r:embed="rId3">
            <a:alphaModFix/>
          </a:blip>
          <a:stretch>
            <a:fillRect/>
          </a:stretch>
        </p:blipFill>
        <p:spPr>
          <a:xfrm>
            <a:off x="-50575" y="295925"/>
            <a:ext cx="8991600" cy="4838701"/>
          </a:xfrm>
          <a:prstGeom prst="rect">
            <a:avLst/>
          </a:prstGeom>
          <a:noFill/>
          <a:ln>
            <a:noFill/>
          </a:ln>
        </p:spPr>
      </p:pic>
      <p:sp>
        <p:nvSpPr>
          <p:cNvPr id="74" name="Google Shape;74;p16"/>
          <p:cNvSpPr txBox="1"/>
          <p:nvPr/>
        </p:nvSpPr>
        <p:spPr>
          <a:xfrm>
            <a:off x="41250" y="486800"/>
            <a:ext cx="9061500" cy="5089800"/>
          </a:xfrm>
          <a:prstGeom prst="rect">
            <a:avLst/>
          </a:prstGeom>
          <a:noFill/>
          <a:ln>
            <a:noFill/>
          </a:ln>
        </p:spPr>
        <p:txBody>
          <a:bodyPr anchorCtr="0" anchor="t" bIns="91425" lIns="91425" spcFirstLastPara="1" rIns="91425" wrap="square" tIns="91425">
            <a:spAutoFit/>
          </a:bodyPr>
          <a:lstStyle/>
          <a:p>
            <a:pPr indent="0" lvl="0" marL="342900" rtl="0" algn="l">
              <a:lnSpc>
                <a:spcPct val="80000"/>
              </a:lnSpc>
              <a:spcBef>
                <a:spcPts val="400"/>
              </a:spcBef>
              <a:spcAft>
                <a:spcPts val="0"/>
              </a:spcAft>
              <a:buClr>
                <a:schemeClr val="dk1"/>
              </a:buClr>
              <a:buSzPts val="1100"/>
              <a:buFont typeface="Arial"/>
              <a:buNone/>
            </a:pPr>
            <a:r>
              <a:rPr b="1" lang="en" sz="1600">
                <a:solidFill>
                  <a:schemeClr val="dk1"/>
                </a:solidFill>
              </a:rPr>
              <a:t>PROTESTANT: </a:t>
            </a:r>
            <a:r>
              <a:rPr lang="en" sz="1600">
                <a:solidFill>
                  <a:schemeClr val="dk1"/>
                </a:solidFill>
              </a:rPr>
              <a:t>refers to the multiple reform movements started within the Roman Catholic Church of the 15th and 16th centuries. These reform movements resulted in many denominations within the Christian church.</a:t>
            </a:r>
            <a:endParaRPr sz="1600">
              <a:solidFill>
                <a:schemeClr val="dk1"/>
              </a:solidFill>
            </a:endParaRPr>
          </a:p>
          <a:p>
            <a:pPr indent="0" lvl="0" marL="342900" rtl="0" algn="l">
              <a:lnSpc>
                <a:spcPct val="80000"/>
              </a:lnSpc>
              <a:spcBef>
                <a:spcPts val="400"/>
              </a:spcBef>
              <a:spcAft>
                <a:spcPts val="0"/>
              </a:spcAft>
              <a:buClr>
                <a:schemeClr val="dk1"/>
              </a:buClr>
              <a:buSzPts val="1100"/>
              <a:buFont typeface="Arial"/>
              <a:buNone/>
            </a:pPr>
            <a:r>
              <a:rPr b="1" lang="en" sz="1600">
                <a:solidFill>
                  <a:schemeClr val="dk1"/>
                </a:solidFill>
              </a:rPr>
              <a:t>CATHOLIC: </a:t>
            </a:r>
            <a:r>
              <a:rPr lang="en" sz="1600">
                <a:solidFill>
                  <a:schemeClr val="dk1"/>
                </a:solidFill>
              </a:rPr>
              <a:t>with a capital “C,” refers to the Roman Catholic Church; with a small “c,” refers to the union of all believers in Jesus Christ.</a:t>
            </a:r>
            <a:endParaRPr sz="1600">
              <a:solidFill>
                <a:schemeClr val="dk1"/>
              </a:solidFill>
            </a:endParaRPr>
          </a:p>
          <a:p>
            <a:pPr indent="0" lvl="0" marL="342900" rtl="0" algn="l">
              <a:lnSpc>
                <a:spcPct val="80000"/>
              </a:lnSpc>
              <a:spcBef>
                <a:spcPts val="400"/>
              </a:spcBef>
              <a:spcAft>
                <a:spcPts val="0"/>
              </a:spcAft>
              <a:buClr>
                <a:schemeClr val="dk1"/>
              </a:buClr>
              <a:buSzPts val="1100"/>
              <a:buFont typeface="Arial"/>
              <a:buNone/>
            </a:pPr>
            <a:r>
              <a:rPr b="1" lang="en" sz="1600">
                <a:solidFill>
                  <a:schemeClr val="dk1"/>
                </a:solidFill>
              </a:rPr>
              <a:t>ORTHODOX: </a:t>
            </a:r>
            <a:r>
              <a:rPr lang="en" sz="1600">
                <a:solidFill>
                  <a:schemeClr val="dk1"/>
                </a:solidFill>
              </a:rPr>
              <a:t>means “correct” or “true” belief. The Eastern Orthodox Church began the process of Christian councils to determine which teachings were true to the Christian faith and which would be considered outside the faith or heretical.</a:t>
            </a:r>
            <a:endParaRPr sz="1600">
              <a:solidFill>
                <a:schemeClr val="dk1"/>
              </a:solidFill>
            </a:endParaRPr>
          </a:p>
          <a:p>
            <a:pPr indent="0" lvl="0" marL="342900" rtl="0" algn="l">
              <a:lnSpc>
                <a:spcPct val="80000"/>
              </a:lnSpc>
              <a:spcBef>
                <a:spcPts val="400"/>
              </a:spcBef>
              <a:spcAft>
                <a:spcPts val="0"/>
              </a:spcAft>
              <a:buClr>
                <a:schemeClr val="dk1"/>
              </a:buClr>
              <a:buSzPts val="1100"/>
              <a:buFont typeface="Arial"/>
              <a:buNone/>
            </a:pPr>
            <a:r>
              <a:rPr b="1" lang="en" sz="1600">
                <a:solidFill>
                  <a:schemeClr val="dk1"/>
                </a:solidFill>
              </a:rPr>
              <a:t>CREED: </a:t>
            </a:r>
            <a:r>
              <a:rPr lang="en" sz="1600">
                <a:solidFill>
                  <a:schemeClr val="dk1"/>
                </a:solidFill>
              </a:rPr>
              <a:t>a statement of faith. “Creed” comes form the Latin word “credo,” meaning 	“I believe.” Three ecumenical creeds are accepted among Christian denominations—the Apostles’ Creed, the Nicene Creed, and the Athenasian Creed.</a:t>
            </a:r>
            <a:endParaRPr sz="1600">
              <a:solidFill>
                <a:schemeClr val="dk1"/>
              </a:solidFill>
            </a:endParaRPr>
          </a:p>
          <a:p>
            <a:pPr indent="0" lvl="0" marL="342900" rtl="0" algn="l">
              <a:lnSpc>
                <a:spcPct val="80000"/>
              </a:lnSpc>
              <a:spcBef>
                <a:spcPts val="400"/>
              </a:spcBef>
              <a:spcAft>
                <a:spcPts val="0"/>
              </a:spcAft>
              <a:buClr>
                <a:schemeClr val="dk1"/>
              </a:buClr>
              <a:buSzPts val="1100"/>
              <a:buFont typeface="Arial"/>
              <a:buNone/>
            </a:pPr>
            <a:r>
              <a:rPr b="1" lang="en" sz="1600">
                <a:solidFill>
                  <a:schemeClr val="dk1"/>
                </a:solidFill>
              </a:rPr>
              <a:t>ECUMENICAL: </a:t>
            </a:r>
            <a:r>
              <a:rPr lang="en" sz="1600">
                <a:solidFill>
                  <a:schemeClr val="dk1"/>
                </a:solidFill>
              </a:rPr>
              <a:t>a reference to partnerships, joint discussions, and shared ministries among Christian denominations.</a:t>
            </a:r>
            <a:endParaRPr sz="1600">
              <a:solidFill>
                <a:schemeClr val="dk1"/>
              </a:solidFill>
            </a:endParaRPr>
          </a:p>
          <a:p>
            <a:pPr indent="0" lvl="0" marL="342900" rtl="0" algn="l">
              <a:lnSpc>
                <a:spcPct val="80000"/>
              </a:lnSpc>
              <a:spcBef>
                <a:spcPts val="400"/>
              </a:spcBef>
              <a:spcAft>
                <a:spcPts val="0"/>
              </a:spcAft>
              <a:buClr>
                <a:schemeClr val="dk1"/>
              </a:buClr>
              <a:buSzPts val="1100"/>
              <a:buFont typeface="Arial"/>
              <a:buNone/>
            </a:pPr>
            <a:r>
              <a:rPr b="1" lang="en" sz="1600">
                <a:solidFill>
                  <a:schemeClr val="dk1"/>
                </a:solidFill>
              </a:rPr>
              <a:t>INFALLIBLE: </a:t>
            </a:r>
            <a:r>
              <a:rPr lang="en" sz="1600">
                <a:solidFill>
                  <a:schemeClr val="dk1"/>
                </a:solidFill>
              </a:rPr>
              <a:t>means that it cannot be wrong. This term is used to describe certain teachings from the papal office and also to describe the teachings of the Bible.</a:t>
            </a:r>
            <a:endParaRPr sz="1600">
              <a:solidFill>
                <a:schemeClr val="dk1"/>
              </a:solidFill>
            </a:endParaRPr>
          </a:p>
          <a:p>
            <a:pPr indent="0" lvl="0" marL="342900" rtl="0" algn="l">
              <a:lnSpc>
                <a:spcPct val="80000"/>
              </a:lnSpc>
              <a:spcBef>
                <a:spcPts val="400"/>
              </a:spcBef>
              <a:spcAft>
                <a:spcPts val="0"/>
              </a:spcAft>
              <a:buClr>
                <a:schemeClr val="dk1"/>
              </a:buClr>
              <a:buSzPts val="1100"/>
              <a:buFont typeface="Arial"/>
              <a:buNone/>
            </a:pPr>
            <a:r>
              <a:rPr b="1" lang="en" sz="1600">
                <a:solidFill>
                  <a:schemeClr val="dk1"/>
                </a:solidFill>
              </a:rPr>
              <a:t>INERRANT: </a:t>
            </a:r>
            <a:r>
              <a:rPr lang="en" sz="1600">
                <a:solidFill>
                  <a:schemeClr val="dk1"/>
                </a:solidFill>
              </a:rPr>
              <a:t>means that there are no errors. Similar to the idea of infallibility, this term is used to describe scripture as handed down from God without any human mistakes included.</a:t>
            </a:r>
            <a:endParaRPr sz="1600">
              <a:solidFill>
                <a:schemeClr val="dk1"/>
              </a:solidFill>
            </a:endParaRPr>
          </a:p>
          <a:p>
            <a:pPr indent="0" lvl="0" marL="342900" rtl="0" algn="l">
              <a:lnSpc>
                <a:spcPct val="115000"/>
              </a:lnSpc>
              <a:spcBef>
                <a:spcPts val="800"/>
              </a:spcBef>
              <a:spcAft>
                <a:spcPts val="0"/>
              </a:spcAft>
              <a:buClr>
                <a:schemeClr val="dk1"/>
              </a:buClr>
              <a:buSzPts val="1100"/>
              <a:buFont typeface="Arial"/>
              <a:buNone/>
            </a:pPr>
            <a:r>
              <a:t/>
            </a:r>
            <a:endParaRPr b="1" sz="2000">
              <a:solidFill>
                <a:schemeClr val="dk1"/>
              </a:solidFill>
            </a:endParaRPr>
          </a:p>
        </p:txBody>
      </p:sp>
      <p:sp>
        <p:nvSpPr>
          <p:cNvPr id="75" name="Google Shape;75;p16"/>
          <p:cNvSpPr txBox="1"/>
          <p:nvPr/>
        </p:nvSpPr>
        <p:spPr>
          <a:xfrm>
            <a:off x="3708900" y="152400"/>
            <a:ext cx="18786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100" u="sng"/>
              <a:t>Key Words</a:t>
            </a:r>
            <a:endParaRPr b="1" sz="2100"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217113" y="112200"/>
            <a:ext cx="8709776" cy="4838701"/>
          </a:xfrm>
          <a:prstGeom prst="rect">
            <a:avLst/>
          </a:prstGeom>
          <a:noFill/>
          <a:ln>
            <a:noFill/>
          </a:ln>
        </p:spPr>
      </p:pic>
      <p:sp>
        <p:nvSpPr>
          <p:cNvPr id="81" name="Google Shape;81;p17"/>
          <p:cNvSpPr txBox="1"/>
          <p:nvPr/>
        </p:nvSpPr>
        <p:spPr>
          <a:xfrm>
            <a:off x="1594875" y="1438800"/>
            <a:ext cx="58248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u="sng">
                <a:solidFill>
                  <a:schemeClr val="hlink"/>
                </a:solidFill>
                <a:hlinkClick r:id="rId4"/>
              </a:rPr>
              <a:t>https://youtu.be/gXls5M8wxLQ</a:t>
            </a:r>
            <a:endParaRPr/>
          </a:p>
          <a:p>
            <a:pPr indent="0" lvl="0" marL="0" rtl="0" algn="ctr">
              <a:spcBef>
                <a:spcPts val="0"/>
              </a:spcBef>
              <a:spcAft>
                <a:spcPts val="0"/>
              </a:spcAft>
              <a:buNone/>
            </a:pPr>
            <a:r>
              <a:t/>
            </a:r>
            <a:endParaRPr/>
          </a:p>
        </p:txBody>
      </p:sp>
      <p:sp>
        <p:nvSpPr>
          <p:cNvPr id="82" name="Google Shape;82;p17"/>
          <p:cNvSpPr txBox="1"/>
          <p:nvPr/>
        </p:nvSpPr>
        <p:spPr>
          <a:xfrm>
            <a:off x="1480325" y="961800"/>
            <a:ext cx="57708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900">
                <a:latin typeface="Lobster"/>
                <a:ea typeface="Lobster"/>
                <a:cs typeface="Lobster"/>
                <a:sym typeface="Lobster"/>
              </a:rPr>
              <a:t>Christian Denominations</a:t>
            </a:r>
            <a:endParaRPr sz="1900">
              <a:latin typeface="Lobster"/>
              <a:ea typeface="Lobster"/>
              <a:cs typeface="Lobster"/>
              <a:sym typeface="Lobster"/>
            </a:endParaRPr>
          </a:p>
        </p:txBody>
      </p:sp>
      <p:pic>
        <p:nvPicPr>
          <p:cNvPr id="83" name="Google Shape;83;p17"/>
          <p:cNvPicPr preferRelativeResize="0"/>
          <p:nvPr/>
        </p:nvPicPr>
        <p:blipFill>
          <a:blip r:embed="rId5">
            <a:alphaModFix/>
          </a:blip>
          <a:stretch>
            <a:fillRect/>
          </a:stretch>
        </p:blipFill>
        <p:spPr>
          <a:xfrm>
            <a:off x="3140438" y="2290838"/>
            <a:ext cx="2733675" cy="1666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8"/>
          <p:cNvPicPr preferRelativeResize="0"/>
          <p:nvPr/>
        </p:nvPicPr>
        <p:blipFill>
          <a:blip r:embed="rId3">
            <a:alphaModFix/>
          </a:blip>
          <a:stretch>
            <a:fillRect/>
          </a:stretch>
        </p:blipFill>
        <p:spPr>
          <a:xfrm>
            <a:off x="152400" y="152400"/>
            <a:ext cx="8709776" cy="4838701"/>
          </a:xfrm>
          <a:prstGeom prst="rect">
            <a:avLst/>
          </a:prstGeom>
          <a:noFill/>
          <a:ln>
            <a:noFill/>
          </a:ln>
        </p:spPr>
      </p:pic>
      <p:sp>
        <p:nvSpPr>
          <p:cNvPr id="89" name="Google Shape;89;p18"/>
          <p:cNvSpPr txBox="1"/>
          <p:nvPr/>
        </p:nvSpPr>
        <p:spPr>
          <a:xfrm>
            <a:off x="2637163" y="1479550"/>
            <a:ext cx="5824800" cy="2016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latin typeface="Georgia"/>
                <a:ea typeface="Georgia"/>
                <a:cs typeface="Georgia"/>
                <a:sym typeface="Georgia"/>
              </a:rPr>
              <a:t>What is similar between denominations?</a:t>
            </a:r>
            <a:endParaRPr sz="1700">
              <a:latin typeface="Georgia"/>
              <a:ea typeface="Georgia"/>
              <a:cs typeface="Georgia"/>
              <a:sym typeface="Georgia"/>
            </a:endParaRPr>
          </a:p>
          <a:p>
            <a:pPr indent="0" lvl="0" marL="0" rtl="0" algn="ctr">
              <a:spcBef>
                <a:spcPts val="0"/>
              </a:spcBef>
              <a:spcAft>
                <a:spcPts val="0"/>
              </a:spcAft>
              <a:buNone/>
            </a:pPr>
            <a:r>
              <a:t/>
            </a:r>
            <a:endParaRPr sz="1700">
              <a:latin typeface="Georgia"/>
              <a:ea typeface="Georgia"/>
              <a:cs typeface="Georgia"/>
              <a:sym typeface="Georgia"/>
            </a:endParaRPr>
          </a:p>
          <a:p>
            <a:pPr indent="0" lvl="0" marL="0" rtl="0" algn="ctr">
              <a:spcBef>
                <a:spcPts val="0"/>
              </a:spcBef>
              <a:spcAft>
                <a:spcPts val="0"/>
              </a:spcAft>
              <a:buNone/>
            </a:pPr>
            <a:r>
              <a:rPr lang="en" sz="1700">
                <a:latin typeface="Georgia"/>
                <a:ea typeface="Georgia"/>
                <a:cs typeface="Georgia"/>
                <a:sym typeface="Georgia"/>
              </a:rPr>
              <a:t>What is different between denominations?</a:t>
            </a:r>
            <a:endParaRPr sz="1700">
              <a:latin typeface="Georgia"/>
              <a:ea typeface="Georgia"/>
              <a:cs typeface="Georgia"/>
              <a:sym typeface="Georgia"/>
            </a:endParaRPr>
          </a:p>
          <a:p>
            <a:pPr indent="0" lvl="0" marL="0" rtl="0" algn="ctr">
              <a:spcBef>
                <a:spcPts val="0"/>
              </a:spcBef>
              <a:spcAft>
                <a:spcPts val="0"/>
              </a:spcAft>
              <a:buNone/>
            </a:pPr>
            <a:r>
              <a:t/>
            </a:r>
            <a:endParaRPr sz="1700">
              <a:latin typeface="Georgia"/>
              <a:ea typeface="Georgia"/>
              <a:cs typeface="Georgia"/>
              <a:sym typeface="Georgia"/>
            </a:endParaRPr>
          </a:p>
          <a:p>
            <a:pPr indent="0" lvl="0" marL="0" rtl="0" algn="ctr">
              <a:spcBef>
                <a:spcPts val="0"/>
              </a:spcBef>
              <a:spcAft>
                <a:spcPts val="0"/>
              </a:spcAft>
              <a:buNone/>
            </a:pPr>
            <a:r>
              <a:rPr lang="en" sz="1700">
                <a:latin typeface="Georgia"/>
                <a:ea typeface="Georgia"/>
                <a:cs typeface="Georgia"/>
                <a:sym typeface="Georgia"/>
              </a:rPr>
              <a:t>What are you curious about in other denominations?</a:t>
            </a:r>
            <a:endParaRPr sz="1700">
              <a:latin typeface="Georgia"/>
              <a:ea typeface="Georgia"/>
              <a:cs typeface="Georgia"/>
              <a:sym typeface="Georgia"/>
            </a:endParaRPr>
          </a:p>
          <a:p>
            <a:pPr indent="0" lvl="0" marL="0" rtl="0" algn="ctr">
              <a:spcBef>
                <a:spcPts val="0"/>
              </a:spcBef>
              <a:spcAft>
                <a:spcPts val="0"/>
              </a:spcAft>
              <a:buNone/>
            </a:pPr>
            <a:r>
              <a:t/>
            </a:r>
            <a:endParaRPr sz="1700">
              <a:latin typeface="Georgia"/>
              <a:ea typeface="Georgia"/>
              <a:cs typeface="Georgia"/>
              <a:sym typeface="Georgia"/>
            </a:endParaRPr>
          </a:p>
          <a:p>
            <a:pPr indent="0" lvl="0" marL="0" rtl="0" algn="ctr">
              <a:spcBef>
                <a:spcPts val="0"/>
              </a:spcBef>
              <a:spcAft>
                <a:spcPts val="0"/>
              </a:spcAft>
              <a:buNone/>
            </a:pPr>
            <a:r>
              <a:rPr lang="en" sz="1700">
                <a:latin typeface="Georgia"/>
                <a:ea typeface="Georgia"/>
                <a:cs typeface="Georgia"/>
                <a:sym typeface="Georgia"/>
              </a:rPr>
              <a:t>Is there one right denomination?</a:t>
            </a:r>
            <a:endParaRPr sz="1700">
              <a:latin typeface="Georgia"/>
              <a:ea typeface="Georgia"/>
              <a:cs typeface="Georgia"/>
              <a:sym typeface="Georgia"/>
            </a:endParaRPr>
          </a:p>
        </p:txBody>
      </p:sp>
      <p:sp>
        <p:nvSpPr>
          <p:cNvPr id="90" name="Google Shape;90;p18"/>
          <p:cNvSpPr txBox="1"/>
          <p:nvPr/>
        </p:nvSpPr>
        <p:spPr>
          <a:xfrm>
            <a:off x="1469000" y="565275"/>
            <a:ext cx="57708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900">
              <a:latin typeface="Lobster"/>
              <a:ea typeface="Lobster"/>
              <a:cs typeface="Lobster"/>
              <a:sym typeface="Lobster"/>
            </a:endParaRPr>
          </a:p>
          <a:p>
            <a:pPr indent="0" lvl="0" marL="0" rtl="0" algn="ctr">
              <a:spcBef>
                <a:spcPts val="0"/>
              </a:spcBef>
              <a:spcAft>
                <a:spcPts val="0"/>
              </a:spcAft>
              <a:buNone/>
            </a:pPr>
            <a:r>
              <a:t/>
            </a:r>
            <a:endParaRPr sz="1900">
              <a:latin typeface="Lobster"/>
              <a:ea typeface="Lobster"/>
              <a:cs typeface="Lobster"/>
              <a:sym typeface="Lobster"/>
            </a:endParaRPr>
          </a:p>
        </p:txBody>
      </p:sp>
      <p:pic>
        <p:nvPicPr>
          <p:cNvPr id="91" name="Google Shape;91;p18"/>
          <p:cNvPicPr preferRelativeResize="0"/>
          <p:nvPr/>
        </p:nvPicPr>
        <p:blipFill>
          <a:blip r:embed="rId4">
            <a:alphaModFix/>
          </a:blip>
          <a:stretch>
            <a:fillRect/>
          </a:stretch>
        </p:blipFill>
        <p:spPr>
          <a:xfrm>
            <a:off x="320350" y="1687600"/>
            <a:ext cx="2857500" cy="1600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9"/>
          <p:cNvPicPr preferRelativeResize="0"/>
          <p:nvPr/>
        </p:nvPicPr>
        <p:blipFill>
          <a:blip r:embed="rId3">
            <a:alphaModFix/>
          </a:blip>
          <a:stretch>
            <a:fillRect/>
          </a:stretch>
        </p:blipFill>
        <p:spPr>
          <a:xfrm>
            <a:off x="166850" y="102150"/>
            <a:ext cx="8709776" cy="4838701"/>
          </a:xfrm>
          <a:prstGeom prst="rect">
            <a:avLst/>
          </a:prstGeom>
          <a:noFill/>
          <a:ln>
            <a:noFill/>
          </a:ln>
        </p:spPr>
      </p:pic>
      <p:sp>
        <p:nvSpPr>
          <p:cNvPr id="97" name="Google Shape;97;p19"/>
          <p:cNvSpPr txBox="1"/>
          <p:nvPr/>
        </p:nvSpPr>
        <p:spPr>
          <a:xfrm>
            <a:off x="1565750" y="1179525"/>
            <a:ext cx="639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98" name="Google Shape;98;p19"/>
          <p:cNvSpPr txBox="1"/>
          <p:nvPr/>
        </p:nvSpPr>
        <p:spPr>
          <a:xfrm>
            <a:off x="2129850" y="873625"/>
            <a:ext cx="4884300" cy="2678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latin typeface="Georgia"/>
              <a:ea typeface="Georgia"/>
              <a:cs typeface="Georgia"/>
              <a:sym typeface="Georgia"/>
            </a:endParaRPr>
          </a:p>
          <a:p>
            <a:pPr indent="0" lvl="0" marL="0" rtl="0" algn="ctr">
              <a:spcBef>
                <a:spcPts val="0"/>
              </a:spcBef>
              <a:spcAft>
                <a:spcPts val="0"/>
              </a:spcAft>
              <a:buNone/>
            </a:pPr>
            <a:r>
              <a:rPr lang="en" sz="1800">
                <a:latin typeface="Georgia"/>
                <a:ea typeface="Georgia"/>
                <a:cs typeface="Georgia"/>
                <a:sym typeface="Georgia"/>
              </a:rPr>
              <a:t>Unlike the secular calendar, the church year starts on the first Sunday in Advent.  Each “season” of the church is marked by a different color that is symbolic of the season.</a:t>
            </a:r>
            <a:endParaRPr sz="1800">
              <a:latin typeface="Georgia"/>
              <a:ea typeface="Georgia"/>
              <a:cs typeface="Georgia"/>
              <a:sym typeface="Georgia"/>
            </a:endParaRPr>
          </a:p>
          <a:p>
            <a:pPr indent="0" lvl="0" marL="0" rtl="0" algn="ctr">
              <a:spcBef>
                <a:spcPts val="0"/>
              </a:spcBef>
              <a:spcAft>
                <a:spcPts val="0"/>
              </a:spcAft>
              <a:buNone/>
            </a:pPr>
            <a:r>
              <a:t/>
            </a:r>
            <a:endParaRPr sz="1800">
              <a:latin typeface="Georgia"/>
              <a:ea typeface="Georgia"/>
              <a:cs typeface="Georgia"/>
              <a:sym typeface="Georgia"/>
            </a:endParaRPr>
          </a:p>
          <a:p>
            <a:pPr indent="0" lvl="0" marL="0" rtl="0" algn="ctr">
              <a:spcBef>
                <a:spcPts val="0"/>
              </a:spcBef>
              <a:spcAft>
                <a:spcPts val="0"/>
              </a:spcAft>
              <a:buNone/>
            </a:pPr>
            <a:r>
              <a:rPr lang="en" sz="1800">
                <a:latin typeface="Georgia"/>
                <a:ea typeface="Georgia"/>
                <a:cs typeface="Georgia"/>
                <a:sym typeface="Georgia"/>
              </a:rPr>
              <a:t>You will notice these colors in the pastor’s stoles, the church wall hangings, and candles.</a:t>
            </a:r>
            <a:endParaRPr sz="1800">
              <a:latin typeface="Georgia"/>
              <a:ea typeface="Georgia"/>
              <a:cs typeface="Georgia"/>
              <a:sym typeface="Georgia"/>
            </a:endParaRPr>
          </a:p>
          <a:p>
            <a:pPr indent="0" lvl="0" marL="0" rtl="0" algn="ctr">
              <a:spcBef>
                <a:spcPts val="0"/>
              </a:spcBef>
              <a:spcAft>
                <a:spcPts val="0"/>
              </a:spcAft>
              <a:buNone/>
            </a:pPr>
            <a:r>
              <a:t/>
            </a:r>
            <a:endParaRPr sz="2200">
              <a:latin typeface="Lobster"/>
              <a:ea typeface="Lobster"/>
              <a:cs typeface="Lobster"/>
              <a:sym typeface="Lobster"/>
            </a:endParaRPr>
          </a:p>
        </p:txBody>
      </p:sp>
      <p:sp>
        <p:nvSpPr>
          <p:cNvPr id="99" name="Google Shape;99;p19"/>
          <p:cNvSpPr txBox="1"/>
          <p:nvPr/>
        </p:nvSpPr>
        <p:spPr>
          <a:xfrm>
            <a:off x="3194850" y="509825"/>
            <a:ext cx="2367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Lobster"/>
                <a:ea typeface="Lobster"/>
                <a:cs typeface="Lobster"/>
                <a:sym typeface="Lobster"/>
              </a:rPr>
              <a:t>Liturgical Calendar</a:t>
            </a:r>
            <a:endParaRPr sz="1800">
              <a:latin typeface="Lobster"/>
              <a:ea typeface="Lobster"/>
              <a:cs typeface="Lobster"/>
              <a:sym typeface="Lobst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20"/>
          <p:cNvPicPr preferRelativeResize="0"/>
          <p:nvPr/>
        </p:nvPicPr>
        <p:blipFill>
          <a:blip r:embed="rId3">
            <a:alphaModFix/>
          </a:blip>
          <a:stretch>
            <a:fillRect/>
          </a:stretch>
        </p:blipFill>
        <p:spPr>
          <a:xfrm>
            <a:off x="152400" y="152400"/>
            <a:ext cx="8991600" cy="4838701"/>
          </a:xfrm>
          <a:prstGeom prst="rect">
            <a:avLst/>
          </a:prstGeom>
          <a:noFill/>
          <a:ln>
            <a:noFill/>
          </a:ln>
        </p:spPr>
      </p:pic>
      <p:sp>
        <p:nvSpPr>
          <p:cNvPr id="105" name="Google Shape;105;p20"/>
          <p:cNvSpPr txBox="1"/>
          <p:nvPr/>
        </p:nvSpPr>
        <p:spPr>
          <a:xfrm>
            <a:off x="709800" y="699375"/>
            <a:ext cx="7075800" cy="2088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700"/>
              </a:spcBef>
              <a:spcAft>
                <a:spcPts val="0"/>
              </a:spcAft>
              <a:buClr>
                <a:schemeClr val="dk1"/>
              </a:buClr>
              <a:buSzPts val="1100"/>
              <a:buFont typeface="Arial"/>
              <a:buNone/>
            </a:pPr>
            <a:r>
              <a:t/>
            </a:r>
            <a:endParaRPr sz="3000">
              <a:solidFill>
                <a:schemeClr val="dk1"/>
              </a:solidFill>
            </a:endParaRPr>
          </a:p>
          <a:p>
            <a:pPr indent="0" lvl="0" marL="0" rtl="0" algn="l">
              <a:lnSpc>
                <a:spcPct val="115000"/>
              </a:lnSpc>
              <a:spcBef>
                <a:spcPts val="700"/>
              </a:spcBef>
              <a:spcAft>
                <a:spcPts val="0"/>
              </a:spcAft>
              <a:buClr>
                <a:schemeClr val="dk1"/>
              </a:buClr>
              <a:buSzPts val="1100"/>
              <a:buFont typeface="Arial"/>
              <a:buNone/>
            </a:pPr>
            <a:r>
              <a:t/>
            </a:r>
            <a:endParaRPr sz="30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2800">
              <a:solidFill>
                <a:schemeClr val="dk1"/>
              </a:solidFill>
            </a:endParaRPr>
          </a:p>
          <a:p>
            <a:pPr indent="0" lvl="0" marL="0" rtl="0" algn="l">
              <a:spcBef>
                <a:spcPts val="0"/>
              </a:spcBef>
              <a:spcAft>
                <a:spcPts val="0"/>
              </a:spcAft>
              <a:buNone/>
            </a:pPr>
            <a:r>
              <a:t/>
            </a:r>
            <a:endParaRPr sz="1000"/>
          </a:p>
        </p:txBody>
      </p:sp>
      <p:pic>
        <p:nvPicPr>
          <p:cNvPr descr="Liturgical Calendar &gt;&gt; - ARCHDIOCESE OF SEATTLE FAITH FORMATION ONLINE  RESOURCES" id="106" name="Google Shape;106;p20"/>
          <p:cNvPicPr preferRelativeResize="0"/>
          <p:nvPr/>
        </p:nvPicPr>
        <p:blipFill>
          <a:blip r:embed="rId4">
            <a:alphaModFix/>
          </a:blip>
          <a:stretch>
            <a:fillRect/>
          </a:stretch>
        </p:blipFill>
        <p:spPr>
          <a:xfrm>
            <a:off x="2071175" y="755150"/>
            <a:ext cx="4629625" cy="3715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21"/>
          <p:cNvPicPr preferRelativeResize="0"/>
          <p:nvPr/>
        </p:nvPicPr>
        <p:blipFill>
          <a:blip r:embed="rId3">
            <a:alphaModFix/>
          </a:blip>
          <a:stretch>
            <a:fillRect/>
          </a:stretch>
        </p:blipFill>
        <p:spPr>
          <a:xfrm>
            <a:off x="1758625" y="280238"/>
            <a:ext cx="5734050" cy="4429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