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6858000" cx="12192000"/>
  <p:notesSz cx="6858000" cy="9313850"/>
  <p:embeddedFontLst>
    <p:embeddedFont>
      <p:font typeface="Century Gothic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1" roundtripDataSignature="AMtx7mjnM+qf2LcmVEWYYKePs+ddurIq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enturyGothic-boldItalic.fntdata"/><Relationship Id="rId20" Type="http://schemas.openxmlformats.org/officeDocument/2006/relationships/slide" Target="slides/slide14.xml"/><Relationship Id="rId41" Type="http://customschemas.google.com/relationships/presentationmetadata" Target="meta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CenturyGothic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CenturyGothic-italic.fntdata"/><Relationship Id="rId16" Type="http://schemas.openxmlformats.org/officeDocument/2006/relationships/slide" Target="slides/slide10.xml"/><Relationship Id="rId38" Type="http://schemas.openxmlformats.org/officeDocument/2006/relationships/font" Target="fonts/CenturyGothic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7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67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46554"/>
            <a:ext cx="2971800" cy="4673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0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0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1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2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2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3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3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4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4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5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15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6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16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7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7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8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18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9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19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0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0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1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0" name="Google Shape;370;p21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1:notes"/>
          <p:cNvSpPr txBox="1"/>
          <p:nvPr>
            <p:ph idx="12" type="sldNum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2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7" name="Google Shape;377;p22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3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3" name="Google Shape;383;p23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0" name="Google Shape;390;p24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5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7" name="Google Shape;397;p25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6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4" name="Google Shape;404;p26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7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1" name="Google Shape;411;p27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8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8" name="Google Shape;418;p28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9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5" name="Google Shape;425;p29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5" name="Google Shape;255;p3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0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2" name="Google Shape;432;p30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4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5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5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6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7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7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8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8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9:notes"/>
          <p:cNvSpPr txBox="1"/>
          <p:nvPr>
            <p:ph idx="1" type="body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9:notes"/>
          <p:cNvSpPr/>
          <p:nvPr>
            <p:ph idx="2" type="sldImg"/>
          </p:nvPr>
        </p:nvSpPr>
        <p:spPr>
          <a:xfrm>
            <a:off x="635000" y="1163638"/>
            <a:ext cx="5588000" cy="31432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3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3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3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4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4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8" name="Google Shape;118;p44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4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4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4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3" name="Google Shape;123;p4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4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5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45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8" name="Google Shape;128;p4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4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6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46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5" name="Google Shape;135;p46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6" name="Google Shape;136;p4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4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4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4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p4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46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7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47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5" name="Google Shape;145;p4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6" name="Google Shape;146;p4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4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47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7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48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3" name="Google Shape;153;p4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4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4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9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49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60" name="Google Shape;160;p4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4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4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6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6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3" name="Google Shape;173;p3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0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50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9" name="Google Shape;179;p5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50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5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1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51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5" name="Google Shape;185;p5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51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51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52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91" name="Google Shape;191;p52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92" name="Google Shape;192;p52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52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5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53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8" name="Google Shape;198;p53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99" name="Google Shape;199;p53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00" name="Google Shape;200;p53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01" name="Google Shape;201;p53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53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53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54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54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54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55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5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6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6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16" name="Google Shape;216;p56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17" name="Google Shape;217;p5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5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7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57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23" name="Google Shape;223;p57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24" name="Google Shape;224;p5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57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57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8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58"/>
          <p:cNvSpPr txBox="1"/>
          <p:nvPr>
            <p:ph idx="1" type="body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0" name="Google Shape;230;p5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58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58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59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59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6" name="Google Shape;236;p59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59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5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7" name="Google Shape;57;p3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4" name="Google Shape;64;p3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3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9" name="Google Shape;79;p39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0" name="Google Shape;80;p39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1" name="Google Shape;81;p39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3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1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1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5" name="Google Shape;95;p41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4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2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2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42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4" name="Google Shape;104;p4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Google Shape;11;p3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3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3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3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3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3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3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3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" name="Google Shape;23;p31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4" name="Google Shape;24;p31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3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p3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3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3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6" name="Google Shape;166;p35"/>
          <p:cNvSpPr txBox="1"/>
          <p:nvPr>
            <p:ph idx="1" type="body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7" name="Google Shape;167;p3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8" name="Google Shape;168;p35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3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0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"/>
          <p:cNvSpPr txBox="1"/>
          <p:nvPr>
            <p:ph type="ctrTitle"/>
          </p:nvPr>
        </p:nvSpPr>
        <p:spPr>
          <a:xfrm>
            <a:off x="868046" y="2508689"/>
            <a:ext cx="10564086" cy="27705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 sz="7200"/>
            </a:br>
            <a:br>
              <a:rPr b="1" lang="en-US" sz="7200"/>
            </a:br>
            <a:r>
              <a:rPr b="1" lang="en-US" sz="7200"/>
              <a:t>Mentor Night</a:t>
            </a:r>
            <a:br>
              <a:rPr b="1" lang="en-US" sz="7200"/>
            </a:br>
            <a:r>
              <a:rPr b="1" lang="en-US" sz="7200"/>
              <a:t>Martin Luther &amp; </a:t>
            </a:r>
            <a:br>
              <a:rPr b="1" lang="en-US" sz="7200"/>
            </a:br>
            <a:r>
              <a:rPr b="1" lang="en-US" sz="7200"/>
              <a:t>The Reformation</a:t>
            </a:r>
            <a:br>
              <a:rPr b="1" lang="en-US" sz="7200"/>
            </a:br>
            <a:br>
              <a:rPr b="1" lang="en-US"/>
            </a:br>
            <a:r>
              <a:rPr b="1" lang="en-US"/>
              <a:t> </a:t>
            </a:r>
            <a:endParaRPr/>
          </a:p>
        </p:txBody>
      </p:sp>
      <p:sp>
        <p:nvSpPr>
          <p:cNvPr id="244" name="Google Shape;244;p1"/>
          <p:cNvSpPr txBox="1"/>
          <p:nvPr>
            <p:ph idx="1" type="subTitle"/>
          </p:nvPr>
        </p:nvSpPr>
        <p:spPr>
          <a:xfrm>
            <a:off x="2589213" y="4127863"/>
            <a:ext cx="8915399" cy="2104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>
                <a:solidFill>
                  <a:schemeClr val="dk1"/>
                </a:solidFill>
              </a:rPr>
              <a:t>Sunday, September 25, 2022</a:t>
            </a:r>
            <a:endParaRPr/>
          </a:p>
        </p:txBody>
      </p:sp>
      <p:sp>
        <p:nvSpPr>
          <p:cNvPr id="245" name="Google Shape;245;p1"/>
          <p:cNvSpPr txBox="1"/>
          <p:nvPr/>
        </p:nvSpPr>
        <p:spPr>
          <a:xfrm>
            <a:off x="7968343" y="3616962"/>
            <a:ext cx="34637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</a:t>
            </a:r>
            <a:endParaRPr/>
          </a:p>
        </p:txBody>
      </p:sp>
      <p:pic>
        <p:nvPicPr>
          <p:cNvPr id="246" name="Google Shape;24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68343" y="4753595"/>
            <a:ext cx="3787930" cy="210440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0.gstatic.com/images?q=tbn:ANd9GcTZxo11EOKkkEcLZi2JRXGNGF4_TABL3UlQ14GT3eE0HrUTzpSRdOZ7lqgcoA" id="247" name="Google Shape;24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1487" y="460776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0"/>
          <p:cNvSpPr txBox="1"/>
          <p:nvPr>
            <p:ph type="ctrTitle"/>
          </p:nvPr>
        </p:nvSpPr>
        <p:spPr>
          <a:xfrm>
            <a:off x="1162595" y="143692"/>
            <a:ext cx="10342018" cy="4633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305" name="Google Shape;305;p10"/>
          <p:cNvSpPr txBox="1"/>
          <p:nvPr/>
        </p:nvSpPr>
        <p:spPr>
          <a:xfrm>
            <a:off x="3270364" y="622398"/>
            <a:ext cx="612648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Reformation and Martin Luther</a:t>
            </a:r>
            <a:endParaRPr/>
          </a:p>
        </p:txBody>
      </p:sp>
      <p:sp>
        <p:nvSpPr>
          <p:cNvPr id="306" name="Google Shape;306;p10"/>
          <p:cNvSpPr txBox="1"/>
          <p:nvPr/>
        </p:nvSpPr>
        <p:spPr>
          <a:xfrm>
            <a:off x="3168475" y="3700164"/>
            <a:ext cx="62283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https://www.youtube.com/watch?v=7x7y2qqtaq8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11" title="A Fun, Animated History of the Reformation and the Man Who Started It All | Short Film Showcase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5329" y="358480"/>
            <a:ext cx="9410699" cy="6011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700"/>
              <a:buFont typeface="Century Gothic"/>
              <a:buNone/>
            </a:pPr>
            <a:r>
              <a:rPr lang="en-US" sz="37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Debrief video</a:t>
            </a:r>
            <a:endParaRPr/>
          </a:p>
        </p:txBody>
      </p:sp>
      <p:sp>
        <p:nvSpPr>
          <p:cNvPr id="317" name="Google Shape;317;p1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700"/>
              <a:buChar char="🠶"/>
            </a:pPr>
            <a:r>
              <a:rPr lang="en-US" sz="3700">
                <a:solidFill>
                  <a:srgbClr val="595959"/>
                </a:solidFill>
              </a:rPr>
              <a:t>What new things did you hear in this video?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700"/>
              <a:buChar char="🠶"/>
            </a:pPr>
            <a:r>
              <a:rPr lang="en-US" sz="3700">
                <a:solidFill>
                  <a:srgbClr val="595959"/>
                </a:solidFill>
              </a:rPr>
              <a:t>What surprised you?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700"/>
              <a:buChar char="🠶"/>
            </a:pPr>
            <a:r>
              <a:rPr lang="en-US" sz="3700">
                <a:solidFill>
                  <a:srgbClr val="595959"/>
                </a:solidFill>
              </a:rPr>
              <a:t>What do you think about earning your place in heaven?</a:t>
            </a:r>
            <a:endParaRPr/>
          </a:p>
          <a:p>
            <a:pPr indent="-107950" lvl="0" marL="342900" rtl="0" algn="l">
              <a:spcBef>
                <a:spcPts val="1000"/>
              </a:spcBef>
              <a:spcAft>
                <a:spcPts val="0"/>
              </a:spcAft>
              <a:buSzPts val="3700"/>
              <a:buNone/>
            </a:pPr>
            <a:r>
              <a:t/>
            </a:r>
            <a:endParaRPr sz="3700">
              <a:solidFill>
                <a:srgbClr val="595959"/>
              </a:solidFill>
            </a:endParaRPr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3"/>
          <p:cNvSpPr txBox="1"/>
          <p:nvPr>
            <p:ph type="ctrTitle"/>
          </p:nvPr>
        </p:nvSpPr>
        <p:spPr>
          <a:xfrm>
            <a:off x="2118200" y="1392309"/>
            <a:ext cx="9884229" cy="52904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Century Gothic"/>
              <a:buNone/>
            </a:pPr>
            <a:r>
              <a:rPr b="1" i="1" lang="en-US" sz="4400"/>
              <a:t>Ecclesia semper reformanda est</a:t>
            </a:r>
            <a:br>
              <a:rPr b="1" i="1" lang="en-US" sz="4400"/>
            </a:br>
            <a:br>
              <a:rPr b="1" lang="en-US" sz="4400"/>
            </a:br>
            <a:r>
              <a:rPr b="1" lang="en-US" sz="4400"/>
              <a:t>The church must always reform</a:t>
            </a:r>
            <a:br>
              <a:rPr b="1" lang="en-US" sz="4400"/>
            </a:br>
            <a:br>
              <a:rPr b="1" lang="en-US" sz="4400"/>
            </a:br>
            <a:br>
              <a:rPr b="1" lang="en-US" sz="1200" u="sng"/>
            </a:br>
            <a:r>
              <a:rPr lang="en-US" sz="2000"/>
              <a:t> </a:t>
            </a:r>
            <a:endParaRPr/>
          </a:p>
        </p:txBody>
      </p:sp>
      <p:sp>
        <p:nvSpPr>
          <p:cNvPr id="323" name="Google Shape;323;p13"/>
          <p:cNvSpPr txBox="1"/>
          <p:nvPr>
            <p:ph idx="1" type="subTitle"/>
          </p:nvPr>
        </p:nvSpPr>
        <p:spPr>
          <a:xfrm>
            <a:off x="8294913" y="5773783"/>
            <a:ext cx="3209699" cy="1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</a:t>
            </a:r>
            <a:endParaRPr/>
          </a:p>
        </p:txBody>
      </p:sp>
      <p:pic>
        <p:nvPicPr>
          <p:cNvPr descr="https://encrypted-tbn0.gstatic.com/images?q=tbn:ANd9GcTZxo11EOKkkEcLZi2JRXGNGF4_TABL3UlQ14GT3eE0HrUTzpSRdOZ7lqgcoA" id="324" name="Google Shape;32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622" y="175234"/>
            <a:ext cx="2546935" cy="25469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4"/>
          <p:cNvSpPr txBox="1"/>
          <p:nvPr>
            <p:ph type="ctrTitle"/>
          </p:nvPr>
        </p:nvSpPr>
        <p:spPr>
          <a:xfrm>
            <a:off x="2118200" y="1392309"/>
            <a:ext cx="9884229" cy="52904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 sz="4400"/>
            </a:br>
            <a:r>
              <a:rPr b="1" lang="en-US" sz="4400"/>
              <a:t>--</a:t>
            </a:r>
            <a:r>
              <a:rPr lang="en-US" sz="3600"/>
              <a:t>What changes in the church have you seen? </a:t>
            </a:r>
            <a:br>
              <a:rPr lang="en-US" sz="3600"/>
            </a:br>
            <a:r>
              <a:rPr b="1" lang="en-US" sz="4400"/>
              <a:t>--</a:t>
            </a:r>
            <a:r>
              <a:rPr lang="en-US" sz="3600"/>
              <a:t>Have they all been changes for the better? </a:t>
            </a:r>
            <a:br>
              <a:rPr lang="en-US" sz="3600"/>
            </a:br>
            <a:br>
              <a:rPr lang="en-US" sz="3600"/>
            </a:br>
            <a:r>
              <a:rPr lang="en-US" sz="3600"/>
              <a:t>--What changes would you like to see made in the way the church functions? </a:t>
            </a:r>
            <a:r>
              <a:rPr lang="en-US" sz="1200"/>
              <a:t>If you have experienced a change that resulted in a split of some kind, tell the students about that change and how you responded to it. </a:t>
            </a:r>
            <a:br>
              <a:rPr lang="en-US" sz="1200"/>
            </a:br>
            <a:r>
              <a:rPr b="1" lang="en-US" sz="4400"/>
              <a:t>---</a:t>
            </a:r>
            <a:r>
              <a:rPr lang="en-US" sz="3600"/>
              <a:t>How have changes in the church affected your faith journey? </a:t>
            </a:r>
            <a:br>
              <a:rPr lang="en-US" sz="3600"/>
            </a:br>
            <a:r>
              <a:rPr b="1" lang="en-US" sz="3600"/>
              <a:t>---</a:t>
            </a:r>
            <a:r>
              <a:rPr lang="en-US" sz="3600"/>
              <a:t>Do you think it is difficult for the church to keep “reforming itself,” as Luther hoped it would?</a:t>
            </a:r>
            <a:br>
              <a:rPr lang="en-US" sz="3600"/>
            </a:b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2000"/>
          </a:p>
        </p:txBody>
      </p:sp>
      <p:sp>
        <p:nvSpPr>
          <p:cNvPr id="330" name="Google Shape;330;p14"/>
          <p:cNvSpPr txBox="1"/>
          <p:nvPr>
            <p:ph idx="1" type="subTitle"/>
          </p:nvPr>
        </p:nvSpPr>
        <p:spPr>
          <a:xfrm>
            <a:off x="8294913" y="5773783"/>
            <a:ext cx="3209699" cy="1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331" name="Google Shape;331;p14"/>
          <p:cNvSpPr txBox="1"/>
          <p:nvPr/>
        </p:nvSpPr>
        <p:spPr>
          <a:xfrm>
            <a:off x="1719993" y="175234"/>
            <a:ext cx="688749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	Discussion</a:t>
            </a:r>
            <a:endParaRPr sz="4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5"/>
          <p:cNvSpPr txBox="1"/>
          <p:nvPr>
            <p:ph type="ctrTitle"/>
          </p:nvPr>
        </p:nvSpPr>
        <p:spPr>
          <a:xfrm>
            <a:off x="1053212" y="731520"/>
            <a:ext cx="10316890" cy="20247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/>
            </a:br>
            <a:br>
              <a:rPr b="1" lang="en-US"/>
            </a:br>
            <a:br>
              <a:rPr b="1" lang="en-US"/>
            </a:br>
            <a:br>
              <a:rPr b="1" lang="en-US" u="sng"/>
            </a:br>
            <a:br>
              <a:rPr b="1" lang="en-US" u="sng"/>
            </a:br>
            <a:r>
              <a:rPr b="1" lang="en-US"/>
              <a:t>In your Bibles, look up Ephesians 2:4-10 and highlight verse 8</a:t>
            </a: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337" name="Google Shape;337;p15"/>
          <p:cNvSpPr txBox="1"/>
          <p:nvPr>
            <p:ph idx="1" type="subTitle"/>
          </p:nvPr>
        </p:nvSpPr>
        <p:spPr>
          <a:xfrm>
            <a:off x="2111239" y="1951333"/>
            <a:ext cx="10080761" cy="43230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rPr b="1" i="1" lang="en-US" sz="4000">
                <a:solidFill>
                  <a:schemeClr val="dk1"/>
                </a:solidFill>
              </a:rPr>
              <a:t>For by grace you have been saved through faith, and this is not your own doing; it is the gift of God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rPr b="1" i="1" lang="en-US" sz="4000">
                <a:solidFill>
                  <a:schemeClr val="dk1"/>
                </a:solidFill>
              </a:rPr>
              <a:t>										-Ephesians 2:8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rPr lang="en-US" sz="4000">
                <a:solidFill>
                  <a:schemeClr val="dk1"/>
                </a:solidFill>
              </a:rPr>
              <a:t>(Assignment is to memorize this verse!)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6"/>
          <p:cNvSpPr txBox="1"/>
          <p:nvPr>
            <p:ph type="ctrTitle"/>
          </p:nvPr>
        </p:nvSpPr>
        <p:spPr>
          <a:xfrm>
            <a:off x="1053212" y="731520"/>
            <a:ext cx="10080761" cy="818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/>
            </a:br>
            <a:br>
              <a:rPr b="1" lang="en-US"/>
            </a:br>
            <a:br>
              <a:rPr b="1" lang="en-US"/>
            </a:br>
            <a:br>
              <a:rPr b="1" lang="en-US" u="sng"/>
            </a:br>
            <a:br>
              <a:rPr b="1" lang="en-US" u="sng"/>
            </a:br>
            <a:r>
              <a:rPr b="1" lang="en-US"/>
              <a:t>Grace means—create a list</a:t>
            </a:r>
            <a:endParaRPr/>
          </a:p>
        </p:txBody>
      </p:sp>
      <p:sp>
        <p:nvSpPr>
          <p:cNvPr id="343" name="Google Shape;343;p16"/>
          <p:cNvSpPr txBox="1"/>
          <p:nvPr>
            <p:ph idx="1" type="subTitle"/>
          </p:nvPr>
        </p:nvSpPr>
        <p:spPr>
          <a:xfrm>
            <a:off x="2111239" y="1951333"/>
            <a:ext cx="10080761" cy="43230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rtl="0" algn="l">
              <a:spcBef>
                <a:spcPts val="0"/>
              </a:spcBef>
              <a:spcAft>
                <a:spcPts val="0"/>
              </a:spcAft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</a:rPr>
              <a:t>think of times when they have experienced God’s grace in one of the ways you listed. </a:t>
            </a:r>
            <a:endParaRPr/>
          </a:p>
          <a:p>
            <a:pPr indent="-571500" lvl="0" marL="571500" rtl="0" algn="l">
              <a:spcBef>
                <a:spcPts val="1000"/>
              </a:spcBef>
              <a:spcAft>
                <a:spcPts val="0"/>
              </a:spcAft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</a:rPr>
              <a:t>How do you feel when someone shows you grace? </a:t>
            </a:r>
            <a:endParaRPr/>
          </a:p>
          <a:p>
            <a:pPr indent="-571500" lvl="0" marL="571500" rtl="0" algn="l">
              <a:spcBef>
                <a:spcPts val="1000"/>
              </a:spcBef>
              <a:spcAft>
                <a:spcPts val="0"/>
              </a:spcAft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</a:rPr>
              <a:t>How can you show grace to people you meet during the week?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7"/>
          <p:cNvSpPr txBox="1"/>
          <p:nvPr>
            <p:ph type="ctrTitle"/>
          </p:nvPr>
        </p:nvSpPr>
        <p:spPr>
          <a:xfrm>
            <a:off x="371959" y="731520"/>
            <a:ext cx="11112285" cy="818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/>
            </a:br>
            <a:br>
              <a:rPr b="1" lang="en-US"/>
            </a:br>
            <a:br>
              <a:rPr b="1" lang="en-US"/>
            </a:br>
            <a:br>
              <a:rPr b="1" lang="en-US" u="sng"/>
            </a:br>
            <a:br>
              <a:rPr b="1" lang="en-US" u="sng"/>
            </a:br>
            <a:r>
              <a:rPr b="1" lang="en-US"/>
              <a:t>LSB p 1923-Luth Perspective sidebar</a:t>
            </a:r>
            <a:endParaRPr/>
          </a:p>
        </p:txBody>
      </p:sp>
      <p:sp>
        <p:nvSpPr>
          <p:cNvPr id="349" name="Google Shape;349;p17"/>
          <p:cNvSpPr txBox="1"/>
          <p:nvPr>
            <p:ph idx="1" type="subTitle"/>
          </p:nvPr>
        </p:nvSpPr>
        <p:spPr>
          <a:xfrm>
            <a:off x="2111240" y="1951333"/>
            <a:ext cx="9001046" cy="2217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050"/>
              <a:buNone/>
            </a:pPr>
            <a:r>
              <a:rPr lang="en-US" sz="1050">
                <a:solidFill>
                  <a:schemeClr val="dk1"/>
                </a:solidFill>
              </a:rPr>
              <a:t>The Luther rose.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“</a:t>
            </a:r>
            <a:r>
              <a:rPr lang="en-US" sz="4000">
                <a:solidFill>
                  <a:schemeClr val="dk1"/>
                </a:solidFill>
              </a:rPr>
              <a:t>God always takes the initiative in forgiving and recreating us”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8"/>
          <p:cNvSpPr txBox="1"/>
          <p:nvPr>
            <p:ph type="ctrTitle"/>
          </p:nvPr>
        </p:nvSpPr>
        <p:spPr>
          <a:xfrm>
            <a:off x="371959" y="232476"/>
            <a:ext cx="11112285" cy="9081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/>
            </a:br>
            <a:br>
              <a:rPr b="1" lang="en-US"/>
            </a:br>
            <a:br>
              <a:rPr b="1" lang="en-US"/>
            </a:br>
            <a:br>
              <a:rPr b="1" lang="en-US" u="sng"/>
            </a:br>
            <a:br>
              <a:rPr b="1" lang="en-US" u="sng"/>
            </a:br>
            <a:r>
              <a:rPr b="1" lang="en-US"/>
              <a:t>Romans 3:21-26</a:t>
            </a:r>
            <a:endParaRPr/>
          </a:p>
        </p:txBody>
      </p:sp>
      <p:sp>
        <p:nvSpPr>
          <p:cNvPr id="355" name="Google Shape;355;p18"/>
          <p:cNvSpPr txBox="1"/>
          <p:nvPr>
            <p:ph idx="1" type="subTitle"/>
          </p:nvPr>
        </p:nvSpPr>
        <p:spPr>
          <a:xfrm>
            <a:off x="645763" y="1140675"/>
            <a:ext cx="10104896" cy="4355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would you think if you and your mentor  needed to put this in your own words—as if they were writing a letter to someone and explaining how that person could be made right with God./the righteousness of God.?</a:t>
            </a:r>
            <a:endParaRPr/>
          </a:p>
          <a:p>
            <a:pPr indent="-254000" lvl="0" marL="457200" rtl="0" algn="l">
              <a:spcBef>
                <a:spcPts val="100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Luther’s experience grappling with this idea -- Luther’s “tower experience” </a:t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9"/>
          <p:cNvSpPr txBox="1"/>
          <p:nvPr>
            <p:ph type="ctrTitle"/>
          </p:nvPr>
        </p:nvSpPr>
        <p:spPr>
          <a:xfrm>
            <a:off x="2173957" y="323273"/>
            <a:ext cx="9884229" cy="5954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b="1" lang="en-US" sz="4900" u="sng"/>
              <a:t>LSB p. 1857: Luth Perspective Sidebar</a:t>
            </a:r>
            <a:br>
              <a:rPr b="1" lang="en-US" sz="4900" u="sng"/>
            </a:br>
            <a:r>
              <a:rPr lang="en-US" sz="3200">
                <a:solidFill>
                  <a:schemeClr val="dk1"/>
                </a:solidFill>
              </a:rPr>
              <a:t>“How are people made right with God?” </a:t>
            </a:r>
            <a:br>
              <a:rPr lang="en-US" sz="3200">
                <a:solidFill>
                  <a:schemeClr val="dk1"/>
                </a:solidFill>
              </a:rPr>
            </a:br>
            <a:br>
              <a:rPr lang="en-US" sz="3200">
                <a:solidFill>
                  <a:schemeClr val="dk1"/>
                </a:solidFill>
              </a:rPr>
            </a:br>
            <a:r>
              <a:rPr lang="en-US" sz="3200">
                <a:solidFill>
                  <a:schemeClr val="dk1"/>
                </a:solidFill>
              </a:rPr>
              <a:t>How does Luther’s explanation clarify what those events mean for you?</a:t>
            </a:r>
            <a:br>
              <a:rPr lang="en-US" sz="3200">
                <a:solidFill>
                  <a:schemeClr val="dk1"/>
                </a:solidFill>
              </a:rPr>
            </a:br>
            <a:br>
              <a:rPr lang="en-US" sz="3200">
                <a:solidFill>
                  <a:schemeClr val="dk1"/>
                </a:solidFill>
              </a:rPr>
            </a:br>
            <a:r>
              <a:rPr lang="en-US" sz="3200">
                <a:solidFill>
                  <a:schemeClr val="dk1"/>
                </a:solidFill>
              </a:rPr>
              <a:t>Is there anything you could do to make Jesus love you even more? Even less?</a:t>
            </a:r>
            <a:br>
              <a:rPr lang="en-US" sz="3200">
                <a:solidFill>
                  <a:schemeClr val="dk1"/>
                </a:solidFill>
              </a:rPr>
            </a:br>
            <a:r>
              <a:rPr lang="en-US" sz="3200">
                <a:solidFill>
                  <a:schemeClr val="dk1"/>
                </a:solidFill>
              </a:rPr>
              <a:t>Why or why not?</a:t>
            </a:r>
            <a:br>
              <a:rPr lang="en-US" sz="3200">
                <a:solidFill>
                  <a:schemeClr val="dk1"/>
                </a:solidFill>
              </a:rPr>
            </a:br>
            <a:br>
              <a:rPr b="1" lang="en-US" sz="2200" u="sng"/>
            </a:br>
            <a:endParaRPr sz="2000"/>
          </a:p>
        </p:txBody>
      </p:sp>
      <p:sp>
        <p:nvSpPr>
          <p:cNvPr id="361" name="Google Shape;361;p19"/>
          <p:cNvSpPr txBox="1"/>
          <p:nvPr>
            <p:ph idx="1" type="subTitle"/>
          </p:nvPr>
        </p:nvSpPr>
        <p:spPr>
          <a:xfrm>
            <a:off x="8294913" y="5773783"/>
            <a:ext cx="3209699" cy="1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lt1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2"/>
          <p:cNvPicPr preferRelativeResize="0"/>
          <p:nvPr/>
        </p:nvPicPr>
        <p:blipFill rotWithShape="1">
          <a:blip r:embed="rId3">
            <a:alphaModFix/>
          </a:blip>
          <a:srcRect b="10488" l="0" r="4279" t="11505"/>
          <a:stretch/>
        </p:blipFill>
        <p:spPr>
          <a:xfrm>
            <a:off x="0" y="0"/>
            <a:ext cx="11670224" cy="6664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0"/>
          <p:cNvSpPr txBox="1"/>
          <p:nvPr>
            <p:ph type="ctrTitle"/>
          </p:nvPr>
        </p:nvSpPr>
        <p:spPr>
          <a:xfrm>
            <a:off x="1153885" y="0"/>
            <a:ext cx="9884229" cy="66072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900"/>
              <a:buFont typeface="Century Gothic"/>
              <a:buNone/>
            </a:pPr>
            <a:r>
              <a:rPr b="1" lang="en-US" sz="4900" u="sng"/>
              <a:t>Luke 4:18-19</a:t>
            </a:r>
            <a:br>
              <a:rPr b="1" lang="en-US" sz="4900" u="sng"/>
            </a:br>
            <a:b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>
                <a:latin typeface="Times New Roman"/>
                <a:ea typeface="Times New Roman"/>
                <a:cs typeface="Times New Roman"/>
                <a:sym typeface="Times New Roman"/>
              </a:rPr>
              <a:t>--</a:t>
            </a:r>
            <a:r>
              <a:rPr lang="en-US" sz="3200"/>
              <a:t>Prior to the Reformation,  people were told that God was angry and would judge them harshly or condemn them because of their sins. </a:t>
            </a:r>
            <a:br>
              <a:rPr lang="en-US" sz="3200"/>
            </a:br>
            <a:r>
              <a:rPr lang="en-US" sz="3200"/>
              <a:t>--The good news of God’s love, mercy, grace, and forgiveness was heard for the first time and the people were given hope. </a:t>
            </a:r>
            <a:br>
              <a:rPr lang="en-US" sz="3200"/>
            </a:br>
            <a:r>
              <a:rPr lang="en-US" sz="3200"/>
              <a:t>--Do you know someone who needs to hear the good news?</a:t>
            </a:r>
            <a:br>
              <a:rPr lang="en-US" sz="3200"/>
            </a:br>
            <a:r>
              <a:rPr lang="en-US" sz="3200"/>
              <a:t> --How can you share a word of hope with them this week (and maybe again after that)?</a:t>
            </a:r>
            <a:br>
              <a:rPr lang="en-US" sz="3200"/>
            </a:br>
            <a:endParaRPr sz="3200"/>
          </a:p>
        </p:txBody>
      </p:sp>
      <p:sp>
        <p:nvSpPr>
          <p:cNvPr id="367" name="Google Shape;367;p20"/>
          <p:cNvSpPr txBox="1"/>
          <p:nvPr>
            <p:ph idx="1" type="subTitle"/>
          </p:nvPr>
        </p:nvSpPr>
        <p:spPr>
          <a:xfrm>
            <a:off x="8294913" y="5773783"/>
            <a:ext cx="3209699" cy="1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1"/>
          <p:cNvSpPr txBox="1"/>
          <p:nvPr>
            <p:ph type="ctrTitle"/>
          </p:nvPr>
        </p:nvSpPr>
        <p:spPr>
          <a:xfrm>
            <a:off x="1162595" y="143692"/>
            <a:ext cx="10342018" cy="4633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374" name="Google Shape;374;p21"/>
          <p:cNvSpPr txBox="1"/>
          <p:nvPr/>
        </p:nvSpPr>
        <p:spPr>
          <a:xfrm>
            <a:off x="1298439" y="400642"/>
            <a:ext cx="10342018" cy="664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 Sheet handout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Bible Connection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600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Read Together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 Handbook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Finish page as homework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 u="sng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3" id="379" name="Google Shape;37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22"/>
          <p:cNvSpPr txBox="1"/>
          <p:nvPr>
            <p:ph idx="1" type="subTitle"/>
          </p:nvPr>
        </p:nvSpPr>
        <p:spPr>
          <a:xfrm>
            <a:off x="2895600" y="2743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6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Quiz Show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385" name="Google Shape;38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3"/>
          <p:cNvSpPr txBox="1"/>
          <p:nvPr>
            <p:ph type="title"/>
          </p:nvPr>
        </p:nvSpPr>
        <p:spPr>
          <a:xfrm>
            <a:off x="1981200" y="609600"/>
            <a:ext cx="80772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1. The Reformation took place in the _________ century. </a:t>
            </a:r>
            <a:endParaRPr/>
          </a:p>
        </p:txBody>
      </p:sp>
      <p:sp>
        <p:nvSpPr>
          <p:cNvPr id="387" name="Google Shape;387;p23"/>
          <p:cNvSpPr txBox="1"/>
          <p:nvPr/>
        </p:nvSpPr>
        <p:spPr>
          <a:xfrm>
            <a:off x="2286000" y="2590800"/>
            <a:ext cx="6096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sixteenth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392" name="Google Shape;39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24"/>
          <p:cNvSpPr txBox="1"/>
          <p:nvPr>
            <p:ph type="title"/>
          </p:nvPr>
        </p:nvSpPr>
        <p:spPr>
          <a:xfrm>
            <a:off x="1981200" y="533400"/>
            <a:ext cx="82296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2. The era before the Reformation was known as the _________ era. </a:t>
            </a:r>
            <a:endParaRPr/>
          </a:p>
        </p:txBody>
      </p:sp>
      <p:sp>
        <p:nvSpPr>
          <p:cNvPr id="394" name="Google Shape;394;p24"/>
          <p:cNvSpPr txBox="1"/>
          <p:nvPr/>
        </p:nvSpPr>
        <p:spPr>
          <a:xfrm>
            <a:off x="2057400" y="2514601"/>
            <a:ext cx="75438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medieval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399" name="Google Shape;39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p25"/>
          <p:cNvSpPr txBox="1"/>
          <p:nvPr>
            <p:ph type="title"/>
          </p:nvPr>
        </p:nvSpPr>
        <p:spPr>
          <a:xfrm>
            <a:off x="1981200" y="304800"/>
            <a:ext cx="82296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3. Martin Luther taught that believers are saved by _________ through faith.</a:t>
            </a:r>
            <a:r>
              <a:rPr lang="en-US" sz="4000"/>
              <a:t> 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25"/>
          <p:cNvSpPr txBox="1"/>
          <p:nvPr/>
        </p:nvSpPr>
        <p:spPr>
          <a:xfrm>
            <a:off x="2133600" y="3124201"/>
            <a:ext cx="6934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grace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406" name="Google Shape;40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26"/>
          <p:cNvSpPr txBox="1"/>
          <p:nvPr>
            <p:ph type="title"/>
          </p:nvPr>
        </p:nvSpPr>
        <p:spPr>
          <a:xfrm>
            <a:off x="1981200" y="381000"/>
            <a:ext cx="79248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4. Martin Luther was born, lived, and died in _________ .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26"/>
          <p:cNvSpPr txBox="1"/>
          <p:nvPr/>
        </p:nvSpPr>
        <p:spPr>
          <a:xfrm>
            <a:off x="2286000" y="2590801"/>
            <a:ext cx="6553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Germany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413" name="Google Shape;41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27"/>
          <p:cNvSpPr txBox="1"/>
          <p:nvPr>
            <p:ph type="title"/>
          </p:nvPr>
        </p:nvSpPr>
        <p:spPr>
          <a:xfrm>
            <a:off x="1981200" y="609600"/>
            <a:ext cx="8305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5. Martin Luther and others who worked to change practices of the Roman Catholic Church are called _________ .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7"/>
          <p:cNvSpPr txBox="1"/>
          <p:nvPr/>
        </p:nvSpPr>
        <p:spPr>
          <a:xfrm>
            <a:off x="2057400" y="2895601"/>
            <a:ext cx="74676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reformers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420" name="Google Shape;42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28"/>
          <p:cNvSpPr txBox="1"/>
          <p:nvPr>
            <p:ph type="title"/>
          </p:nvPr>
        </p:nvSpPr>
        <p:spPr>
          <a:xfrm>
            <a:off x="1981200" y="533400"/>
            <a:ext cx="80772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6. Prior to the Reformation, the _________ determined what religion the people would have and what god they would worship.</a:t>
            </a:r>
            <a:r>
              <a:rPr lang="en-US" sz="4000"/>
              <a:t> 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28"/>
          <p:cNvSpPr txBox="1"/>
          <p:nvPr/>
        </p:nvSpPr>
        <p:spPr>
          <a:xfrm>
            <a:off x="1981200" y="3581401"/>
            <a:ext cx="6858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ruler or prince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427" name="Google Shape;42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29"/>
          <p:cNvSpPr txBox="1"/>
          <p:nvPr>
            <p:ph type="title"/>
          </p:nvPr>
        </p:nvSpPr>
        <p:spPr>
          <a:xfrm>
            <a:off x="1981200" y="838200"/>
            <a:ext cx="83058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None/>
            </a:pPr>
            <a:br>
              <a:rPr lang="en-US" sz="4000">
                <a:latin typeface="Arial"/>
                <a:ea typeface="Arial"/>
                <a:cs typeface="Arial"/>
                <a:sym typeface="Arial"/>
              </a:rPr>
            </a:br>
            <a:r>
              <a:rPr lang="en-US" sz="4000">
                <a:latin typeface="Arial"/>
                <a:ea typeface="Arial"/>
                <a:cs typeface="Arial"/>
                <a:sym typeface="Arial"/>
              </a:rPr>
              <a:t>7. Martin Luther translated the Bible from its original languages into _________ .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29"/>
          <p:cNvSpPr txBox="1"/>
          <p:nvPr/>
        </p:nvSpPr>
        <p:spPr>
          <a:xfrm>
            <a:off x="2133600" y="3581401"/>
            <a:ext cx="6172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German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2" id="257" name="Google Shape;2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96864"/>
            <a:ext cx="11277600" cy="676113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3"/>
          <p:cNvSpPr txBox="1"/>
          <p:nvPr>
            <p:ph type="title"/>
          </p:nvPr>
        </p:nvSpPr>
        <p:spPr>
          <a:xfrm>
            <a:off x="1981200" y="685800"/>
            <a:ext cx="8229600" cy="789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b="1" lang="en-US"/>
              <a:t>Today’s Story</a:t>
            </a:r>
            <a:endParaRPr/>
          </a:p>
        </p:txBody>
      </p:sp>
      <p:sp>
        <p:nvSpPr>
          <p:cNvPr id="259" name="Google Shape;259;p3"/>
          <p:cNvSpPr txBox="1"/>
          <p:nvPr>
            <p:ph idx="1" type="body"/>
          </p:nvPr>
        </p:nvSpPr>
        <p:spPr>
          <a:xfrm>
            <a:off x="1905000" y="1474839"/>
            <a:ext cx="8229600" cy="487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100"/>
              <a:buChar char="🠶"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Bible Text: Matthew 16:13-20; Luke 4:18-19; Romans 3:21-26; Ephesians 2:8-9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100"/>
              <a:buChar char="🠶"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Lesson Focus: Christians continually reform the church to spread the good news to every generation and culture.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100"/>
              <a:buChar char="🠶"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Big Question: Who is Martin Luther, and what does it mean to be a Lutheran?</a:t>
            </a:r>
            <a:endParaRPr/>
          </a:p>
          <a:p>
            <a:pPr indent="-146050" lvl="0" marL="342900" rtl="0" algn="l">
              <a:spcBef>
                <a:spcPts val="1000"/>
              </a:spcBef>
              <a:spcAft>
                <a:spcPts val="0"/>
              </a:spcAft>
              <a:buSzPts val="3100"/>
              <a:buNone/>
            </a:pPr>
            <a:r>
              <a:t/>
            </a:r>
            <a:endParaRPr sz="3100"/>
          </a:p>
          <a:p>
            <a:pPr indent="-146050" lvl="0" marL="342900" rtl="0" algn="l">
              <a:spcBef>
                <a:spcPts val="1000"/>
              </a:spcBef>
              <a:spcAft>
                <a:spcPts val="0"/>
              </a:spcAft>
              <a:buSzPts val="3100"/>
              <a:buNone/>
            </a:pPr>
            <a:r>
              <a:t/>
            </a:r>
            <a:endParaRPr sz="3100"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_1" id="434" name="Google Shape;434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3162" y="0"/>
            <a:ext cx="94948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30"/>
          <p:cNvSpPr txBox="1"/>
          <p:nvPr>
            <p:ph type="title"/>
          </p:nvPr>
        </p:nvSpPr>
        <p:spPr>
          <a:xfrm>
            <a:off x="19812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8. The Diet of Worms was a _________. </a:t>
            </a:r>
            <a:endParaRPr/>
          </a:p>
        </p:txBody>
      </p:sp>
      <p:sp>
        <p:nvSpPr>
          <p:cNvPr id="436" name="Google Shape;436;p30"/>
          <p:cNvSpPr txBox="1"/>
          <p:nvPr/>
        </p:nvSpPr>
        <p:spPr>
          <a:xfrm>
            <a:off x="1905000" y="2286001"/>
            <a:ext cx="7239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trial or hearing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"/>
          <p:cNvSpPr txBox="1"/>
          <p:nvPr>
            <p:ph type="ctrTitle"/>
          </p:nvPr>
        </p:nvSpPr>
        <p:spPr>
          <a:xfrm>
            <a:off x="1162595" y="143692"/>
            <a:ext cx="10342018" cy="4633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265" name="Google Shape;265;p4"/>
          <p:cNvSpPr txBox="1"/>
          <p:nvPr/>
        </p:nvSpPr>
        <p:spPr>
          <a:xfrm>
            <a:off x="821410" y="143692"/>
            <a:ext cx="10683203" cy="7263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CHANGE—OUT WITH THE OLD (option 1)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POSITIVE	NEGATIVE qualities of a cassette tape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iPods, MP3 players, or CD players.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positive aspects of cassettes are still found in the new devices?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there other advantages to the new technology? </a:t>
            </a:r>
            <a:endParaRPr/>
          </a:p>
          <a:p>
            <a:pPr indent="-254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there any disadvantages to the new technology? How has the change from cassettes to MP3s or CDs made listening to music easier, or harder, for music lovers?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5"/>
          <p:cNvSpPr txBox="1"/>
          <p:nvPr>
            <p:ph type="ctrTitle"/>
          </p:nvPr>
        </p:nvSpPr>
        <p:spPr>
          <a:xfrm>
            <a:off x="1162595" y="143692"/>
            <a:ext cx="10342018" cy="4633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271" name="Google Shape;271;p5"/>
          <p:cNvSpPr txBox="1"/>
          <p:nvPr/>
        </p:nvSpPr>
        <p:spPr>
          <a:xfrm>
            <a:off x="821410" y="143692"/>
            <a:ext cx="10683203" cy="403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CHANGE—OUT WITH THE OLD (option 1)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• Everything in our world changes over time. </a:t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Martin Luther and the reformers were working to change the bad things without losing the good things within the church?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 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6"/>
          <p:cNvSpPr txBox="1"/>
          <p:nvPr>
            <p:ph type="ctrTitle"/>
          </p:nvPr>
        </p:nvSpPr>
        <p:spPr>
          <a:xfrm>
            <a:off x="1162595" y="143692"/>
            <a:ext cx="10342018" cy="12046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277" name="Google Shape;277;p6"/>
          <p:cNvSpPr txBox="1"/>
          <p:nvPr>
            <p:ph idx="1" type="subTitle"/>
          </p:nvPr>
        </p:nvSpPr>
        <p:spPr>
          <a:xfrm>
            <a:off x="356461" y="851578"/>
            <a:ext cx="11676393" cy="614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500">
                <a:solidFill>
                  <a:schemeClr val="dk1"/>
                </a:solidFill>
              </a:rPr>
              <a:t>MARTIN LUTHER: a German monk and priest who worked to make changes in the church during the 16th century. He became known (not by his choice) as the founder of a new movement that became the Lutheran Church.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3500">
                <a:solidFill>
                  <a:schemeClr val="dk1"/>
                </a:solidFill>
              </a:rPr>
              <a:t> 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3500">
                <a:solidFill>
                  <a:schemeClr val="dk1"/>
                </a:solidFill>
              </a:rPr>
              <a:t>REFORMATION: time period in the 16th century when church leaders attempted to change the way the Roman Catholic Church functioned.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3500">
                <a:solidFill>
                  <a:schemeClr val="dk1"/>
                </a:solidFill>
              </a:rPr>
              <a:t> 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3500">
                <a:solidFill>
                  <a:schemeClr val="dk1"/>
                </a:solidFill>
              </a:rPr>
              <a:t>CATHOLIC: with a capital </a:t>
            </a:r>
            <a:r>
              <a:rPr i="1" lang="en-US" sz="3500">
                <a:solidFill>
                  <a:schemeClr val="dk1"/>
                </a:solidFill>
              </a:rPr>
              <a:t>C</a:t>
            </a:r>
            <a:r>
              <a:rPr lang="en-US" sz="3500">
                <a:solidFill>
                  <a:schemeClr val="dk1"/>
                </a:solidFill>
              </a:rPr>
              <a:t>, refers to the Roman Catholic Church, or the traditions of the Western European church before the Reformation. With a lowercase </a:t>
            </a:r>
            <a:r>
              <a:rPr i="1" lang="en-US" sz="3500">
                <a:solidFill>
                  <a:schemeClr val="dk1"/>
                </a:solidFill>
              </a:rPr>
              <a:t>c</a:t>
            </a:r>
            <a:r>
              <a:rPr lang="en-US" sz="3500">
                <a:solidFill>
                  <a:schemeClr val="dk1"/>
                </a:solidFill>
              </a:rPr>
              <a:t>, refers to all Christians in the universal Christian church; this is the “catholic” we speak of in the Christian creeds.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400">
              <a:solidFill>
                <a:schemeClr val="dk1"/>
              </a:solidFill>
            </a:endParaRPr>
          </a:p>
        </p:txBody>
      </p:sp>
      <p:sp>
        <p:nvSpPr>
          <p:cNvPr id="278" name="Google Shape;278;p6"/>
          <p:cNvSpPr txBox="1"/>
          <p:nvPr/>
        </p:nvSpPr>
        <p:spPr>
          <a:xfrm>
            <a:off x="356461" y="143692"/>
            <a:ext cx="748858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Defining Terms</a:t>
            </a:r>
            <a:endParaRPr sz="4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7"/>
          <p:cNvSpPr txBox="1"/>
          <p:nvPr>
            <p:ph type="ctrTitle"/>
          </p:nvPr>
        </p:nvSpPr>
        <p:spPr>
          <a:xfrm>
            <a:off x="2010675" y="1091226"/>
            <a:ext cx="9884229" cy="52904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b="1" lang="en-US" u="sng"/>
              <a:t>Martin Luther…</a:t>
            </a:r>
            <a:br>
              <a:rPr b="1" lang="en-US" u="sng"/>
            </a:br>
            <a:br>
              <a:rPr b="1" lang="en-US" sz="1200" u="sng"/>
            </a:br>
            <a:r>
              <a:rPr lang="en-US" sz="2200"/>
              <a:t>Lived 1483-1546</a:t>
            </a:r>
            <a:br>
              <a:rPr lang="en-US" sz="2200"/>
            </a:br>
            <a:r>
              <a:rPr lang="en-US" sz="2200"/>
              <a:t>Was a German monk, priest and </a:t>
            </a:r>
            <a:br>
              <a:rPr lang="en-US" sz="2200"/>
            </a:br>
            <a:r>
              <a:rPr lang="en-US" sz="2200"/>
              <a:t>leader in the Protestant Reformation </a:t>
            </a:r>
            <a:br>
              <a:rPr lang="en-US" sz="2200"/>
            </a:br>
            <a:r>
              <a:rPr lang="en-US" sz="2200"/>
              <a:t>of the church</a:t>
            </a:r>
            <a:br>
              <a:rPr lang="en-US" sz="2200"/>
            </a:br>
            <a:br>
              <a:rPr lang="en-US" sz="2200"/>
            </a:br>
            <a:br>
              <a:rPr b="1" lang="en-US" sz="3600"/>
            </a:br>
            <a:r>
              <a:rPr b="1" lang="en-US" u="sng"/>
              <a:t>Martin Luther King, Jr.</a:t>
            </a:r>
            <a:br>
              <a:rPr b="1" lang="en-US" sz="3600"/>
            </a:br>
            <a:br>
              <a:rPr b="1" lang="en-US" sz="2200"/>
            </a:br>
            <a:r>
              <a:rPr lang="en-US" sz="2200"/>
              <a:t>Lived 1929-1968</a:t>
            </a:r>
            <a:br>
              <a:rPr lang="en-US" sz="2200"/>
            </a:br>
            <a:r>
              <a:rPr lang="en-US" sz="2200"/>
              <a:t>Was an American Baptist minister and activist </a:t>
            </a:r>
            <a:br>
              <a:rPr lang="en-US" sz="2200"/>
            </a:br>
            <a:r>
              <a:rPr lang="en-US" sz="2200"/>
              <a:t>who became the most visible spokesperson </a:t>
            </a:r>
            <a:br>
              <a:rPr lang="en-US" sz="2200"/>
            </a:br>
            <a:r>
              <a:rPr lang="en-US" sz="2200"/>
              <a:t>and leader in the civil rights movement from </a:t>
            </a:r>
            <a:br>
              <a:rPr lang="en-US" sz="2200"/>
            </a:br>
            <a:r>
              <a:rPr lang="en-US" sz="2200"/>
              <a:t>1955 until his assassination in 1968.</a:t>
            </a:r>
            <a:br>
              <a:rPr b="1" lang="en-US" sz="2000" u="sng"/>
            </a:br>
            <a:r>
              <a:rPr lang="en-US" sz="2000"/>
              <a:t> </a:t>
            </a:r>
            <a:endParaRPr/>
          </a:p>
        </p:txBody>
      </p:sp>
      <p:sp>
        <p:nvSpPr>
          <p:cNvPr id="284" name="Google Shape;284;p7"/>
          <p:cNvSpPr txBox="1"/>
          <p:nvPr>
            <p:ph idx="1" type="subTitle"/>
          </p:nvPr>
        </p:nvSpPr>
        <p:spPr>
          <a:xfrm>
            <a:off x="8294913" y="5773783"/>
            <a:ext cx="3209699" cy="1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</a:t>
            </a:r>
            <a:endParaRPr/>
          </a:p>
        </p:txBody>
      </p:sp>
      <p:pic>
        <p:nvPicPr>
          <p:cNvPr descr="https://encrypted-tbn0.gstatic.com/images?q=tbn:ANd9GcTZxo11EOKkkEcLZi2JRXGNGF4_TABL3UlQ14GT3eE0HrUTzpSRdOZ7lqgcoA" id="285" name="Google Shape;28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34151" y="456774"/>
            <a:ext cx="2546935" cy="2546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203556" y="3247024"/>
            <a:ext cx="2577530" cy="33007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"/>
          <p:cNvSpPr txBox="1"/>
          <p:nvPr>
            <p:ph type="ctrTitle"/>
          </p:nvPr>
        </p:nvSpPr>
        <p:spPr>
          <a:xfrm>
            <a:off x="1162595" y="143692"/>
            <a:ext cx="9984059" cy="14061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292" name="Google Shape;292;p8"/>
          <p:cNvSpPr txBox="1"/>
          <p:nvPr>
            <p:ph idx="1" type="subTitle"/>
          </p:nvPr>
        </p:nvSpPr>
        <p:spPr>
          <a:xfrm>
            <a:off x="1162596" y="1292423"/>
            <a:ext cx="10870258" cy="5699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5100">
                <a:solidFill>
                  <a:schemeClr val="dk1"/>
                </a:solidFill>
              </a:rPr>
              <a:t>GRACE: the free and unearned favor of God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5400">
                <a:solidFill>
                  <a:schemeClr val="dk1"/>
                </a:solidFill>
              </a:rPr>
              <a:t>THESIS: a statement made to provoke an argument or discussion. Luther posted “95 Theses” (plural) on the door of Wittenberg Church in hopes of engaging church leaders in a conversation about his concerns.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5400">
                <a:solidFill>
                  <a:schemeClr val="dk1"/>
                </a:solidFill>
              </a:rPr>
              <a:t> 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5400">
                <a:solidFill>
                  <a:schemeClr val="dk1"/>
                </a:solidFill>
              </a:rPr>
              <a:t>RECANT: To withdraw a statement or belief. Luther was asked to recant what he stated at the Diet of Worms in 1521. He did not recant.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5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400">
              <a:solidFill>
                <a:schemeClr val="dk1"/>
              </a:solidFill>
            </a:endParaRPr>
          </a:p>
        </p:txBody>
      </p:sp>
      <p:sp>
        <p:nvSpPr>
          <p:cNvPr id="293" name="Google Shape;293;p8"/>
          <p:cNvSpPr txBox="1"/>
          <p:nvPr/>
        </p:nvSpPr>
        <p:spPr>
          <a:xfrm>
            <a:off x="743521" y="646092"/>
            <a:ext cx="735874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Defining Terms</a:t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9"/>
          <p:cNvSpPr txBox="1"/>
          <p:nvPr>
            <p:ph type="ctrTitle"/>
          </p:nvPr>
        </p:nvSpPr>
        <p:spPr>
          <a:xfrm>
            <a:off x="1005841" y="618979"/>
            <a:ext cx="2806742" cy="14267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br>
              <a:rPr b="1" lang="en-US" u="sng"/>
            </a:br>
            <a:br>
              <a:rPr b="1" lang="en-US" u="sng"/>
            </a:br>
            <a:r>
              <a:rPr b="1" lang="en-US" u="sng"/>
              <a:t>Video</a:t>
            </a:r>
            <a:br>
              <a:rPr b="1" lang="en-US" u="sng"/>
            </a:br>
            <a:r>
              <a:rPr lang="en-US"/>
              <a:t> </a:t>
            </a:r>
            <a:endParaRPr/>
          </a:p>
        </p:txBody>
      </p:sp>
      <p:sp>
        <p:nvSpPr>
          <p:cNvPr id="299" name="Google Shape;299;p9"/>
          <p:cNvSpPr txBox="1"/>
          <p:nvPr>
            <p:ph idx="1" type="subTitle"/>
          </p:nvPr>
        </p:nvSpPr>
        <p:spPr>
          <a:xfrm>
            <a:off x="1005841" y="1456841"/>
            <a:ext cx="10498772" cy="42908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-US" sz="4000">
                <a:solidFill>
                  <a:schemeClr val="dk1"/>
                </a:solidFill>
              </a:rPr>
              <a:t>Take notes and listen for:</a:t>
            </a:r>
            <a:endParaRPr/>
          </a:p>
          <a:p>
            <a:pPr indent="-742950" lvl="0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AutoNum type="arabicPeriod"/>
            </a:pPr>
            <a:r>
              <a:rPr lang="en-US" sz="4000"/>
              <a:t>Describe Martin Luther’s life</a:t>
            </a:r>
            <a:endParaRPr/>
          </a:p>
          <a:p>
            <a:pPr indent="-742950" lvl="0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AutoNum type="arabicPeriod"/>
            </a:pPr>
            <a:r>
              <a:rPr lang="en-US" sz="4000"/>
              <a:t>What are some of the disagreements Luther has with the church?</a:t>
            </a:r>
            <a:endParaRPr/>
          </a:p>
          <a:p>
            <a:pPr indent="-742950" lvl="0" marL="742950" rtl="0" algn="l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sz="4000">
                <a:solidFill>
                  <a:schemeClr val="dk1"/>
                </a:solidFill>
              </a:rPr>
              <a:t>What are some of the </a:t>
            </a:r>
            <a:r>
              <a:rPr b="1" lang="en-US" sz="4000">
                <a:solidFill>
                  <a:schemeClr val="dk1"/>
                </a:solidFill>
              </a:rPr>
              <a:t>changes</a:t>
            </a:r>
            <a:r>
              <a:rPr lang="en-US" sz="4000">
                <a:solidFill>
                  <a:schemeClr val="dk1"/>
                </a:solidFill>
              </a:rPr>
              <a:t> brought about by Luther’s 95 thesis and the Reformation?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4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2017-01-16T15:07:07Z</dcterms:created>
  <dc:creator>Jackie cook</dc:creator>
</cp:coreProperties>
</file>