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4" roundtripDataSignature="AMtx7mhtXoeIEP7VwBEPPzHnZ1Eog1crI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1554"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2" y="0"/>
            <a:ext cx="2971800" cy="4572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72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rgbClr val="000000"/>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a:t>
            </a:fld>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86" name="Google Shape;86;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46" name="Google Shape;146;p1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53" name="Google Shape;153;p1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2bd6beed498_0_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0" name="Google Shape;160;g2bd6beed498_0_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7" name="Google Shape;167;p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74" name="Google Shape;174;p1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1" name="Google Shape;181;p1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88" name="Google Shape;188;p1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95" name="Google Shape;195;p1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2" name="Google Shape;202;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p1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09" name="Google Shape;209;p1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p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15" name="Google Shape;215;p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p2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2" name="Google Shape;222;p20: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2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29" name="Google Shape;229;p2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2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36" name="Google Shape;236;p2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3" name="Google Shape;243;p2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0" name="Google Shape;250;p2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p2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57" name="Google Shape;257;p2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p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64" name="Google Shape;264;p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2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71" name="Google Shape;271;p2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98" name="Google Shape;98;p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05" name="Google Shape;10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2" name="Google Shape;112;p5: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19" name="Google Shape;119;p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25" name="Google Shape;125;p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2" name="Google Shape;132;p8: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39" name="Google Shape;139;p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9"/>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7" name="Google Shape;17;p29"/>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8" name="Google Shape;18;p2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2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2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3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73" name="Google Shape;73;p38"/>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4" name="Google Shape;74;p38"/>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75" name="Google Shape;75;p3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3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3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8"/>
        <p:cNvGrpSpPr/>
        <p:nvPr/>
      </p:nvGrpSpPr>
      <p:grpSpPr>
        <a:xfrm>
          <a:off x="0" y="0"/>
          <a:ext cx="0" cy="0"/>
          <a:chOff x="0" y="0"/>
          <a:chExt cx="0" cy="0"/>
        </a:xfrm>
      </p:grpSpPr>
      <p:sp>
        <p:nvSpPr>
          <p:cNvPr id="79" name="Google Shape;79;p3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80" name="Google Shape;80;p3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81" name="Google Shape;81;p3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3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3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30"/>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0"/>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3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3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27"/>
        <p:cNvGrpSpPr/>
        <p:nvPr/>
      </p:nvGrpSpPr>
      <p:grpSpPr>
        <a:xfrm>
          <a:off x="0" y="0"/>
          <a:ext cx="0" cy="0"/>
          <a:chOff x="0" y="0"/>
          <a:chExt cx="0" cy="0"/>
        </a:xfrm>
      </p:grpSpPr>
      <p:sp>
        <p:nvSpPr>
          <p:cNvPr id="28" name="Google Shape;28;p31"/>
          <p:cNvSpPr txBox="1">
            <a:spLocks noGrp="1"/>
          </p:cNvSpPr>
          <p:nvPr>
            <p:ph type="title"/>
          </p:nvPr>
        </p:nvSpPr>
        <p:spPr>
          <a:xfrm rot="5400000">
            <a:off x="4732338" y="2171701"/>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9" name="Google Shape;29;p31"/>
          <p:cNvSpPr txBox="1">
            <a:spLocks noGrp="1"/>
          </p:cNvSpPr>
          <p:nvPr>
            <p:ph type="body" idx="1"/>
          </p:nvPr>
        </p:nvSpPr>
        <p:spPr>
          <a:xfrm rot="5400000">
            <a:off x="541338" y="190500"/>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0" name="Google Shape;30;p3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3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3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33"/>
        <p:cNvGrpSpPr/>
        <p:nvPr/>
      </p:nvGrpSpPr>
      <p:grpSpPr>
        <a:xfrm>
          <a:off x="0" y="0"/>
          <a:ext cx="0" cy="0"/>
          <a:chOff x="0" y="0"/>
          <a:chExt cx="0" cy="0"/>
        </a:xfrm>
      </p:grpSpPr>
      <p:sp>
        <p:nvSpPr>
          <p:cNvPr id="34" name="Google Shape;34;p32"/>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5" name="Google Shape;35;p32"/>
          <p:cNvSpPr txBox="1">
            <a:spLocks noGrp="1"/>
          </p:cNvSpPr>
          <p:nvPr>
            <p:ph type="body" idx="1"/>
          </p:nvPr>
        </p:nvSpPr>
        <p:spPr>
          <a:xfrm rot="5400000">
            <a:off x="2309019" y="-251619"/>
            <a:ext cx="4525962"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36" name="Google Shape;36;p3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3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33"/>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33"/>
          <p:cNvSpPr>
            <a:spLocks noGrp="1"/>
          </p:cNvSpPr>
          <p:nvPr>
            <p:ph type="pic" idx="2"/>
          </p:nvPr>
        </p:nvSpPr>
        <p:spPr>
          <a:xfrm>
            <a:off x="1792288" y="612775"/>
            <a:ext cx="5486400" cy="4114800"/>
          </a:xfrm>
          <a:prstGeom prst="rect">
            <a:avLst/>
          </a:prstGeom>
          <a:noFill/>
          <a:ln>
            <a:noFill/>
          </a:ln>
        </p:spPr>
      </p:sp>
      <p:sp>
        <p:nvSpPr>
          <p:cNvPr id="42" name="Google Shape;42;p33"/>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43" name="Google Shape;43;p3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3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6"/>
        <p:cNvGrpSpPr/>
        <p:nvPr/>
      </p:nvGrpSpPr>
      <p:grpSpPr>
        <a:xfrm>
          <a:off x="0" y="0"/>
          <a:ext cx="0" cy="0"/>
          <a:chOff x="0" y="0"/>
          <a:chExt cx="0" cy="0"/>
        </a:xfrm>
      </p:grpSpPr>
      <p:sp>
        <p:nvSpPr>
          <p:cNvPr id="47" name="Google Shape;47;p3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8" name="Google Shape;48;p3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49" name="Google Shape;49;p3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0" name="Google Shape;50;p3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3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3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3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p36"/>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3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3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3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2"/>
        <p:cNvGrpSpPr/>
        <p:nvPr/>
      </p:nvGrpSpPr>
      <p:grpSpPr>
        <a:xfrm>
          <a:off x="0" y="0"/>
          <a:ext cx="0" cy="0"/>
          <a:chOff x="0" y="0"/>
          <a:chExt cx="0" cy="0"/>
        </a:xfrm>
      </p:grpSpPr>
      <p:sp>
        <p:nvSpPr>
          <p:cNvPr id="63" name="Google Shape;63;p37"/>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4" name="Google Shape;64;p37"/>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5" name="Google Shape;65;p37"/>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6" name="Google Shape;66;p37"/>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67" name="Google Shape;67;p37"/>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68" name="Google Shape;68;p3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sz="1200">
                <a:solidFill>
                  <a:srgbClr val="898989"/>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9" name="Google Shape;69;p3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3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8"/>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28"/>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2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20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2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2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1200"/>
              <a:buFont typeface="Calibri"/>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www.youtube.com/watch?v=QPwd_TQpsHY"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89" name="Google Shape;89;p1"/>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dk1"/>
              </a:buClr>
              <a:buSzPts val="6000"/>
              <a:buNone/>
            </a:pPr>
            <a:r>
              <a:rPr lang="en-US" sz="6000" b="0" i="0" u="none">
                <a:solidFill>
                  <a:schemeClr val="dk1"/>
                </a:solidFill>
                <a:latin typeface="Arial"/>
                <a:ea typeface="Arial"/>
                <a:cs typeface="Arial"/>
                <a:sym typeface="Arial"/>
              </a:rPr>
              <a:t>Parables of Lost and Found</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pic>
        <p:nvPicPr>
          <p:cNvPr id="148" name="Google Shape;148;p10"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49" name="Google Shape;149;p10"/>
          <p:cNvSpPr txBox="1">
            <a:spLocks noGrp="1"/>
          </p:cNvSpPr>
          <p:nvPr>
            <p:ph type="title"/>
          </p:nvPr>
        </p:nvSpPr>
        <p:spPr>
          <a:xfrm>
            <a:off x="457200" y="9906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Calibri"/>
              <a:buNone/>
            </a:pPr>
            <a:r>
              <a:rPr lang="en-US" sz="4400" b="0" i="0" u="sng">
                <a:solidFill>
                  <a:schemeClr val="dk1"/>
                </a:solidFill>
                <a:hlinkClick r:id="rId4">
                  <a:extLst>
                    <a:ext uri="{A12FA001-AC4F-418D-AE19-62706E023703}">
                      <ahyp:hlinkClr xmlns:ahyp="http://schemas.microsoft.com/office/drawing/2018/hyperlinkcolor" val="tx"/>
                    </a:ext>
                  </a:extLst>
                </a:hlinkClick>
              </a:rPr>
              <a:t>The God Who Stays</a:t>
            </a:r>
            <a:endParaRPr/>
          </a:p>
        </p:txBody>
      </p:sp>
      <p:sp>
        <p:nvSpPr>
          <p:cNvPr id="150" name="Google Shape;150;p10"/>
          <p:cNvSpPr txBox="1">
            <a:spLocks noGrp="1"/>
          </p:cNvSpPr>
          <p:nvPr>
            <p:ph type="body" idx="1"/>
          </p:nvPr>
        </p:nvSpPr>
        <p:spPr>
          <a:xfrm>
            <a:off x="685800" y="2438400"/>
            <a:ext cx="7772400" cy="2362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None/>
            </a:pPr>
            <a:r>
              <a:rPr lang="en-US" sz="2800" b="0" i="0" u="none">
                <a:solidFill>
                  <a:schemeClr val="dk1"/>
                </a:solidFill>
                <a:latin typeface="Calibri"/>
                <a:ea typeface="Calibri"/>
                <a:cs typeface="Calibri"/>
                <a:sym typeface="Calibri"/>
              </a:rPr>
              <a:t>What did you hear?</a:t>
            </a:r>
            <a:endParaRPr/>
          </a:p>
          <a:p>
            <a:pPr marL="342900" lvl="0" indent="-342900" algn="l" rtl="0">
              <a:lnSpc>
                <a:spcPct val="100000"/>
              </a:lnSpc>
              <a:spcBef>
                <a:spcPts val="560"/>
              </a:spcBef>
              <a:spcAft>
                <a:spcPts val="0"/>
              </a:spcAft>
              <a:buClr>
                <a:schemeClr val="dk1"/>
              </a:buClr>
              <a:buSzPts val="2800"/>
              <a:buNone/>
            </a:pPr>
            <a:endParaRPr sz="2800" b="0" i="0" u="none">
              <a:solidFill>
                <a:schemeClr val="dk1"/>
              </a:solidFill>
              <a:latin typeface="Calibri"/>
              <a:ea typeface="Calibri"/>
              <a:cs typeface="Calibri"/>
              <a:sym typeface="Calibri"/>
            </a:endParaRPr>
          </a:p>
          <a:p>
            <a:pPr marL="342900" lvl="0" indent="-342900" algn="l" rtl="0">
              <a:lnSpc>
                <a:spcPct val="100000"/>
              </a:lnSpc>
              <a:spcBef>
                <a:spcPts val="560"/>
              </a:spcBef>
              <a:spcAft>
                <a:spcPts val="0"/>
              </a:spcAft>
              <a:buClr>
                <a:schemeClr val="dk1"/>
              </a:buClr>
              <a:buSzPts val="2800"/>
              <a:buNone/>
            </a:pPr>
            <a:r>
              <a:rPr lang="en-US" sz="2800" b="0" i="0" u="none">
                <a:solidFill>
                  <a:schemeClr val="dk1"/>
                </a:solidFill>
                <a:latin typeface="Calibri"/>
                <a:ea typeface="Calibri"/>
                <a:cs typeface="Calibri"/>
                <a:sym typeface="Calibri"/>
              </a:rPr>
              <a:t>How does this song relate to our story?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pic>
        <p:nvPicPr>
          <p:cNvPr id="155" name="Google Shape;155;p11"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56" name="Google Shape;156;p11"/>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GRACE</a:t>
            </a:r>
            <a:endParaRPr/>
          </a:p>
        </p:txBody>
      </p:sp>
      <p:sp>
        <p:nvSpPr>
          <p:cNvPr id="157" name="Google Shape;157;p11"/>
          <p:cNvSpPr txBox="1">
            <a:spLocks noGrp="1"/>
          </p:cNvSpPr>
          <p:nvPr>
            <p:ph type="body" idx="1"/>
          </p:nvPr>
        </p:nvSpPr>
        <p:spPr>
          <a:xfrm>
            <a:off x="609600" y="1524000"/>
            <a:ext cx="7772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Noto Sans Symbols"/>
              <a:buChar char="▪"/>
            </a:pPr>
            <a:r>
              <a:rPr lang="en-US" sz="2800" b="0" i="0" u="none">
                <a:solidFill>
                  <a:schemeClr val="dk1"/>
                </a:solidFill>
                <a:latin typeface="Calibri"/>
                <a:ea typeface="Calibri"/>
                <a:cs typeface="Calibri"/>
                <a:sym typeface="Calibri"/>
              </a:rPr>
              <a:t>A gift that offers hope to all who are </a:t>
            </a:r>
            <a:r>
              <a:rPr lang="en-US" sz="2800"/>
              <a:t>lost</a:t>
            </a:r>
            <a:r>
              <a:rPr lang="en-US" sz="2800" b="0" i="0" u="none">
                <a:solidFill>
                  <a:schemeClr val="dk1"/>
                </a:solidFill>
                <a:latin typeface="Calibri"/>
                <a:ea typeface="Calibri"/>
                <a:cs typeface="Calibri"/>
                <a:sym typeface="Calibri"/>
              </a:rPr>
              <a:t>.</a:t>
            </a:r>
            <a:endParaRPr/>
          </a:p>
          <a:p>
            <a:pPr marL="342900" lvl="0" indent="-342900" algn="l" rtl="0">
              <a:lnSpc>
                <a:spcPct val="100000"/>
              </a:lnSpc>
              <a:spcBef>
                <a:spcPts val="560"/>
              </a:spcBef>
              <a:spcAft>
                <a:spcPts val="0"/>
              </a:spcAft>
              <a:buClr>
                <a:schemeClr val="dk1"/>
              </a:buClr>
              <a:buSzPts val="2800"/>
              <a:buFont typeface="Noto Sans Symbols"/>
              <a:buChar char="▪"/>
            </a:pPr>
            <a:r>
              <a:rPr lang="en-US" sz="2800" b="0" i="0" u="none">
                <a:solidFill>
                  <a:schemeClr val="dk1"/>
                </a:solidFill>
                <a:latin typeface="Calibri"/>
                <a:ea typeface="Calibri"/>
                <a:cs typeface="Calibri"/>
                <a:sym typeface="Calibri"/>
              </a:rPr>
              <a:t>Unconditional love</a:t>
            </a:r>
            <a:endParaRPr/>
          </a:p>
          <a:p>
            <a:pPr marL="342900" lvl="0" indent="-342900" algn="l" rtl="0">
              <a:lnSpc>
                <a:spcPct val="100000"/>
              </a:lnSpc>
              <a:spcBef>
                <a:spcPts val="560"/>
              </a:spcBef>
              <a:spcAft>
                <a:spcPts val="0"/>
              </a:spcAft>
              <a:buClr>
                <a:schemeClr val="dk1"/>
              </a:buClr>
              <a:buSzPts val="2800"/>
              <a:buFont typeface="Noto Sans Symbols"/>
              <a:buChar char="▪"/>
            </a:pPr>
            <a:r>
              <a:rPr lang="en-US" sz="2800" b="0" i="0" u="none">
                <a:solidFill>
                  <a:schemeClr val="dk1"/>
                </a:solidFill>
                <a:latin typeface="Calibri"/>
                <a:ea typeface="Calibri"/>
                <a:cs typeface="Calibri"/>
                <a:sym typeface="Calibri"/>
              </a:rPr>
              <a:t>We don’t have to do anything to receive God’s grace</a:t>
            </a:r>
            <a:endParaRPr sz="2800" b="0" i="0" u="none">
              <a:solidFill>
                <a:schemeClr val="dk1"/>
              </a:solidFill>
              <a:latin typeface="Calibri"/>
              <a:ea typeface="Calibri"/>
              <a:cs typeface="Calibri"/>
              <a:sym typeface="Calibri"/>
            </a:endParaRPr>
          </a:p>
          <a:p>
            <a:pPr marL="342900" lvl="0" indent="-342900" algn="l" rtl="0">
              <a:lnSpc>
                <a:spcPct val="100000"/>
              </a:lnSpc>
              <a:spcBef>
                <a:spcPts val="560"/>
              </a:spcBef>
              <a:spcAft>
                <a:spcPts val="0"/>
              </a:spcAft>
              <a:buSzPts val="2800"/>
              <a:buChar char="▪"/>
            </a:pPr>
            <a:r>
              <a:rPr lang="en-US" sz="2800"/>
              <a:t>When is it easy to be caring and forgiving toward others?</a:t>
            </a:r>
            <a:endParaRPr sz="2800"/>
          </a:p>
          <a:p>
            <a:pPr marL="342900" lvl="0" indent="-342900" algn="l" rtl="0">
              <a:lnSpc>
                <a:spcPct val="100000"/>
              </a:lnSpc>
              <a:spcBef>
                <a:spcPts val="560"/>
              </a:spcBef>
              <a:spcAft>
                <a:spcPts val="0"/>
              </a:spcAft>
              <a:buSzPts val="2800"/>
              <a:buChar char="▪"/>
            </a:pPr>
            <a:r>
              <a:rPr lang="en-US" sz="2800"/>
              <a:t>When is it hard?</a:t>
            </a:r>
            <a:endParaRPr sz="28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pic>
        <p:nvPicPr>
          <p:cNvPr id="162" name="Google Shape;162;g2bd6beed498_0_0"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63" name="Google Shape;163;g2bd6beed498_0_0"/>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a:latin typeface="Arial"/>
                <a:ea typeface="Arial"/>
                <a:cs typeface="Arial"/>
                <a:sym typeface="Arial"/>
              </a:rPr>
              <a:t>The color of grace</a:t>
            </a:r>
            <a:endParaRPr/>
          </a:p>
        </p:txBody>
      </p:sp>
      <p:sp>
        <p:nvSpPr>
          <p:cNvPr id="164" name="Google Shape;164;g2bd6beed498_0_0"/>
          <p:cNvSpPr txBox="1">
            <a:spLocks noGrp="1"/>
          </p:cNvSpPr>
          <p:nvPr>
            <p:ph type="body" idx="1"/>
          </p:nvPr>
        </p:nvSpPr>
        <p:spPr>
          <a:xfrm>
            <a:off x="609600" y="1524000"/>
            <a:ext cx="7772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560"/>
              </a:spcBef>
              <a:spcAft>
                <a:spcPts val="0"/>
              </a:spcAft>
              <a:buClr>
                <a:schemeClr val="dk1"/>
              </a:buClr>
              <a:buSzPts val="2800"/>
              <a:buFont typeface="Noto Sans Symbols"/>
              <a:buChar char="▪"/>
            </a:pPr>
            <a:r>
              <a:rPr lang="en-US" sz="2800"/>
              <a:t>work as a group to come up with a definition of grace. </a:t>
            </a:r>
            <a:endParaRPr sz="2800"/>
          </a:p>
          <a:p>
            <a:pPr marL="342900" lvl="0" indent="-342900" algn="l" rtl="0">
              <a:lnSpc>
                <a:spcPct val="100000"/>
              </a:lnSpc>
              <a:spcBef>
                <a:spcPts val="560"/>
              </a:spcBef>
              <a:spcAft>
                <a:spcPts val="0"/>
              </a:spcAft>
              <a:buSzPts val="2800"/>
              <a:buChar char="▪"/>
            </a:pPr>
            <a:r>
              <a:rPr lang="en-US" sz="2800"/>
              <a:t>Use this definition to make a colorful poster/ banner for the class</a:t>
            </a:r>
            <a:endParaRPr sz="2800"/>
          </a:p>
          <a:p>
            <a:pPr marL="342900" lvl="0" indent="-342900" algn="l" rtl="0">
              <a:lnSpc>
                <a:spcPct val="100000"/>
              </a:lnSpc>
              <a:spcBef>
                <a:spcPts val="560"/>
              </a:spcBef>
              <a:spcAft>
                <a:spcPts val="0"/>
              </a:spcAft>
              <a:buSzPts val="2800"/>
              <a:buChar char="▪"/>
            </a:pPr>
            <a:r>
              <a:rPr lang="en-US" sz="2800"/>
              <a:t>As you work, use grace-filled interactions</a:t>
            </a:r>
            <a:endParaRPr sz="2800"/>
          </a:p>
          <a:p>
            <a:pPr marL="342900" lvl="0" indent="-342900" algn="l" rtl="0">
              <a:lnSpc>
                <a:spcPct val="100000"/>
              </a:lnSpc>
              <a:spcBef>
                <a:spcPts val="560"/>
              </a:spcBef>
              <a:spcAft>
                <a:spcPts val="0"/>
              </a:spcAft>
              <a:buSzPts val="2800"/>
              <a:buChar char="▪"/>
            </a:pPr>
            <a:r>
              <a:rPr lang="en-US" sz="2800"/>
              <a:t>God is always loving and forgiving toward you and toward others</a:t>
            </a:r>
            <a:endParaRPr sz="2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pic>
        <p:nvPicPr>
          <p:cNvPr id="169" name="Google Shape;169;p12"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70" name="Google Shape;170;p12"/>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Ephesians 2:8-10</a:t>
            </a:r>
            <a:endParaRPr/>
          </a:p>
        </p:txBody>
      </p:sp>
      <p:sp>
        <p:nvSpPr>
          <p:cNvPr id="171" name="Google Shape;171;p12"/>
          <p:cNvSpPr txBox="1">
            <a:spLocks noGrp="1"/>
          </p:cNvSpPr>
          <p:nvPr>
            <p:ph type="body" idx="1"/>
          </p:nvPr>
        </p:nvSpPr>
        <p:spPr>
          <a:xfrm>
            <a:off x="381000" y="1447800"/>
            <a:ext cx="8458200" cy="46482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Are we saved by good works?</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What role do works play in our life of faith?</a:t>
            </a:r>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Read World of the Bible Side bar p. 1923. Lutheran Perspectives, and Faith reflections.   </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   What insights do you gain form these.</a:t>
            </a:r>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lvl="0" indent="-165100" algn="l" rtl="0">
              <a:spcBef>
                <a:spcPts val="560"/>
              </a:spcBef>
              <a:spcAft>
                <a:spcPts val="0"/>
              </a:spcAft>
              <a:buClr>
                <a:schemeClr val="dk1"/>
              </a:buClr>
              <a:buSzPts val="2800"/>
              <a:buNone/>
            </a:pPr>
            <a:endParaRPr sz="2800" b="0" i="0" u="none">
              <a:solidFill>
                <a:schemeClr val="dk1"/>
              </a:solidFill>
              <a:latin typeface="Calibri"/>
              <a:ea typeface="Calibri"/>
              <a:cs typeface="Calibri"/>
              <a:sym typeface="Calibri"/>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pic>
        <p:nvPicPr>
          <p:cNvPr id="176" name="Google Shape;176;p13"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77" name="Google Shape;177;p13"/>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Isaiah: 26:10</a:t>
            </a:r>
            <a:endParaRPr/>
          </a:p>
        </p:txBody>
      </p:sp>
      <p:sp>
        <p:nvSpPr>
          <p:cNvPr id="178" name="Google Shape;178;p13"/>
          <p:cNvSpPr txBox="1">
            <a:spLocks noGrp="1"/>
          </p:cNvSpPr>
          <p:nvPr>
            <p:ph type="body" idx="1"/>
          </p:nvPr>
        </p:nvSpPr>
        <p:spPr>
          <a:xfrm>
            <a:off x="609600" y="1524000"/>
            <a:ext cx="7772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Why do you think God shows grace to the wicked even though they choose to ignore it?</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Have you ever ignored God’s grace?</a:t>
            </a:r>
            <a:endParaRPr/>
          </a:p>
          <a:p>
            <a:pPr marL="342900" lvl="0" indent="-165100" algn="l" rtl="0">
              <a:spcBef>
                <a:spcPts val="560"/>
              </a:spcBef>
              <a:spcAft>
                <a:spcPts val="0"/>
              </a:spcAft>
              <a:buClr>
                <a:schemeClr val="dk1"/>
              </a:buClr>
              <a:buSzPts val="2800"/>
              <a:buNone/>
            </a:pPr>
            <a:endParaRPr sz="2800" b="0" i="0" u="none">
              <a:solidFill>
                <a:schemeClr val="dk1"/>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pic>
        <p:nvPicPr>
          <p:cNvPr id="183" name="Google Shape;183;p14"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84" name="Google Shape;184;p14"/>
          <p:cNvSpPr txBox="1">
            <a:spLocks noGrp="1"/>
          </p:cNvSpPr>
          <p:nvPr>
            <p:ph type="title"/>
          </p:nvPr>
        </p:nvSpPr>
        <p:spPr>
          <a:xfrm>
            <a:off x="3810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Romans 5:12-21</a:t>
            </a:r>
            <a:endParaRPr/>
          </a:p>
        </p:txBody>
      </p:sp>
      <p:sp>
        <p:nvSpPr>
          <p:cNvPr id="185" name="Google Shape;185;p14"/>
          <p:cNvSpPr txBox="1">
            <a:spLocks noGrp="1"/>
          </p:cNvSpPr>
          <p:nvPr>
            <p:ph type="body" idx="1"/>
          </p:nvPr>
        </p:nvSpPr>
        <p:spPr>
          <a:xfrm>
            <a:off x="609600" y="1524000"/>
            <a:ext cx="7772400" cy="4572000"/>
          </a:xfrm>
          <a:prstGeom prst="rect">
            <a:avLst/>
          </a:prstGeom>
          <a:noFill/>
          <a:ln>
            <a:noFill/>
          </a:ln>
        </p:spPr>
        <p:txBody>
          <a:bodyPr spcFirstLastPara="1" wrap="square" lIns="91425" tIns="45700" rIns="91425" bIns="45700" anchor="t" anchorCtr="0">
            <a:noAutofit/>
          </a:bodyPr>
          <a:lstStyle/>
          <a:p>
            <a:pPr marL="342900" lvl="0" indent="-165100" algn="l" rtl="0">
              <a:lnSpc>
                <a:spcPct val="100000"/>
              </a:lnSpc>
              <a:spcBef>
                <a:spcPts val="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Who was that one man who sinned?</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What do your remember about that story?</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Who is that one man that brings grace?</a:t>
            </a:r>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Calibri"/>
                <a:ea typeface="Calibri"/>
                <a:cs typeface="Calibri"/>
                <a:sym typeface="Calibri"/>
              </a:rPr>
              <a:t>The effect of God’s grace outweighs anyone one person’s sin.</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pic>
        <p:nvPicPr>
          <p:cNvPr id="190" name="Google Shape;190;p15"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91" name="Google Shape;191;p15"/>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Ezekiel 34:11-16</a:t>
            </a:r>
            <a:endParaRPr/>
          </a:p>
        </p:txBody>
      </p:sp>
      <p:sp>
        <p:nvSpPr>
          <p:cNvPr id="192" name="Google Shape;192;p15"/>
          <p:cNvSpPr txBox="1">
            <a:spLocks noGrp="1"/>
          </p:cNvSpPr>
          <p:nvPr>
            <p:ph type="body" idx="1"/>
          </p:nvPr>
        </p:nvSpPr>
        <p:spPr>
          <a:xfrm>
            <a:off x="304800" y="1600200"/>
            <a:ext cx="7772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What did the good shepherd do for his sheep?</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Can you think of a time when you were lost?</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Can you think of a time when your were found?</a:t>
            </a:r>
            <a:endParaRPr/>
          </a:p>
          <a:p>
            <a:pPr marL="342900" lvl="0" indent="-165100" algn="l" rtl="0">
              <a:spcBef>
                <a:spcPts val="560"/>
              </a:spcBef>
              <a:spcAft>
                <a:spcPts val="0"/>
              </a:spcAft>
              <a:buClr>
                <a:schemeClr val="dk1"/>
              </a:buClr>
              <a:buSzPts val="2800"/>
              <a:buNone/>
            </a:pPr>
            <a:endParaRPr sz="2800" b="0" i="0" u="none">
              <a:solidFill>
                <a:schemeClr val="dk1"/>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pic>
        <p:nvPicPr>
          <p:cNvPr id="197" name="Google Shape;197;p16"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98" name="Google Shape;198;p16"/>
          <p:cNvSpPr txBox="1">
            <a:spLocks noGrp="1"/>
          </p:cNvSpPr>
          <p:nvPr>
            <p:ph type="title"/>
          </p:nvPr>
        </p:nvSpPr>
        <p:spPr>
          <a:xfrm>
            <a:off x="228600" y="381000"/>
            <a:ext cx="84582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Open the Catechism—HWS 303</a:t>
            </a:r>
            <a:endParaRPr/>
          </a:p>
        </p:txBody>
      </p:sp>
      <p:sp>
        <p:nvSpPr>
          <p:cNvPr id="199" name="Google Shape;199;p16"/>
          <p:cNvSpPr txBox="1">
            <a:spLocks noGrp="1"/>
          </p:cNvSpPr>
          <p:nvPr>
            <p:ph type="body" idx="1"/>
          </p:nvPr>
        </p:nvSpPr>
        <p:spPr>
          <a:xfrm>
            <a:off x="609600" y="1752600"/>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5</a:t>
            </a:r>
            <a:r>
              <a:rPr lang="en-US" sz="2800" b="0" i="0" u="none" baseline="30000">
                <a:solidFill>
                  <a:schemeClr val="dk1"/>
                </a:solidFill>
                <a:latin typeface="Arial"/>
                <a:ea typeface="Arial"/>
                <a:cs typeface="Arial"/>
                <a:sym typeface="Arial"/>
              </a:rPr>
              <a:t>th</a:t>
            </a:r>
            <a:r>
              <a:rPr lang="en-US" sz="2800" b="0" i="0" u="none">
                <a:solidFill>
                  <a:schemeClr val="dk1"/>
                </a:solidFill>
                <a:latin typeface="Arial"/>
                <a:ea typeface="Arial"/>
                <a:cs typeface="Arial"/>
                <a:sym typeface="Arial"/>
              </a:rPr>
              <a:t> Petition of Lord’s prayer</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What does it mean to be worthy?</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What does it mean to receive grace?</a:t>
            </a:r>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Read example p. 8 top of leaders guide</a:t>
            </a:r>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165100" algn="l" rtl="0">
              <a:spcBef>
                <a:spcPts val="560"/>
              </a:spcBef>
              <a:spcAft>
                <a:spcPts val="0"/>
              </a:spcAft>
              <a:buClr>
                <a:schemeClr val="dk1"/>
              </a:buClr>
              <a:buSzPts val="2800"/>
              <a:buNone/>
            </a:pPr>
            <a:endParaRPr sz="2800" b="0" i="0" u="none">
              <a:solidFill>
                <a:schemeClr val="dk1"/>
              </a:solidFill>
              <a:latin typeface="Arial"/>
              <a:ea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pic>
        <p:nvPicPr>
          <p:cNvPr id="204" name="Google Shape;204;p17"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05" name="Google Shape;205;p17"/>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Take-aways</a:t>
            </a:r>
            <a:endParaRPr/>
          </a:p>
        </p:txBody>
      </p:sp>
      <p:sp>
        <p:nvSpPr>
          <p:cNvPr id="206" name="Google Shape;206;p17"/>
          <p:cNvSpPr txBox="1">
            <a:spLocks noGrp="1"/>
          </p:cNvSpPr>
          <p:nvPr>
            <p:ph type="body" idx="1"/>
          </p:nvPr>
        </p:nvSpPr>
        <p:spPr>
          <a:xfrm>
            <a:off x="609600" y="1752600"/>
            <a:ext cx="7772400" cy="4343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a:latin typeface="Arial"/>
                <a:ea typeface="Arial"/>
                <a:cs typeface="Arial"/>
                <a:sym typeface="Arial"/>
              </a:rPr>
              <a:t>God </a:t>
            </a:r>
            <a:r>
              <a:rPr lang="en-US" sz="2800" b="0" i="0" u="none">
                <a:solidFill>
                  <a:schemeClr val="dk1"/>
                </a:solidFill>
                <a:latin typeface="Arial"/>
                <a:ea typeface="Arial"/>
                <a:cs typeface="Arial"/>
                <a:sym typeface="Arial"/>
              </a:rPr>
              <a:t>Loves the lost and sinful</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God is like the shepherd who will find you and bring you back</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We are called to celebrate God’s radical grace.</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Baptismal promise---to live among God’s faithful people</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Living in a community can help us hear God’s voice calling us to follow. </a:t>
            </a:r>
            <a:endParaRPr/>
          </a:p>
          <a:p>
            <a:pPr marL="342900" lvl="0" indent="-165100" algn="l" rtl="0">
              <a:lnSpc>
                <a:spcPct val="100000"/>
              </a:lnSpc>
              <a:spcBef>
                <a:spcPts val="560"/>
              </a:spcBef>
              <a:spcAft>
                <a:spcPts val="0"/>
              </a:spcAft>
              <a:buClr>
                <a:schemeClr val="dk1"/>
              </a:buClr>
              <a:buSzPts val="2800"/>
              <a:buFont typeface="Arial"/>
              <a:buNone/>
            </a:pPr>
            <a:endParaRPr sz="2800" b="0" i="0" u="none">
              <a:solidFill>
                <a:schemeClr val="dk1"/>
              </a:solidFill>
              <a:latin typeface="Arial"/>
              <a:ea typeface="Arial"/>
              <a:cs typeface="Arial"/>
              <a:sym typeface="Arial"/>
            </a:endParaRPr>
          </a:p>
          <a:p>
            <a:pPr marL="342900" lvl="0" indent="-165100" algn="l" rtl="0">
              <a:spcBef>
                <a:spcPts val="560"/>
              </a:spcBef>
              <a:spcAft>
                <a:spcPts val="0"/>
              </a:spcAft>
              <a:buClr>
                <a:schemeClr val="dk1"/>
              </a:buClr>
              <a:buSzPts val="2800"/>
              <a:buNone/>
            </a:pPr>
            <a:endParaRPr sz="2800" b="0" i="0" u="none">
              <a:solidFill>
                <a:schemeClr val="dk1"/>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pic>
        <p:nvPicPr>
          <p:cNvPr id="211" name="Google Shape;211;p18"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12" name="Google Shape;212;p18"/>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None/>
            </a:pPr>
            <a:r>
              <a:rPr lang="en-US" sz="6000" b="0" i="0" u="none">
                <a:solidFill>
                  <a:schemeClr val="dk1"/>
                </a:solidFill>
                <a:latin typeface="Arial"/>
                <a:ea typeface="Arial"/>
                <a:cs typeface="Arial"/>
                <a:sym typeface="Arial"/>
              </a:rPr>
              <a:t>Quiz Show</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2"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95" name="Google Shape;95;p2"/>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None/>
            </a:pPr>
            <a:r>
              <a:rPr lang="en-US" sz="6000" b="0" i="0" u="none">
                <a:solidFill>
                  <a:schemeClr val="dk1"/>
                </a:solidFill>
                <a:latin typeface="Arial"/>
                <a:ea typeface="Arial"/>
                <a:cs typeface="Arial"/>
                <a:sym typeface="Arial"/>
              </a:rPr>
              <a:t>Gather</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pic>
        <p:nvPicPr>
          <p:cNvPr id="217" name="Google Shape;217;p19"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18" name="Google Shape;218;p19"/>
          <p:cNvSpPr txBox="1">
            <a:spLocks noGrp="1"/>
          </p:cNvSpPr>
          <p:nvPr>
            <p:ph type="title"/>
          </p:nvPr>
        </p:nvSpPr>
        <p:spPr>
          <a:xfrm>
            <a:off x="457200" y="533400"/>
            <a:ext cx="8534400" cy="884237"/>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1. God’s grace is for…</a:t>
            </a:r>
            <a:endParaRPr/>
          </a:p>
        </p:txBody>
      </p:sp>
      <p:sp>
        <p:nvSpPr>
          <p:cNvPr id="219" name="Google Shape;219;p19"/>
          <p:cNvSpPr txBox="1">
            <a:spLocks noGrp="1"/>
          </p:cNvSpPr>
          <p:nvPr>
            <p:ph type="body" idx="1"/>
          </p:nvPr>
        </p:nvSpPr>
        <p:spPr>
          <a:xfrm>
            <a:off x="457200" y="1600200"/>
            <a:ext cx="8229600" cy="4525962"/>
          </a:xfrm>
          <a:prstGeom prst="rect">
            <a:avLst/>
          </a:prstGeom>
          <a:noFill/>
          <a:ln>
            <a:noFill/>
          </a:ln>
        </p:spPr>
        <p:txBody>
          <a:bodyPr spcFirstLastPara="1" wrap="square" lIns="91425" tIns="45700" rIns="91425" bIns="45700" anchor="t" anchorCtr="0">
            <a:normAutofit/>
          </a:bodyPr>
          <a:lstStyle/>
          <a:p>
            <a:pPr marL="514350" lvl="0" indent="-514350" algn="l" rtl="0">
              <a:lnSpc>
                <a:spcPct val="100000"/>
              </a:lnSpc>
              <a:spcBef>
                <a:spcPts val="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Jewish people only.</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only those who do good works.</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saints, but not sinners.</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everyone.</a:t>
            </a:r>
            <a:endParaRPr/>
          </a:p>
          <a:p>
            <a:pPr marL="514350" lvl="0" indent="-514350" algn="l" rtl="0">
              <a:lnSpc>
                <a:spcPct val="100000"/>
              </a:lnSpc>
              <a:spcBef>
                <a:spcPts val="640"/>
              </a:spcBef>
              <a:spcAft>
                <a:spcPts val="0"/>
              </a:spcAft>
              <a:buClr>
                <a:schemeClr val="dk1"/>
              </a:buClr>
              <a:buSzPts val="3200"/>
              <a:buNone/>
            </a:pPr>
            <a:endParaRPr sz="3200" b="0" i="0" u="none">
              <a:solidFill>
                <a:schemeClr val="dk1"/>
              </a:solidFill>
              <a:latin typeface="Calibri"/>
              <a:ea typeface="Calibri"/>
              <a:cs typeface="Calibri"/>
              <a:sym typeface="Calibri"/>
            </a:endParaRPr>
          </a:p>
          <a:p>
            <a:pPr marL="514350" lvl="0" indent="-514350" algn="l" rtl="0">
              <a:lnSpc>
                <a:spcPct val="100000"/>
              </a:lnSpc>
              <a:spcBef>
                <a:spcPts val="640"/>
              </a:spcBef>
              <a:spcAft>
                <a:spcPts val="0"/>
              </a:spcAft>
              <a:buClr>
                <a:schemeClr val="dk1"/>
              </a:buClr>
              <a:buSzPts val="3200"/>
              <a:buNone/>
            </a:pPr>
            <a:r>
              <a:rPr lang="en-US" sz="3200" b="0" i="0" u="none">
                <a:solidFill>
                  <a:schemeClr val="dk1"/>
                </a:solidFill>
                <a:latin typeface="Calibri"/>
                <a:ea typeface="Calibri"/>
                <a:cs typeface="Calibri"/>
                <a:sym typeface="Calibri"/>
              </a:rPr>
              <a:t>		</a:t>
            </a:r>
            <a:endParaRPr/>
          </a:p>
          <a:p>
            <a:pPr marL="514350" lvl="0" indent="-514350" algn="l" rtl="0">
              <a:lnSpc>
                <a:spcPct val="100000"/>
              </a:lnSpc>
              <a:spcBef>
                <a:spcPts val="640"/>
              </a:spcBef>
              <a:spcAft>
                <a:spcPts val="0"/>
              </a:spcAft>
              <a:buClr>
                <a:schemeClr val="dk1"/>
              </a:buClr>
              <a:buSzPts val="3200"/>
              <a:buNone/>
            </a:pPr>
            <a:r>
              <a:rPr lang="en-US" sz="3200" b="0" i="0" u="none">
                <a:solidFill>
                  <a:schemeClr val="dk1"/>
                </a:solidFill>
                <a:latin typeface="Calibri"/>
                <a:ea typeface="Calibri"/>
                <a:cs typeface="Calibri"/>
                <a:sym typeface="Calibri"/>
              </a:rPr>
              <a:t>	</a:t>
            </a:r>
            <a:endParaRPr/>
          </a:p>
          <a:p>
            <a:pPr marL="342900" lvl="0" indent="-139700" algn="l" rtl="0">
              <a:spcBef>
                <a:spcPts val="640"/>
              </a:spcBef>
              <a:spcAft>
                <a:spcPts val="0"/>
              </a:spcAft>
              <a:buClr>
                <a:schemeClr val="dk1"/>
              </a:buClr>
              <a:buSzPts val="3200"/>
              <a:buNone/>
            </a:pPr>
            <a:endParaRPr sz="3200" b="0" i="0" u="none">
              <a:solidFill>
                <a:schemeClr val="dk1"/>
              </a:solidFill>
              <a:latin typeface="Calibri"/>
              <a:ea typeface="Calibri"/>
              <a:cs typeface="Calibri"/>
              <a:sym typeface="Calibri"/>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pic>
        <p:nvPicPr>
          <p:cNvPr id="224" name="Google Shape;224;p20"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25" name="Google Shape;225;p20"/>
          <p:cNvSpPr txBox="1">
            <a:spLocks noGrp="1"/>
          </p:cNvSpPr>
          <p:nvPr>
            <p:ph type="title"/>
          </p:nvPr>
        </p:nvSpPr>
        <p:spPr>
          <a:xfrm>
            <a:off x="457200" y="381000"/>
            <a:ext cx="86868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2. The prodigal son…</a:t>
            </a:r>
            <a:endParaRPr/>
          </a:p>
        </p:txBody>
      </p:sp>
      <p:sp>
        <p:nvSpPr>
          <p:cNvPr id="226" name="Google Shape;226;p20"/>
          <p:cNvSpPr txBox="1">
            <a:spLocks noGrp="1"/>
          </p:cNvSpPr>
          <p:nvPr>
            <p:ph type="body" idx="1"/>
          </p:nvPr>
        </p:nvSpPr>
        <p:spPr>
          <a:xfrm>
            <a:off x="457200" y="1524000"/>
            <a:ext cx="8229600" cy="5059362"/>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partied with his inheritance money.</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never returned home.</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sought his father’s forgiveness.</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both a and c</a:t>
            </a:r>
            <a:endParaRPr/>
          </a:p>
          <a:p>
            <a:pPr marL="342900" lvl="0" indent="-139700" algn="l" rtl="0">
              <a:spcBef>
                <a:spcPts val="640"/>
              </a:spcBef>
              <a:spcAft>
                <a:spcPts val="0"/>
              </a:spcAft>
              <a:buClr>
                <a:schemeClr val="dk1"/>
              </a:buClr>
              <a:buSzPts val="3200"/>
              <a:buNone/>
            </a:pPr>
            <a:endParaRPr sz="3200" b="0" i="0" u="none">
              <a:solidFill>
                <a:schemeClr val="dk1"/>
              </a:solidFill>
              <a:latin typeface="Arial"/>
              <a:ea typeface="Arial"/>
              <a:cs typeface="Arial"/>
              <a:sym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pic>
        <p:nvPicPr>
          <p:cNvPr id="231" name="Google Shape;231;p21"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32" name="Google Shape;232;p21"/>
          <p:cNvSpPr txBox="1">
            <a:spLocks noGrp="1"/>
          </p:cNvSpPr>
          <p:nvPr>
            <p:ph type="title"/>
          </p:nvPr>
        </p:nvSpPr>
        <p:spPr>
          <a:xfrm>
            <a:off x="457200" y="609600"/>
            <a:ext cx="8229600" cy="1219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3. The older brother was angry because…</a:t>
            </a:r>
            <a:endParaRPr/>
          </a:p>
        </p:txBody>
      </p:sp>
      <p:sp>
        <p:nvSpPr>
          <p:cNvPr id="233" name="Google Shape;233;p21"/>
          <p:cNvSpPr txBox="1">
            <a:spLocks noGrp="1"/>
          </p:cNvSpPr>
          <p:nvPr>
            <p:ph type="body" idx="1"/>
          </p:nvPr>
        </p:nvSpPr>
        <p:spPr>
          <a:xfrm>
            <a:off x="457200" y="2209800"/>
            <a:ext cx="6934200" cy="4343400"/>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he remained faithful.</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no one had thrown him a party.</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both a and b</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none of the above.</a:t>
            </a:r>
            <a:endParaRPr/>
          </a:p>
          <a:p>
            <a:pPr marL="342900" lvl="0" indent="-139700" algn="l" rtl="0">
              <a:spcBef>
                <a:spcPts val="640"/>
              </a:spcBef>
              <a:spcAft>
                <a:spcPts val="0"/>
              </a:spcAft>
              <a:buClr>
                <a:schemeClr val="dk1"/>
              </a:buClr>
              <a:buSzPts val="3200"/>
              <a:buNone/>
            </a:pPr>
            <a:endParaRPr sz="3200" b="0" i="0" u="none">
              <a:solidFill>
                <a:schemeClr val="dk1"/>
              </a:solidFill>
              <a:latin typeface="Arial"/>
              <a:ea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pic>
        <p:nvPicPr>
          <p:cNvPr id="238" name="Google Shape;238;p22"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39" name="Google Shape;239;p22"/>
          <p:cNvSpPr txBox="1">
            <a:spLocks noGrp="1"/>
          </p:cNvSpPr>
          <p:nvPr>
            <p:ph type="title"/>
          </p:nvPr>
        </p:nvSpPr>
        <p:spPr>
          <a:xfrm>
            <a:off x="457200" y="533400"/>
            <a:ext cx="8229600" cy="12954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4. The father was watching for his son’s return because…</a:t>
            </a:r>
            <a:endParaRPr/>
          </a:p>
        </p:txBody>
      </p:sp>
      <p:sp>
        <p:nvSpPr>
          <p:cNvPr id="240" name="Google Shape;240;p22"/>
          <p:cNvSpPr txBox="1">
            <a:spLocks noGrp="1"/>
          </p:cNvSpPr>
          <p:nvPr>
            <p:ph type="body" idx="1"/>
          </p:nvPr>
        </p:nvSpPr>
        <p:spPr>
          <a:xfrm>
            <a:off x="457200" y="2133600"/>
            <a:ext cx="8229600" cy="3992562"/>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he was going to demand repayment plus interest.</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he unconditionally loved his son.</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he wanted to punish his son.</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he wasn’t really watching.</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p23"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46" name="Google Shape;246;p23"/>
          <p:cNvSpPr txBox="1">
            <a:spLocks noGrp="1"/>
          </p:cNvSpPr>
          <p:nvPr>
            <p:ph type="title"/>
          </p:nvPr>
        </p:nvSpPr>
        <p:spPr>
          <a:xfrm>
            <a:off x="457200" y="381000"/>
            <a:ext cx="8305800" cy="10668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5. God’s love and forgiveness…</a:t>
            </a:r>
            <a:endParaRPr/>
          </a:p>
        </p:txBody>
      </p:sp>
      <p:sp>
        <p:nvSpPr>
          <p:cNvPr id="247" name="Google Shape;247;p23"/>
          <p:cNvSpPr txBox="1">
            <a:spLocks noGrp="1"/>
          </p:cNvSpPr>
          <p:nvPr>
            <p:ph type="body" idx="1"/>
          </p:nvPr>
        </p:nvSpPr>
        <p:spPr>
          <a:xfrm>
            <a:off x="457200" y="1676400"/>
            <a:ext cx="8229600" cy="4830762"/>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are unconditional.</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include everyone.</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are for Y-O-U.</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all of the above.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pic>
        <p:nvPicPr>
          <p:cNvPr id="252" name="Google Shape;252;p24"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53" name="Google Shape;253;p24"/>
          <p:cNvSpPr txBox="1">
            <a:spLocks noGrp="1"/>
          </p:cNvSpPr>
          <p:nvPr>
            <p:ph type="title"/>
          </p:nvPr>
        </p:nvSpPr>
        <p:spPr>
          <a:xfrm>
            <a:off x="457200" y="609600"/>
            <a:ext cx="8001000" cy="11430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6. In the parables of the lost and found in Luke 15…</a:t>
            </a:r>
            <a:endParaRPr/>
          </a:p>
        </p:txBody>
      </p:sp>
      <p:sp>
        <p:nvSpPr>
          <p:cNvPr id="254" name="Google Shape;254;p24"/>
          <p:cNvSpPr txBox="1">
            <a:spLocks noGrp="1"/>
          </p:cNvSpPr>
          <p:nvPr>
            <p:ph type="body" idx="1"/>
          </p:nvPr>
        </p:nvSpPr>
        <p:spPr>
          <a:xfrm>
            <a:off x="457200" y="2209800"/>
            <a:ext cx="8229600" cy="4648200"/>
          </a:xfrm>
          <a:prstGeom prst="rect">
            <a:avLst/>
          </a:prstGeom>
          <a:noFill/>
          <a:ln>
            <a:noFill/>
          </a:ln>
        </p:spPr>
        <p:txBody>
          <a:bodyPr spcFirstLastPara="1" wrap="square" lIns="91425" tIns="45700" rIns="91425" bIns="45700" anchor="t" anchorCtr="0">
            <a:noAutofit/>
          </a:bodyPr>
          <a:lstStyle/>
          <a:p>
            <a:pPr marL="514350" lvl="0" indent="-514350" algn="l" rtl="0">
              <a:lnSpc>
                <a:spcPct val="100000"/>
              </a:lnSpc>
              <a:spcBef>
                <a:spcPts val="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people were searching, but nothing was ever found.</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those who found their “lost items” celebrated.</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we discover that God’s love is unconditional. </a:t>
            </a:r>
            <a:endParaRPr/>
          </a:p>
          <a:p>
            <a:pPr marL="514350" lvl="0" indent="-514350" algn="l" rtl="0">
              <a:lnSpc>
                <a:spcPct val="100000"/>
              </a:lnSpc>
              <a:spcBef>
                <a:spcPts val="640"/>
              </a:spcBef>
              <a:spcAft>
                <a:spcPts val="0"/>
              </a:spcAft>
              <a:buClr>
                <a:schemeClr val="dk1"/>
              </a:buClr>
              <a:buSzPts val="3200"/>
              <a:buAutoNum type="alphaLcPeriod"/>
            </a:pPr>
            <a:r>
              <a:rPr lang="en-US" sz="3200" b="0" i="0" u="none">
                <a:solidFill>
                  <a:schemeClr val="dk1"/>
                </a:solidFill>
                <a:latin typeface="Arial"/>
                <a:ea typeface="Arial"/>
                <a:cs typeface="Arial"/>
                <a:sym typeface="Arial"/>
              </a:rPr>
              <a:t>both b and c</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pic>
        <p:nvPicPr>
          <p:cNvPr id="259" name="Google Shape;259;p25"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60" name="Google Shape;260;p25"/>
          <p:cNvSpPr txBox="1">
            <a:spLocks noGrp="1"/>
          </p:cNvSpPr>
          <p:nvPr>
            <p:ph type="title"/>
          </p:nvPr>
        </p:nvSpPr>
        <p:spPr>
          <a:xfrm>
            <a:off x="457200" y="533400"/>
            <a:ext cx="8305800" cy="13716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br>
              <a:rPr lang="en-US" sz="4000" b="0" i="0" u="none">
                <a:solidFill>
                  <a:schemeClr val="dk1"/>
                </a:solidFill>
                <a:latin typeface="Arial"/>
                <a:ea typeface="Arial"/>
                <a:cs typeface="Arial"/>
                <a:sym typeface="Arial"/>
              </a:rPr>
            </a:br>
            <a:r>
              <a:rPr lang="en-US" sz="4000" b="0" i="0" u="none">
                <a:solidFill>
                  <a:schemeClr val="dk1"/>
                </a:solidFill>
                <a:latin typeface="Arial"/>
                <a:ea typeface="Arial"/>
                <a:cs typeface="Arial"/>
                <a:sym typeface="Arial"/>
              </a:rPr>
              <a:t>7. The lost and found parables have a common theme: What is lost can never be replaced.</a:t>
            </a:r>
            <a:endParaRPr/>
          </a:p>
        </p:txBody>
      </p:sp>
      <p:sp>
        <p:nvSpPr>
          <p:cNvPr id="261" name="Google Shape;261;p25"/>
          <p:cNvSpPr txBox="1">
            <a:spLocks noGrp="1"/>
          </p:cNvSpPr>
          <p:nvPr>
            <p:ph type="body" idx="1"/>
          </p:nvPr>
        </p:nvSpPr>
        <p:spPr>
          <a:xfrm>
            <a:off x="457200" y="2743200"/>
            <a:ext cx="8001000" cy="3352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None/>
            </a:pPr>
            <a:r>
              <a:rPr lang="en-US" sz="3200" b="0" i="0" u="none">
                <a:solidFill>
                  <a:schemeClr val="dk1"/>
                </a:solidFill>
                <a:latin typeface="Arial"/>
                <a:ea typeface="Arial"/>
                <a:cs typeface="Arial"/>
                <a:sym typeface="Arial"/>
              </a:rPr>
              <a:t>a. True</a:t>
            </a:r>
            <a:endParaRPr/>
          </a:p>
          <a:p>
            <a:pPr marL="342900" lvl="0" indent="-342900" algn="l" rtl="0">
              <a:lnSpc>
                <a:spcPct val="100000"/>
              </a:lnSpc>
              <a:spcBef>
                <a:spcPts val="640"/>
              </a:spcBef>
              <a:spcAft>
                <a:spcPts val="0"/>
              </a:spcAft>
              <a:buClr>
                <a:schemeClr val="dk1"/>
              </a:buClr>
              <a:buSzPts val="3200"/>
              <a:buNone/>
            </a:pPr>
            <a:r>
              <a:rPr lang="en-US" sz="3200" b="0" i="0" u="none">
                <a:solidFill>
                  <a:schemeClr val="dk1"/>
                </a:solidFill>
                <a:latin typeface="Arial"/>
                <a:ea typeface="Arial"/>
                <a:cs typeface="Arial"/>
                <a:sym typeface="Arial"/>
              </a:rPr>
              <a:t>b. False </a:t>
            </a:r>
            <a:endParaRPr/>
          </a:p>
          <a:p>
            <a:pPr marL="342900" lvl="0" indent="-139700" algn="l" rtl="0">
              <a:spcBef>
                <a:spcPts val="640"/>
              </a:spcBef>
              <a:spcAft>
                <a:spcPts val="0"/>
              </a:spcAft>
              <a:buClr>
                <a:schemeClr val="dk1"/>
              </a:buClr>
              <a:buSzPts val="3200"/>
              <a:buNone/>
            </a:pPr>
            <a:endParaRPr sz="3200" b="0" i="0" u="none">
              <a:solidFill>
                <a:schemeClr val="dk1"/>
              </a:solidFill>
              <a:latin typeface="Arial"/>
              <a:ea typeface="Arial"/>
              <a:cs typeface="Arial"/>
              <a:sym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pic>
        <p:nvPicPr>
          <p:cNvPr id="266" name="Google Shape;266;p26" descr="slide_1"/>
          <p:cNvPicPr preferRelativeResize="0"/>
          <p:nvPr/>
        </p:nvPicPr>
        <p:blipFill rotWithShape="1">
          <a:blip r:embed="rId3">
            <a:alphaModFix/>
          </a:blip>
          <a:srcRect/>
          <a:stretch/>
        </p:blipFill>
        <p:spPr>
          <a:xfrm>
            <a:off x="-350837" y="0"/>
            <a:ext cx="9494837" cy="6858000"/>
          </a:xfrm>
          <a:prstGeom prst="rect">
            <a:avLst/>
          </a:prstGeom>
          <a:noFill/>
          <a:ln>
            <a:noFill/>
          </a:ln>
        </p:spPr>
      </p:pic>
      <p:sp>
        <p:nvSpPr>
          <p:cNvPr id="267" name="Google Shape;267;p26"/>
          <p:cNvSpPr txBox="1">
            <a:spLocks noGrp="1"/>
          </p:cNvSpPr>
          <p:nvPr>
            <p:ph type="title"/>
          </p:nvPr>
        </p:nvSpPr>
        <p:spPr>
          <a:xfrm>
            <a:off x="457200" y="609600"/>
            <a:ext cx="8305800" cy="12192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Clr>
                <a:schemeClr val="dk1"/>
              </a:buClr>
              <a:buSzPts val="4000"/>
              <a:buFont typeface="Arial"/>
              <a:buNone/>
            </a:pPr>
            <a:r>
              <a:rPr lang="en-US" sz="4000" b="0" i="0" u="none">
                <a:solidFill>
                  <a:schemeClr val="dk1"/>
                </a:solidFill>
                <a:latin typeface="Arial"/>
                <a:ea typeface="Arial"/>
                <a:cs typeface="Arial"/>
                <a:sym typeface="Arial"/>
              </a:rPr>
              <a:t>8. As Christians, we do not need to fear ever being lost.</a:t>
            </a:r>
            <a:endParaRPr/>
          </a:p>
        </p:txBody>
      </p:sp>
      <p:sp>
        <p:nvSpPr>
          <p:cNvPr id="268" name="Google Shape;268;p26"/>
          <p:cNvSpPr txBox="1">
            <a:spLocks noGrp="1"/>
          </p:cNvSpPr>
          <p:nvPr>
            <p:ph type="body" idx="1"/>
          </p:nvPr>
        </p:nvSpPr>
        <p:spPr>
          <a:xfrm>
            <a:off x="457200" y="2057400"/>
            <a:ext cx="8001000" cy="40386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None/>
            </a:pPr>
            <a:r>
              <a:rPr lang="en-US" sz="3200" b="0" i="0" u="none">
                <a:solidFill>
                  <a:schemeClr val="dk1"/>
                </a:solidFill>
                <a:latin typeface="Arial"/>
                <a:ea typeface="Arial"/>
                <a:cs typeface="Arial"/>
                <a:sym typeface="Arial"/>
              </a:rPr>
              <a:t>a. True</a:t>
            </a:r>
            <a:endParaRPr/>
          </a:p>
          <a:p>
            <a:pPr marL="342900" lvl="0" indent="-342900" algn="l" rtl="0">
              <a:lnSpc>
                <a:spcPct val="100000"/>
              </a:lnSpc>
              <a:spcBef>
                <a:spcPts val="640"/>
              </a:spcBef>
              <a:spcAft>
                <a:spcPts val="0"/>
              </a:spcAft>
              <a:buClr>
                <a:schemeClr val="dk1"/>
              </a:buClr>
              <a:buSzPts val="3200"/>
              <a:buNone/>
            </a:pPr>
            <a:r>
              <a:rPr lang="en-US" sz="3200" b="0" i="0" u="none">
                <a:solidFill>
                  <a:schemeClr val="dk1"/>
                </a:solidFill>
                <a:latin typeface="Arial"/>
                <a:ea typeface="Arial"/>
                <a:cs typeface="Arial"/>
                <a:sym typeface="Arial"/>
              </a:rPr>
              <a:t>b. False</a:t>
            </a:r>
            <a:endParaRPr/>
          </a:p>
          <a:p>
            <a:pPr marL="342900" lvl="0" indent="-139700" algn="l" rtl="0">
              <a:spcBef>
                <a:spcPts val="640"/>
              </a:spcBef>
              <a:spcAft>
                <a:spcPts val="0"/>
              </a:spcAft>
              <a:buClr>
                <a:schemeClr val="dk1"/>
              </a:buClr>
              <a:buSzPts val="3200"/>
              <a:buNone/>
            </a:pPr>
            <a:endParaRPr sz="3200" b="0" i="0" u="none">
              <a:solidFill>
                <a:schemeClr val="dk1"/>
              </a:solidFill>
              <a:latin typeface="Arial"/>
              <a:ea typeface="Arial"/>
              <a:cs typeface="Arial"/>
              <a:sym typeface="Aria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Google Shape;273;p27"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274" name="Google Shape;274;p27"/>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None/>
            </a:pPr>
            <a:r>
              <a:rPr lang="en-US" sz="6000" b="0" i="0" u="none">
                <a:solidFill>
                  <a:schemeClr val="dk1"/>
                </a:solidFill>
                <a:latin typeface="Arial"/>
                <a:ea typeface="Arial"/>
                <a:cs typeface="Arial"/>
                <a:sym typeface="Arial"/>
              </a:rPr>
              <a:t>Take a Break</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pic>
        <p:nvPicPr>
          <p:cNvPr id="100" name="Google Shape;100;p3"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1" name="Google Shape;101;p3"/>
          <p:cNvSpPr txBox="1">
            <a:spLocks noGrp="1"/>
          </p:cNvSpPr>
          <p:nvPr>
            <p:ph type="title"/>
          </p:nvPr>
        </p:nvSpPr>
        <p:spPr>
          <a:xfrm>
            <a:off x="457200" y="6858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Today’s Story</a:t>
            </a:r>
            <a:endParaRPr/>
          </a:p>
        </p:txBody>
      </p:sp>
      <p:sp>
        <p:nvSpPr>
          <p:cNvPr id="102" name="Google Shape;102;p3"/>
          <p:cNvSpPr txBox="1">
            <a:spLocks noGrp="1"/>
          </p:cNvSpPr>
          <p:nvPr>
            <p:ph type="body" idx="1"/>
          </p:nvPr>
        </p:nvSpPr>
        <p:spPr>
          <a:xfrm>
            <a:off x="381000" y="1828800"/>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Bible Text: Luke 15</a:t>
            </a:r>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Lesson Focus: God always makes an extra effort to find the lost and welcome them home.</a:t>
            </a:r>
            <a:endParaRPr/>
          </a:p>
          <a:p>
            <a:pPr marL="342900" lvl="0" indent="-342900" algn="l" rtl="0">
              <a:lnSpc>
                <a:spcPct val="100000"/>
              </a:lnSpc>
              <a:spcBef>
                <a:spcPts val="640"/>
              </a:spcBef>
              <a:spcAft>
                <a:spcPts val="0"/>
              </a:spcAft>
              <a:buClr>
                <a:schemeClr val="dk1"/>
              </a:buClr>
              <a:buSzPts val="3200"/>
              <a:buFont typeface="Arial"/>
              <a:buChar char="•"/>
            </a:pPr>
            <a:r>
              <a:rPr lang="en-US" sz="3200" b="0" i="0" u="none">
                <a:solidFill>
                  <a:schemeClr val="dk1"/>
                </a:solidFill>
                <a:latin typeface="Arial"/>
                <a:ea typeface="Arial"/>
                <a:cs typeface="Arial"/>
                <a:sym typeface="Arial"/>
              </a:rPr>
              <a:t>Big Question: Does God really look for everyone who is lost?</a:t>
            </a:r>
            <a:endParaRPr/>
          </a:p>
          <a:p>
            <a:pPr marL="34290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Arial"/>
              <a:ea typeface="Arial"/>
              <a:cs typeface="Arial"/>
              <a:sym typeface="Arial"/>
            </a:endParaRPr>
          </a:p>
          <a:p>
            <a:pPr marL="34290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lvl="0" indent="-139700" algn="l" rtl="0">
              <a:lnSpc>
                <a:spcPct val="100000"/>
              </a:lnSpc>
              <a:spcBef>
                <a:spcPts val="640"/>
              </a:spcBef>
              <a:spcAft>
                <a:spcPts val="0"/>
              </a:spcAft>
              <a:buClr>
                <a:schemeClr val="dk1"/>
              </a:buClr>
              <a:buSzPts val="3200"/>
              <a:buFont typeface="Arial"/>
              <a:buNone/>
            </a:pPr>
            <a:endParaRPr sz="3200" b="0" i="0" u="none">
              <a:solidFill>
                <a:schemeClr val="dk1"/>
              </a:solidFill>
              <a:latin typeface="Calibri"/>
              <a:ea typeface="Calibri"/>
              <a:cs typeface="Calibri"/>
              <a:sym typeface="Calibri"/>
            </a:endParaRPr>
          </a:p>
          <a:p>
            <a:pPr marL="342900" lvl="0" indent="-139700" algn="l" rtl="0">
              <a:spcBef>
                <a:spcPts val="640"/>
              </a:spcBef>
              <a:spcAft>
                <a:spcPts val="0"/>
              </a:spcAft>
              <a:buClr>
                <a:schemeClr val="dk1"/>
              </a:buClr>
              <a:buSzPts val="3200"/>
              <a:buNone/>
            </a:pPr>
            <a:endParaRPr sz="3200" b="0" i="0" u="none">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pic>
        <p:nvPicPr>
          <p:cNvPr id="107" name="Google Shape;107;p4"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08" name="Google Shape;108;p4"/>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Key Words</a:t>
            </a:r>
            <a:endParaRPr/>
          </a:p>
        </p:txBody>
      </p:sp>
      <p:sp>
        <p:nvSpPr>
          <p:cNvPr id="109" name="Google Shape;109;p4"/>
          <p:cNvSpPr txBox="1">
            <a:spLocks noGrp="1"/>
          </p:cNvSpPr>
          <p:nvPr>
            <p:ph type="body" idx="1"/>
          </p:nvPr>
        </p:nvSpPr>
        <p:spPr>
          <a:xfrm>
            <a:off x="457200" y="1447800"/>
            <a:ext cx="8229600" cy="4525962"/>
          </a:xfrm>
          <a:prstGeom prst="rect">
            <a:avLst/>
          </a:prstGeom>
          <a:noFill/>
          <a:ln>
            <a:noFill/>
          </a:ln>
        </p:spPr>
        <p:txBody>
          <a:bodyPr spcFirstLastPara="1" wrap="square" lIns="91425" tIns="45700" rIns="91425" bIns="45700" anchor="t" anchorCtr="0">
            <a:noAutofit/>
          </a:bodyPr>
          <a:lstStyle/>
          <a:p>
            <a:pPr marL="457200" lvl="0" indent="-457200" algn="l" rtl="0">
              <a:lnSpc>
                <a:spcPct val="100000"/>
              </a:lnSpc>
              <a:spcBef>
                <a:spcPts val="0"/>
              </a:spcBef>
              <a:spcAft>
                <a:spcPts val="0"/>
              </a:spcAft>
              <a:buClr>
                <a:schemeClr val="dk1"/>
              </a:buClr>
              <a:buSzPts val="2100"/>
              <a:buNone/>
            </a:pPr>
            <a:r>
              <a:rPr lang="en-US" sz="2100" b="1" i="0" u="none">
                <a:solidFill>
                  <a:schemeClr val="dk1"/>
                </a:solidFill>
                <a:latin typeface="Arial"/>
                <a:ea typeface="Arial"/>
                <a:cs typeface="Arial"/>
                <a:sym typeface="Arial"/>
              </a:rPr>
              <a:t>LOST: </a:t>
            </a:r>
            <a:r>
              <a:rPr lang="en-US" sz="2100" b="0" i="0" u="none">
                <a:solidFill>
                  <a:schemeClr val="dk1"/>
                </a:solidFill>
                <a:latin typeface="Arial"/>
                <a:ea typeface="Arial"/>
                <a:cs typeface="Arial"/>
                <a:sym typeface="Arial"/>
              </a:rPr>
              <a:t>the result of having gone astray. We may be lost in the sense of being missed by those from whom we have departed and in the sense of not being able to return to the proper place or path.</a:t>
            </a:r>
            <a:endParaRPr/>
          </a:p>
          <a:p>
            <a:pPr marL="457200" lvl="0" indent="-457200" algn="l" rtl="0">
              <a:lnSpc>
                <a:spcPct val="100000"/>
              </a:lnSpc>
              <a:spcBef>
                <a:spcPts val="0"/>
              </a:spcBef>
              <a:spcAft>
                <a:spcPts val="0"/>
              </a:spcAft>
              <a:buClr>
                <a:schemeClr val="dk1"/>
              </a:buClr>
              <a:buSzPts val="2100"/>
              <a:buNone/>
            </a:pPr>
            <a:r>
              <a:rPr lang="en-US" sz="2100" b="1" i="0" u="none">
                <a:solidFill>
                  <a:schemeClr val="dk1"/>
                </a:solidFill>
                <a:latin typeface="Arial"/>
                <a:ea typeface="Arial"/>
                <a:cs typeface="Arial"/>
                <a:sym typeface="Arial"/>
              </a:rPr>
              <a:t>FOUND: </a:t>
            </a:r>
            <a:r>
              <a:rPr lang="en-US" sz="2100" b="0" i="0" u="none">
                <a:solidFill>
                  <a:schemeClr val="dk1"/>
                </a:solidFill>
                <a:latin typeface="Arial"/>
                <a:ea typeface="Arial"/>
                <a:cs typeface="Arial"/>
                <a:sym typeface="Arial"/>
              </a:rPr>
              <a:t>the result of searching to locate, attain, or obtain that which or whom was lost.</a:t>
            </a:r>
            <a:endParaRPr/>
          </a:p>
          <a:p>
            <a:pPr marL="457200" lvl="0" indent="-457200" algn="l" rtl="0">
              <a:lnSpc>
                <a:spcPct val="100000"/>
              </a:lnSpc>
              <a:spcBef>
                <a:spcPts val="0"/>
              </a:spcBef>
              <a:spcAft>
                <a:spcPts val="0"/>
              </a:spcAft>
              <a:buClr>
                <a:schemeClr val="dk1"/>
              </a:buClr>
              <a:buSzPts val="2100"/>
              <a:buNone/>
            </a:pPr>
            <a:r>
              <a:rPr lang="en-US" sz="2100" b="1" i="0" u="none">
                <a:solidFill>
                  <a:schemeClr val="dk1"/>
                </a:solidFill>
                <a:latin typeface="Arial"/>
                <a:ea typeface="Arial"/>
                <a:cs typeface="Arial"/>
                <a:sym typeface="Arial"/>
              </a:rPr>
              <a:t>GRACE: </a:t>
            </a:r>
            <a:r>
              <a:rPr lang="en-US" sz="2100" b="0" i="0" u="none">
                <a:solidFill>
                  <a:schemeClr val="dk1"/>
                </a:solidFill>
                <a:latin typeface="Arial"/>
                <a:ea typeface="Arial"/>
                <a:cs typeface="Arial"/>
                <a:sym typeface="Arial"/>
              </a:rPr>
              <a:t>the freely given, unmerited favor and love of God; “God’s Riches at Christ’s Expense.”</a:t>
            </a:r>
            <a:endParaRPr/>
          </a:p>
          <a:p>
            <a:pPr marL="457200" lvl="0" indent="-457200" algn="l" rtl="0">
              <a:lnSpc>
                <a:spcPct val="100000"/>
              </a:lnSpc>
              <a:spcBef>
                <a:spcPts val="0"/>
              </a:spcBef>
              <a:spcAft>
                <a:spcPts val="0"/>
              </a:spcAft>
              <a:buClr>
                <a:schemeClr val="dk1"/>
              </a:buClr>
              <a:buSzPts val="2100"/>
              <a:buNone/>
            </a:pPr>
            <a:r>
              <a:rPr lang="en-US" sz="2100" b="1" i="0" u="none">
                <a:solidFill>
                  <a:schemeClr val="dk1"/>
                </a:solidFill>
                <a:latin typeface="Arial"/>
                <a:ea typeface="Arial"/>
                <a:cs typeface="Arial"/>
                <a:sym typeface="Arial"/>
              </a:rPr>
              <a:t>FORGIVENESS: </a:t>
            </a:r>
            <a:r>
              <a:rPr lang="en-US" sz="2100" b="0" i="0" u="none">
                <a:solidFill>
                  <a:schemeClr val="dk1"/>
                </a:solidFill>
                <a:latin typeface="Arial"/>
                <a:ea typeface="Arial"/>
                <a:cs typeface="Arial"/>
                <a:sym typeface="Arial"/>
              </a:rPr>
              <a:t>the pardoning of an offense or an offender; the act of holding a person blameless, as God freely does for us.</a:t>
            </a:r>
            <a:endParaRPr/>
          </a:p>
          <a:p>
            <a:pPr marL="457200" lvl="0" indent="-457200" algn="l" rtl="0">
              <a:lnSpc>
                <a:spcPct val="100000"/>
              </a:lnSpc>
              <a:spcBef>
                <a:spcPts val="0"/>
              </a:spcBef>
              <a:spcAft>
                <a:spcPts val="0"/>
              </a:spcAft>
              <a:buClr>
                <a:schemeClr val="dk1"/>
              </a:buClr>
              <a:buSzPts val="2100"/>
              <a:buNone/>
            </a:pPr>
            <a:r>
              <a:rPr lang="en-US" sz="2100" b="1" i="0" u="none">
                <a:solidFill>
                  <a:schemeClr val="dk1"/>
                </a:solidFill>
                <a:latin typeface="Arial"/>
                <a:ea typeface="Arial"/>
                <a:cs typeface="Arial"/>
                <a:sym typeface="Arial"/>
              </a:rPr>
              <a:t>CELEBRATE: </a:t>
            </a:r>
            <a:r>
              <a:rPr lang="en-US" sz="2100" b="0" i="0" u="none">
                <a:solidFill>
                  <a:schemeClr val="dk1"/>
                </a:solidFill>
                <a:latin typeface="Arial"/>
                <a:ea typeface="Arial"/>
                <a:cs typeface="Arial"/>
                <a:sym typeface="Arial"/>
              </a:rPr>
              <a:t>to make known publicly or to proclaim or praise widely when something special has happened, such as the lost being found and forgiven.</a:t>
            </a:r>
            <a:endParaRPr/>
          </a:p>
          <a:p>
            <a:pPr marL="457200" lvl="0" indent="-457200" algn="l" rtl="0">
              <a:lnSpc>
                <a:spcPct val="90000"/>
              </a:lnSpc>
              <a:spcBef>
                <a:spcPts val="420"/>
              </a:spcBef>
              <a:spcAft>
                <a:spcPts val="0"/>
              </a:spcAft>
              <a:buClr>
                <a:schemeClr val="dk1"/>
              </a:buClr>
              <a:buSzPts val="2100"/>
              <a:buNone/>
            </a:pPr>
            <a:endParaRPr sz="2100" b="0" i="0" u="none">
              <a:solidFill>
                <a:schemeClr val="dk1"/>
              </a:solidFill>
              <a:latin typeface="Calibri"/>
              <a:ea typeface="Calibri"/>
              <a:cs typeface="Calibri"/>
              <a:sym typeface="Calibri"/>
            </a:endParaRPr>
          </a:p>
          <a:p>
            <a:pPr marL="457200" lvl="0" indent="-457200" algn="l" rtl="0">
              <a:lnSpc>
                <a:spcPct val="90000"/>
              </a:lnSpc>
              <a:spcBef>
                <a:spcPts val="480"/>
              </a:spcBef>
              <a:spcAft>
                <a:spcPts val="0"/>
              </a:spcAft>
              <a:buClr>
                <a:schemeClr val="dk1"/>
              </a:buClr>
              <a:buSzPts val="2400"/>
              <a:buNone/>
            </a:pPr>
            <a:endParaRPr sz="2400" b="0" i="0" u="none">
              <a:solidFill>
                <a:schemeClr val="dk1"/>
              </a:solidFill>
              <a:latin typeface="Calibri"/>
              <a:ea typeface="Calibri"/>
              <a:cs typeface="Calibri"/>
              <a:sym typeface="Calibri"/>
            </a:endParaRPr>
          </a:p>
          <a:p>
            <a:pPr marL="457200" lvl="0" indent="-279400" algn="l" rtl="0">
              <a:lnSpc>
                <a:spcPct val="90000"/>
              </a:lnSpc>
              <a:spcBef>
                <a:spcPts val="560"/>
              </a:spcBef>
              <a:spcAft>
                <a:spcPts val="0"/>
              </a:spcAft>
              <a:buClr>
                <a:schemeClr val="dk1"/>
              </a:buClr>
              <a:buSzPts val="2800"/>
              <a:buFont typeface="Arial"/>
              <a:buNone/>
            </a:pPr>
            <a:endParaRPr sz="2800" b="0" i="0" u="none">
              <a:solidFill>
                <a:schemeClr val="dk1"/>
              </a:solidFill>
              <a:latin typeface="Calibri"/>
              <a:ea typeface="Calibri"/>
              <a:cs typeface="Calibri"/>
              <a:sym typeface="Calibri"/>
            </a:endParaRPr>
          </a:p>
          <a:p>
            <a:pPr marL="342900" lvl="0" indent="-165100" algn="l" rtl="0">
              <a:spcBef>
                <a:spcPts val="560"/>
              </a:spcBef>
              <a:spcAft>
                <a:spcPts val="0"/>
              </a:spcAft>
              <a:buClr>
                <a:schemeClr val="dk1"/>
              </a:buClr>
              <a:buSzPts val="2800"/>
              <a:buNone/>
            </a:pPr>
            <a:endParaRPr sz="2800" b="0" i="0" u="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pic>
        <p:nvPicPr>
          <p:cNvPr id="114" name="Google Shape;114;p5" descr="slide_4"/>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15" name="Google Shape;115;p5"/>
          <p:cNvSpPr txBox="1">
            <a:spLocks noGrp="1"/>
          </p:cNvSpPr>
          <p:nvPr>
            <p:ph type="title"/>
          </p:nvPr>
        </p:nvSpPr>
        <p:spPr>
          <a:xfrm>
            <a:off x="457200" y="274637"/>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Opening Prayer</a:t>
            </a:r>
            <a:endParaRPr/>
          </a:p>
        </p:txBody>
      </p:sp>
      <p:sp>
        <p:nvSpPr>
          <p:cNvPr id="116" name="Google Shape;116;p5"/>
          <p:cNvSpPr txBox="1">
            <a:spLocks noGrp="1"/>
          </p:cNvSpPr>
          <p:nvPr>
            <p:ph type="body" idx="1"/>
          </p:nvPr>
        </p:nvSpPr>
        <p:spPr>
          <a:xfrm>
            <a:off x="533400" y="1295400"/>
            <a:ext cx="8077200" cy="4267200"/>
          </a:xfrm>
          <a:prstGeom prst="rect">
            <a:avLst/>
          </a:prstGeom>
          <a:noFill/>
          <a:ln>
            <a:noFill/>
          </a:ln>
        </p:spPr>
        <p:txBody>
          <a:bodyPr spcFirstLastPara="1" wrap="square" lIns="91425" tIns="45700" rIns="91425" bIns="45700" anchor="t" anchorCtr="0">
            <a:noAutofit/>
          </a:bodyPr>
          <a:lstStyle/>
          <a:p>
            <a:pPr marL="342900" lvl="0" indent="-342900" algn="l" rtl="0">
              <a:lnSpc>
                <a:spcPct val="95000"/>
              </a:lnSpc>
              <a:spcBef>
                <a:spcPts val="0"/>
              </a:spcBef>
              <a:spcAft>
                <a:spcPts val="0"/>
              </a:spcAft>
              <a:buClr>
                <a:schemeClr val="dk1"/>
              </a:buClr>
              <a:buSzPts val="2000"/>
              <a:buNone/>
            </a:pPr>
            <a:r>
              <a:rPr lang="en-US" sz="2000" b="1" i="0" u="none">
                <a:solidFill>
                  <a:schemeClr val="dk1"/>
                </a:solidFill>
                <a:latin typeface="Arial"/>
                <a:ea typeface="Arial"/>
                <a:cs typeface="Arial"/>
                <a:sym typeface="Arial"/>
              </a:rPr>
              <a:t>Student 1: </a:t>
            </a:r>
            <a:r>
              <a:rPr lang="en-US" sz="2000" b="0" i="0" u="none">
                <a:solidFill>
                  <a:schemeClr val="dk1"/>
                </a:solidFill>
                <a:latin typeface="Arial"/>
                <a:ea typeface="Arial"/>
                <a:cs typeface="Arial"/>
                <a:sym typeface="Arial"/>
              </a:rPr>
              <a:t>Gracious God, at times it's difficult to understand the depth of your grace and forgiveness. </a:t>
            </a:r>
            <a:endParaRPr/>
          </a:p>
          <a:p>
            <a:pPr marL="342900" lvl="0" indent="-342900" algn="l" rtl="0">
              <a:lnSpc>
                <a:spcPct val="95000"/>
              </a:lnSpc>
              <a:spcBef>
                <a:spcPts val="400"/>
              </a:spcBef>
              <a:spcAft>
                <a:spcPts val="0"/>
              </a:spcAft>
              <a:buClr>
                <a:schemeClr val="dk1"/>
              </a:buClr>
              <a:buSzPts val="2000"/>
              <a:buNone/>
            </a:pPr>
            <a:r>
              <a:rPr lang="en-US" sz="2000" b="1" i="0" u="none">
                <a:solidFill>
                  <a:schemeClr val="dk1"/>
                </a:solidFill>
                <a:latin typeface="Arial"/>
                <a:ea typeface="Arial"/>
                <a:cs typeface="Arial"/>
                <a:sym typeface="Arial"/>
              </a:rPr>
              <a:t>Student 2:</a:t>
            </a:r>
            <a:r>
              <a:rPr lang="en-US" sz="2000" b="0" i="0" u="none">
                <a:solidFill>
                  <a:schemeClr val="dk1"/>
                </a:solidFill>
                <a:latin typeface="Arial"/>
                <a:ea typeface="Arial"/>
                <a:cs typeface="Arial"/>
                <a:sym typeface="Arial"/>
              </a:rPr>
              <a:t> Forgive us for those times when we have wandered away from you to do our own thing or follow our own desires. </a:t>
            </a:r>
            <a:endParaRPr/>
          </a:p>
          <a:p>
            <a:pPr marL="342900" lvl="0" indent="-342900" algn="l" rtl="0">
              <a:lnSpc>
                <a:spcPct val="95000"/>
              </a:lnSpc>
              <a:spcBef>
                <a:spcPts val="400"/>
              </a:spcBef>
              <a:spcAft>
                <a:spcPts val="0"/>
              </a:spcAft>
              <a:buClr>
                <a:schemeClr val="dk1"/>
              </a:buClr>
              <a:buSzPts val="2000"/>
              <a:buNone/>
            </a:pPr>
            <a:r>
              <a:rPr lang="en-US" sz="2000" b="1" i="0" u="none">
                <a:solidFill>
                  <a:schemeClr val="dk1"/>
                </a:solidFill>
                <a:latin typeface="Arial"/>
                <a:ea typeface="Arial"/>
                <a:cs typeface="Arial"/>
                <a:sym typeface="Arial"/>
              </a:rPr>
              <a:t>Student 3: </a:t>
            </a:r>
            <a:r>
              <a:rPr lang="en-US" sz="2000" b="0" i="0" u="none">
                <a:solidFill>
                  <a:schemeClr val="dk1"/>
                </a:solidFill>
                <a:latin typeface="Arial"/>
                <a:ea typeface="Arial"/>
                <a:cs typeface="Arial"/>
                <a:sym typeface="Arial"/>
              </a:rPr>
              <a:t>Thank you for your unconditional love and forgiveness that welcome us back with open arms. </a:t>
            </a:r>
            <a:endParaRPr/>
          </a:p>
          <a:p>
            <a:pPr marL="342900" lvl="0" indent="-342900" algn="l" rtl="0">
              <a:lnSpc>
                <a:spcPct val="95000"/>
              </a:lnSpc>
              <a:spcBef>
                <a:spcPts val="400"/>
              </a:spcBef>
              <a:spcAft>
                <a:spcPts val="0"/>
              </a:spcAft>
              <a:buClr>
                <a:schemeClr val="dk1"/>
              </a:buClr>
              <a:buSzPts val="2000"/>
              <a:buNone/>
            </a:pPr>
            <a:r>
              <a:rPr lang="en-US" sz="2000" b="1" i="0" u="none">
                <a:solidFill>
                  <a:schemeClr val="dk1"/>
                </a:solidFill>
                <a:latin typeface="Arial"/>
                <a:ea typeface="Arial"/>
                <a:cs typeface="Arial"/>
                <a:sym typeface="Arial"/>
              </a:rPr>
              <a:t>Student 4: </a:t>
            </a:r>
            <a:r>
              <a:rPr lang="en-US" sz="2000" b="0" i="0" u="none">
                <a:solidFill>
                  <a:schemeClr val="dk1"/>
                </a:solidFill>
                <a:latin typeface="Arial"/>
                <a:ea typeface="Arial"/>
                <a:cs typeface="Arial"/>
                <a:sym typeface="Arial"/>
              </a:rPr>
              <a:t>Help us, Lord, to understand that you love everybody, not because of what we have or have not done, but because we are your creation, created in your image. </a:t>
            </a:r>
            <a:endParaRPr/>
          </a:p>
          <a:p>
            <a:pPr marL="342900" lvl="0" indent="-342900" algn="l" rtl="0">
              <a:lnSpc>
                <a:spcPct val="95000"/>
              </a:lnSpc>
              <a:spcBef>
                <a:spcPts val="400"/>
              </a:spcBef>
              <a:spcAft>
                <a:spcPts val="0"/>
              </a:spcAft>
              <a:buClr>
                <a:schemeClr val="dk1"/>
              </a:buClr>
              <a:buSzPts val="2000"/>
              <a:buNone/>
            </a:pPr>
            <a:r>
              <a:rPr lang="en-US" sz="2000" b="1" i="0" u="none">
                <a:solidFill>
                  <a:schemeClr val="dk1"/>
                </a:solidFill>
                <a:latin typeface="Arial"/>
                <a:ea typeface="Arial"/>
                <a:cs typeface="Arial"/>
                <a:sym typeface="Arial"/>
              </a:rPr>
              <a:t>Student 5: </a:t>
            </a:r>
            <a:r>
              <a:rPr lang="en-US" sz="2000" b="0" i="0" u="none">
                <a:solidFill>
                  <a:schemeClr val="dk1"/>
                </a:solidFill>
                <a:latin typeface="Arial"/>
                <a:ea typeface="Arial"/>
                <a:cs typeface="Arial"/>
                <a:sym typeface="Arial"/>
              </a:rPr>
              <a:t>Help us, also, to join in the search for your lost children, as we pray in your name.</a:t>
            </a:r>
            <a:endParaRPr/>
          </a:p>
          <a:p>
            <a:pPr marL="342900" lvl="0" indent="-342900" algn="l" rtl="0">
              <a:lnSpc>
                <a:spcPct val="95000"/>
              </a:lnSpc>
              <a:spcBef>
                <a:spcPts val="400"/>
              </a:spcBef>
              <a:spcAft>
                <a:spcPts val="0"/>
              </a:spcAft>
              <a:buClr>
                <a:schemeClr val="dk1"/>
              </a:buClr>
              <a:buSzPts val="2000"/>
              <a:buNone/>
            </a:pPr>
            <a:r>
              <a:rPr lang="en-US" sz="2000" b="1" i="0" u="none">
                <a:solidFill>
                  <a:schemeClr val="dk1"/>
                </a:solidFill>
                <a:latin typeface="Arial"/>
                <a:ea typeface="Arial"/>
                <a:cs typeface="Arial"/>
                <a:sym typeface="Arial"/>
              </a:rPr>
              <a:t>All: </a:t>
            </a:r>
            <a:r>
              <a:rPr lang="en-US" sz="2000" b="0" i="0" u="none">
                <a:solidFill>
                  <a:schemeClr val="dk1"/>
                </a:solidFill>
                <a:latin typeface="Arial"/>
                <a:ea typeface="Arial"/>
                <a:cs typeface="Arial"/>
                <a:sym typeface="Arial"/>
              </a:rPr>
              <a:t>Amen.</a:t>
            </a:r>
            <a:endParaRPr/>
          </a:p>
          <a:p>
            <a:pPr marL="342900" lvl="0" indent="-215900" algn="l" rtl="0">
              <a:spcBef>
                <a:spcPts val="400"/>
              </a:spcBef>
              <a:spcAft>
                <a:spcPts val="0"/>
              </a:spcAft>
              <a:buClr>
                <a:schemeClr val="dk1"/>
              </a:buClr>
              <a:buSzPts val="2000"/>
              <a:buNone/>
            </a:pPr>
            <a:endParaRPr sz="2000" b="0" i="0" u="none">
              <a:solidFill>
                <a:schemeClr val="dk1"/>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pic>
        <p:nvPicPr>
          <p:cNvPr id="121" name="Google Shape;121;p6" descr="slide_3"/>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22" name="Google Shape;122;p6"/>
          <p:cNvSpPr txBox="1">
            <a:spLocks noGrp="1"/>
          </p:cNvSpPr>
          <p:nvPr>
            <p:ph type="subTitle" idx="1"/>
          </p:nvPr>
        </p:nvSpPr>
        <p:spPr>
          <a:xfrm>
            <a:off x="1371600" y="2743200"/>
            <a:ext cx="6400800" cy="17526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Clr>
                <a:schemeClr val="dk1"/>
              </a:buClr>
              <a:buSzPts val="6000"/>
              <a:buNone/>
            </a:pPr>
            <a:r>
              <a:rPr lang="en-US" sz="6000" b="0" i="0" u="none">
                <a:solidFill>
                  <a:schemeClr val="dk1"/>
                </a:solidFill>
                <a:latin typeface="Arial"/>
                <a:ea typeface="Arial"/>
                <a:cs typeface="Arial"/>
                <a:sym typeface="Arial"/>
              </a:rPr>
              <a:t>Teach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7"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28" name="Google Shape;128;p7"/>
          <p:cNvSpPr txBox="1">
            <a:spLocks noGrp="1"/>
          </p:cNvSpPr>
          <p:nvPr>
            <p:ph type="title"/>
          </p:nvPr>
        </p:nvSpPr>
        <p:spPr>
          <a:xfrm>
            <a:off x="457200" y="5334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My Faith Story</a:t>
            </a:r>
            <a:endParaRPr/>
          </a:p>
        </p:txBody>
      </p:sp>
      <p:sp>
        <p:nvSpPr>
          <p:cNvPr id="129" name="Google Shape;129;p7"/>
          <p:cNvSpPr txBox="1">
            <a:spLocks noGrp="1"/>
          </p:cNvSpPr>
          <p:nvPr>
            <p:ph type="body" idx="1"/>
          </p:nvPr>
        </p:nvSpPr>
        <p:spPr>
          <a:xfrm>
            <a:off x="609600" y="1981200"/>
            <a:ext cx="7772400" cy="41148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Big Question: Does God really look for everyone who is lost?</a:t>
            </a:r>
            <a:endParaRPr/>
          </a:p>
          <a:p>
            <a:pPr marL="342900" lvl="0" indent="-165100" algn="l" rtl="0">
              <a:spcBef>
                <a:spcPts val="560"/>
              </a:spcBef>
              <a:spcAft>
                <a:spcPts val="0"/>
              </a:spcAft>
              <a:buClr>
                <a:schemeClr val="dk1"/>
              </a:buClr>
              <a:buSzPts val="2800"/>
              <a:buNone/>
            </a:pPr>
            <a:endParaRPr sz="2800" b="0" i="0" u="none">
              <a:solidFill>
                <a:schemeClr val="dk1"/>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pic>
        <p:nvPicPr>
          <p:cNvPr id="134" name="Google Shape;134;p8"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35" name="Google Shape;135;p8"/>
          <p:cNvSpPr txBox="1">
            <a:spLocks noGrp="1"/>
          </p:cNvSpPr>
          <p:nvPr>
            <p:ph type="title"/>
          </p:nvPr>
        </p:nvSpPr>
        <p:spPr>
          <a:xfrm>
            <a:off x="457200" y="5334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Lost and Found</a:t>
            </a:r>
            <a:endParaRPr/>
          </a:p>
        </p:txBody>
      </p:sp>
      <p:sp>
        <p:nvSpPr>
          <p:cNvPr id="136" name="Google Shape;136;p8"/>
          <p:cNvSpPr txBox="1">
            <a:spLocks noGrp="1"/>
          </p:cNvSpPr>
          <p:nvPr>
            <p:ph type="body" idx="1"/>
          </p:nvPr>
        </p:nvSpPr>
        <p:spPr>
          <a:xfrm>
            <a:off x="228600" y="1371600"/>
            <a:ext cx="8382000" cy="47244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Have you ever lost something? Like your wallet? A jacket? Something important to you?</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How did you feel when your were looking for it?</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How did finding it or someone else finding it make you feel?</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What if there we hid money around the great hall and told you to find it. How would you feel if someone else found that money?</a:t>
            </a:r>
            <a:endParaRPr/>
          </a:p>
          <a:p>
            <a:pPr marL="342900" lvl="0" indent="-342900" algn="l" rtl="0">
              <a:lnSpc>
                <a:spcPct val="100000"/>
              </a:lnSpc>
              <a:spcBef>
                <a:spcPts val="560"/>
              </a:spcBef>
              <a:spcAft>
                <a:spcPts val="0"/>
              </a:spcAft>
              <a:buClr>
                <a:schemeClr val="dk1"/>
              </a:buClr>
              <a:buSzPts val="2800"/>
              <a:buFont typeface="Arial"/>
              <a:buChar char="•"/>
            </a:pPr>
            <a:r>
              <a:rPr lang="en-US" sz="2800" b="0" i="0" u="none">
                <a:solidFill>
                  <a:schemeClr val="dk1"/>
                </a:solidFill>
                <a:latin typeface="Arial"/>
                <a:ea typeface="Arial"/>
                <a:cs typeface="Arial"/>
                <a:sym typeface="Arial"/>
              </a:rPr>
              <a:t>Would you feel any different if that money had belonged to you in the first place, before it was lost.?</a:t>
            </a:r>
            <a:endParaRPr/>
          </a:p>
          <a:p>
            <a:pPr marL="342900" lvl="0" indent="-165100" algn="l" rtl="0">
              <a:spcBef>
                <a:spcPts val="560"/>
              </a:spcBef>
              <a:spcAft>
                <a:spcPts val="0"/>
              </a:spcAft>
              <a:buClr>
                <a:schemeClr val="dk1"/>
              </a:buClr>
              <a:buSzPts val="2800"/>
              <a:buNone/>
            </a:pPr>
            <a:endParaRPr sz="2800" b="0" i="0" u="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pic>
        <p:nvPicPr>
          <p:cNvPr id="141" name="Google Shape;141;p9" descr="slide_2"/>
          <p:cNvPicPr preferRelativeResize="0"/>
          <p:nvPr/>
        </p:nvPicPr>
        <p:blipFill rotWithShape="1">
          <a:blip r:embed="rId3">
            <a:alphaModFix/>
          </a:blip>
          <a:srcRect/>
          <a:stretch/>
        </p:blipFill>
        <p:spPr>
          <a:xfrm>
            <a:off x="0" y="0"/>
            <a:ext cx="9144000" cy="6858000"/>
          </a:xfrm>
          <a:prstGeom prst="rect">
            <a:avLst/>
          </a:prstGeom>
          <a:noFill/>
          <a:ln>
            <a:noFill/>
          </a:ln>
        </p:spPr>
      </p:pic>
      <p:sp>
        <p:nvSpPr>
          <p:cNvPr id="142" name="Google Shape;142;p9"/>
          <p:cNvSpPr txBox="1">
            <a:spLocks noGrp="1"/>
          </p:cNvSpPr>
          <p:nvPr>
            <p:ph type="title"/>
          </p:nvPr>
        </p:nvSpPr>
        <p:spPr>
          <a:xfrm>
            <a:off x="457200" y="381000"/>
            <a:ext cx="8229600" cy="1143000"/>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chemeClr val="dk1"/>
              </a:buClr>
              <a:buSzPts val="4400"/>
              <a:buFont typeface="Arial"/>
              <a:buNone/>
            </a:pPr>
            <a:r>
              <a:rPr lang="en-US" sz="4400" b="0" i="0" u="none">
                <a:solidFill>
                  <a:schemeClr val="dk1"/>
                </a:solidFill>
                <a:latin typeface="Arial"/>
                <a:ea typeface="Arial"/>
                <a:cs typeface="Arial"/>
                <a:sym typeface="Arial"/>
              </a:rPr>
              <a:t>Luke 15:1-7, 8-10, 11-32</a:t>
            </a:r>
            <a:endParaRPr/>
          </a:p>
        </p:txBody>
      </p:sp>
      <p:sp>
        <p:nvSpPr>
          <p:cNvPr id="143" name="Google Shape;143;p9"/>
          <p:cNvSpPr txBox="1">
            <a:spLocks noGrp="1"/>
          </p:cNvSpPr>
          <p:nvPr>
            <p:ph type="body" idx="1"/>
          </p:nvPr>
        </p:nvSpPr>
        <p:spPr>
          <a:xfrm>
            <a:off x="609600" y="1524000"/>
            <a:ext cx="77724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chemeClr val="dk1"/>
              </a:buClr>
              <a:buSzPts val="2800"/>
              <a:buNone/>
            </a:pPr>
            <a:r>
              <a:rPr lang="en-US" sz="2800" b="0" i="0" u="none">
                <a:solidFill>
                  <a:schemeClr val="dk1"/>
                </a:solidFill>
                <a:latin typeface="Calibri"/>
                <a:ea typeface="Calibri"/>
                <a:cs typeface="Calibri"/>
                <a:sym typeface="Calibri"/>
              </a:rPr>
              <a:t>What is the “grace moment” in each of the three parables?</a:t>
            </a:r>
            <a:endParaRPr/>
          </a:p>
          <a:p>
            <a:pPr marL="342900" lvl="0" indent="-342900" algn="l" rtl="0">
              <a:lnSpc>
                <a:spcPct val="100000"/>
              </a:lnSpc>
              <a:spcBef>
                <a:spcPts val="560"/>
              </a:spcBef>
              <a:spcAft>
                <a:spcPts val="0"/>
              </a:spcAft>
              <a:buClr>
                <a:schemeClr val="dk1"/>
              </a:buClr>
              <a:buSzPts val="2800"/>
              <a:buNone/>
            </a:pPr>
            <a:endParaRPr sz="2800" b="0" i="0" u="none">
              <a:solidFill>
                <a:schemeClr val="dk1"/>
              </a:solidFill>
              <a:latin typeface="Calibri"/>
              <a:ea typeface="Calibri"/>
              <a:cs typeface="Calibri"/>
              <a:sym typeface="Calibri"/>
            </a:endParaRPr>
          </a:p>
          <a:p>
            <a:pPr marL="342900" lvl="0" indent="-342900" algn="l" rtl="0">
              <a:lnSpc>
                <a:spcPct val="100000"/>
              </a:lnSpc>
              <a:spcBef>
                <a:spcPts val="560"/>
              </a:spcBef>
              <a:spcAft>
                <a:spcPts val="0"/>
              </a:spcAft>
              <a:buClr>
                <a:schemeClr val="dk1"/>
              </a:buClr>
              <a:buSzPts val="2800"/>
              <a:buNone/>
            </a:pPr>
            <a:r>
              <a:rPr lang="en-US" sz="2800" b="0" i="0" u="none">
                <a:solidFill>
                  <a:schemeClr val="dk1"/>
                </a:solidFill>
                <a:latin typeface="Calibri"/>
                <a:ea typeface="Calibri"/>
                <a:cs typeface="Calibri"/>
                <a:sym typeface="Calibri"/>
              </a:rPr>
              <a:t>What is a parable?</a:t>
            </a:r>
            <a:endParaRPr/>
          </a:p>
          <a:p>
            <a:pPr marL="342900" lvl="0" indent="-342900" algn="l" rtl="0">
              <a:lnSpc>
                <a:spcPct val="100000"/>
              </a:lnSpc>
              <a:spcBef>
                <a:spcPts val="560"/>
              </a:spcBef>
              <a:spcAft>
                <a:spcPts val="0"/>
              </a:spcAft>
              <a:buClr>
                <a:schemeClr val="dk1"/>
              </a:buClr>
              <a:buSzPts val="2800"/>
              <a:buNone/>
            </a:pPr>
            <a:endParaRPr sz="2800" b="0" i="0" u="none">
              <a:solidFill>
                <a:schemeClr val="dk1"/>
              </a:solidFill>
              <a:latin typeface="Calibri"/>
              <a:ea typeface="Calibri"/>
              <a:cs typeface="Calibri"/>
              <a:sym typeface="Calibri"/>
            </a:endParaRPr>
          </a:p>
          <a:p>
            <a:pPr marL="342900" lvl="0" indent="-342900" algn="l" rtl="0">
              <a:lnSpc>
                <a:spcPct val="100000"/>
              </a:lnSpc>
              <a:spcBef>
                <a:spcPts val="560"/>
              </a:spcBef>
              <a:spcAft>
                <a:spcPts val="0"/>
              </a:spcAft>
              <a:buClr>
                <a:schemeClr val="dk1"/>
              </a:buClr>
              <a:buSzPts val="2800"/>
              <a:buNone/>
            </a:pPr>
            <a:r>
              <a:rPr lang="en-US" sz="2800" b="0" i="0" u="none">
                <a:solidFill>
                  <a:schemeClr val="dk1"/>
                </a:solidFill>
                <a:latin typeface="Calibri"/>
                <a:ea typeface="Calibri"/>
                <a:cs typeface="Calibri"/>
                <a:sym typeface="Calibri"/>
              </a:rPr>
              <a:t>What do we learn about grace from these parables?</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1050</Words>
  <Application>Microsoft Office PowerPoint</Application>
  <PresentationFormat>On-screen Show (4:3)</PresentationFormat>
  <Paragraphs>127</Paragraphs>
  <Slides>28</Slides>
  <Notes>28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Noto Sans Symbols</vt:lpstr>
      <vt:lpstr>Office Theme</vt:lpstr>
      <vt:lpstr>PowerPoint Presentation</vt:lpstr>
      <vt:lpstr>PowerPoint Presentation</vt:lpstr>
      <vt:lpstr>Today’s Story</vt:lpstr>
      <vt:lpstr>Key Words</vt:lpstr>
      <vt:lpstr>Opening Prayer</vt:lpstr>
      <vt:lpstr>PowerPoint Presentation</vt:lpstr>
      <vt:lpstr>My Faith Story</vt:lpstr>
      <vt:lpstr>Lost and Found</vt:lpstr>
      <vt:lpstr>Luke 15:1-7, 8-10, 11-32</vt:lpstr>
      <vt:lpstr>The God Who Stays</vt:lpstr>
      <vt:lpstr>GRACE</vt:lpstr>
      <vt:lpstr>The color of grace</vt:lpstr>
      <vt:lpstr>Ephesians 2:8-10</vt:lpstr>
      <vt:lpstr>Isaiah: 26:10</vt:lpstr>
      <vt:lpstr>Romans 5:12-21</vt:lpstr>
      <vt:lpstr>Ezekiel 34:11-16</vt:lpstr>
      <vt:lpstr>Open the Catechism—HWS 303</vt:lpstr>
      <vt:lpstr>Take-aways</vt:lpstr>
      <vt:lpstr>PowerPoint Presentation</vt:lpstr>
      <vt:lpstr>1. God’s grace is for…</vt:lpstr>
      <vt:lpstr>2. The prodigal son…</vt:lpstr>
      <vt:lpstr>3. The older brother was angry because…</vt:lpstr>
      <vt:lpstr>4. The father was watching for his son’s return because…</vt:lpstr>
      <vt:lpstr>5. God’s love and forgiveness…</vt:lpstr>
      <vt:lpstr>6. In the parables of the lost and found in Luke 15…</vt:lpstr>
      <vt:lpstr> 7. The lost and found parables have a common theme: What is lost can never be replaced.</vt:lpstr>
      <vt:lpstr>8. As Christians, we do not need to fear ever being lost.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Computer User</dc:creator>
  <cp:lastModifiedBy>Pr Jackie</cp:lastModifiedBy>
  <cp:revision>1</cp:revision>
  <dcterms:created xsi:type="dcterms:W3CDTF">2010-01-27T21:09:58Z</dcterms:created>
  <dcterms:modified xsi:type="dcterms:W3CDTF">2024-02-27T22:31:03Z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0x01010029F1E244A8C98C499FAFEEDBD3381E75</vt:lpwstr>
  </property>
</Properties>
</file>