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Lobster"/>
      <p:regular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obster-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18eb6c86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618eb6c86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2e28e969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62e28e969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62e28e969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62e28e969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2e28e969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2e28e969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2e28e969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2e28e969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2e28e969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62e28e969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18eb6c86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18eb6c86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18eb6c86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18eb6c86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18eb6c86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618eb6c86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18eb6c86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18eb6c86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62e28e96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62e28e96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18eb6c86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618eb6c86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62e28e969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62e28e969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18eb6c86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18eb6c86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2e28e969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2e28e969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62e28e96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62e28e96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62e28e96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62e28e96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18eb6c86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18eb6c86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62e28e96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62e28e96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18eb6c86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18eb6c86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62e28e969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62e28e969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d365.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hyperlink" Target="https://play.kahoot.it/v2/?quizId=495a4a66-a587-495f-a8b1-6153867a071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youtu.be/AL8chWFuM-s?feature=shar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866350" cy="4838701"/>
          </a:xfrm>
          <a:prstGeom prst="rect">
            <a:avLst/>
          </a:prstGeom>
          <a:noFill/>
          <a:ln>
            <a:noFill/>
          </a:ln>
        </p:spPr>
      </p:pic>
      <p:sp>
        <p:nvSpPr>
          <p:cNvPr id="55" name="Google Shape;55;p13"/>
          <p:cNvSpPr txBox="1"/>
          <p:nvPr/>
        </p:nvSpPr>
        <p:spPr>
          <a:xfrm>
            <a:off x="1659700" y="981200"/>
            <a:ext cx="5688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latin typeface="Georgia"/>
                <a:ea typeface="Georgia"/>
                <a:cs typeface="Georgia"/>
                <a:sym typeface="Georgia"/>
              </a:rPr>
              <a:t>The 10 Commandments</a:t>
            </a:r>
            <a:endParaRPr sz="3200">
              <a:latin typeface="Georgia"/>
              <a:ea typeface="Georgia"/>
              <a:cs typeface="Georgia"/>
              <a:sym typeface="Georgia"/>
            </a:endParaRPr>
          </a:p>
        </p:txBody>
      </p:sp>
      <p:pic>
        <p:nvPicPr>
          <p:cNvPr id="56" name="Google Shape;56;p13"/>
          <p:cNvPicPr preferRelativeResize="0"/>
          <p:nvPr/>
        </p:nvPicPr>
        <p:blipFill>
          <a:blip r:embed="rId4">
            <a:alphaModFix/>
          </a:blip>
          <a:stretch>
            <a:fillRect/>
          </a:stretch>
        </p:blipFill>
        <p:spPr>
          <a:xfrm>
            <a:off x="3090863" y="1800225"/>
            <a:ext cx="2962275" cy="154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18" name="Google Shape;118;p22"/>
          <p:cNvSpPr txBox="1"/>
          <p:nvPr/>
        </p:nvSpPr>
        <p:spPr>
          <a:xfrm>
            <a:off x="835075" y="887250"/>
            <a:ext cx="7275600" cy="14499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700"/>
              </a:spcBef>
              <a:spcAft>
                <a:spcPts val="0"/>
              </a:spcAft>
              <a:buSzPts val="2400"/>
              <a:buFont typeface="Georgia"/>
              <a:buChar char="●"/>
            </a:pPr>
            <a:r>
              <a:rPr lang="en" sz="2800">
                <a:solidFill>
                  <a:schemeClr val="dk1"/>
                </a:solidFill>
              </a:rPr>
              <a:t>Here We Stand Student Book page 296</a:t>
            </a:r>
            <a:endParaRPr sz="2800">
              <a:solidFill>
                <a:schemeClr val="dk1"/>
              </a:solidFill>
            </a:endParaRPr>
          </a:p>
          <a:p>
            <a:pPr indent="0" lvl="0" marL="457200" rtl="0" algn="l">
              <a:spcBef>
                <a:spcPts val="0"/>
              </a:spcBef>
              <a:spcAft>
                <a:spcPts val="0"/>
              </a:spcAft>
              <a:buNone/>
            </a:pPr>
            <a:r>
              <a:t/>
            </a:r>
            <a:endParaRPr sz="2600">
              <a:solidFill>
                <a:schemeClr val="dk1"/>
              </a:solidFill>
            </a:endParaRPr>
          </a:p>
          <a:p>
            <a:pPr indent="0" lvl="0" marL="457200" rtl="0" algn="ctr">
              <a:spcBef>
                <a:spcPts val="0"/>
              </a:spcBef>
              <a:spcAft>
                <a:spcPts val="0"/>
              </a:spcAft>
              <a:buNone/>
            </a:pPr>
            <a:r>
              <a:t/>
            </a:r>
            <a:endParaRPr sz="2400">
              <a:latin typeface="Georgia"/>
              <a:ea typeface="Georgia"/>
              <a:cs typeface="Georgia"/>
              <a:sym typeface="Georgia"/>
            </a:endParaRPr>
          </a:p>
        </p:txBody>
      </p:sp>
      <p:sp>
        <p:nvSpPr>
          <p:cNvPr id="119" name="Google Shape;119;p22"/>
          <p:cNvSpPr txBox="1"/>
          <p:nvPr/>
        </p:nvSpPr>
        <p:spPr>
          <a:xfrm>
            <a:off x="2458375" y="256500"/>
            <a:ext cx="4104300" cy="6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Open the Catechism</a:t>
            </a:r>
            <a:endParaRPr b="1" sz="2800">
              <a:solidFill>
                <a:schemeClr val="dk1"/>
              </a:solidFill>
            </a:endParaRPr>
          </a:p>
        </p:txBody>
      </p:sp>
      <p:pic>
        <p:nvPicPr>
          <p:cNvPr id="120" name="Google Shape;120;p22"/>
          <p:cNvPicPr preferRelativeResize="0"/>
          <p:nvPr/>
        </p:nvPicPr>
        <p:blipFill>
          <a:blip r:embed="rId4">
            <a:alphaModFix/>
          </a:blip>
          <a:stretch>
            <a:fillRect/>
          </a:stretch>
        </p:blipFill>
        <p:spPr>
          <a:xfrm>
            <a:off x="3663425" y="1842025"/>
            <a:ext cx="1943100" cy="236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52400" y="152400"/>
            <a:ext cx="8866350" cy="4838701"/>
          </a:xfrm>
          <a:prstGeom prst="rect">
            <a:avLst/>
          </a:prstGeom>
          <a:noFill/>
          <a:ln>
            <a:noFill/>
          </a:ln>
        </p:spPr>
      </p:pic>
      <p:sp>
        <p:nvSpPr>
          <p:cNvPr id="126" name="Google Shape;126;p23"/>
          <p:cNvSpPr txBox="1"/>
          <p:nvPr/>
        </p:nvSpPr>
        <p:spPr>
          <a:xfrm>
            <a:off x="1304800" y="908125"/>
            <a:ext cx="66285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Georgia"/>
                <a:ea typeface="Georgia"/>
                <a:cs typeface="Georgia"/>
                <a:sym typeface="Georgia"/>
              </a:rPr>
              <a:t>The Small Catechism</a:t>
            </a:r>
            <a:endParaRPr sz="2000">
              <a:latin typeface="Georgia"/>
              <a:ea typeface="Georgia"/>
              <a:cs typeface="Georgia"/>
              <a:sym typeface="Georgia"/>
            </a:endParaRPr>
          </a:p>
          <a:p>
            <a:pPr indent="0" lvl="0" marL="0" rtl="0" algn="ctr">
              <a:spcBef>
                <a:spcPts val="0"/>
              </a:spcBef>
              <a:spcAft>
                <a:spcPts val="0"/>
              </a:spcAft>
              <a:buNone/>
            </a:pPr>
            <a:r>
              <a:rPr lang="en" sz="2000">
                <a:latin typeface="Georgia"/>
                <a:ea typeface="Georgia"/>
                <a:cs typeface="Georgia"/>
                <a:sym typeface="Georgia"/>
              </a:rPr>
              <a:t>P.296</a:t>
            </a:r>
            <a:endParaRPr sz="2000">
              <a:latin typeface="Georgia"/>
              <a:ea typeface="Georgia"/>
              <a:cs typeface="Georgia"/>
              <a:sym typeface="Georgia"/>
            </a:endParaRPr>
          </a:p>
          <a:p>
            <a:pPr indent="0" lvl="0" marL="0" rtl="0" algn="ctr">
              <a:spcBef>
                <a:spcPts val="0"/>
              </a:spcBef>
              <a:spcAft>
                <a:spcPts val="0"/>
              </a:spcAft>
              <a:buNone/>
            </a:pPr>
            <a:r>
              <a:t/>
            </a:r>
            <a:endParaRPr sz="2000">
              <a:latin typeface="Georgia"/>
              <a:ea typeface="Georgia"/>
              <a:cs typeface="Georgia"/>
              <a:sym typeface="Georgia"/>
            </a:endParaRPr>
          </a:p>
          <a:p>
            <a:pPr indent="0" lvl="0" marL="0" rtl="0" algn="l">
              <a:spcBef>
                <a:spcPts val="0"/>
              </a:spcBef>
              <a:spcAft>
                <a:spcPts val="0"/>
              </a:spcAft>
              <a:buNone/>
            </a:pPr>
            <a:r>
              <a:rPr b="1" lang="en" sz="2000">
                <a:latin typeface="Georgia"/>
                <a:ea typeface="Georgia"/>
                <a:cs typeface="Georgia"/>
                <a:sym typeface="Georgia"/>
              </a:rPr>
              <a:t>The First Commandment</a:t>
            </a:r>
            <a:endParaRPr sz="2000">
              <a:latin typeface="Georgia"/>
              <a:ea typeface="Georgia"/>
              <a:cs typeface="Georgia"/>
              <a:sym typeface="Georgia"/>
            </a:endParaRPr>
          </a:p>
          <a:p>
            <a:pPr indent="0" lvl="0" marL="0" rtl="0" algn="l">
              <a:spcBef>
                <a:spcPts val="0"/>
              </a:spcBef>
              <a:spcAft>
                <a:spcPts val="0"/>
              </a:spcAft>
              <a:buNone/>
            </a:pPr>
            <a:r>
              <a:rPr lang="en" sz="2000">
                <a:latin typeface="Georgia"/>
                <a:ea typeface="Georgia"/>
                <a:cs typeface="Georgia"/>
                <a:sym typeface="Georgia"/>
              </a:rPr>
              <a:t>You shall have no other gods.</a:t>
            </a:r>
            <a:endParaRPr sz="2000">
              <a:latin typeface="Georgia"/>
              <a:ea typeface="Georgia"/>
              <a:cs typeface="Georgia"/>
              <a:sym typeface="Georgia"/>
            </a:endParaRPr>
          </a:p>
          <a:p>
            <a:pPr indent="0" lvl="0" marL="0" rtl="0" algn="l">
              <a:spcBef>
                <a:spcPts val="0"/>
              </a:spcBef>
              <a:spcAft>
                <a:spcPts val="0"/>
              </a:spcAft>
              <a:buNone/>
            </a:pPr>
            <a:r>
              <a:t/>
            </a:r>
            <a:endParaRPr sz="2000">
              <a:latin typeface="Georgia"/>
              <a:ea typeface="Georgia"/>
              <a:cs typeface="Georgia"/>
              <a:sym typeface="Georgia"/>
            </a:endParaRPr>
          </a:p>
          <a:p>
            <a:pPr indent="0" lvl="0" marL="0" rtl="0" algn="l">
              <a:spcBef>
                <a:spcPts val="0"/>
              </a:spcBef>
              <a:spcAft>
                <a:spcPts val="0"/>
              </a:spcAft>
              <a:buNone/>
            </a:pPr>
            <a:r>
              <a:rPr lang="en" sz="2000">
                <a:solidFill>
                  <a:srgbClr val="980000"/>
                </a:solidFill>
                <a:latin typeface="Georgia"/>
                <a:ea typeface="Georgia"/>
                <a:cs typeface="Georgia"/>
                <a:sym typeface="Georgia"/>
              </a:rPr>
              <a:t>What is this or what does this mean?</a:t>
            </a:r>
            <a:endParaRPr sz="2000">
              <a:solidFill>
                <a:schemeClr val="dk1"/>
              </a:solidFill>
              <a:latin typeface="Georgia"/>
              <a:ea typeface="Georgia"/>
              <a:cs typeface="Georgia"/>
              <a:sym typeface="Georgia"/>
            </a:endParaRPr>
          </a:p>
          <a:p>
            <a:pPr indent="0" lvl="0" marL="0" rtl="0" algn="l">
              <a:spcBef>
                <a:spcPts val="0"/>
              </a:spcBef>
              <a:spcAft>
                <a:spcPts val="0"/>
              </a:spcAft>
              <a:buNone/>
            </a:pPr>
            <a:r>
              <a:rPr lang="en" sz="2000">
                <a:solidFill>
                  <a:schemeClr val="dk1"/>
                </a:solidFill>
                <a:latin typeface="Georgia"/>
                <a:ea typeface="Georgia"/>
                <a:cs typeface="Georgia"/>
                <a:sym typeface="Georgia"/>
              </a:rPr>
              <a:t>We are to fear, love, and trust God above all things.</a:t>
            </a:r>
            <a:endParaRPr sz="2000">
              <a:solidFill>
                <a:schemeClr val="dk1"/>
              </a:solidFill>
              <a:latin typeface="Georgia"/>
              <a:ea typeface="Georgia"/>
              <a:cs typeface="Georgia"/>
              <a:sym typeface="Georgia"/>
            </a:endParaRPr>
          </a:p>
        </p:txBody>
      </p:sp>
      <p:pic>
        <p:nvPicPr>
          <p:cNvPr id="127" name="Google Shape;127;p23"/>
          <p:cNvPicPr preferRelativeResize="0"/>
          <p:nvPr/>
        </p:nvPicPr>
        <p:blipFill>
          <a:blip r:embed="rId4">
            <a:alphaModFix/>
          </a:blip>
          <a:stretch>
            <a:fillRect/>
          </a:stretch>
        </p:blipFill>
        <p:spPr>
          <a:xfrm>
            <a:off x="6325602" y="824600"/>
            <a:ext cx="2693151" cy="2014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52400" y="152400"/>
            <a:ext cx="8761950" cy="4838701"/>
          </a:xfrm>
          <a:prstGeom prst="rect">
            <a:avLst/>
          </a:prstGeom>
          <a:noFill/>
          <a:ln>
            <a:noFill/>
          </a:ln>
        </p:spPr>
      </p:pic>
      <p:sp>
        <p:nvSpPr>
          <p:cNvPr id="133" name="Google Shape;133;p24"/>
          <p:cNvSpPr txBox="1"/>
          <p:nvPr/>
        </p:nvSpPr>
        <p:spPr>
          <a:xfrm>
            <a:off x="1210850" y="1242175"/>
            <a:ext cx="6972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Georgia"/>
                <a:ea typeface="Georgia"/>
                <a:cs typeface="Georgia"/>
                <a:sym typeface="Georgia"/>
              </a:rPr>
              <a:t>The Second Commandment</a:t>
            </a:r>
            <a:endParaRPr b="1"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You shall not make wrongful use of the name of the Lord your God.</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We are to fear and love God, so that we do not curse, swear, practice magic, lie, or deceive using God’s name, but instead use that very name in every time of need to call on, pray to, praise, and give thanks to God.</a:t>
            </a:r>
            <a:endParaRPr sz="1800">
              <a:solidFill>
                <a:schemeClr val="dk1"/>
              </a:solidFill>
              <a:latin typeface="Georgia"/>
              <a:ea typeface="Georgia"/>
              <a:cs typeface="Georgia"/>
              <a:sym typeface="Georgia"/>
            </a:endParaRPr>
          </a:p>
        </p:txBody>
      </p:sp>
      <p:pic>
        <p:nvPicPr>
          <p:cNvPr id="134" name="Google Shape;134;p24"/>
          <p:cNvPicPr preferRelativeResize="0"/>
          <p:nvPr/>
        </p:nvPicPr>
        <p:blipFill>
          <a:blip r:embed="rId4">
            <a:alphaModFix/>
          </a:blip>
          <a:stretch>
            <a:fillRect/>
          </a:stretch>
        </p:blipFill>
        <p:spPr>
          <a:xfrm>
            <a:off x="3583814" y="3643372"/>
            <a:ext cx="1899111" cy="1291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260950" y="152400"/>
            <a:ext cx="8726475" cy="4838701"/>
          </a:xfrm>
          <a:prstGeom prst="rect">
            <a:avLst/>
          </a:prstGeom>
          <a:noFill/>
          <a:ln>
            <a:noFill/>
          </a:ln>
        </p:spPr>
      </p:pic>
      <p:sp>
        <p:nvSpPr>
          <p:cNvPr id="140" name="Google Shape;140;p25"/>
          <p:cNvSpPr txBox="1"/>
          <p:nvPr/>
        </p:nvSpPr>
        <p:spPr>
          <a:xfrm>
            <a:off x="1116900" y="1231750"/>
            <a:ext cx="7338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Georgia"/>
                <a:ea typeface="Georgia"/>
                <a:cs typeface="Georgia"/>
                <a:sym typeface="Georgia"/>
              </a:rPr>
              <a:t>The Third Commandment</a:t>
            </a:r>
            <a:endParaRPr b="1"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Remember the sabbath day, and keep it holy.</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We are to fear and love God, so that we do not despise preaching or God’s word, but instead keep that word holy and gladly hear and learn it.</a:t>
            </a:r>
            <a:endParaRPr sz="1800">
              <a:solidFill>
                <a:schemeClr val="dk1"/>
              </a:solidFill>
              <a:latin typeface="Georgia"/>
              <a:ea typeface="Georgia"/>
              <a:cs typeface="Georgia"/>
              <a:sym typeface="Georgia"/>
            </a:endParaRPr>
          </a:p>
        </p:txBody>
      </p:sp>
      <p:pic>
        <p:nvPicPr>
          <p:cNvPr id="141" name="Google Shape;141;p25"/>
          <p:cNvPicPr preferRelativeResize="0"/>
          <p:nvPr/>
        </p:nvPicPr>
        <p:blipFill>
          <a:blip r:embed="rId4">
            <a:alphaModFix/>
          </a:blip>
          <a:stretch>
            <a:fillRect/>
          </a:stretch>
        </p:blipFill>
        <p:spPr>
          <a:xfrm>
            <a:off x="3200188" y="3355750"/>
            <a:ext cx="2847975"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152400" y="152400"/>
            <a:ext cx="8814150" cy="4838701"/>
          </a:xfrm>
          <a:prstGeom prst="rect">
            <a:avLst/>
          </a:prstGeom>
          <a:noFill/>
          <a:ln>
            <a:noFill/>
          </a:ln>
        </p:spPr>
      </p:pic>
      <p:sp>
        <p:nvSpPr>
          <p:cNvPr id="147" name="Google Shape;147;p26"/>
          <p:cNvSpPr txBox="1"/>
          <p:nvPr/>
        </p:nvSpPr>
        <p:spPr>
          <a:xfrm>
            <a:off x="855950" y="1200400"/>
            <a:ext cx="7150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Georgia"/>
                <a:ea typeface="Georgia"/>
                <a:cs typeface="Georgia"/>
                <a:sym typeface="Georgia"/>
              </a:rPr>
              <a:t>The Fourth Commandment</a:t>
            </a:r>
            <a:endParaRPr b="1"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chemeClr val="dk1"/>
                </a:solidFill>
                <a:latin typeface="Georgia"/>
                <a:ea typeface="Georgia"/>
                <a:cs typeface="Georgia"/>
                <a:sym typeface="Georgia"/>
              </a:rPr>
              <a:t>Honor your father and your mother.</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chemeClr val="dk1"/>
                </a:solidFill>
                <a:latin typeface="Georgia"/>
                <a:ea typeface="Georgia"/>
                <a:cs typeface="Georgia"/>
                <a:sym typeface="Georgia"/>
              </a:rPr>
              <a:t>We are to fear and love God, so that we neither despise nore anger our parents and others in authority, but instead honor, serve, obey, love, and respect them.</a:t>
            </a:r>
            <a:endParaRPr sz="1800">
              <a:solidFill>
                <a:schemeClr val="dk1"/>
              </a:solidFill>
              <a:latin typeface="Georgia"/>
              <a:ea typeface="Georgia"/>
              <a:cs typeface="Georgia"/>
              <a:sym typeface="Georgia"/>
            </a:endParaRPr>
          </a:p>
        </p:txBody>
      </p:sp>
      <p:pic>
        <p:nvPicPr>
          <p:cNvPr id="148" name="Google Shape;148;p26"/>
          <p:cNvPicPr preferRelativeResize="0"/>
          <p:nvPr/>
        </p:nvPicPr>
        <p:blipFill>
          <a:blip r:embed="rId4">
            <a:alphaModFix/>
          </a:blip>
          <a:stretch>
            <a:fillRect/>
          </a:stretch>
        </p:blipFill>
        <p:spPr>
          <a:xfrm>
            <a:off x="4485625" y="3176650"/>
            <a:ext cx="28575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54" name="Google Shape;154;p27"/>
          <p:cNvSpPr txBox="1"/>
          <p:nvPr/>
        </p:nvSpPr>
        <p:spPr>
          <a:xfrm>
            <a:off x="1085600" y="1189975"/>
            <a:ext cx="5688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Georgia"/>
                <a:ea typeface="Georgia"/>
                <a:cs typeface="Georgia"/>
                <a:sym typeface="Georgia"/>
              </a:rPr>
              <a:t>The Fifth Commandment</a:t>
            </a:r>
            <a:endParaRPr b="1"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chemeClr val="dk1"/>
                </a:solidFill>
                <a:latin typeface="Georgia"/>
                <a:ea typeface="Georgia"/>
                <a:cs typeface="Georgia"/>
                <a:sym typeface="Georgia"/>
              </a:rPr>
              <a:t>You shall not murder.</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solidFill>
                  <a:schemeClr val="dk1"/>
                </a:solidFill>
                <a:latin typeface="Georgia"/>
                <a:ea typeface="Georgia"/>
                <a:cs typeface="Georgia"/>
                <a:sym typeface="Georgia"/>
              </a:rPr>
              <a:t>We are to fear and love God, so that we neither endanger nor harm the lives of our neighbors, but instead help and support them in all of life’s needs.</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a:p>
        </p:txBody>
      </p:sp>
      <p:pic>
        <p:nvPicPr>
          <p:cNvPr id="155" name="Google Shape;155;p27"/>
          <p:cNvPicPr preferRelativeResize="0"/>
          <p:nvPr/>
        </p:nvPicPr>
        <p:blipFill>
          <a:blip r:embed="rId4">
            <a:alphaModFix/>
          </a:blip>
          <a:stretch>
            <a:fillRect/>
          </a:stretch>
        </p:blipFill>
        <p:spPr>
          <a:xfrm>
            <a:off x="6860875" y="1343738"/>
            <a:ext cx="1771650" cy="258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8"/>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61" name="Google Shape;161;p28"/>
          <p:cNvSpPr txBox="1"/>
          <p:nvPr/>
        </p:nvSpPr>
        <p:spPr>
          <a:xfrm>
            <a:off x="1085600" y="1189975"/>
            <a:ext cx="56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2" name="Google Shape;162;p28"/>
          <p:cNvSpPr txBox="1"/>
          <p:nvPr/>
        </p:nvSpPr>
        <p:spPr>
          <a:xfrm>
            <a:off x="3065875" y="1166725"/>
            <a:ext cx="5796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Georgia"/>
                <a:ea typeface="Georgia"/>
                <a:cs typeface="Georgia"/>
                <a:sym typeface="Georgia"/>
              </a:rPr>
              <a:t>The Sixth Commandment</a:t>
            </a:r>
            <a:endParaRPr b="1"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You shall not commit adultery.</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We are to fear and love God, so that we lead pure and decent lives in word and deed, and each of us loves and honors his or her spouse.</a:t>
            </a:r>
            <a:endParaRPr sz="1800">
              <a:solidFill>
                <a:schemeClr val="dk1"/>
              </a:solidFill>
              <a:latin typeface="Georgia"/>
              <a:ea typeface="Georgia"/>
              <a:cs typeface="Georgia"/>
              <a:sym typeface="Georgia"/>
            </a:endParaRPr>
          </a:p>
        </p:txBody>
      </p:sp>
      <p:pic>
        <p:nvPicPr>
          <p:cNvPr id="163" name="Google Shape;163;p28"/>
          <p:cNvPicPr preferRelativeResize="0"/>
          <p:nvPr/>
        </p:nvPicPr>
        <p:blipFill>
          <a:blip r:embed="rId4">
            <a:alphaModFix/>
          </a:blip>
          <a:stretch>
            <a:fillRect/>
          </a:stretch>
        </p:blipFill>
        <p:spPr>
          <a:xfrm>
            <a:off x="259338" y="1304800"/>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69" name="Google Shape;169;p29"/>
          <p:cNvSpPr txBox="1"/>
          <p:nvPr/>
        </p:nvSpPr>
        <p:spPr>
          <a:xfrm>
            <a:off x="1085600" y="1189975"/>
            <a:ext cx="56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0" name="Google Shape;170;p29"/>
          <p:cNvSpPr txBox="1"/>
          <p:nvPr/>
        </p:nvSpPr>
        <p:spPr>
          <a:xfrm>
            <a:off x="1243350" y="829250"/>
            <a:ext cx="66573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Georgia"/>
                <a:ea typeface="Georgia"/>
                <a:cs typeface="Georgia"/>
                <a:sym typeface="Georgia"/>
              </a:rPr>
              <a:t>The Seventh Commandment</a:t>
            </a:r>
            <a:endParaRPr b="1"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You shall not steal.</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We are to fear and love God, so that we neither take our neighbors’ money or property nor acquire them by using shoddy merchandise or crooked deals, but instead help them to improve and protect their property and income.</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a:solidFill>
                <a:schemeClr val="dk1"/>
              </a:solidFill>
            </a:endParaRPr>
          </a:p>
        </p:txBody>
      </p:sp>
      <p:pic>
        <p:nvPicPr>
          <p:cNvPr id="171" name="Google Shape;171;p29"/>
          <p:cNvPicPr preferRelativeResize="0"/>
          <p:nvPr/>
        </p:nvPicPr>
        <p:blipFill>
          <a:blip r:embed="rId4">
            <a:alphaModFix/>
          </a:blip>
          <a:stretch>
            <a:fillRect/>
          </a:stretch>
        </p:blipFill>
        <p:spPr>
          <a:xfrm>
            <a:off x="3371700" y="3513098"/>
            <a:ext cx="2271150" cy="141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77" name="Google Shape;177;p30"/>
          <p:cNvSpPr txBox="1"/>
          <p:nvPr/>
        </p:nvSpPr>
        <p:spPr>
          <a:xfrm>
            <a:off x="1085600" y="1189975"/>
            <a:ext cx="56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8" name="Google Shape;178;p30"/>
          <p:cNvSpPr txBox="1"/>
          <p:nvPr/>
        </p:nvSpPr>
        <p:spPr>
          <a:xfrm>
            <a:off x="1148225" y="1043825"/>
            <a:ext cx="67746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 sz="1800">
                <a:solidFill>
                  <a:srgbClr val="000000"/>
                </a:solidFill>
                <a:latin typeface="Georgia"/>
                <a:ea typeface="Georgia"/>
                <a:cs typeface="Georgia"/>
                <a:sym typeface="Georgia"/>
              </a:rPr>
              <a:t>The Eighth Commandment</a:t>
            </a:r>
            <a:endParaRPr b="1"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rPr lang="en" sz="1800">
                <a:solidFill>
                  <a:srgbClr val="000000"/>
                </a:solidFill>
                <a:latin typeface="Georgia"/>
                <a:ea typeface="Georgia"/>
                <a:cs typeface="Georgia"/>
                <a:sym typeface="Georgia"/>
              </a:rPr>
              <a:t>You shall not bear false witness against your neighbor.</a:t>
            </a:r>
            <a:endParaRPr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t/>
            </a:r>
            <a:endParaRPr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We are to fear and love God, so that we do not tell lies about our neighbors, betray or slander them, or destroy their reputations.  Instead we are to come to their defense, speak well of them, and interpret everything they do in the best possible light.</a:t>
            </a:r>
            <a:endParaRPr/>
          </a:p>
        </p:txBody>
      </p:sp>
      <p:pic>
        <p:nvPicPr>
          <p:cNvPr id="179" name="Google Shape;179;p30"/>
          <p:cNvPicPr preferRelativeResize="0"/>
          <p:nvPr/>
        </p:nvPicPr>
        <p:blipFill>
          <a:blip r:embed="rId4">
            <a:alphaModFix/>
          </a:blip>
          <a:stretch>
            <a:fillRect/>
          </a:stretch>
        </p:blipFill>
        <p:spPr>
          <a:xfrm>
            <a:off x="803750" y="3507625"/>
            <a:ext cx="2222050" cy="1244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85" name="Google Shape;185;p31"/>
          <p:cNvSpPr txBox="1"/>
          <p:nvPr/>
        </p:nvSpPr>
        <p:spPr>
          <a:xfrm>
            <a:off x="1085600" y="1189975"/>
            <a:ext cx="56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6" name="Google Shape;186;p31"/>
          <p:cNvSpPr txBox="1"/>
          <p:nvPr/>
        </p:nvSpPr>
        <p:spPr>
          <a:xfrm>
            <a:off x="451375" y="1371150"/>
            <a:ext cx="7329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Georgia"/>
                <a:ea typeface="Georgia"/>
                <a:cs typeface="Georgia"/>
                <a:sym typeface="Georgia"/>
              </a:rPr>
              <a:t>The Ninth Commandment</a:t>
            </a:r>
            <a:endParaRPr b="1"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You shall not covet your neighbor’s house.</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We are to fear and love God, so that we do not try to trick our neighbors out of their inheritance or property or try to get it for ourselves by claiming to have a legal right to it and the like, but instead be of help and service to them in keeping what is theirs.</a:t>
            </a:r>
            <a:endParaRPr>
              <a:solidFill>
                <a:schemeClr val="dk1"/>
              </a:solidFill>
            </a:endParaRPr>
          </a:p>
        </p:txBody>
      </p:sp>
      <p:pic>
        <p:nvPicPr>
          <p:cNvPr id="187" name="Google Shape;187;p31"/>
          <p:cNvPicPr preferRelativeResize="0"/>
          <p:nvPr/>
        </p:nvPicPr>
        <p:blipFill>
          <a:blip r:embed="rId4">
            <a:alphaModFix/>
          </a:blip>
          <a:stretch>
            <a:fillRect/>
          </a:stretch>
        </p:blipFill>
        <p:spPr>
          <a:xfrm>
            <a:off x="5924613" y="738250"/>
            <a:ext cx="2847975"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8845474" cy="4838701"/>
          </a:xfrm>
          <a:prstGeom prst="rect">
            <a:avLst/>
          </a:prstGeom>
          <a:noFill/>
          <a:ln>
            <a:noFill/>
          </a:ln>
        </p:spPr>
      </p:pic>
      <p:sp>
        <p:nvSpPr>
          <p:cNvPr id="62" name="Google Shape;62;p14"/>
          <p:cNvSpPr txBox="1"/>
          <p:nvPr/>
        </p:nvSpPr>
        <p:spPr>
          <a:xfrm>
            <a:off x="1680600" y="615875"/>
            <a:ext cx="60126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latin typeface="Georgia"/>
                <a:ea typeface="Georgia"/>
                <a:cs typeface="Georgia"/>
                <a:sym typeface="Georgia"/>
              </a:rPr>
              <a:t>Devotion</a:t>
            </a:r>
            <a:endParaRPr sz="3200">
              <a:latin typeface="Georgia"/>
              <a:ea typeface="Georgia"/>
              <a:cs typeface="Georgia"/>
              <a:sym typeface="Georgia"/>
            </a:endParaRPr>
          </a:p>
          <a:p>
            <a:pPr indent="0" lvl="0" marL="0" rtl="0" algn="ctr">
              <a:spcBef>
                <a:spcPts val="0"/>
              </a:spcBef>
              <a:spcAft>
                <a:spcPts val="0"/>
              </a:spcAft>
              <a:buNone/>
            </a:pPr>
            <a:r>
              <a:t/>
            </a:r>
            <a:endParaRPr sz="3200">
              <a:latin typeface="Georgia"/>
              <a:ea typeface="Georgia"/>
              <a:cs typeface="Georgia"/>
              <a:sym typeface="Georgia"/>
            </a:endParaRPr>
          </a:p>
          <a:p>
            <a:pPr indent="0" lvl="0" marL="0" rtl="0" algn="ctr">
              <a:spcBef>
                <a:spcPts val="0"/>
              </a:spcBef>
              <a:spcAft>
                <a:spcPts val="0"/>
              </a:spcAft>
              <a:buNone/>
            </a:pPr>
            <a:r>
              <a:rPr lang="en" sz="3200" u="sng">
                <a:solidFill>
                  <a:schemeClr val="hlink"/>
                </a:solidFill>
                <a:latin typeface="Georgia"/>
                <a:ea typeface="Georgia"/>
                <a:cs typeface="Georgia"/>
                <a:sym typeface="Georgia"/>
                <a:hlinkClick r:id="rId4"/>
              </a:rPr>
              <a:t>https://d365.org/</a:t>
            </a:r>
            <a:endParaRPr sz="3200">
              <a:latin typeface="Georgia"/>
              <a:ea typeface="Georgia"/>
              <a:cs typeface="Georgia"/>
              <a:sym typeface="Georgia"/>
            </a:endParaRPr>
          </a:p>
          <a:p>
            <a:pPr indent="0" lvl="0" marL="0" rtl="0" algn="ctr">
              <a:spcBef>
                <a:spcPts val="0"/>
              </a:spcBef>
              <a:spcAft>
                <a:spcPts val="0"/>
              </a:spcAft>
              <a:buNone/>
            </a:pPr>
            <a:r>
              <a:t/>
            </a:r>
            <a:endParaRPr sz="32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93" name="Google Shape;193;p32"/>
          <p:cNvSpPr txBox="1"/>
          <p:nvPr/>
        </p:nvSpPr>
        <p:spPr>
          <a:xfrm>
            <a:off x="1085600" y="1189975"/>
            <a:ext cx="56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4" name="Google Shape;194;p32"/>
          <p:cNvSpPr txBox="1"/>
          <p:nvPr/>
        </p:nvSpPr>
        <p:spPr>
          <a:xfrm>
            <a:off x="1012525" y="1043825"/>
            <a:ext cx="68997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 sz="1800">
                <a:solidFill>
                  <a:srgbClr val="000000"/>
                </a:solidFill>
                <a:latin typeface="Georgia"/>
                <a:ea typeface="Georgia"/>
                <a:cs typeface="Georgia"/>
                <a:sym typeface="Georgia"/>
              </a:rPr>
              <a:t>The Tenth Commandment</a:t>
            </a:r>
            <a:endParaRPr b="1"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rPr lang="en" sz="1800">
                <a:solidFill>
                  <a:srgbClr val="000000"/>
                </a:solidFill>
                <a:latin typeface="Georgia"/>
                <a:ea typeface="Georgia"/>
                <a:cs typeface="Georgia"/>
                <a:sym typeface="Georgia"/>
              </a:rPr>
              <a:t>You shall not covet your neighbor’s wife, or male or female slave, or ox, or donkey, or anything that belongs to your neighbor.</a:t>
            </a:r>
            <a:endParaRPr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t/>
            </a:r>
            <a:endParaRPr sz="1800">
              <a:solidFill>
                <a:srgbClr val="000000"/>
              </a:solidFill>
              <a:latin typeface="Georgia"/>
              <a:ea typeface="Georgia"/>
              <a:cs typeface="Georgia"/>
              <a:sym typeface="Georgia"/>
            </a:endParaRPr>
          </a:p>
          <a:p>
            <a:pPr indent="0" lvl="0" marL="0" rtl="0" algn="l">
              <a:spcBef>
                <a:spcPts val="0"/>
              </a:spcBef>
              <a:spcAft>
                <a:spcPts val="0"/>
              </a:spcAft>
              <a:buClr>
                <a:srgbClr val="000000"/>
              </a:buClr>
              <a:buSzPts val="1100"/>
              <a:buFont typeface="Arial"/>
              <a:buNone/>
            </a:pPr>
            <a:r>
              <a:rPr lang="en" sz="1800">
                <a:solidFill>
                  <a:srgbClr val="980000"/>
                </a:solidFill>
                <a:latin typeface="Georgia"/>
                <a:ea typeface="Georgia"/>
                <a:cs typeface="Georgia"/>
                <a:sym typeface="Georgia"/>
              </a:rPr>
              <a:t>What is this? Or what does this mean?</a:t>
            </a:r>
            <a:endParaRPr sz="1800">
              <a:solidFill>
                <a:srgbClr val="980000"/>
              </a:solidFill>
              <a:latin typeface="Georgia"/>
              <a:ea typeface="Georgia"/>
              <a:cs typeface="Georgia"/>
              <a:sym typeface="Georgia"/>
            </a:endParaRPr>
          </a:p>
          <a:p>
            <a:pPr indent="0" lvl="0" marL="0" rtl="0" algn="l">
              <a:spcBef>
                <a:spcPts val="0"/>
              </a:spcBef>
              <a:spcAft>
                <a:spcPts val="0"/>
              </a:spcAft>
              <a:buNone/>
            </a:pPr>
            <a:r>
              <a:rPr lang="en" sz="1800">
                <a:solidFill>
                  <a:srgbClr val="000000"/>
                </a:solidFill>
                <a:latin typeface="Georgia"/>
                <a:ea typeface="Georgia"/>
                <a:cs typeface="Georgia"/>
                <a:sym typeface="Georgia"/>
              </a:rPr>
              <a:t>We are to fear and love God, so that we do not entice, force, or steal away from our neighbors their spouses, household workers, or livestock, but instead urge them to stay and fulfill their responsibilities to our neighbors.</a:t>
            </a:r>
            <a:endParaRPr/>
          </a:p>
        </p:txBody>
      </p:sp>
      <p:pic>
        <p:nvPicPr>
          <p:cNvPr id="195" name="Google Shape;195;p32"/>
          <p:cNvPicPr preferRelativeResize="0"/>
          <p:nvPr/>
        </p:nvPicPr>
        <p:blipFill>
          <a:blip r:embed="rId4">
            <a:alphaModFix/>
          </a:blip>
          <a:stretch>
            <a:fillRect/>
          </a:stretch>
        </p:blipFill>
        <p:spPr>
          <a:xfrm>
            <a:off x="3413325" y="3606896"/>
            <a:ext cx="1769700" cy="1303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3"/>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201" name="Google Shape;201;p33"/>
          <p:cNvSpPr txBox="1"/>
          <p:nvPr/>
        </p:nvSpPr>
        <p:spPr>
          <a:xfrm>
            <a:off x="2358475" y="1329775"/>
            <a:ext cx="465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2" name="Google Shape;202;p33"/>
          <p:cNvSpPr txBox="1"/>
          <p:nvPr/>
        </p:nvSpPr>
        <p:spPr>
          <a:xfrm>
            <a:off x="2720800" y="1179850"/>
            <a:ext cx="3852300" cy="14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Quiz Time</a:t>
            </a:r>
            <a:endParaRPr sz="1800">
              <a:solidFill>
                <a:schemeClr val="dk1"/>
              </a:solidFill>
            </a:endParaRPr>
          </a:p>
          <a:p>
            <a:pPr indent="0" lvl="0" marL="0" rtl="0" algn="ctr">
              <a:spcBef>
                <a:spcPts val="0"/>
              </a:spcBef>
              <a:spcAft>
                <a:spcPts val="0"/>
              </a:spcAft>
              <a:buNone/>
            </a:pPr>
            <a:r>
              <a:t/>
            </a:r>
            <a:endParaRPr sz="1800">
              <a:solidFill>
                <a:schemeClr val="dk1"/>
              </a:solidFill>
            </a:endParaRPr>
          </a:p>
          <a:p>
            <a:pPr indent="0" lvl="0" marL="0" rtl="0" algn="ctr">
              <a:spcBef>
                <a:spcPts val="0"/>
              </a:spcBef>
              <a:spcAft>
                <a:spcPts val="0"/>
              </a:spcAft>
              <a:buNone/>
            </a:pPr>
            <a:r>
              <a:rPr lang="en" sz="1800" u="sng">
                <a:solidFill>
                  <a:schemeClr val="hlink"/>
                </a:solidFill>
                <a:hlinkClick r:id="rId4"/>
              </a:rPr>
              <a:t>https://play.kahoot.it/v2/?quizId=495a4a66-a587-495f-a8b1-6153867a071a</a:t>
            </a:r>
            <a:endParaRPr sz="1800">
              <a:solidFill>
                <a:schemeClr val="dk1"/>
              </a:solidFill>
            </a:endParaRPr>
          </a:p>
          <a:p>
            <a:pPr indent="0" lvl="0" marL="0" rtl="0" algn="ctr">
              <a:spcBef>
                <a:spcPts val="0"/>
              </a:spcBef>
              <a:spcAft>
                <a:spcPts val="0"/>
              </a:spcAft>
              <a:buNone/>
            </a:pPr>
            <a:r>
              <a:t/>
            </a:r>
            <a:endParaRPr sz="1800">
              <a:solidFill>
                <a:schemeClr val="dk1"/>
              </a:solidFill>
            </a:endParaRPr>
          </a:p>
          <a:p>
            <a:pPr indent="0" lvl="0" marL="0" rtl="0" algn="ctr">
              <a:spcBef>
                <a:spcPts val="0"/>
              </a:spcBef>
              <a:spcAft>
                <a:spcPts val="0"/>
              </a:spcAft>
              <a:buNone/>
            </a:pPr>
            <a:r>
              <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4"/>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208" name="Google Shape;208;p34"/>
          <p:cNvSpPr txBox="1"/>
          <p:nvPr/>
        </p:nvSpPr>
        <p:spPr>
          <a:xfrm>
            <a:off x="2358475" y="1329775"/>
            <a:ext cx="465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9" name="Google Shape;209;p34"/>
          <p:cNvSpPr txBox="1"/>
          <p:nvPr/>
        </p:nvSpPr>
        <p:spPr>
          <a:xfrm>
            <a:off x="2720800" y="1179850"/>
            <a:ext cx="3852300" cy="14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1"/>
              </a:solidFill>
            </a:endParaRPr>
          </a:p>
        </p:txBody>
      </p:sp>
      <p:pic>
        <p:nvPicPr>
          <p:cNvPr id="210" name="Google Shape;210;p34"/>
          <p:cNvPicPr preferRelativeResize="0"/>
          <p:nvPr/>
        </p:nvPicPr>
        <p:blipFill>
          <a:blip r:embed="rId4">
            <a:alphaModFix/>
          </a:blip>
          <a:stretch>
            <a:fillRect/>
          </a:stretch>
        </p:blipFill>
        <p:spPr>
          <a:xfrm>
            <a:off x="3170575" y="1329763"/>
            <a:ext cx="2952750"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0" y="744575"/>
            <a:ext cx="8520600" cy="97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Lobster"/>
                <a:ea typeface="Lobster"/>
                <a:cs typeface="Lobster"/>
                <a:sym typeface="Lobster"/>
              </a:rPr>
              <a:t>Activity</a:t>
            </a:r>
            <a:endParaRPr>
              <a:latin typeface="Lobster"/>
              <a:ea typeface="Lobster"/>
              <a:cs typeface="Lobster"/>
              <a:sym typeface="Lobster"/>
            </a:endParaRPr>
          </a:p>
        </p:txBody>
      </p:sp>
      <p:sp>
        <p:nvSpPr>
          <p:cNvPr id="68" name="Google Shape;68;p15"/>
          <p:cNvSpPr txBox="1"/>
          <p:nvPr>
            <p:ph idx="1" type="subTitle"/>
          </p:nvPr>
        </p:nvSpPr>
        <p:spPr>
          <a:xfrm>
            <a:off x="311700" y="2834125"/>
            <a:ext cx="8520600" cy="1560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erriweather"/>
                <a:ea typeface="Merriweather"/>
                <a:cs typeface="Merriweather"/>
                <a:sym typeface="Merriweather"/>
              </a:rPr>
              <a:t>What/who do you love?</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What’s in your heart?</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What’s important to you?</a:t>
            </a:r>
            <a:endParaRPr>
              <a:latin typeface="Merriweather"/>
              <a:ea typeface="Merriweather"/>
              <a:cs typeface="Merriweather"/>
              <a:sym typeface="Merriweather"/>
            </a:endParaRPr>
          </a:p>
        </p:txBody>
      </p:sp>
      <p:pic>
        <p:nvPicPr>
          <p:cNvPr id="69" name="Google Shape;69;p15"/>
          <p:cNvPicPr preferRelativeResize="0"/>
          <p:nvPr/>
        </p:nvPicPr>
        <p:blipFill>
          <a:blip r:embed="rId3">
            <a:alphaModFix/>
          </a:blip>
          <a:stretch>
            <a:fillRect/>
          </a:stretch>
        </p:blipFill>
        <p:spPr>
          <a:xfrm>
            <a:off x="6233102" y="480150"/>
            <a:ext cx="2693151" cy="2014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52400" y="152400"/>
            <a:ext cx="8991600" cy="4838701"/>
          </a:xfrm>
          <a:prstGeom prst="rect">
            <a:avLst/>
          </a:prstGeom>
          <a:noFill/>
          <a:ln>
            <a:noFill/>
          </a:ln>
        </p:spPr>
      </p:pic>
      <p:sp>
        <p:nvSpPr>
          <p:cNvPr id="75" name="Google Shape;75;p16"/>
          <p:cNvSpPr txBox="1"/>
          <p:nvPr/>
        </p:nvSpPr>
        <p:spPr>
          <a:xfrm>
            <a:off x="709800" y="699375"/>
            <a:ext cx="8089800" cy="50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Clr>
                <a:schemeClr val="dk1"/>
              </a:buClr>
              <a:buSzPts val="1100"/>
              <a:buFont typeface="Arial"/>
              <a:buNone/>
            </a:pPr>
            <a:r>
              <a:rPr lang="en" sz="2800">
                <a:solidFill>
                  <a:schemeClr val="dk1"/>
                </a:solidFill>
              </a:rPr>
              <a:t>•</a:t>
            </a:r>
            <a:r>
              <a:rPr lang="en" sz="3000">
                <a:solidFill>
                  <a:schemeClr val="dk1"/>
                </a:solidFill>
              </a:rPr>
              <a:t>•Bible Text: </a:t>
            </a:r>
            <a:r>
              <a:rPr lang="en" sz="3200">
                <a:solidFill>
                  <a:schemeClr val="dk1"/>
                </a:solidFill>
              </a:rPr>
              <a:t>Exodus 20</a:t>
            </a:r>
            <a:endParaRPr sz="3200">
              <a:solidFill>
                <a:schemeClr val="dk1"/>
              </a:solidFill>
            </a:endParaRPr>
          </a:p>
          <a:p>
            <a:pPr indent="0" lvl="0" marL="0" rtl="0" algn="l">
              <a:lnSpc>
                <a:spcPct val="115000"/>
              </a:lnSpc>
              <a:spcBef>
                <a:spcPts val="700"/>
              </a:spcBef>
              <a:spcAft>
                <a:spcPts val="0"/>
              </a:spcAft>
              <a:buClr>
                <a:schemeClr val="dk1"/>
              </a:buClr>
              <a:buSzPts val="1100"/>
              <a:buFont typeface="Arial"/>
              <a:buNone/>
            </a:pPr>
            <a:r>
              <a:rPr lang="en" sz="3000">
                <a:solidFill>
                  <a:schemeClr val="dk1"/>
                </a:solidFill>
              </a:rPr>
              <a:t>•Lesson Focus: </a:t>
            </a:r>
            <a:r>
              <a:rPr lang="en" sz="3200">
                <a:solidFill>
                  <a:schemeClr val="dk1"/>
                </a:solidFill>
              </a:rPr>
              <a:t>The Ten Commandments are a gift from God intended to help us live with one another.</a:t>
            </a:r>
            <a:endParaRPr sz="3200">
              <a:solidFill>
                <a:schemeClr val="dk1"/>
              </a:solidFill>
            </a:endParaRPr>
          </a:p>
          <a:p>
            <a:pPr indent="0" lvl="0" marL="0" rtl="0" algn="l">
              <a:lnSpc>
                <a:spcPct val="115000"/>
              </a:lnSpc>
              <a:spcBef>
                <a:spcPts val="700"/>
              </a:spcBef>
              <a:spcAft>
                <a:spcPts val="0"/>
              </a:spcAft>
              <a:buClr>
                <a:schemeClr val="dk1"/>
              </a:buClr>
              <a:buSzPts val="1100"/>
              <a:buFont typeface="Arial"/>
              <a:buNone/>
            </a:pPr>
            <a:r>
              <a:rPr lang="en" sz="3000">
                <a:solidFill>
                  <a:schemeClr val="dk1"/>
                </a:solidFill>
              </a:rPr>
              <a:t>•Big Question: </a:t>
            </a:r>
            <a:r>
              <a:rPr lang="en" sz="3200">
                <a:solidFill>
                  <a:schemeClr val="dk1"/>
                </a:solidFill>
              </a:rPr>
              <a:t>Are the Ten Commandments around just to trip us up and make us feel bad?</a:t>
            </a:r>
            <a:endParaRPr sz="3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52400" y="152400"/>
            <a:ext cx="8991600" cy="4838701"/>
          </a:xfrm>
          <a:prstGeom prst="rect">
            <a:avLst/>
          </a:prstGeom>
          <a:noFill/>
          <a:ln>
            <a:noFill/>
          </a:ln>
        </p:spPr>
      </p:pic>
      <p:sp>
        <p:nvSpPr>
          <p:cNvPr id="81" name="Google Shape;81;p17"/>
          <p:cNvSpPr txBox="1"/>
          <p:nvPr/>
        </p:nvSpPr>
        <p:spPr>
          <a:xfrm>
            <a:off x="504150" y="615875"/>
            <a:ext cx="8288100" cy="3577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dk1"/>
                </a:solidFill>
              </a:rPr>
              <a:t>Key Words</a:t>
            </a:r>
            <a:endParaRPr b="1" sz="2600">
              <a:solidFill>
                <a:schemeClr val="dk1"/>
              </a:solidFill>
            </a:endParaRPr>
          </a:p>
          <a:p>
            <a:pPr indent="0" lvl="0" marL="342900" rtl="0" algn="l">
              <a:lnSpc>
                <a:spcPct val="115000"/>
              </a:lnSpc>
              <a:spcBef>
                <a:spcPts val="600"/>
              </a:spcBef>
              <a:spcAft>
                <a:spcPts val="0"/>
              </a:spcAft>
              <a:buClr>
                <a:schemeClr val="dk1"/>
              </a:buClr>
              <a:buSzPts val="1100"/>
              <a:buFont typeface="Arial"/>
              <a:buNone/>
            </a:pPr>
            <a:r>
              <a:rPr b="1" lang="en" sz="2600">
                <a:solidFill>
                  <a:schemeClr val="dk1"/>
                </a:solidFill>
              </a:rPr>
              <a:t>GUIDELINES:</a:t>
            </a:r>
            <a:r>
              <a:rPr lang="en" sz="2600">
                <a:solidFill>
                  <a:schemeClr val="dk1"/>
                </a:solidFill>
              </a:rPr>
              <a:t> standards or principles that provide direction and support.</a:t>
            </a:r>
            <a:endParaRPr sz="2600">
              <a:solidFill>
                <a:schemeClr val="dk1"/>
              </a:solidFill>
            </a:endParaRPr>
          </a:p>
          <a:p>
            <a:pPr indent="0" lvl="0" marL="342900" rtl="0" algn="l">
              <a:lnSpc>
                <a:spcPct val="115000"/>
              </a:lnSpc>
              <a:spcBef>
                <a:spcPts val="600"/>
              </a:spcBef>
              <a:spcAft>
                <a:spcPts val="0"/>
              </a:spcAft>
              <a:buClr>
                <a:schemeClr val="dk1"/>
              </a:buClr>
              <a:buSzPts val="1100"/>
              <a:buFont typeface="Arial"/>
              <a:buNone/>
            </a:pPr>
            <a:r>
              <a:rPr b="1" lang="en" sz="2600">
                <a:solidFill>
                  <a:schemeClr val="dk1"/>
                </a:solidFill>
              </a:rPr>
              <a:t>GIFT:</a:t>
            </a:r>
            <a:r>
              <a:rPr lang="en" sz="2600">
                <a:solidFill>
                  <a:schemeClr val="dk1"/>
                </a:solidFill>
              </a:rPr>
              <a:t> something voluntarily passed to someone without compensation.</a:t>
            </a:r>
            <a:endParaRPr sz="2600">
              <a:solidFill>
                <a:schemeClr val="dk1"/>
              </a:solidFill>
            </a:endParaRPr>
          </a:p>
          <a:p>
            <a:pPr indent="0" lvl="0" marL="342900" rtl="0" algn="l">
              <a:lnSpc>
                <a:spcPct val="115000"/>
              </a:lnSpc>
              <a:spcBef>
                <a:spcPts val="600"/>
              </a:spcBef>
              <a:spcAft>
                <a:spcPts val="0"/>
              </a:spcAft>
              <a:buClr>
                <a:schemeClr val="dk1"/>
              </a:buClr>
              <a:buSzPts val="1100"/>
              <a:buFont typeface="Arial"/>
              <a:buNone/>
            </a:pPr>
            <a:r>
              <a:rPr b="1" lang="en" sz="2600">
                <a:solidFill>
                  <a:schemeClr val="dk1"/>
                </a:solidFill>
              </a:rPr>
              <a:t>THRESHOLD:</a:t>
            </a:r>
            <a:r>
              <a:rPr lang="en" sz="2600">
                <a:solidFill>
                  <a:schemeClr val="dk1"/>
                </a:solidFill>
              </a:rPr>
              <a:t> an entrance or beginning point.</a:t>
            </a:r>
            <a:endParaRPr sz="2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87" name="Google Shape;87;p18"/>
          <p:cNvSpPr txBox="1"/>
          <p:nvPr/>
        </p:nvSpPr>
        <p:spPr>
          <a:xfrm>
            <a:off x="835075" y="887250"/>
            <a:ext cx="72756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Georgia"/>
                <a:ea typeface="Georgia"/>
                <a:cs typeface="Georgia"/>
                <a:sym typeface="Georgia"/>
              </a:rPr>
              <a:t>The First Three Commandments</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Focus on relationship with God</a:t>
            </a:r>
            <a:endParaRPr sz="2400">
              <a:latin typeface="Georgia"/>
              <a:ea typeface="Georgia"/>
              <a:cs typeface="Georgia"/>
              <a:sym typeface="Georgia"/>
            </a:endParaRPr>
          </a:p>
          <a:p>
            <a:pPr indent="-381000" lvl="1" marL="914400" rtl="0" algn="l">
              <a:spcBef>
                <a:spcPts val="0"/>
              </a:spcBef>
              <a:spcAft>
                <a:spcPts val="0"/>
              </a:spcAft>
              <a:buSzPts val="2400"/>
              <a:buFont typeface="Georgia"/>
              <a:buChar char="○"/>
            </a:pPr>
            <a:r>
              <a:rPr lang="en" sz="2400">
                <a:latin typeface="Georgia"/>
                <a:ea typeface="Georgia"/>
                <a:cs typeface="Georgia"/>
                <a:sym typeface="Georgia"/>
              </a:rPr>
              <a:t>Leading to healthy/balanced life</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Promote good order</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Fear?</a:t>
            </a:r>
            <a:endParaRPr sz="2400">
              <a:latin typeface="Georgia"/>
              <a:ea typeface="Georgia"/>
              <a:cs typeface="Georgia"/>
              <a:sym typeface="Georgia"/>
            </a:endParaRPr>
          </a:p>
          <a:p>
            <a:pPr indent="0" lvl="0" marL="457200" rtl="0" algn="ctr">
              <a:spcBef>
                <a:spcPts val="0"/>
              </a:spcBef>
              <a:spcAft>
                <a:spcPts val="0"/>
              </a:spcAft>
              <a:buNone/>
            </a:pPr>
            <a:r>
              <a:t/>
            </a:r>
            <a:endParaRPr sz="2400">
              <a:latin typeface="Georgia"/>
              <a:ea typeface="Georgia"/>
              <a:cs typeface="Georgia"/>
              <a:sym typeface="Georgia"/>
            </a:endParaRPr>
          </a:p>
        </p:txBody>
      </p:sp>
      <p:pic>
        <p:nvPicPr>
          <p:cNvPr id="88" name="Google Shape;88;p18"/>
          <p:cNvPicPr preferRelativeResize="0"/>
          <p:nvPr/>
        </p:nvPicPr>
        <p:blipFill>
          <a:blip r:embed="rId4">
            <a:alphaModFix/>
          </a:blip>
          <a:stretch>
            <a:fillRect/>
          </a:stretch>
        </p:blipFill>
        <p:spPr>
          <a:xfrm>
            <a:off x="4879900" y="2389113"/>
            <a:ext cx="2743200" cy="166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162850" y="152400"/>
            <a:ext cx="8657550" cy="4838701"/>
          </a:xfrm>
          <a:prstGeom prst="rect">
            <a:avLst/>
          </a:prstGeom>
          <a:noFill/>
          <a:ln>
            <a:noFill/>
          </a:ln>
        </p:spPr>
      </p:pic>
      <p:sp>
        <p:nvSpPr>
          <p:cNvPr id="94" name="Google Shape;94;p19"/>
          <p:cNvSpPr txBox="1"/>
          <p:nvPr/>
        </p:nvSpPr>
        <p:spPr>
          <a:xfrm>
            <a:off x="532350" y="1377875"/>
            <a:ext cx="78810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Georgia"/>
                <a:ea typeface="Georgia"/>
                <a:cs typeface="Georgia"/>
                <a:sym typeface="Georgia"/>
              </a:rPr>
              <a:t>The Next Seven Commandments</a:t>
            </a:r>
            <a:endParaRPr sz="2400">
              <a:solidFill>
                <a:schemeClr val="dk1"/>
              </a:solidFill>
              <a:latin typeface="Georgia"/>
              <a:ea typeface="Georgia"/>
              <a:cs typeface="Georgia"/>
              <a:sym typeface="Georgia"/>
            </a:endParaRPr>
          </a:p>
          <a:p>
            <a:pPr indent="-381000" lvl="0" marL="457200" rtl="0" algn="l">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Focus on relationship with the neighbor</a:t>
            </a:r>
            <a:endParaRPr sz="2400">
              <a:solidFill>
                <a:schemeClr val="dk1"/>
              </a:solidFill>
              <a:latin typeface="Georgia"/>
              <a:ea typeface="Georgia"/>
              <a:cs typeface="Georgia"/>
              <a:sym typeface="Georgia"/>
            </a:endParaRPr>
          </a:p>
          <a:p>
            <a:pPr indent="-381000" lvl="1" marL="914400" rtl="0" algn="l">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Who is the neighbor?</a:t>
            </a:r>
            <a:endParaRPr sz="2400">
              <a:solidFill>
                <a:schemeClr val="dk1"/>
              </a:solidFill>
              <a:latin typeface="Georgia"/>
              <a:ea typeface="Georgia"/>
              <a:cs typeface="Georgia"/>
              <a:sym typeface="Georgia"/>
            </a:endParaRPr>
          </a:p>
          <a:p>
            <a:pPr indent="-381000" lvl="1" marL="914400" rtl="0" algn="l">
              <a:spcBef>
                <a:spcPts val="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Who isn’t the neighbor?  </a:t>
            </a:r>
            <a:r>
              <a:rPr lang="en" sz="2400">
                <a:solidFill>
                  <a:srgbClr val="9900FF"/>
                </a:solidFill>
                <a:latin typeface="Georgia"/>
                <a:ea typeface="Georgia"/>
                <a:cs typeface="Georgia"/>
                <a:sym typeface="Georgia"/>
              </a:rPr>
              <a:t>TRICK QUESTION!!</a:t>
            </a:r>
            <a:endParaRPr sz="2400">
              <a:solidFill>
                <a:srgbClr val="9900FF"/>
              </a:solidFill>
              <a:latin typeface="Georgia"/>
              <a:ea typeface="Georgia"/>
              <a:cs typeface="Georgia"/>
              <a:sym typeface="Georgia"/>
            </a:endParaRPr>
          </a:p>
        </p:txBody>
      </p:sp>
      <p:sp>
        <p:nvSpPr>
          <p:cNvPr id="95" name="Google Shape;95;p19"/>
          <p:cNvSpPr txBox="1"/>
          <p:nvPr/>
        </p:nvSpPr>
        <p:spPr>
          <a:xfrm>
            <a:off x="1743200" y="1054275"/>
            <a:ext cx="601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6" name="Google Shape;96;p19"/>
          <p:cNvPicPr preferRelativeResize="0"/>
          <p:nvPr/>
        </p:nvPicPr>
        <p:blipFill>
          <a:blip r:embed="rId4">
            <a:alphaModFix/>
          </a:blip>
          <a:stretch>
            <a:fillRect/>
          </a:stretch>
        </p:blipFill>
        <p:spPr>
          <a:xfrm>
            <a:off x="704700" y="3100975"/>
            <a:ext cx="2724150" cy="1676400"/>
          </a:xfrm>
          <a:prstGeom prst="rect">
            <a:avLst/>
          </a:prstGeom>
          <a:noFill/>
          <a:ln>
            <a:noFill/>
          </a:ln>
        </p:spPr>
      </p:pic>
      <p:pic>
        <p:nvPicPr>
          <p:cNvPr id="97" name="Google Shape;97;p19"/>
          <p:cNvPicPr preferRelativeResize="0"/>
          <p:nvPr/>
        </p:nvPicPr>
        <p:blipFill>
          <a:blip r:embed="rId5">
            <a:alphaModFix/>
          </a:blip>
          <a:stretch>
            <a:fillRect/>
          </a:stretch>
        </p:blipFill>
        <p:spPr>
          <a:xfrm>
            <a:off x="4266425" y="3139075"/>
            <a:ext cx="28575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03" name="Google Shape;103;p20"/>
          <p:cNvSpPr txBox="1"/>
          <p:nvPr/>
        </p:nvSpPr>
        <p:spPr>
          <a:xfrm>
            <a:off x="835075" y="887250"/>
            <a:ext cx="7275600" cy="1847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800" u="sng">
                <a:solidFill>
                  <a:schemeClr val="hlink"/>
                </a:solidFill>
                <a:hlinkClick r:id="rId4"/>
              </a:rPr>
              <a:t>https://youtu.be/AL8chWFuM-s?feature=shared</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0" lvl="0" marL="457200" rtl="0" algn="ctr">
              <a:spcBef>
                <a:spcPts val="0"/>
              </a:spcBef>
              <a:spcAft>
                <a:spcPts val="0"/>
              </a:spcAft>
              <a:buNone/>
            </a:pPr>
            <a:r>
              <a:t/>
            </a:r>
            <a:endParaRPr sz="2400">
              <a:latin typeface="Georgia"/>
              <a:ea typeface="Georgia"/>
              <a:cs typeface="Georgia"/>
              <a:sym typeface="Georgia"/>
            </a:endParaRPr>
          </a:p>
        </p:txBody>
      </p:sp>
      <p:sp>
        <p:nvSpPr>
          <p:cNvPr id="104" name="Google Shape;104;p20"/>
          <p:cNvSpPr txBox="1"/>
          <p:nvPr/>
        </p:nvSpPr>
        <p:spPr>
          <a:xfrm>
            <a:off x="2420725" y="277050"/>
            <a:ext cx="4104300" cy="6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Listen</a:t>
            </a:r>
            <a:endParaRPr b="1" sz="2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52400" y="152400"/>
            <a:ext cx="8709776" cy="4838701"/>
          </a:xfrm>
          <a:prstGeom prst="rect">
            <a:avLst/>
          </a:prstGeom>
          <a:noFill/>
          <a:ln>
            <a:noFill/>
          </a:ln>
        </p:spPr>
      </p:pic>
      <p:sp>
        <p:nvSpPr>
          <p:cNvPr id="110" name="Google Shape;110;p21"/>
          <p:cNvSpPr txBox="1"/>
          <p:nvPr/>
        </p:nvSpPr>
        <p:spPr>
          <a:xfrm>
            <a:off x="835075" y="887250"/>
            <a:ext cx="7275600" cy="36849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SzPts val="2400"/>
              <a:buFont typeface="Georgia"/>
              <a:buChar char="●"/>
            </a:pPr>
            <a:r>
              <a:rPr lang="en" sz="2600">
                <a:solidFill>
                  <a:schemeClr val="dk1"/>
                </a:solidFill>
              </a:rPr>
              <a:t>•Proverbs 2:1-6</a:t>
            </a:r>
            <a:endParaRPr sz="2600">
              <a:solidFill>
                <a:schemeClr val="dk1"/>
              </a:solidFill>
            </a:endParaRPr>
          </a:p>
          <a:p>
            <a:pPr indent="-381000" lvl="0" marL="457200" rtl="0" algn="l">
              <a:lnSpc>
                <a:spcPct val="115000"/>
              </a:lnSpc>
              <a:spcBef>
                <a:spcPts val="0"/>
              </a:spcBef>
              <a:spcAft>
                <a:spcPts val="0"/>
              </a:spcAft>
              <a:buSzPts val="2400"/>
              <a:buFont typeface="Georgia"/>
              <a:buChar char="●"/>
            </a:pPr>
            <a:r>
              <a:rPr lang="en" sz="2600">
                <a:solidFill>
                  <a:schemeClr val="dk1"/>
                </a:solidFill>
              </a:rPr>
              <a:t>•Exodus 20:1-11</a:t>
            </a:r>
            <a:endParaRPr sz="2600">
              <a:solidFill>
                <a:schemeClr val="dk1"/>
              </a:solidFill>
            </a:endParaRPr>
          </a:p>
          <a:p>
            <a:pPr indent="-381000" lvl="0" marL="457200" rtl="0" algn="l">
              <a:lnSpc>
                <a:spcPct val="115000"/>
              </a:lnSpc>
              <a:spcBef>
                <a:spcPts val="0"/>
              </a:spcBef>
              <a:spcAft>
                <a:spcPts val="0"/>
              </a:spcAft>
              <a:buSzPts val="2400"/>
              <a:buFont typeface="Georgia"/>
              <a:buChar char="●"/>
            </a:pPr>
            <a:r>
              <a:rPr lang="en" sz="2600">
                <a:solidFill>
                  <a:schemeClr val="dk1"/>
                </a:solidFill>
              </a:rPr>
              <a:t>•Lutheran Study Bible page 153</a:t>
            </a:r>
            <a:endParaRPr sz="2600">
              <a:solidFill>
                <a:schemeClr val="dk1"/>
              </a:solidFill>
            </a:endParaRPr>
          </a:p>
          <a:p>
            <a:pPr indent="-381000" lvl="0" marL="457200" rtl="0" algn="l">
              <a:lnSpc>
                <a:spcPct val="115000"/>
              </a:lnSpc>
              <a:spcBef>
                <a:spcPts val="0"/>
              </a:spcBef>
              <a:spcAft>
                <a:spcPts val="0"/>
              </a:spcAft>
              <a:buSzPts val="2400"/>
              <a:buFont typeface="Georgia"/>
              <a:buChar char="●"/>
            </a:pPr>
            <a:r>
              <a:rPr lang="en" sz="2600">
                <a:solidFill>
                  <a:schemeClr val="dk1"/>
                </a:solidFill>
              </a:rPr>
              <a:t>•Exodus 20:12-17</a:t>
            </a:r>
            <a:endParaRPr sz="2600">
              <a:solidFill>
                <a:schemeClr val="dk1"/>
              </a:solidFill>
            </a:endParaRPr>
          </a:p>
          <a:p>
            <a:pPr indent="-381000" lvl="0" marL="457200" rtl="0" algn="l">
              <a:lnSpc>
                <a:spcPct val="115000"/>
              </a:lnSpc>
              <a:spcBef>
                <a:spcPts val="0"/>
              </a:spcBef>
              <a:spcAft>
                <a:spcPts val="0"/>
              </a:spcAft>
              <a:buSzPts val="2400"/>
              <a:buFont typeface="Georgia"/>
              <a:buChar char="●"/>
            </a:pPr>
            <a:r>
              <a:rPr lang="en" sz="2600">
                <a:solidFill>
                  <a:schemeClr val="dk1"/>
                </a:solidFill>
              </a:rPr>
              <a:t>•Lutheran Study Bible page 154</a:t>
            </a:r>
            <a:endParaRPr sz="2600">
              <a:solidFill>
                <a:schemeClr val="dk1"/>
              </a:solidFill>
            </a:endParaRPr>
          </a:p>
          <a:p>
            <a:pPr indent="-381000" lvl="0" marL="457200" rtl="0" algn="l">
              <a:lnSpc>
                <a:spcPct val="115000"/>
              </a:lnSpc>
              <a:spcBef>
                <a:spcPts val="0"/>
              </a:spcBef>
              <a:spcAft>
                <a:spcPts val="0"/>
              </a:spcAft>
              <a:buSzPts val="2400"/>
              <a:buFont typeface="Georgia"/>
              <a:buChar char="●"/>
            </a:pPr>
            <a:r>
              <a:rPr lang="en" sz="2600">
                <a:solidFill>
                  <a:schemeClr val="dk1"/>
                </a:solidFill>
              </a:rPr>
              <a:t>•Exodus 20:18-26</a:t>
            </a:r>
            <a:endParaRPr sz="2600">
              <a:solidFill>
                <a:schemeClr val="dk1"/>
              </a:solidFill>
            </a:endParaRPr>
          </a:p>
          <a:p>
            <a:pPr indent="-381000" lvl="0" marL="457200" rtl="0" algn="l">
              <a:spcBef>
                <a:spcPts val="0"/>
              </a:spcBef>
              <a:spcAft>
                <a:spcPts val="0"/>
              </a:spcAft>
              <a:buSzPts val="2400"/>
              <a:buFont typeface="Georgia"/>
              <a:buChar char="●"/>
            </a:pPr>
            <a:r>
              <a:t/>
            </a:r>
            <a:endParaRPr sz="2400">
              <a:latin typeface="Georgia"/>
              <a:ea typeface="Georgia"/>
              <a:cs typeface="Georgia"/>
              <a:sym typeface="Georgia"/>
            </a:endParaRPr>
          </a:p>
          <a:p>
            <a:pPr indent="0" lvl="0" marL="457200" rtl="0" algn="ctr">
              <a:spcBef>
                <a:spcPts val="0"/>
              </a:spcBef>
              <a:spcAft>
                <a:spcPts val="0"/>
              </a:spcAft>
              <a:buNone/>
            </a:pPr>
            <a:r>
              <a:t/>
            </a:r>
            <a:endParaRPr sz="2400">
              <a:latin typeface="Georgia"/>
              <a:ea typeface="Georgia"/>
              <a:cs typeface="Georgia"/>
              <a:sym typeface="Georgia"/>
            </a:endParaRPr>
          </a:p>
        </p:txBody>
      </p:sp>
      <p:pic>
        <p:nvPicPr>
          <p:cNvPr id="111" name="Google Shape;111;p21"/>
          <p:cNvPicPr preferRelativeResize="0"/>
          <p:nvPr/>
        </p:nvPicPr>
        <p:blipFill>
          <a:blip r:embed="rId4">
            <a:alphaModFix/>
          </a:blip>
          <a:stretch>
            <a:fillRect/>
          </a:stretch>
        </p:blipFill>
        <p:spPr>
          <a:xfrm>
            <a:off x="4683025" y="2357688"/>
            <a:ext cx="2838450" cy="1609725"/>
          </a:xfrm>
          <a:prstGeom prst="rect">
            <a:avLst/>
          </a:prstGeom>
          <a:noFill/>
          <a:ln>
            <a:noFill/>
          </a:ln>
        </p:spPr>
      </p:pic>
      <p:sp>
        <p:nvSpPr>
          <p:cNvPr id="112" name="Google Shape;112;p21"/>
          <p:cNvSpPr txBox="1"/>
          <p:nvPr/>
        </p:nvSpPr>
        <p:spPr>
          <a:xfrm>
            <a:off x="3161675" y="277050"/>
            <a:ext cx="3296100" cy="6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Open the Bible</a:t>
            </a:r>
            <a:endParaRPr b="1" sz="2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