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5143500" cx="9144000"/>
  <p:notesSz cx="6858000" cy="9144000"/>
  <p:embeddedFontLst>
    <p:embeddedFont>
      <p:font typeface="Lobster"/>
      <p:regular r:id="rId17"/>
    </p:embeddedFont>
    <p:embeddedFont>
      <p:font typeface="Merriweather"/>
      <p:regular r:id="rId18"/>
      <p:bold r:id="rId19"/>
      <p:italic r:id="rId20"/>
      <p:boldItalic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erriweather-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21" Type="http://schemas.openxmlformats.org/officeDocument/2006/relationships/font" Target="fonts/Merriweather-bold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Lobster-regular.fntdata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Merriweather-bold.fntdata"/><Relationship Id="rId6" Type="http://schemas.openxmlformats.org/officeDocument/2006/relationships/slide" Target="slides/slide1.xml"/><Relationship Id="rId18" Type="http://schemas.openxmlformats.org/officeDocument/2006/relationships/font" Target="fonts/Merriweather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6ed7b2fc73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16ed7b2fc7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16ed7b2fc73_0_1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16ed7b2fc73_0_1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162e28e9690_0_1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162e28e9690_0_1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6ed7b2fc73_0_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6ed7b2fc73_0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1987e8d1132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1987e8d1132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16ed7b2fc73_0_1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16ed7b2fc73_0_1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16ed7b2fc73_0_2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16ed7b2fc73_0_2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162e28e9690_0_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162e28e9690_0_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162e28e9690_0_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162e28e9690_0_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1987e8d1132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1987e8d1132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1987e8d1132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1987e8d1132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1.png"/><Relationship Id="rId4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png"/><Relationship Id="rId4" Type="http://schemas.openxmlformats.org/officeDocument/2006/relationships/image" Target="../media/image1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png"/><Relationship Id="rId4" Type="http://schemas.openxmlformats.org/officeDocument/2006/relationships/hyperlink" Target="https://create.kahoot.it/share/the-apostles-creed-part-1/3506e47a-68d9-4cbb-ba54-e416a7fbca6a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png"/><Relationship Id="rId4" Type="http://schemas.openxmlformats.org/officeDocument/2006/relationships/hyperlink" Target="https://d365.org/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Relationship Id="rId4" Type="http://schemas.openxmlformats.org/officeDocument/2006/relationships/image" Target="../media/image1.png"/><Relationship Id="rId5" Type="http://schemas.openxmlformats.org/officeDocument/2006/relationships/image" Target="../media/image14.png"/><Relationship Id="rId6" Type="http://schemas.openxmlformats.org/officeDocument/2006/relationships/image" Target="../media/image1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Relationship Id="rId4" Type="http://schemas.openxmlformats.org/officeDocument/2006/relationships/image" Target="../media/image7.png"/><Relationship Id="rId5" Type="http://schemas.openxmlformats.org/officeDocument/2006/relationships/image" Target="../media/image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66350" cy="4838701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/>
        </p:nvSpPr>
        <p:spPr>
          <a:xfrm>
            <a:off x="1659700" y="630525"/>
            <a:ext cx="5688900" cy="11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latin typeface="Georgia"/>
                <a:ea typeface="Georgia"/>
                <a:cs typeface="Georgia"/>
                <a:sym typeface="Georgia"/>
              </a:rPr>
              <a:t>The Apostles Creed</a:t>
            </a:r>
            <a:endParaRPr sz="3200"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latin typeface="Georgia"/>
                <a:ea typeface="Georgia"/>
                <a:cs typeface="Georgia"/>
                <a:sym typeface="Georgia"/>
              </a:rPr>
              <a:t>Part 1</a:t>
            </a:r>
            <a:endParaRPr sz="3200"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00473" y="1332575"/>
            <a:ext cx="1456550" cy="2196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2"/>
          <p:cNvSpPr txBox="1"/>
          <p:nvPr>
            <p:ph type="ctrTitle"/>
          </p:nvPr>
        </p:nvSpPr>
        <p:spPr>
          <a:xfrm>
            <a:off x="311700" y="744575"/>
            <a:ext cx="8520600" cy="97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obster"/>
                <a:ea typeface="Lobster"/>
                <a:cs typeface="Lobster"/>
                <a:sym typeface="Lobster"/>
              </a:rPr>
              <a:t>Activity</a:t>
            </a:r>
            <a:endParaRPr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123" name="Google Shape;123;p22"/>
          <p:cNvSpPr txBox="1"/>
          <p:nvPr>
            <p:ph idx="1" type="subTitle"/>
          </p:nvPr>
        </p:nvSpPr>
        <p:spPr>
          <a:xfrm>
            <a:off x="311700" y="2834125"/>
            <a:ext cx="8520600" cy="156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erriweather"/>
                <a:ea typeface="Merriweather"/>
                <a:cs typeface="Merriweather"/>
                <a:sym typeface="Merriweather"/>
              </a:rPr>
              <a:t>Who is the neighbor?</a:t>
            </a:r>
            <a:endParaRPr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id="124" name="Google Shape;124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6663" y="428613"/>
            <a:ext cx="2143125" cy="2143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89088" y="3168575"/>
            <a:ext cx="2638425" cy="1733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709776" cy="4838701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23"/>
          <p:cNvSpPr txBox="1"/>
          <p:nvPr/>
        </p:nvSpPr>
        <p:spPr>
          <a:xfrm>
            <a:off x="1835025" y="919250"/>
            <a:ext cx="5344500" cy="26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Lobster"/>
                <a:ea typeface="Lobster"/>
                <a:cs typeface="Lobster"/>
                <a:sym typeface="Lobster"/>
              </a:rPr>
              <a:t>Quiz Time!</a:t>
            </a:r>
            <a:endParaRPr sz="2000"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u="sng">
                <a:solidFill>
                  <a:schemeClr val="hlink"/>
                </a:solidFill>
                <a:latin typeface="Lobster"/>
                <a:ea typeface="Lobster"/>
                <a:cs typeface="Lobster"/>
                <a:sym typeface="Lobster"/>
                <a:hlinkClick r:id="rId4"/>
              </a:rPr>
              <a:t>https://create.kahoot.it/share/the-apostles-creed-part-1/3506e47a-68d9-4cbb-ba54-e416a7fbca6a</a:t>
            </a:r>
            <a:endParaRPr sz="2000"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Lobster"/>
              <a:ea typeface="Lobster"/>
              <a:cs typeface="Lobster"/>
              <a:sym typeface="Lobster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45474" cy="4838701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/>
          <p:cNvSpPr txBox="1"/>
          <p:nvPr/>
        </p:nvSpPr>
        <p:spPr>
          <a:xfrm>
            <a:off x="1680600" y="615875"/>
            <a:ext cx="6012600" cy="215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latin typeface="Georgia"/>
                <a:ea typeface="Georgia"/>
                <a:cs typeface="Georgia"/>
                <a:sym typeface="Georgia"/>
              </a:rPr>
              <a:t>Devotion</a:t>
            </a:r>
            <a:endParaRPr sz="3200"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u="sng">
                <a:solidFill>
                  <a:schemeClr val="hlink"/>
                </a:solidFill>
                <a:latin typeface="Georgia"/>
                <a:ea typeface="Georgia"/>
                <a:cs typeface="Georgia"/>
                <a:sym typeface="Georgia"/>
                <a:hlinkClick r:id="rId4"/>
              </a:rPr>
              <a:t>https://d365.org/</a:t>
            </a:r>
            <a:endParaRPr sz="3200"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709776" cy="4838701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5"/>
          <p:cNvSpPr txBox="1"/>
          <p:nvPr/>
        </p:nvSpPr>
        <p:spPr>
          <a:xfrm>
            <a:off x="1594888" y="1547525"/>
            <a:ext cx="5824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69" name="Google Shape;69;p15"/>
          <p:cNvSpPr txBox="1"/>
          <p:nvPr/>
        </p:nvSpPr>
        <p:spPr>
          <a:xfrm>
            <a:off x="1480325" y="961800"/>
            <a:ext cx="57708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latin typeface="Lobster"/>
              <a:ea typeface="Lobster"/>
              <a:cs typeface="Lobster"/>
              <a:sym typeface="Lobster"/>
            </a:endParaRPr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77213" y="1547525"/>
            <a:ext cx="3705225" cy="1238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991600" cy="4838701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6"/>
          <p:cNvSpPr txBox="1"/>
          <p:nvPr/>
        </p:nvSpPr>
        <p:spPr>
          <a:xfrm>
            <a:off x="709800" y="699375"/>
            <a:ext cx="7075800" cy="45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000">
                <a:solidFill>
                  <a:schemeClr val="dk1"/>
                </a:solidFill>
              </a:rPr>
              <a:t>•Bible Text: </a:t>
            </a:r>
            <a:r>
              <a:rPr lang="en" sz="3200">
                <a:solidFill>
                  <a:schemeClr val="dk1"/>
                </a:solidFill>
              </a:rPr>
              <a:t>Genesis 1:1—2:25</a:t>
            </a:r>
            <a:endParaRPr sz="3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000">
                <a:solidFill>
                  <a:schemeClr val="dk1"/>
                </a:solidFill>
              </a:rPr>
              <a:t>•Lesson Focus: </a:t>
            </a:r>
            <a:r>
              <a:rPr lang="en" sz="3200">
                <a:solidFill>
                  <a:schemeClr val="dk1"/>
                </a:solidFill>
              </a:rPr>
              <a:t>God’s creative work in the world is ongoing.</a:t>
            </a:r>
            <a:endParaRPr sz="3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000">
                <a:solidFill>
                  <a:schemeClr val="dk1"/>
                </a:solidFill>
              </a:rPr>
              <a:t>•Big Question: </a:t>
            </a:r>
            <a:r>
              <a:rPr lang="en" sz="3200">
                <a:solidFill>
                  <a:schemeClr val="dk1"/>
                </a:solidFill>
              </a:rPr>
              <a:t>How do we know God is still creating stuff today?</a:t>
            </a:r>
            <a:endParaRPr sz="3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0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Google Shape;8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991600" cy="4838701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7"/>
          <p:cNvSpPr txBox="1"/>
          <p:nvPr/>
        </p:nvSpPr>
        <p:spPr>
          <a:xfrm>
            <a:off x="117450" y="472175"/>
            <a:ext cx="9061500" cy="316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3429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600">
                <a:solidFill>
                  <a:schemeClr val="dk1"/>
                </a:solidFill>
              </a:rPr>
              <a:t>CREATE:</a:t>
            </a:r>
            <a:r>
              <a:rPr lang="en" sz="2600">
                <a:solidFill>
                  <a:schemeClr val="dk1"/>
                </a:solidFill>
              </a:rPr>
              <a:t> to make from nothing.</a:t>
            </a:r>
            <a:endParaRPr sz="2600">
              <a:solidFill>
                <a:schemeClr val="dk1"/>
              </a:solidFill>
            </a:endParaRPr>
          </a:p>
          <a:p>
            <a:pPr indent="0" lvl="0" marL="3429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600">
                <a:solidFill>
                  <a:schemeClr val="dk1"/>
                </a:solidFill>
              </a:rPr>
              <a:t>CREATION:</a:t>
            </a:r>
            <a:r>
              <a:rPr lang="en" sz="2600">
                <a:solidFill>
                  <a:schemeClr val="dk1"/>
                </a:solidFill>
              </a:rPr>
              <a:t> all that exists; all that God has made.</a:t>
            </a:r>
            <a:endParaRPr sz="2600">
              <a:solidFill>
                <a:schemeClr val="dk1"/>
              </a:solidFill>
            </a:endParaRPr>
          </a:p>
          <a:p>
            <a:pPr indent="0" lvl="0" marL="3429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600">
                <a:solidFill>
                  <a:schemeClr val="dk1"/>
                </a:solidFill>
              </a:rPr>
              <a:t>SUSTAIN:</a:t>
            </a:r>
            <a:r>
              <a:rPr lang="en" sz="2600">
                <a:solidFill>
                  <a:schemeClr val="dk1"/>
                </a:solidFill>
              </a:rPr>
              <a:t> to keep, preserve, and maintain.</a:t>
            </a:r>
            <a:endParaRPr sz="2600">
              <a:solidFill>
                <a:schemeClr val="dk1"/>
              </a:solidFill>
            </a:endParaRPr>
          </a:p>
          <a:p>
            <a:pPr indent="0" lvl="0" marL="3429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en" sz="2600">
                <a:solidFill>
                  <a:schemeClr val="dk1"/>
                </a:solidFill>
              </a:rPr>
              <a:t>EX NIHILO</a:t>
            </a:r>
            <a:r>
              <a:rPr b="1" lang="en" sz="2600">
                <a:solidFill>
                  <a:schemeClr val="dk1"/>
                </a:solidFill>
              </a:rPr>
              <a:t>:</a:t>
            </a:r>
            <a:r>
              <a:rPr lang="en" sz="2600">
                <a:solidFill>
                  <a:schemeClr val="dk1"/>
                </a:solidFill>
              </a:rPr>
              <a:t> Latin for “out of nothing.”</a:t>
            </a:r>
            <a:endParaRPr sz="2600">
              <a:solidFill>
                <a:schemeClr val="dk1"/>
              </a:solidFill>
            </a:endParaRPr>
          </a:p>
          <a:p>
            <a:pPr indent="0" lvl="0" marL="3429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600">
                <a:solidFill>
                  <a:schemeClr val="dk1"/>
                </a:solidFill>
              </a:rPr>
              <a:t>STEWARDSHIP:</a:t>
            </a:r>
            <a:r>
              <a:rPr lang="en" sz="2600">
                <a:solidFill>
                  <a:schemeClr val="dk1"/>
                </a:solidFill>
              </a:rPr>
              <a:t> responsibility for care and proper use.</a:t>
            </a:r>
            <a:endParaRPr sz="2600">
              <a:solidFill>
                <a:schemeClr val="dk1"/>
              </a:solidFill>
            </a:endParaRPr>
          </a:p>
          <a:p>
            <a:pPr indent="0" lvl="0" marL="3429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dk1"/>
              </a:solidFill>
            </a:endParaRPr>
          </a:p>
        </p:txBody>
      </p:sp>
      <p:sp>
        <p:nvSpPr>
          <p:cNvPr id="83" name="Google Shape;83;p17"/>
          <p:cNvSpPr txBox="1"/>
          <p:nvPr/>
        </p:nvSpPr>
        <p:spPr>
          <a:xfrm>
            <a:off x="3708900" y="152400"/>
            <a:ext cx="18786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 u="sng"/>
              <a:t>Key Words</a:t>
            </a:r>
            <a:endParaRPr b="1" sz="2100" u="sng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709776" cy="4838701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8"/>
          <p:cNvSpPr txBox="1"/>
          <p:nvPr/>
        </p:nvSpPr>
        <p:spPr>
          <a:xfrm>
            <a:off x="1594888" y="1547525"/>
            <a:ext cx="5824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I believe in God, the Father Almighty, creator of heaven and earth.”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90" name="Google Shape;90;p18"/>
          <p:cNvSpPr txBox="1"/>
          <p:nvPr/>
        </p:nvSpPr>
        <p:spPr>
          <a:xfrm>
            <a:off x="1480325" y="961800"/>
            <a:ext cx="57708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latin typeface="Lobster"/>
                <a:ea typeface="Lobster"/>
                <a:cs typeface="Lobster"/>
                <a:sym typeface="Lobster"/>
              </a:rPr>
              <a:t>The First Article</a:t>
            </a:r>
            <a:endParaRPr sz="1900">
              <a:latin typeface="Lobster"/>
              <a:ea typeface="Lobster"/>
              <a:cs typeface="Lobster"/>
              <a:sym typeface="Lobster"/>
            </a:endParaRPr>
          </a:p>
        </p:txBody>
      </p:sp>
      <p:pic>
        <p:nvPicPr>
          <p:cNvPr id="91" name="Google Shape;91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34525" y="2373825"/>
            <a:ext cx="2857500" cy="160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709776" cy="4838701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9"/>
          <p:cNvSpPr txBox="1"/>
          <p:nvPr/>
        </p:nvSpPr>
        <p:spPr>
          <a:xfrm>
            <a:off x="1565750" y="1179525"/>
            <a:ext cx="6398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19"/>
          <p:cNvSpPr txBox="1"/>
          <p:nvPr/>
        </p:nvSpPr>
        <p:spPr>
          <a:xfrm>
            <a:off x="2129850" y="1179525"/>
            <a:ext cx="4884300" cy="24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Lobster"/>
                <a:ea typeface="Lobster"/>
                <a:cs typeface="Lobster"/>
                <a:sym typeface="Lobster"/>
              </a:rPr>
              <a:t>What is this statement about?</a:t>
            </a:r>
            <a:endParaRPr sz="1800"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Lobster"/>
              <a:ea typeface="Lobster"/>
              <a:cs typeface="Lobster"/>
              <a:sym typeface="Lobster"/>
            </a:endParaRPr>
          </a:p>
          <a:p>
            <a:pPr indent="-330200" lvl="0" marL="457200" rtl="0" algn="ctr">
              <a:spcBef>
                <a:spcPts val="0"/>
              </a:spcBef>
              <a:spcAft>
                <a:spcPts val="0"/>
              </a:spcAft>
              <a:buSzPts val="1600"/>
              <a:buFont typeface="Georgia"/>
              <a:buChar char="●"/>
            </a:pPr>
            <a:r>
              <a:rPr lang="en" sz="1600">
                <a:latin typeface="Georgia"/>
                <a:ea typeface="Georgia"/>
                <a:cs typeface="Georgia"/>
                <a:sym typeface="Georgia"/>
              </a:rPr>
              <a:t>Creation</a:t>
            </a:r>
            <a:endParaRPr sz="1600">
              <a:latin typeface="Georgia"/>
              <a:ea typeface="Georgia"/>
              <a:cs typeface="Georgia"/>
              <a:sym typeface="Georgia"/>
            </a:endParaRPr>
          </a:p>
          <a:p>
            <a:pPr indent="-330200" lvl="0" marL="457200" rtl="0" algn="ctr">
              <a:spcBef>
                <a:spcPts val="0"/>
              </a:spcBef>
              <a:spcAft>
                <a:spcPts val="0"/>
              </a:spcAft>
              <a:buSzPts val="1600"/>
              <a:buFont typeface="Georgia"/>
              <a:buChar char="●"/>
            </a:pPr>
            <a:r>
              <a:rPr lang="en" sz="1600">
                <a:latin typeface="Georgia"/>
                <a:ea typeface="Georgia"/>
                <a:cs typeface="Georgia"/>
                <a:sym typeface="Georgia"/>
              </a:rPr>
              <a:t>Present tense</a:t>
            </a:r>
            <a:endParaRPr sz="1600">
              <a:latin typeface="Georgia"/>
              <a:ea typeface="Georgia"/>
              <a:cs typeface="Georgia"/>
              <a:sym typeface="Georgia"/>
            </a:endParaRPr>
          </a:p>
          <a:p>
            <a:pPr indent="-330200" lvl="0" marL="457200" rtl="0" algn="ctr">
              <a:spcBef>
                <a:spcPts val="0"/>
              </a:spcBef>
              <a:spcAft>
                <a:spcPts val="0"/>
              </a:spcAft>
              <a:buSzPts val="1600"/>
              <a:buFont typeface="Georgia"/>
              <a:buChar char="●"/>
            </a:pPr>
            <a:r>
              <a:rPr lang="en" sz="1600">
                <a:latin typeface="Georgia"/>
                <a:ea typeface="Georgia"/>
                <a:cs typeface="Georgia"/>
                <a:sym typeface="Georgia"/>
              </a:rPr>
              <a:t>God is at work in the world now, in the past, and in the future</a:t>
            </a:r>
            <a:endParaRPr sz="1600">
              <a:latin typeface="Georgia"/>
              <a:ea typeface="Georgia"/>
              <a:cs typeface="Georgia"/>
              <a:sym typeface="Georgia"/>
            </a:endParaRPr>
          </a:p>
          <a:p>
            <a:pPr indent="-330200" lvl="0" marL="457200" rtl="0" algn="ctr">
              <a:spcBef>
                <a:spcPts val="0"/>
              </a:spcBef>
              <a:spcAft>
                <a:spcPts val="0"/>
              </a:spcAft>
              <a:buSzPts val="1600"/>
              <a:buFont typeface="Georgia"/>
              <a:buChar char="●"/>
            </a:pPr>
            <a:r>
              <a:rPr lang="en" sz="1600">
                <a:latin typeface="Georgia"/>
                <a:ea typeface="Georgia"/>
                <a:cs typeface="Georgia"/>
                <a:sym typeface="Georgia"/>
              </a:rPr>
              <a:t>Triune God</a:t>
            </a:r>
            <a:endParaRPr sz="1600"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Lobster"/>
              <a:ea typeface="Lobster"/>
              <a:cs typeface="Lobster"/>
              <a:sym typeface="Lobster"/>
            </a:endParaRPr>
          </a:p>
        </p:txBody>
      </p:sp>
      <p:pic>
        <p:nvPicPr>
          <p:cNvPr id="99" name="Google Shape;99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5050" y="2722423"/>
            <a:ext cx="2635875" cy="1191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529688" y="3329223"/>
            <a:ext cx="1955200" cy="1425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908750" y="2722425"/>
            <a:ext cx="2737575" cy="1191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709776" cy="4838701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20"/>
          <p:cNvSpPr txBox="1"/>
          <p:nvPr/>
        </p:nvSpPr>
        <p:spPr>
          <a:xfrm>
            <a:off x="1565750" y="1179525"/>
            <a:ext cx="6398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20"/>
          <p:cNvSpPr txBox="1"/>
          <p:nvPr/>
        </p:nvSpPr>
        <p:spPr>
          <a:xfrm>
            <a:off x="2129850" y="1179525"/>
            <a:ext cx="4884300" cy="15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Lobster"/>
                <a:ea typeface="Lobster"/>
                <a:cs typeface="Lobster"/>
                <a:sym typeface="Lobster"/>
              </a:rPr>
              <a:t>Triune God</a:t>
            </a:r>
            <a:endParaRPr sz="1800"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Georgia"/>
                <a:ea typeface="Georgia"/>
                <a:cs typeface="Georgia"/>
                <a:sym typeface="Georgia"/>
              </a:rPr>
              <a:t>P. 299</a:t>
            </a:r>
            <a:endParaRPr sz="1800"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Lobster"/>
              <a:ea typeface="Lobster"/>
              <a:cs typeface="Lobster"/>
              <a:sym typeface="Lobster"/>
            </a:endParaRPr>
          </a:p>
        </p:txBody>
      </p:sp>
      <p:pic>
        <p:nvPicPr>
          <p:cNvPr id="109" name="Google Shape;109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3000" y="1354875"/>
            <a:ext cx="2266950" cy="2019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09563" y="1354875"/>
            <a:ext cx="1914525" cy="2381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709776" cy="4838701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21"/>
          <p:cNvSpPr txBox="1"/>
          <p:nvPr/>
        </p:nvSpPr>
        <p:spPr>
          <a:xfrm>
            <a:off x="1565750" y="1179525"/>
            <a:ext cx="6398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21"/>
          <p:cNvSpPr txBox="1"/>
          <p:nvPr/>
        </p:nvSpPr>
        <p:spPr>
          <a:xfrm>
            <a:off x="2129850" y="1179525"/>
            <a:ext cx="48843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Lobster"/>
                <a:ea typeface="Lobster"/>
                <a:cs typeface="Lobster"/>
                <a:sym typeface="Lobster"/>
              </a:rPr>
              <a:t>Genesis 1</a:t>
            </a:r>
            <a:endParaRPr sz="1800"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Lobster"/>
              <a:ea typeface="Lobster"/>
              <a:cs typeface="Lobster"/>
              <a:sym typeface="Lobster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