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Lobster"/>
      <p:regular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obster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ed7b2fc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ed7b2fc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2e28e969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2e28e969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987e8d113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987e8d113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ed7b2fc7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6ed7b2fc7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2e28e969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62e28e969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6ed7b2fc7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6ed7b2fc7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6ed7b2fc73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6ed7b2fc73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6ed7b2fc73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6ed7b2fc73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62e28e969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62e28e969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987e8d11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987e8d11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87e8d113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87e8d113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d3366207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9d3366207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9d3366207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9d3366207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d365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635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59700" y="630525"/>
            <a:ext cx="568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The Apostles Creed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Part 2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873" y="1819750"/>
            <a:ext cx="1456550" cy="21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1565750" y="1179525"/>
            <a:ext cx="63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2129850" y="1179525"/>
            <a:ext cx="4884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Article 3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P. 300 of the Student Book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Read the Third Article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Read Luther’s explanation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Who is the Holy Spirit?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How does </a:t>
            </a: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everything</a:t>
            </a: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 listed in the 3rd article go together?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450" y="967413"/>
            <a:ext cx="25717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0246" y="1071325"/>
            <a:ext cx="2510329" cy="15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450" y="3362324"/>
            <a:ext cx="2705100" cy="157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1565750" y="1179525"/>
            <a:ext cx="63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2129850" y="1179525"/>
            <a:ext cx="4884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How is the Holy Spirit active in our everyday lives?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When have you experienced the Holy Spirit?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Think of one way you can look for the Holy Spirit in your life.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8538" y="30929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ctrTitle"/>
          </p:nvPr>
        </p:nvSpPr>
        <p:spPr>
          <a:xfrm>
            <a:off x="311700" y="744575"/>
            <a:ext cx="8520600" cy="9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Activity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7" name="Google Shape;137;p24"/>
          <p:cNvSpPr txBox="1"/>
          <p:nvPr>
            <p:ph idx="1" type="subTitle"/>
          </p:nvPr>
        </p:nvSpPr>
        <p:spPr>
          <a:xfrm>
            <a:off x="311700" y="2834125"/>
            <a:ext cx="8520600" cy="15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Who is the neighbor?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Next Time: Bring a picture of a neighbor who is different from you.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63" y="4286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763" y="633413"/>
            <a:ext cx="26384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2152250" y="873925"/>
            <a:ext cx="5344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obster"/>
                <a:ea typeface="Lobster"/>
                <a:cs typeface="Lobster"/>
                <a:sym typeface="Lobster"/>
              </a:rPr>
              <a:t>Thank you!  Have a great - Holy Spirit-filled - week!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950" y="1585913"/>
            <a:ext cx="23241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547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680600" y="615875"/>
            <a:ext cx="6012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Devotion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https://d365.org/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709800" y="699375"/>
            <a:ext cx="7075800" cy="57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•</a:t>
            </a:r>
            <a:r>
              <a:rPr lang="en" sz="3200">
                <a:solidFill>
                  <a:schemeClr val="dk1"/>
                </a:solidFill>
              </a:rPr>
              <a:t>Bible Text: Matthew 1:18-25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•Lesson Focus: Jesus came to teach us how to live and to free us from sin               and death.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•Big Question: Wait, God became human?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575" y="295925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41250" y="328650"/>
            <a:ext cx="9061500" cy="4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CRUCIFIED: </a:t>
            </a:r>
            <a:r>
              <a:rPr lang="en" sz="3200">
                <a:solidFill>
                  <a:schemeClr val="dk1"/>
                </a:solidFill>
              </a:rPr>
              <a:t>executed on a cross.</a:t>
            </a:r>
            <a:endParaRPr sz="3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RESURRECTION: </a:t>
            </a:r>
            <a:r>
              <a:rPr lang="en" sz="3200">
                <a:solidFill>
                  <a:schemeClr val="dk1"/>
                </a:solidFill>
              </a:rPr>
              <a:t>returned to life, raised to life.</a:t>
            </a:r>
            <a:endParaRPr sz="3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ASCENDED: </a:t>
            </a:r>
            <a:r>
              <a:rPr lang="en" sz="3200">
                <a:solidFill>
                  <a:schemeClr val="dk1"/>
                </a:solidFill>
              </a:rPr>
              <a:t>gone up, as in Jesus has gone up to heaven.</a:t>
            </a:r>
            <a:endParaRPr sz="3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LORD: </a:t>
            </a:r>
            <a:r>
              <a:rPr lang="en" sz="3200">
                <a:solidFill>
                  <a:schemeClr val="dk1"/>
                </a:solidFill>
              </a:rPr>
              <a:t>ruler of all.</a:t>
            </a:r>
            <a:endParaRPr sz="3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REDEMPTION: </a:t>
            </a:r>
            <a:r>
              <a:rPr lang="en" sz="3200">
                <a:solidFill>
                  <a:schemeClr val="dk1"/>
                </a:solidFill>
              </a:rPr>
              <a:t>rescue from sin and death.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708900" y="152400"/>
            <a:ext cx="187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/>
              <a:t>Key Words</a:t>
            </a:r>
            <a:endParaRPr b="1" sz="2100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550863" y="1502225"/>
            <a:ext cx="5824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Page 299 in your Student Book.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Read the 2nd article.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Read Luther’s Explanation.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Are we supposed to try our hardest to do things the way Jesus would have done them?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480325" y="961800"/>
            <a:ext cx="5770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obster"/>
                <a:ea typeface="Lobster"/>
                <a:cs typeface="Lobster"/>
                <a:sym typeface="Lobster"/>
              </a:rPr>
              <a:t>The Second Article</a:t>
            </a:r>
            <a:endParaRPr sz="19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538" y="3043150"/>
            <a:ext cx="26955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1594888" y="1547525"/>
            <a:ext cx="582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Actually, we’re invited to </a:t>
            </a:r>
            <a:r>
              <a:rPr i="1" lang="en">
                <a:latin typeface="Georgia"/>
                <a:ea typeface="Georgia"/>
                <a:cs typeface="Georgia"/>
                <a:sym typeface="Georgia"/>
              </a:rPr>
              <a:t>belong to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i="1" lang="en">
                <a:latin typeface="Georgia"/>
                <a:ea typeface="Georgia"/>
                <a:cs typeface="Georgia"/>
                <a:sym typeface="Georgia"/>
              </a:rPr>
              <a:t>live under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, and </a:t>
            </a:r>
            <a:r>
              <a:rPr i="1" lang="en">
                <a:latin typeface="Georgia"/>
                <a:ea typeface="Georgia"/>
                <a:cs typeface="Georgia"/>
                <a:sym typeface="Georgia"/>
              </a:rPr>
              <a:t>serve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Jesus.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This is why the 2nd article is so long - it is showing us what Jesus </a:t>
            </a:r>
            <a:r>
              <a:rPr i="1" lang="en">
                <a:latin typeface="Georgia"/>
                <a:ea typeface="Georgia"/>
                <a:cs typeface="Georgia"/>
                <a:sym typeface="Georgia"/>
              </a:rPr>
              <a:t>has done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for us.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The bracelets should say WHJD (What has Jesus Done)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469000" y="565275"/>
            <a:ext cx="5770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5713" y="25942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1565750" y="1179525"/>
            <a:ext cx="63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2129850" y="1179525"/>
            <a:ext cx="48843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Read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Matthew 1:18-25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Luke 5:27-6:5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Acts 1:2-22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Page 1607 of your Lutheran Study Bible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First World of the Bible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Bible Concepts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Lutheran Perspectives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How would you describe Jesus?  What has Jesus done?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3194850" y="509825"/>
            <a:ext cx="236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What has Jesus done?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013" y="872600"/>
            <a:ext cx="1819275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709800" y="699375"/>
            <a:ext cx="7075800" cy="58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•Bible Text: J</a:t>
            </a:r>
            <a:r>
              <a:rPr lang="en" sz="3200">
                <a:solidFill>
                  <a:schemeClr val="dk1"/>
                </a:solidFill>
              </a:rPr>
              <a:t>ohn 14:15-17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•Lesson Focus: </a:t>
            </a:r>
            <a:r>
              <a:rPr lang="en" sz="3200">
                <a:solidFill>
                  <a:schemeClr val="dk1"/>
                </a:solidFill>
              </a:rPr>
              <a:t>The Holy Spirit nurtures us and advocates for us.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•Big Question: </a:t>
            </a:r>
            <a:r>
              <a:rPr lang="en" sz="3200">
                <a:solidFill>
                  <a:schemeClr val="dk1"/>
                </a:solidFill>
              </a:rPr>
              <a:t>The Holy Spirit works in my life </a:t>
            </a:r>
            <a:r>
              <a:rPr i="1" lang="en" sz="3200">
                <a:solidFill>
                  <a:schemeClr val="dk1"/>
                </a:solidFill>
              </a:rPr>
              <a:t>every</a:t>
            </a:r>
            <a:r>
              <a:rPr lang="en" sz="3200">
                <a:solidFill>
                  <a:schemeClr val="dk1"/>
                </a:solidFill>
              </a:rPr>
              <a:t> day?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575" y="295925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41250" y="328650"/>
            <a:ext cx="9061500" cy="4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HOLY SPIRIT: </a:t>
            </a:r>
            <a:r>
              <a:rPr lang="en" sz="2600">
                <a:solidFill>
                  <a:schemeClr val="dk1"/>
                </a:solidFill>
              </a:rPr>
              <a:t>the third person of the Trinity, sometimes called the </a:t>
            </a:r>
            <a:r>
              <a:rPr i="1" lang="en" sz="2600">
                <a:solidFill>
                  <a:schemeClr val="dk1"/>
                </a:solidFill>
              </a:rPr>
              <a:t>Paraclete</a:t>
            </a:r>
            <a:r>
              <a:rPr lang="en" sz="2600">
                <a:solidFill>
                  <a:schemeClr val="dk1"/>
                </a:solidFill>
              </a:rPr>
              <a:t>.</a:t>
            </a:r>
            <a:endParaRPr sz="26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COUNSELOR:</a:t>
            </a:r>
            <a:r>
              <a:rPr lang="en" sz="2600">
                <a:solidFill>
                  <a:schemeClr val="dk1"/>
                </a:solidFill>
              </a:rPr>
              <a:t> an advisor or teacher.</a:t>
            </a:r>
            <a:endParaRPr sz="26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PENTECOST:</a:t>
            </a:r>
            <a:r>
              <a:rPr lang="en" sz="2600">
                <a:solidFill>
                  <a:schemeClr val="dk1"/>
                </a:solidFill>
              </a:rPr>
              <a:t> the day that comes 50 days after Easter, the coming of the Holy Spirit, and the birthday of the church,</a:t>
            </a:r>
            <a:endParaRPr sz="26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CHURCH:</a:t>
            </a:r>
            <a:r>
              <a:rPr lang="en" sz="2600">
                <a:solidFill>
                  <a:schemeClr val="dk1"/>
                </a:solidFill>
              </a:rPr>
              <a:t> the community of believers, or the “community of saints.”</a:t>
            </a:r>
            <a:endParaRPr sz="26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3708900" y="152400"/>
            <a:ext cx="187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/>
              <a:t>Key Words</a:t>
            </a:r>
            <a:endParaRPr b="1" sz="2100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