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2" r:id="rId6"/>
    <p:sldId id="263" r:id="rId7"/>
    <p:sldId id="266" r:id="rId8"/>
    <p:sldId id="265" r:id="rId9"/>
    <p:sldId id="268" r:id="rId10"/>
    <p:sldId id="270" r:id="rId11"/>
    <p:sldId id="271" r:id="rId12"/>
    <p:sldId id="272" r:id="rId13"/>
    <p:sldId id="273" r:id="rId14"/>
    <p:sldId id="274" r:id="rId15"/>
    <p:sldId id="275" r:id="rId16"/>
    <p:sldId id="276" r:id="rId17"/>
    <p:sldId id="277" r:id="rId18"/>
    <p:sldId id="278" r:id="rId19"/>
    <p:sldId id="279" r:id="rId20"/>
    <p:sldId id="280"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BgvyKvkmytni1A0yoB8y9iaji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4" name="Google Shape;194;p1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1" name="Google Shape;201;p1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8" name="Google Shape;208;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5" name="Google Shape;215;p2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2" name="Google Shape;222;p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9" name="Google Shape;229;p2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6" name="Google Shape;236;p2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3" name="Google Shape;243;p2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0" name="Google Shape;250;p2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5" name="Google Shape;125;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2" name="Google Shape;132;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6" name="Google Shape;146;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7" name="Google Shape;167;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8" name="Google Shape;18;p2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3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36"/>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4" name="Google Shape;74;p36"/>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5" name="Google Shape;75;p3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3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3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81" name="Google Shape;81;p3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28"/>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29"/>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29"/>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2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3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30"/>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3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3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31"/>
          <p:cNvSpPr>
            <a:spLocks noGrp="1"/>
          </p:cNvSpPr>
          <p:nvPr>
            <p:ph type="pic" idx="2"/>
          </p:nvPr>
        </p:nvSpPr>
        <p:spPr>
          <a:xfrm>
            <a:off x="1792288" y="612775"/>
            <a:ext cx="5486400" cy="4114800"/>
          </a:xfrm>
          <a:prstGeom prst="rect">
            <a:avLst/>
          </a:prstGeom>
          <a:noFill/>
          <a:ln>
            <a:noFill/>
          </a:ln>
        </p:spPr>
      </p:sp>
      <p:sp>
        <p:nvSpPr>
          <p:cNvPr id="42" name="Google Shape;42;p3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3" name="Google Shape;43;p3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3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3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9" name="Google Shape;49;p3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3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3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3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3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3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5" name="Google Shape;65;p3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6" name="Google Shape;66;p3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7" name="Google Shape;67;p3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8" name="Google Shape;68;p3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26"/>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 name="Google Shape;13;p2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 name="Google Shape;14;p2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youtube.com/watch?v=DXXxLwxfo0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9" name="Google Shape;89;p1"/>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5400"/>
              <a:buFont typeface="Arial"/>
              <a:buNone/>
            </a:pPr>
            <a:r>
              <a:rPr lang="en-US" sz="5400" b="0" i="0" u="none">
                <a:solidFill>
                  <a:schemeClr val="dk1"/>
                </a:solidFill>
                <a:latin typeface="Arial"/>
                <a:ea typeface="Arial"/>
                <a:cs typeface="Arial"/>
                <a:sym typeface="Arial"/>
              </a:rPr>
              <a:t>The Last Supper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15"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84" name="Google Shape;184;p15"/>
          <p:cNvSpPr txBox="1">
            <a:spLocks noGrp="1"/>
          </p:cNvSpPr>
          <p:nvPr>
            <p:ph type="title"/>
          </p:nvPr>
        </p:nvSpPr>
        <p:spPr>
          <a:xfrm>
            <a:off x="6858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dirty="0">
                <a:solidFill>
                  <a:schemeClr val="dk2"/>
                </a:solidFill>
                <a:latin typeface="Arial"/>
                <a:ea typeface="Arial"/>
                <a:cs typeface="Arial"/>
                <a:sym typeface="Arial"/>
              </a:rPr>
              <a:t>Open the Catechism</a:t>
            </a:r>
            <a:r>
              <a:rPr lang="en-US" sz="1600" b="0" i="0" u="none" dirty="0">
                <a:solidFill>
                  <a:schemeClr val="dk2"/>
                </a:solidFill>
                <a:latin typeface="Arial"/>
                <a:ea typeface="Arial"/>
                <a:cs typeface="Arial"/>
                <a:sym typeface="Arial"/>
              </a:rPr>
              <a:t>– in church</a:t>
            </a:r>
            <a:endParaRPr sz="1600" dirty="0"/>
          </a:p>
        </p:txBody>
      </p:sp>
      <p:sp>
        <p:nvSpPr>
          <p:cNvPr id="185" name="Google Shape;185;p15"/>
          <p:cNvSpPr txBox="1">
            <a:spLocks noGrp="1"/>
          </p:cNvSpPr>
          <p:nvPr>
            <p:ph type="body" idx="1"/>
          </p:nvPr>
        </p:nvSpPr>
        <p:spPr>
          <a:xfrm>
            <a:off x="457200" y="1123950"/>
            <a:ext cx="8229600" cy="5676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Here We Stand Student Book page 307</a:t>
            </a:r>
            <a:endParaRPr sz="2800" b="0" i="0" u="none" dirty="0">
              <a:solidFill>
                <a:schemeClr val="dk1"/>
              </a:solidFill>
              <a:latin typeface="Arial"/>
              <a:ea typeface="Arial"/>
              <a:cs typeface="Arial"/>
              <a:sym typeface="Arial"/>
            </a:endParaRPr>
          </a:p>
          <a:p>
            <a:pPr marL="0" lvl="0" indent="0" algn="ctr" rtl="0">
              <a:lnSpc>
                <a:spcPct val="100000"/>
              </a:lnSpc>
              <a:spcBef>
                <a:spcPts val="400"/>
              </a:spcBef>
              <a:spcAft>
                <a:spcPts val="0"/>
              </a:spcAft>
              <a:buClr>
                <a:schemeClr val="dk1"/>
              </a:buClr>
              <a:buSzPts val="2000"/>
              <a:buFont typeface="Arial"/>
              <a:buNone/>
            </a:pPr>
            <a:r>
              <a:rPr lang="en-US" sz="2000" b="0" i="0" u="none" dirty="0">
                <a:solidFill>
                  <a:schemeClr val="dk1"/>
                </a:solidFill>
                <a:latin typeface="Arial"/>
                <a:ea typeface="Arial"/>
                <a:cs typeface="Arial"/>
                <a:sym typeface="Arial"/>
              </a:rPr>
              <a:t>Read part 1 of The Sacrament of the Altar</a:t>
            </a:r>
            <a:br>
              <a:rPr lang="en-US" sz="2000" b="0" i="0" u="none" dirty="0">
                <a:solidFill>
                  <a:schemeClr val="dk1"/>
                </a:solidFill>
                <a:latin typeface="Arial"/>
                <a:ea typeface="Arial"/>
                <a:cs typeface="Arial"/>
                <a:sym typeface="Arial"/>
              </a:rPr>
            </a:br>
            <a:r>
              <a:rPr lang="en-US" sz="1800" b="0" i="0" u="none" dirty="0">
                <a:solidFill>
                  <a:schemeClr val="dk1"/>
                </a:solidFill>
                <a:latin typeface="Arial"/>
                <a:ea typeface="Arial"/>
                <a:cs typeface="Arial"/>
                <a:sym typeface="Arial"/>
              </a:rPr>
              <a:t>The sacrament is the “true body and blood of our Lord Jesus Christ.”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When we celebrate the sacrament, Christ is truly present with us.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The different names for this sacrament emphasize different aspects of it.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It is called Holy Communion because it symbolizes our union with Christ and with other Christians.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It is called the Sacrament of the Altar because we usually gather around the altar to receive it.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It is called the Eucharist to remind us of the thanks and joy that are part of the sacrament. </a:t>
            </a:r>
            <a:endParaRPr dirty="0"/>
          </a:p>
          <a:p>
            <a:pPr marL="0" lvl="0" indent="-114300" algn="l" rtl="0">
              <a:lnSpc>
                <a:spcPct val="100000"/>
              </a:lnSpc>
              <a:spcBef>
                <a:spcPts val="360"/>
              </a:spcBef>
              <a:spcAft>
                <a:spcPts val="0"/>
              </a:spcAft>
              <a:buClr>
                <a:schemeClr val="dk1"/>
              </a:buClr>
              <a:buSzPts val="1800"/>
              <a:buFont typeface="Arial"/>
              <a:buChar char="•"/>
            </a:pPr>
            <a:r>
              <a:rPr lang="en-US" sz="1800" b="0" i="0" u="none" dirty="0">
                <a:solidFill>
                  <a:schemeClr val="dk1"/>
                </a:solidFill>
                <a:latin typeface="Arial"/>
                <a:ea typeface="Arial"/>
                <a:cs typeface="Arial"/>
                <a:sym typeface="Arial"/>
              </a:rPr>
              <a:t>And it is called the Lord’s Supper because it was instituted by Christ and he gives us something to eat and to drink—the bread and the wine that go along with his promise of forgiveness and new life.</a:t>
            </a:r>
            <a:endParaRPr dirty="0"/>
          </a:p>
          <a:p>
            <a:pPr marL="342900" lvl="0" indent="-228600" algn="l" rtl="0">
              <a:spcBef>
                <a:spcPts val="360"/>
              </a:spcBef>
              <a:spcAft>
                <a:spcPts val="0"/>
              </a:spcAft>
              <a:buClr>
                <a:schemeClr val="dk1"/>
              </a:buClr>
              <a:buSzPts val="1800"/>
              <a:buFont typeface="Arial"/>
              <a:buNone/>
            </a:pPr>
            <a:endParaRPr sz="1800" b="0" i="0" u="none"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16"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91" name="Google Shape;191;p16"/>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sz="6000" b="0" i="0" u="none">
                <a:solidFill>
                  <a:schemeClr val="dk1"/>
                </a:solidFill>
                <a:latin typeface="Arial"/>
                <a:ea typeface="Arial"/>
                <a:cs typeface="Arial"/>
                <a:sym typeface="Arial"/>
              </a:rPr>
              <a:t>Quiz Show</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17"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197" name="Google Shape;197;p17"/>
          <p:cNvSpPr txBox="1">
            <a:spLocks noGrp="1"/>
          </p:cNvSpPr>
          <p:nvPr>
            <p:ph type="title"/>
          </p:nvPr>
        </p:nvSpPr>
        <p:spPr>
          <a:xfrm>
            <a:off x="457200" y="609600"/>
            <a:ext cx="8001000" cy="838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1. A covenant is…</a:t>
            </a:r>
            <a:endParaRPr/>
          </a:p>
        </p:txBody>
      </p:sp>
      <p:sp>
        <p:nvSpPr>
          <p:cNvPr id="198" name="Google Shape;198;p17"/>
          <p:cNvSpPr txBox="1">
            <a:spLocks noGrp="1"/>
          </p:cNvSpPr>
          <p:nvPr>
            <p:ph type="body" idx="1"/>
          </p:nvPr>
        </p:nvSpPr>
        <p:spPr>
          <a:xfrm>
            <a:off x="457200" y="1752600"/>
            <a:ext cx="80010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a promise.</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a requirement.</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established by God.</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both a and 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18"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04" name="Google Shape;204;p18"/>
          <p:cNvSpPr txBox="1">
            <a:spLocks noGrp="1"/>
          </p:cNvSpPr>
          <p:nvPr>
            <p:ph type="title"/>
          </p:nvPr>
        </p:nvSpPr>
        <p:spPr>
          <a:xfrm>
            <a:off x="457200" y="762000"/>
            <a:ext cx="8001000" cy="990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2. The Israelites left Egypt because…</a:t>
            </a:r>
            <a:endParaRPr/>
          </a:p>
        </p:txBody>
      </p:sp>
      <p:sp>
        <p:nvSpPr>
          <p:cNvPr id="205" name="Google Shape;205;p18"/>
          <p:cNvSpPr txBox="1">
            <a:spLocks noGrp="1"/>
          </p:cNvSpPr>
          <p:nvPr>
            <p:ph type="body" idx="1"/>
          </p:nvPr>
        </p:nvSpPr>
        <p:spPr>
          <a:xfrm>
            <a:off x="457200" y="2286000"/>
            <a:ext cx="8001000" cy="4191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they were bored.</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they had amnesia and didn’t know what 	they were doing.</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God had caused Pharaoh to                	free them. </a:t>
            </a:r>
            <a:endParaRPr sz="3200" b="0" i="1"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none of the above.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19"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11" name="Google Shape;211;p19"/>
          <p:cNvSpPr txBox="1">
            <a:spLocks noGrp="1"/>
          </p:cNvSpPr>
          <p:nvPr>
            <p:ph type="title"/>
          </p:nvPr>
        </p:nvSpPr>
        <p:spPr>
          <a:xfrm>
            <a:off x="457200" y="838200"/>
            <a:ext cx="8229600" cy="160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3. Holy Communion is one of _________ sacraments in the Lutheran Church.</a:t>
            </a:r>
            <a:endParaRPr/>
          </a:p>
        </p:txBody>
      </p:sp>
      <p:sp>
        <p:nvSpPr>
          <p:cNvPr id="212" name="Google Shape;212;p19"/>
          <p:cNvSpPr txBox="1">
            <a:spLocks noGrp="1"/>
          </p:cNvSpPr>
          <p:nvPr>
            <p:ph type="body" idx="1"/>
          </p:nvPr>
        </p:nvSpPr>
        <p:spPr>
          <a:xfrm>
            <a:off x="457200" y="2971800"/>
            <a:ext cx="7848600" cy="3581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five</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seven</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two </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nine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20"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18" name="Google Shape;218;p20"/>
          <p:cNvSpPr txBox="1">
            <a:spLocks noGrp="1"/>
          </p:cNvSpPr>
          <p:nvPr>
            <p:ph type="title"/>
          </p:nvPr>
        </p:nvSpPr>
        <p:spPr>
          <a:xfrm>
            <a:off x="457200" y="7620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4. In the words of institution, Jesus said,</a:t>
            </a:r>
            <a:endParaRPr/>
          </a:p>
        </p:txBody>
      </p:sp>
      <p:sp>
        <p:nvSpPr>
          <p:cNvPr id="219" name="Google Shape;219;p20"/>
          <p:cNvSpPr txBox="1">
            <a:spLocks noGrp="1"/>
          </p:cNvSpPr>
          <p:nvPr>
            <p:ph type="body" idx="1"/>
          </p:nvPr>
        </p:nvSpPr>
        <p:spPr>
          <a:xfrm>
            <a:off x="381000" y="2362200"/>
            <a:ext cx="8382000" cy="4267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“I’m hungry—let’s eat!”</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“Do this for the remembrance of me.”</a:t>
            </a:r>
            <a:endParaRPr sz="3200" b="0" i="1"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“Is that lamb cooked yet?”</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“Did you wash your hands?</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pic>
        <p:nvPicPr>
          <p:cNvPr id="224" name="Google Shape;224;p21"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25" name="Google Shape;225;p21"/>
          <p:cNvSpPr txBox="1">
            <a:spLocks noGrp="1"/>
          </p:cNvSpPr>
          <p:nvPr>
            <p:ph type="title"/>
          </p:nvPr>
        </p:nvSpPr>
        <p:spPr>
          <a:xfrm>
            <a:off x="457200" y="914400"/>
            <a:ext cx="80010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5. We are promised _________ every time we partake of Communion.</a:t>
            </a:r>
            <a:endParaRPr/>
          </a:p>
        </p:txBody>
      </p:sp>
      <p:sp>
        <p:nvSpPr>
          <p:cNvPr id="226" name="Google Shape;226;p21"/>
          <p:cNvSpPr txBox="1">
            <a:spLocks noGrp="1"/>
          </p:cNvSpPr>
          <p:nvPr>
            <p:ph type="body" idx="1"/>
          </p:nvPr>
        </p:nvSpPr>
        <p:spPr>
          <a:xfrm>
            <a:off x="457200" y="2895600"/>
            <a:ext cx="7848600" cy="3962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forgiveness of sin</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life</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salvation</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all of the above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22"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32" name="Google Shape;232;p22"/>
          <p:cNvSpPr txBox="1">
            <a:spLocks noGrp="1"/>
          </p:cNvSpPr>
          <p:nvPr>
            <p:ph type="title"/>
          </p:nvPr>
        </p:nvSpPr>
        <p:spPr>
          <a:xfrm>
            <a:off x="457200" y="914400"/>
            <a:ext cx="8001000" cy="1447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6. In the Passover story in Exodus 12, __________ was spread on the doorposts.</a:t>
            </a:r>
            <a:endParaRPr/>
          </a:p>
        </p:txBody>
      </p:sp>
      <p:sp>
        <p:nvSpPr>
          <p:cNvPr id="233" name="Google Shape;233;p22"/>
          <p:cNvSpPr txBox="1">
            <a:spLocks noGrp="1"/>
          </p:cNvSpPr>
          <p:nvPr>
            <p:ph type="body" idx="1"/>
          </p:nvPr>
        </p:nvSpPr>
        <p:spPr>
          <a:xfrm>
            <a:off x="457200" y="2895600"/>
            <a:ext cx="7924800" cy="3962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peanut butter</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applesauce</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grape juice</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blood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Google Shape;238;p23"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39" name="Google Shape;239;p23"/>
          <p:cNvSpPr txBox="1">
            <a:spLocks noGrp="1"/>
          </p:cNvSpPr>
          <p:nvPr>
            <p:ph type="title"/>
          </p:nvPr>
        </p:nvSpPr>
        <p:spPr>
          <a:xfrm>
            <a:off x="457200" y="533400"/>
            <a:ext cx="7924800" cy="1524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7. Jesus shared his last meal with the…</a:t>
            </a:r>
            <a:endParaRPr/>
          </a:p>
        </p:txBody>
      </p:sp>
      <p:sp>
        <p:nvSpPr>
          <p:cNvPr id="240" name="Google Shape;240;p23"/>
          <p:cNvSpPr txBox="1">
            <a:spLocks noGrp="1"/>
          </p:cNvSpPr>
          <p:nvPr>
            <p:ph type="body" idx="1"/>
          </p:nvPr>
        </p:nvSpPr>
        <p:spPr>
          <a:xfrm>
            <a:off x="457200" y="2286000"/>
            <a:ext cx="79248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Pharisees.</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chief priests.</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disciples. </a:t>
            </a:r>
            <a:endParaRPr sz="3200" b="0" i="1"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entire city of Jerusalem.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24"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46" name="Google Shape;246;p24"/>
          <p:cNvSpPr txBox="1">
            <a:spLocks noGrp="1"/>
          </p:cNvSpPr>
          <p:nvPr>
            <p:ph type="title"/>
          </p:nvPr>
        </p:nvSpPr>
        <p:spPr>
          <a:xfrm>
            <a:off x="457200" y="533400"/>
            <a:ext cx="8458200" cy="160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8. Another name for holy communion is…</a:t>
            </a:r>
            <a:endParaRPr/>
          </a:p>
        </p:txBody>
      </p:sp>
      <p:sp>
        <p:nvSpPr>
          <p:cNvPr id="247" name="Google Shape;247;p24"/>
          <p:cNvSpPr txBox="1">
            <a:spLocks noGrp="1"/>
          </p:cNvSpPr>
          <p:nvPr>
            <p:ph type="body" idx="1"/>
          </p:nvPr>
        </p:nvSpPr>
        <p:spPr>
          <a:xfrm>
            <a:off x="533400" y="2362200"/>
            <a:ext cx="7772400" cy="4495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a. 	the Sacrament of the Altar.</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b. 	the Eucharist.</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 	the Lord’s Supper.</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d. 	all of the above.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95" name="Google Shape;95;p2"/>
          <p:cNvSpPr txBox="1">
            <a:spLocks noGrp="1"/>
          </p:cNvSpPr>
          <p:nvPr>
            <p:ph type="subTitle" idx="1"/>
          </p:nvPr>
        </p:nvSpPr>
        <p:spPr>
          <a:xfrm>
            <a:off x="685800" y="381000"/>
            <a:ext cx="8077200" cy="45720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sz="6000" b="0" i="0" u="none" dirty="0">
                <a:solidFill>
                  <a:schemeClr val="dk1"/>
                </a:solidFill>
                <a:latin typeface="Arial"/>
                <a:ea typeface="Arial"/>
                <a:cs typeface="Arial"/>
                <a:sym typeface="Arial"/>
              </a:rPr>
              <a:t>Gather:</a:t>
            </a:r>
            <a:endParaRPr dirty="0"/>
          </a:p>
          <a:p>
            <a:pPr marL="0" lvl="0" indent="0" algn="ctr" rtl="0">
              <a:lnSpc>
                <a:spcPct val="100000"/>
              </a:lnSpc>
              <a:spcBef>
                <a:spcPts val="960"/>
              </a:spcBef>
              <a:spcAft>
                <a:spcPts val="0"/>
              </a:spcAft>
              <a:buClr>
                <a:schemeClr val="dk1"/>
              </a:buClr>
              <a:buSzPts val="1800"/>
              <a:buFont typeface="Arial"/>
              <a:buNone/>
            </a:pPr>
            <a:endParaRPr lang="en-US" sz="3200" b="0" i="0" u="sng" dirty="0">
              <a:solidFill>
                <a:schemeClr val="dk1"/>
              </a:solidFill>
              <a:hlinkClick r:id="rId4">
                <a:extLst>
                  <a:ext uri="{A12FA001-AC4F-418D-AE19-62706E023703}">
                    <ahyp:hlinkClr xmlns:ahyp="http://schemas.microsoft.com/office/drawing/2018/hyperlinkcolor" val="tx"/>
                  </a:ext>
                </a:extLst>
              </a:hlinkClick>
            </a:endParaRPr>
          </a:p>
          <a:p>
            <a:pPr marL="0" lvl="0" indent="0" algn="ctr" rtl="0">
              <a:lnSpc>
                <a:spcPct val="100000"/>
              </a:lnSpc>
              <a:spcBef>
                <a:spcPts val="960"/>
              </a:spcBef>
              <a:spcAft>
                <a:spcPts val="0"/>
              </a:spcAft>
              <a:buClr>
                <a:schemeClr val="dk1"/>
              </a:buClr>
              <a:buSzPts val="1800"/>
              <a:buFont typeface="Arial"/>
              <a:buNone/>
            </a:pPr>
            <a:r>
              <a:rPr lang="en-US" sz="3200" b="0" i="0" u="sng" dirty="0">
                <a:solidFill>
                  <a:schemeClr val="dk1"/>
                </a:solidFill>
                <a:hlinkClick r:id="rId4">
                  <a:extLst>
                    <a:ext uri="{A12FA001-AC4F-418D-AE19-62706E023703}">
                      <ahyp:hlinkClr xmlns:ahyp="http://schemas.microsoft.com/office/drawing/2018/hyperlinkcolor" val="tx"/>
                    </a:ext>
                  </a:extLst>
                </a:hlinkClick>
              </a:rPr>
              <a:t>Song: Come to the Table</a:t>
            </a:r>
            <a:endParaRPr sz="4400" b="0" i="0" u="none" dirty="0">
              <a:solidFill>
                <a:schemeClr val="dk1"/>
              </a:solidFill>
              <a:latin typeface="Arial"/>
              <a:ea typeface="Arial"/>
              <a:cs typeface="Arial"/>
              <a:sym typeface="Arial"/>
            </a:endParaRPr>
          </a:p>
          <a:p>
            <a:pPr marL="0" lvl="0" indent="0" algn="ctr" rtl="0">
              <a:lnSpc>
                <a:spcPct val="100000"/>
              </a:lnSpc>
              <a:spcBef>
                <a:spcPts val="360"/>
              </a:spcBef>
              <a:spcAft>
                <a:spcPts val="0"/>
              </a:spcAft>
              <a:buClr>
                <a:schemeClr val="dk1"/>
              </a:buClr>
              <a:buSzPts val="1800"/>
              <a:buFont typeface="Arial"/>
              <a:buNone/>
            </a:pPr>
            <a:r>
              <a:rPr lang="en-US" sz="1800" b="0" i="0" u="none" dirty="0">
                <a:solidFill>
                  <a:schemeClr val="dk1"/>
                </a:solidFill>
                <a:latin typeface="Arial"/>
                <a:ea typeface="Arial"/>
                <a:cs typeface="Arial"/>
                <a:sym typeface="Arial"/>
              </a:rPr>
              <a:t>What is the Table?</a:t>
            </a:r>
            <a:endParaRPr dirty="0"/>
          </a:p>
          <a:p>
            <a:pPr marL="0" lvl="0" indent="0" algn="ctr" rtl="0">
              <a:lnSpc>
                <a:spcPct val="100000"/>
              </a:lnSpc>
              <a:spcBef>
                <a:spcPts val="360"/>
              </a:spcBef>
              <a:spcAft>
                <a:spcPts val="0"/>
              </a:spcAft>
              <a:buClr>
                <a:schemeClr val="dk1"/>
              </a:buClr>
              <a:buSzPts val="1800"/>
              <a:buFont typeface="Arial"/>
              <a:buNone/>
            </a:pPr>
            <a:r>
              <a:rPr lang="en-US" sz="1800" b="0" i="0" u="none" dirty="0">
                <a:solidFill>
                  <a:schemeClr val="dk1"/>
                </a:solidFill>
                <a:latin typeface="Arial"/>
                <a:ea typeface="Arial"/>
                <a:cs typeface="Arial"/>
                <a:sym typeface="Arial"/>
              </a:rPr>
              <a:t>Who is welcome to the Table?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pic>
        <p:nvPicPr>
          <p:cNvPr id="252" name="Google Shape;252;p25"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53" name="Google Shape;253;p25"/>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sz="6000" b="0" i="0" u="none">
                <a:solidFill>
                  <a:schemeClr val="dk1"/>
                </a:solidFill>
                <a:latin typeface="Arial"/>
                <a:ea typeface="Arial"/>
                <a:cs typeface="Arial"/>
                <a:sym typeface="Arial"/>
              </a:rPr>
              <a:t>Take a Break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1" name="Google Shape;101;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Today’s Story</a:t>
            </a:r>
            <a:endParaRPr/>
          </a:p>
        </p:txBody>
      </p:sp>
      <p:sp>
        <p:nvSpPr>
          <p:cNvPr id="102" name="Google Shape;102;p3"/>
          <p:cNvSpPr txBox="1">
            <a:spLocks noGrp="1"/>
          </p:cNvSpPr>
          <p:nvPr>
            <p:ph type="body" idx="1"/>
          </p:nvPr>
        </p:nvSpPr>
        <p:spPr>
          <a:xfrm>
            <a:off x="457200" y="1905000"/>
            <a:ext cx="78486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Bible Text: Matthew 26:20-29; Mark 14:12-16; Luke 22:14-38</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Lesson Focus: Jesus’ blood is the sign of God's new promise for us.</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Big Question: What’s the connection between Jesus’ last supper and Passover?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4"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8" name="Google Shape;108;p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Key Words</a:t>
            </a:r>
            <a:endParaRPr/>
          </a:p>
        </p:txBody>
      </p:sp>
      <p:sp>
        <p:nvSpPr>
          <p:cNvPr id="109" name="Google Shape;109;p4"/>
          <p:cNvSpPr txBox="1">
            <a:spLocks noGrp="1"/>
          </p:cNvSpPr>
          <p:nvPr>
            <p:ph type="body" idx="1"/>
          </p:nvPr>
        </p:nvSpPr>
        <p:spPr>
          <a:xfrm>
            <a:off x="685800" y="1600200"/>
            <a:ext cx="7543800" cy="4038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COVENANT:</a:t>
            </a:r>
            <a:r>
              <a:rPr lang="en-US" sz="2000" b="0" i="0" u="none">
                <a:solidFill>
                  <a:schemeClr val="dk1"/>
                </a:solidFill>
                <a:latin typeface="Arial"/>
                <a:ea typeface="Arial"/>
                <a:cs typeface="Arial"/>
                <a:sym typeface="Arial"/>
              </a:rPr>
              <a:t> a relationship of trust and love between God and humanity.</a:t>
            </a:r>
            <a:endParaRPr/>
          </a:p>
          <a:p>
            <a:pPr marL="342900" lvl="0" indent="-342900" algn="l" rtl="0">
              <a:lnSpc>
                <a:spcPct val="100000"/>
              </a:lnSpc>
              <a:spcBef>
                <a:spcPts val="40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PASSOVER:</a:t>
            </a:r>
            <a:r>
              <a:rPr lang="en-US" sz="2000" b="0" i="0" u="none">
                <a:solidFill>
                  <a:schemeClr val="dk1"/>
                </a:solidFill>
                <a:latin typeface="Arial"/>
                <a:ea typeface="Arial"/>
                <a:cs typeface="Arial"/>
                <a:sym typeface="Arial"/>
              </a:rPr>
              <a:t> a Jewish holy day and meal celebrating how God rescued the Israelites from slavery in Egypt.</a:t>
            </a:r>
            <a:endParaRPr/>
          </a:p>
          <a:p>
            <a:pPr marL="342900" lvl="0" indent="-342900" algn="l" rtl="0">
              <a:lnSpc>
                <a:spcPct val="100000"/>
              </a:lnSpc>
              <a:spcBef>
                <a:spcPts val="40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LAST SUPPER:</a:t>
            </a:r>
            <a:r>
              <a:rPr lang="en-US" sz="2000" b="0" i="0" u="none">
                <a:solidFill>
                  <a:schemeClr val="dk1"/>
                </a:solidFill>
                <a:latin typeface="Arial"/>
                <a:ea typeface="Arial"/>
                <a:cs typeface="Arial"/>
                <a:sym typeface="Arial"/>
              </a:rPr>
              <a:t> the last meal Jesus ate with his disciples, where he reminded them that the bread was his body and the wine was his blood.</a:t>
            </a:r>
            <a:endParaRPr/>
          </a:p>
          <a:p>
            <a:pPr marL="342900" lvl="0" indent="-342900" algn="l" rtl="0">
              <a:lnSpc>
                <a:spcPct val="100000"/>
              </a:lnSpc>
              <a:spcBef>
                <a:spcPts val="40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SACRIFICE:</a:t>
            </a:r>
            <a:r>
              <a:rPr lang="en-US" sz="2000" b="0" i="0" u="none">
                <a:solidFill>
                  <a:schemeClr val="dk1"/>
                </a:solidFill>
                <a:latin typeface="Arial"/>
                <a:ea typeface="Arial"/>
                <a:cs typeface="Arial"/>
                <a:sym typeface="Arial"/>
              </a:rPr>
              <a:t> the gift of an animal, grain, or produce offered              to God.</a:t>
            </a:r>
            <a:endParaRPr/>
          </a:p>
          <a:p>
            <a:pPr marL="342900" lvl="0" indent="-342900" algn="l" rtl="0">
              <a:lnSpc>
                <a:spcPct val="100000"/>
              </a:lnSpc>
              <a:spcBef>
                <a:spcPts val="40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FORGIVENESS:</a:t>
            </a:r>
            <a:r>
              <a:rPr lang="en-US" sz="2000" b="0" i="0" u="none">
                <a:solidFill>
                  <a:schemeClr val="dk1"/>
                </a:solidFill>
                <a:latin typeface="Arial"/>
                <a:ea typeface="Arial"/>
                <a:cs typeface="Arial"/>
                <a:sym typeface="Arial"/>
              </a:rPr>
              <a:t> what allows us to be pardoned, absolved,              and set free from our sin.</a:t>
            </a:r>
            <a:endParaRPr sz="2400" b="0" i="0" u="none">
              <a:solidFill>
                <a:schemeClr val="dk1"/>
              </a:solidFill>
              <a:latin typeface="Arial"/>
              <a:ea typeface="Arial"/>
              <a:cs typeface="Arial"/>
              <a:sym typeface="Arial"/>
            </a:endParaRPr>
          </a:p>
          <a:p>
            <a:pPr marL="342900" lvl="0" indent="-165100" algn="l" rtl="0">
              <a:lnSpc>
                <a:spcPct val="8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7"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8" name="Google Shape;128;p7"/>
          <p:cNvSpPr txBox="1">
            <a:spLocks noGrp="1"/>
          </p:cNvSpPr>
          <p:nvPr>
            <p:ph type="title"/>
          </p:nvPr>
        </p:nvSpPr>
        <p:spPr>
          <a:xfrm>
            <a:off x="685800" y="228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My Faith Story</a:t>
            </a:r>
            <a:endParaRPr/>
          </a:p>
        </p:txBody>
      </p:sp>
      <p:sp>
        <p:nvSpPr>
          <p:cNvPr id="129" name="Google Shape;129;p7"/>
          <p:cNvSpPr txBox="1">
            <a:spLocks noGrp="1"/>
          </p:cNvSpPr>
          <p:nvPr>
            <p:ph type="body" idx="1"/>
          </p:nvPr>
        </p:nvSpPr>
        <p:spPr>
          <a:xfrm>
            <a:off x="609600" y="1295400"/>
            <a:ext cx="7772400" cy="4800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Big Question: What’s the connection between Jesus’ last supper and Passover? </a:t>
            </a:r>
            <a:br>
              <a:rPr lang="en-US" sz="2800" b="0" i="0" u="none" dirty="0">
                <a:solidFill>
                  <a:schemeClr val="dk1"/>
                </a:solidFill>
                <a:latin typeface="Arial"/>
                <a:ea typeface="Arial"/>
                <a:cs typeface="Arial"/>
                <a:sym typeface="Arial"/>
              </a:rPr>
            </a:br>
            <a:endParaRPr dirty="0"/>
          </a:p>
          <a:p>
            <a:pPr marL="342900" lvl="0" indent="-342900" algn="l" rtl="0">
              <a:lnSpc>
                <a:spcPct val="100000"/>
              </a:lnSpc>
              <a:spcBef>
                <a:spcPts val="56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Think about a traditional or special family dinner you celebrate.  What makes it special or a tradition?  </a:t>
            </a:r>
            <a:endParaRPr sz="2800" b="0" i="0" u="none" dirty="0">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Jesus and his disciples were celebrating Passover, a tradition!     </a:t>
            </a:r>
            <a:endParaRPr sz="2800" b="0" i="0" u="none"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8"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35" name="Google Shape;135;p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342900" lvl="0" indent="-342900" algn="l" rtl="0">
              <a:lnSpc>
                <a:spcPct val="100000"/>
              </a:lnSpc>
              <a:spcBef>
                <a:spcPts val="0"/>
              </a:spcBef>
              <a:spcAft>
                <a:spcPts val="0"/>
              </a:spcAft>
              <a:buClr>
                <a:schemeClr val="dk1"/>
              </a:buClr>
              <a:buSzPts val="2400"/>
              <a:buFont typeface="Arial"/>
              <a:buChar char="•"/>
            </a:pPr>
            <a:r>
              <a:rPr lang="en-US" sz="4400" b="0" i="0" u="none" dirty="0">
                <a:solidFill>
                  <a:schemeClr val="dk1"/>
                </a:solidFill>
                <a:latin typeface="Arial"/>
                <a:ea typeface="Arial"/>
                <a:cs typeface="Arial"/>
                <a:sym typeface="Arial"/>
              </a:rPr>
              <a:t>Matthew 26:20-29</a:t>
            </a:r>
            <a:endParaRPr lang="en-US" dirty="0"/>
          </a:p>
        </p:txBody>
      </p:sp>
      <p:sp>
        <p:nvSpPr>
          <p:cNvPr id="136" name="Google Shape;136;p8"/>
          <p:cNvSpPr txBox="1">
            <a:spLocks noGrp="1"/>
          </p:cNvSpPr>
          <p:nvPr>
            <p:ph type="body" idx="1"/>
          </p:nvPr>
        </p:nvSpPr>
        <p:spPr>
          <a:xfrm>
            <a:off x="685800" y="16002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How do you think the disciples felt when Jesus said that one of them would betray him?</a:t>
            </a:r>
            <a:endParaRPr dirty="0"/>
          </a:p>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If you were one of the disciples, how would you have felt?</a:t>
            </a:r>
            <a:endParaRPr dirty="0"/>
          </a:p>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Would you try to stop the betrayer, ignore what Jesus had said, or would you just go with the flow? Explain why.</a:t>
            </a:r>
            <a:endParaRPr dirty="0"/>
          </a:p>
          <a:p>
            <a:pPr marL="342900" lvl="0" indent="-228600" algn="l" rtl="0">
              <a:lnSpc>
                <a:spcPct val="100000"/>
              </a:lnSpc>
              <a:spcBef>
                <a:spcPts val="360"/>
              </a:spcBef>
              <a:spcAft>
                <a:spcPts val="0"/>
              </a:spcAft>
              <a:buClr>
                <a:schemeClr val="dk1"/>
              </a:buClr>
              <a:buSzPts val="1800"/>
              <a:buFont typeface="Arial"/>
              <a:buNone/>
            </a:pPr>
            <a:endParaRPr sz="1800" b="0" i="0" u="none" dirty="0">
              <a:solidFill>
                <a:schemeClr val="dk1"/>
              </a:solidFill>
              <a:latin typeface="Arial"/>
              <a:ea typeface="Arial"/>
              <a:cs typeface="Arial"/>
              <a:sym typeface="Arial"/>
            </a:endParaRPr>
          </a:p>
          <a:p>
            <a:pPr marL="342900" lvl="0" indent="-228600" algn="l" rtl="0">
              <a:spcBef>
                <a:spcPts val="360"/>
              </a:spcBef>
              <a:spcAft>
                <a:spcPts val="0"/>
              </a:spcAft>
              <a:buClr>
                <a:schemeClr val="dk1"/>
              </a:buClr>
              <a:buSzPts val="1800"/>
              <a:buFont typeface="Arial"/>
              <a:buNone/>
            </a:pPr>
            <a:endParaRPr sz="1800" b="0" i="0" u="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11"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56" name="Google Shape;156;p11"/>
          <p:cNvSpPr txBox="1">
            <a:spLocks noGrp="1"/>
          </p:cNvSpPr>
          <p:nvPr>
            <p:ph type="title"/>
          </p:nvPr>
        </p:nvSpPr>
        <p:spPr>
          <a:xfrm>
            <a:off x="685800" y="228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dirty="0">
                <a:solidFill>
                  <a:schemeClr val="dk2"/>
                </a:solidFill>
                <a:latin typeface="Arial"/>
                <a:ea typeface="Arial"/>
                <a:cs typeface="Arial"/>
                <a:sym typeface="Arial"/>
              </a:rPr>
              <a:t>Matt 26.28</a:t>
            </a:r>
            <a:endParaRPr dirty="0"/>
          </a:p>
        </p:txBody>
      </p:sp>
      <p:sp>
        <p:nvSpPr>
          <p:cNvPr id="157" name="Google Shape;157;p11"/>
          <p:cNvSpPr txBox="1">
            <a:spLocks noGrp="1"/>
          </p:cNvSpPr>
          <p:nvPr>
            <p:ph type="body" idx="1"/>
          </p:nvPr>
        </p:nvSpPr>
        <p:spPr>
          <a:xfrm>
            <a:off x="685800" y="11430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Jesus tells his disciples to drink from the cup and calls the wine the “blood of the covenant”</a:t>
            </a:r>
            <a:endParaRPr dirty="0"/>
          </a:p>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 Jesus’ blood is the new covenant that promises people salvation through Jesus’ death and resurrection.</a:t>
            </a:r>
            <a:endParaRPr dirty="0"/>
          </a:p>
          <a:p>
            <a:pPr marL="342900" lvl="0" indent="-190500" algn="l" rtl="0">
              <a:lnSpc>
                <a:spcPct val="100000"/>
              </a:lnSpc>
              <a:spcBef>
                <a:spcPts val="480"/>
              </a:spcBef>
              <a:spcAft>
                <a:spcPts val="0"/>
              </a:spcAft>
              <a:buClr>
                <a:schemeClr val="dk1"/>
              </a:buClr>
              <a:buSzPts val="2400"/>
              <a:buFont typeface="Arial"/>
              <a:buNone/>
            </a:pPr>
            <a:endParaRPr sz="2400" b="0" i="0" u="none" dirty="0">
              <a:solidFill>
                <a:schemeClr val="dk1"/>
              </a:solidFill>
              <a:latin typeface="Arial"/>
              <a:ea typeface="Arial"/>
              <a:cs typeface="Arial"/>
              <a:sym typeface="Arial"/>
            </a:endParaRPr>
          </a:p>
          <a:p>
            <a:pPr marL="342900" lvl="0" indent="-190500" algn="l" rtl="0">
              <a:spcBef>
                <a:spcPts val="480"/>
              </a:spcBef>
              <a:spcAft>
                <a:spcPts val="0"/>
              </a:spcAft>
              <a:buClr>
                <a:schemeClr val="dk1"/>
              </a:buClr>
              <a:buSzPts val="2400"/>
              <a:buFont typeface="Arial"/>
              <a:buNone/>
            </a:pPr>
            <a:endParaRPr sz="2400" b="0" i="0" u="none" dirty="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0"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49" name="Google Shape;149;p1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342900" lvl="0" indent="-342900" algn="l" rtl="0">
              <a:lnSpc>
                <a:spcPct val="100000"/>
              </a:lnSpc>
              <a:spcBef>
                <a:spcPts val="0"/>
              </a:spcBef>
              <a:spcAft>
                <a:spcPts val="0"/>
              </a:spcAft>
              <a:buClr>
                <a:schemeClr val="dk1"/>
              </a:buClr>
              <a:buSzPts val="2400"/>
              <a:buFont typeface="Arial"/>
              <a:buChar char="•"/>
            </a:pPr>
            <a:r>
              <a:rPr lang="en-US" sz="4400" b="0" i="0" u="none" dirty="0">
                <a:solidFill>
                  <a:schemeClr val="dk1"/>
                </a:solidFill>
                <a:latin typeface="Arial"/>
                <a:ea typeface="Arial"/>
                <a:cs typeface="Arial"/>
                <a:sym typeface="Arial"/>
              </a:rPr>
              <a:t>Mark 14:12-16</a:t>
            </a:r>
            <a:endParaRPr lang="en-US" dirty="0"/>
          </a:p>
        </p:txBody>
      </p:sp>
      <p:sp>
        <p:nvSpPr>
          <p:cNvPr id="150" name="Google Shape;150;p10"/>
          <p:cNvSpPr txBox="1">
            <a:spLocks noGrp="1"/>
          </p:cNvSpPr>
          <p:nvPr>
            <p:ph type="body" idx="1"/>
          </p:nvPr>
        </p:nvSpPr>
        <p:spPr>
          <a:xfrm>
            <a:off x="685800" y="1351722"/>
            <a:ext cx="7772400" cy="4591878"/>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Jewish custom dictated that anyone in Jerusalem who had a room available would give it upon request to a pilgrim who was in Jerusalem to celebrate. </a:t>
            </a:r>
            <a:endParaRPr dirty="0"/>
          </a:p>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How would you feel if a stranger came to your house asking to use a spare room to celebrate a feast?</a:t>
            </a:r>
            <a:endParaRPr dirty="0"/>
          </a:p>
          <a:p>
            <a:pPr marL="342900" lvl="0" indent="-342900" algn="l" rtl="0">
              <a:lnSpc>
                <a:spcPct val="100000"/>
              </a:lnSpc>
              <a:spcBef>
                <a:spcPts val="480"/>
              </a:spcBef>
              <a:spcAft>
                <a:spcPts val="0"/>
              </a:spcAft>
              <a:buClr>
                <a:schemeClr val="dk1"/>
              </a:buClr>
              <a:buSzPts val="2400"/>
              <a:buFont typeface="Arial"/>
              <a:buChar char="•"/>
            </a:pPr>
            <a:r>
              <a:rPr lang="en-US" b="0" i="0" u="none" dirty="0">
                <a:solidFill>
                  <a:schemeClr val="dk1"/>
                </a:solidFill>
                <a:latin typeface="Arial"/>
                <a:ea typeface="Arial"/>
                <a:cs typeface="Arial"/>
                <a:sym typeface="Arial"/>
              </a:rPr>
              <a:t> Would you welcome the stranger or turn this person away? Explain why.</a:t>
            </a:r>
            <a:endParaRPr dirty="0"/>
          </a:p>
          <a:p>
            <a:pPr marL="342900" lvl="0" indent="-190500" algn="l" rtl="0">
              <a:lnSpc>
                <a:spcPct val="100000"/>
              </a:lnSpc>
              <a:spcBef>
                <a:spcPts val="480"/>
              </a:spcBef>
              <a:spcAft>
                <a:spcPts val="0"/>
              </a:spcAft>
              <a:buClr>
                <a:schemeClr val="dk1"/>
              </a:buClr>
              <a:buSzPts val="2400"/>
              <a:buFont typeface="Arial"/>
              <a:buNone/>
            </a:pPr>
            <a:endParaRPr sz="2400" b="0" i="0" u="none" dirty="0">
              <a:solidFill>
                <a:schemeClr val="dk1"/>
              </a:solidFill>
              <a:latin typeface="Arial"/>
              <a:ea typeface="Arial"/>
              <a:cs typeface="Arial"/>
              <a:sym typeface="Arial"/>
            </a:endParaRPr>
          </a:p>
          <a:p>
            <a:pPr marL="342900" lvl="0" indent="-190500" algn="l" rtl="0">
              <a:spcBef>
                <a:spcPts val="480"/>
              </a:spcBef>
              <a:spcAft>
                <a:spcPts val="0"/>
              </a:spcAft>
              <a:buClr>
                <a:schemeClr val="dk1"/>
              </a:buClr>
              <a:buSzPts val="2400"/>
              <a:buFont typeface="Arial"/>
              <a:buNone/>
            </a:pPr>
            <a:endParaRPr sz="2400" b="0" i="0" u="none"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1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70" name="Google Shape;170;p1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4400" b="0" i="0" u="none" dirty="0">
                <a:solidFill>
                  <a:schemeClr val="dk1"/>
                </a:solidFill>
                <a:latin typeface="Arial"/>
                <a:ea typeface="Arial"/>
                <a:cs typeface="Arial"/>
                <a:sym typeface="Arial"/>
              </a:rPr>
              <a:t>1 Corinthians 10:16-17. </a:t>
            </a:r>
            <a:br>
              <a:rPr lang="en-US" sz="4400" b="0" i="0" u="none" dirty="0">
                <a:solidFill>
                  <a:schemeClr val="dk1"/>
                </a:solidFill>
                <a:latin typeface="Arial"/>
                <a:ea typeface="Arial"/>
                <a:cs typeface="Arial"/>
                <a:sym typeface="Arial"/>
              </a:rPr>
            </a:br>
            <a:endParaRPr lang="en-US" sz="4400" b="0" i="0" u="none" dirty="0">
              <a:solidFill>
                <a:schemeClr val="dk1"/>
              </a:solidFill>
              <a:latin typeface="Arial"/>
              <a:ea typeface="Arial"/>
              <a:cs typeface="Arial"/>
              <a:sym typeface="Arial"/>
            </a:endParaRPr>
          </a:p>
        </p:txBody>
      </p:sp>
      <p:sp>
        <p:nvSpPr>
          <p:cNvPr id="171" name="Google Shape;171;p13"/>
          <p:cNvSpPr txBox="1">
            <a:spLocks noGrp="1"/>
          </p:cNvSpPr>
          <p:nvPr>
            <p:ph type="body" idx="1"/>
          </p:nvPr>
        </p:nvSpPr>
        <p:spPr>
          <a:xfrm>
            <a:off x="685800" y="16002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What happens when people take Holy Communion together? </a:t>
            </a:r>
            <a:endParaRPr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On-screen Show (4:3)</PresentationFormat>
  <Paragraphs>84</Paragraphs>
  <Slides>20</Slides>
  <Notes>20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Blank Presentation</vt:lpstr>
      <vt:lpstr>PowerPoint Presentation</vt:lpstr>
      <vt:lpstr>PowerPoint Presentation</vt:lpstr>
      <vt:lpstr>Today’s Story</vt:lpstr>
      <vt:lpstr>Key Words</vt:lpstr>
      <vt:lpstr>My Faith Story</vt:lpstr>
      <vt:lpstr>Matthew 26:20-29</vt:lpstr>
      <vt:lpstr>Matt 26.28</vt:lpstr>
      <vt:lpstr>Mark 14:12-16</vt:lpstr>
      <vt:lpstr>1 Corinthians 10:16-17.  </vt:lpstr>
      <vt:lpstr>Open the Catechism– in church</vt:lpstr>
      <vt:lpstr>PowerPoint Presentation</vt:lpstr>
      <vt:lpstr>1. A covenant is…</vt:lpstr>
      <vt:lpstr>2. The Israelites left Egypt because…</vt:lpstr>
      <vt:lpstr>3. Holy Communion is one of _________ sacraments in the Lutheran Church.</vt:lpstr>
      <vt:lpstr>4. In the words of institution, Jesus said,</vt:lpstr>
      <vt:lpstr>5. We are promised _________ every time we partake of Communion.</vt:lpstr>
      <vt:lpstr>6. In the Passover story in Exodus 12, __________ was spread on the doorposts.</vt:lpstr>
      <vt:lpstr>7. Jesus shared his last meal with the…</vt:lpstr>
      <vt:lpstr>8. Another name for holy communion 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Cook</dc:creator>
  <cp:lastModifiedBy>Pr Jackie</cp:lastModifiedBy>
  <cp:revision>1</cp:revision>
  <dcterms:modified xsi:type="dcterms:W3CDTF">2024-03-17T21:43:17Z</dcterms:modified>
</cp:coreProperties>
</file>