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False Prophets Matthew 7:15-20</a:t>
            </a:r>
            <a:endParaRPr/>
          </a:p>
          <a:p>
            <a:pPr marL="0" lvl="0" indent="0" algn="l" rtl="0">
              <a:spcBef>
                <a:spcPts val="0"/>
              </a:spcBef>
              <a:spcAft>
                <a:spcPts val="0"/>
              </a:spcAft>
              <a:buNone/>
            </a:pPr>
            <a:r>
              <a:rPr lang="en-US"/>
              <a:t>You will know a tree by it’s fruit</a:t>
            </a:r>
            <a:endParaRPr/>
          </a:p>
        </p:txBody>
      </p:sp>
      <p:sp>
        <p:nvSpPr>
          <p:cNvPr id="216" name="Google Shape;21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Calling by God, message to give to a community, consequence for not following…prophets often scorned and even rejected by their own communities.</a:t>
            </a:r>
            <a:endParaRPr/>
          </a:p>
        </p:txBody>
      </p:sp>
      <p:sp>
        <p:nvSpPr>
          <p:cNvPr id="223" name="Google Shape;22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Trebuchet MS"/>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866442" y="4777380"/>
            <a:ext cx="6620968" cy="861420"/>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600"/>
              <a:buNone/>
              <a:defRPr cap="none">
                <a:solidFill>
                  <a:srgbClr val="ADADAD"/>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866443" y="4800587"/>
            <a:ext cx="6620967"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1pPr>
            <a:lvl2pPr marR="0" lvl="1"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2pPr>
            <a:lvl3pPr marR="0" lvl="2"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3pPr>
            <a:lvl4pPr marR="0" lvl="3"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4pPr>
            <a:lvl5pPr marR="0" lvl="4"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5pPr>
            <a:lvl6pPr marR="0" lvl="5"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6pPr>
            <a:lvl7pPr marR="0" lvl="6"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7pPr>
            <a:lvl8pPr marR="0" lvl="7"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8pPr>
            <a:lvl9pPr marR="0" lvl="8"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81" name="Google Shape;81;p11"/>
          <p:cNvSpPr txBox="1">
            <a:spLocks noGrp="1"/>
          </p:cNvSpPr>
          <p:nvPr>
            <p:ph type="body" idx="1"/>
          </p:nvPr>
        </p:nvSpPr>
        <p:spPr>
          <a:xfrm>
            <a:off x="866443" y="5367325"/>
            <a:ext cx="6620966"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2" name="Google Shape;82;p1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866442" y="1447800"/>
            <a:ext cx="6620968"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Trebuchet MS"/>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866442" y="3657600"/>
            <a:ext cx="6620968" cy="23622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8" name="Google Shape;88;p1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181409" y="1447800"/>
            <a:ext cx="6001049"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Trebuchet MS"/>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1448177" y="3771174"/>
            <a:ext cx="5461159" cy="34217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b="0" i="0" cap="small">
                <a:solidFill>
                  <a:srgbClr val="ADADAD"/>
                </a:solidFill>
                <a:latin typeface="Trebuchet MS"/>
                <a:ea typeface="Trebuchet MS"/>
                <a:cs typeface="Trebuchet MS"/>
                <a:sym typeface="Trebuchet MS"/>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13"/>
          <p:cNvSpPr txBox="1">
            <a:spLocks noGrp="1"/>
          </p:cNvSpPr>
          <p:nvPr>
            <p:ph type="body" idx="2"/>
          </p:nvPr>
        </p:nvSpPr>
        <p:spPr>
          <a:xfrm>
            <a:off x="866442" y="4350657"/>
            <a:ext cx="6620968" cy="16764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5" name="Google Shape;95;p1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8" name="Google Shape;98;p13"/>
          <p:cNvSpPr txBox="1"/>
          <p:nvPr/>
        </p:nvSpPr>
        <p:spPr>
          <a:xfrm>
            <a:off x="673897" y="971253"/>
            <a:ext cx="601591"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u="none" strike="noStrike" cap="none">
                <a:solidFill>
                  <a:srgbClr val="ADADAD"/>
                </a:solidFill>
                <a:latin typeface="Arial"/>
                <a:ea typeface="Arial"/>
                <a:cs typeface="Arial"/>
                <a:sym typeface="Arial"/>
              </a:rPr>
              <a:t>“</a:t>
            </a:r>
            <a:endParaRPr/>
          </a:p>
        </p:txBody>
      </p:sp>
      <p:sp>
        <p:nvSpPr>
          <p:cNvPr id="99" name="Google Shape;99;p13"/>
          <p:cNvSpPr txBox="1"/>
          <p:nvPr/>
        </p:nvSpPr>
        <p:spPr>
          <a:xfrm>
            <a:off x="6999690" y="2613787"/>
            <a:ext cx="601591"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u="none" strike="noStrike" cap="none">
                <a:solidFill>
                  <a:srgbClr val="ADADAD"/>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66441" y="3124201"/>
            <a:ext cx="6620969"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cap="none">
                <a:solidFill>
                  <a:srgbClr val="ADADAD"/>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3" name="Google Shape;103;p1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Trebuchet MS"/>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474834" y="1981200"/>
            <a:ext cx="22107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ADAD"/>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15"/>
          <p:cNvSpPr txBox="1">
            <a:spLocks noGrp="1"/>
          </p:cNvSpPr>
          <p:nvPr>
            <p:ph type="body" idx="2"/>
          </p:nvPr>
        </p:nvSpPr>
        <p:spPr>
          <a:xfrm>
            <a:off x="489475" y="2667000"/>
            <a:ext cx="2196084" cy="3589338"/>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0" name="Google Shape;110;p15"/>
          <p:cNvSpPr txBox="1">
            <a:spLocks noGrp="1"/>
          </p:cNvSpPr>
          <p:nvPr>
            <p:ph type="body" idx="3"/>
          </p:nvPr>
        </p:nvSpPr>
        <p:spPr>
          <a:xfrm>
            <a:off x="2913504" y="1981200"/>
            <a:ext cx="2202754"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ADAD"/>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1" name="Google Shape;111;p15"/>
          <p:cNvSpPr txBox="1">
            <a:spLocks noGrp="1"/>
          </p:cNvSpPr>
          <p:nvPr>
            <p:ph type="body" idx="4"/>
          </p:nvPr>
        </p:nvSpPr>
        <p:spPr>
          <a:xfrm>
            <a:off x="2905586" y="2667000"/>
            <a:ext cx="2210671" cy="3589338"/>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2" name="Google Shape;112;p15"/>
          <p:cNvSpPr txBox="1">
            <a:spLocks noGrp="1"/>
          </p:cNvSpPr>
          <p:nvPr>
            <p:ph type="body" idx="5"/>
          </p:nvPr>
        </p:nvSpPr>
        <p:spPr>
          <a:xfrm>
            <a:off x="5344917" y="1981200"/>
            <a:ext cx="219965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ADAD"/>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3" name="Google Shape;113;p15"/>
          <p:cNvSpPr txBox="1">
            <a:spLocks noGrp="1"/>
          </p:cNvSpPr>
          <p:nvPr>
            <p:ph type="body" idx="6"/>
          </p:nvPr>
        </p:nvSpPr>
        <p:spPr>
          <a:xfrm>
            <a:off x="5344917" y="2667000"/>
            <a:ext cx="2199658" cy="3589338"/>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4" name="Google Shape;114;p15"/>
          <p:cNvCxnSpPr/>
          <p:nvPr/>
        </p:nvCxnSpPr>
        <p:spPr>
          <a:xfrm>
            <a:off x="2795334" y="2133600"/>
            <a:ext cx="0" cy="3962400"/>
          </a:xfrm>
          <a:prstGeom prst="straightConnector1">
            <a:avLst/>
          </a:prstGeom>
          <a:noFill/>
          <a:ln w="12700" cap="flat" cmpd="sng">
            <a:solidFill>
              <a:srgbClr val="ADADAD">
                <a:alpha val="40000"/>
              </a:srgbClr>
            </a:solidFill>
            <a:prstDash val="solid"/>
            <a:round/>
            <a:headEnd type="none" w="sm" len="sm"/>
            <a:tailEnd type="none" w="sm" len="sm"/>
          </a:ln>
        </p:spPr>
      </p:cxnSp>
      <p:cxnSp>
        <p:nvCxnSpPr>
          <p:cNvPr id="115" name="Google Shape;115;p15"/>
          <p:cNvCxnSpPr/>
          <p:nvPr/>
        </p:nvCxnSpPr>
        <p:spPr>
          <a:xfrm>
            <a:off x="5223030" y="2133600"/>
            <a:ext cx="0" cy="3966882"/>
          </a:xfrm>
          <a:prstGeom prst="straightConnector1">
            <a:avLst/>
          </a:prstGeom>
          <a:noFill/>
          <a:ln w="12700" cap="flat" cmpd="sng">
            <a:solidFill>
              <a:srgbClr val="ADADAD">
                <a:alpha val="40000"/>
              </a:srgbClr>
            </a:solidFill>
            <a:prstDash val="solid"/>
            <a:round/>
            <a:headEnd type="none" w="sm" len="sm"/>
            <a:tailEnd type="none" w="sm" len="sm"/>
          </a:ln>
        </p:spPr>
      </p:cxnSp>
      <p:sp>
        <p:nvSpPr>
          <p:cNvPr id="116" name="Google Shape;116;p1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Trebuchet MS"/>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body" idx="1"/>
          </p:nvPr>
        </p:nvSpPr>
        <p:spPr>
          <a:xfrm>
            <a:off x="489475" y="4250949"/>
            <a:ext cx="220561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ADAD"/>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2" name="Google Shape;122;p16"/>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1pPr>
            <a:lvl2pPr marR="0" lvl="1"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2pPr>
            <a:lvl3pPr marR="0" lvl="2"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3pPr>
            <a:lvl4pPr marR="0" lvl="3"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4pPr>
            <a:lvl5pPr marR="0" lvl="4"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5pPr>
            <a:lvl6pPr marR="0" lvl="5"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6pPr>
            <a:lvl7pPr marR="0" lvl="6"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7pPr>
            <a:lvl8pPr marR="0" lvl="7"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8pPr>
            <a:lvl9pPr marR="0" lvl="8"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23" name="Google Shape;123;p16"/>
          <p:cNvSpPr txBox="1">
            <a:spLocks noGrp="1"/>
          </p:cNvSpPr>
          <p:nvPr>
            <p:ph type="body" idx="3"/>
          </p:nvPr>
        </p:nvSpPr>
        <p:spPr>
          <a:xfrm>
            <a:off x="489475" y="4827212"/>
            <a:ext cx="2205612" cy="65918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4" name="Google Shape;124;p16"/>
          <p:cNvSpPr txBox="1">
            <a:spLocks noGrp="1"/>
          </p:cNvSpPr>
          <p:nvPr>
            <p:ph type="body" idx="4"/>
          </p:nvPr>
        </p:nvSpPr>
        <p:spPr>
          <a:xfrm>
            <a:off x="2917792" y="4250949"/>
            <a:ext cx="21984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ADAD"/>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5" name="Google Shape;125;p16"/>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1pPr>
            <a:lvl2pPr marR="0" lvl="1"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2pPr>
            <a:lvl3pPr marR="0" lvl="2"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3pPr>
            <a:lvl4pPr marR="0" lvl="3"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4pPr>
            <a:lvl5pPr marR="0" lvl="4"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5pPr>
            <a:lvl6pPr marR="0" lvl="5"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6pPr>
            <a:lvl7pPr marR="0" lvl="6"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7pPr>
            <a:lvl8pPr marR="0" lvl="7"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8pPr>
            <a:lvl9pPr marR="0" lvl="8"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26" name="Google Shape;126;p16"/>
          <p:cNvSpPr txBox="1">
            <a:spLocks noGrp="1"/>
          </p:cNvSpPr>
          <p:nvPr>
            <p:ph type="body" idx="6"/>
          </p:nvPr>
        </p:nvSpPr>
        <p:spPr>
          <a:xfrm>
            <a:off x="2916776" y="4827211"/>
            <a:ext cx="2201378" cy="65918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16"/>
          <p:cNvSpPr txBox="1">
            <a:spLocks noGrp="1"/>
          </p:cNvSpPr>
          <p:nvPr>
            <p:ph type="body" idx="7"/>
          </p:nvPr>
        </p:nvSpPr>
        <p:spPr>
          <a:xfrm>
            <a:off x="5344917" y="4250949"/>
            <a:ext cx="219965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ADAD"/>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8" name="Google Shape;128;p16"/>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1pPr>
            <a:lvl2pPr marR="0" lvl="1"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2pPr>
            <a:lvl3pPr marR="0" lvl="2"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3pPr>
            <a:lvl4pPr marR="0" lvl="3"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4pPr>
            <a:lvl5pPr marR="0" lvl="4"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5pPr>
            <a:lvl6pPr marR="0" lvl="5"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6pPr>
            <a:lvl7pPr marR="0" lvl="6"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7pPr>
            <a:lvl8pPr marR="0" lvl="7"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8pPr>
            <a:lvl9pPr marR="0" lvl="8"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29" name="Google Shape;129;p16"/>
          <p:cNvSpPr txBox="1">
            <a:spLocks noGrp="1"/>
          </p:cNvSpPr>
          <p:nvPr>
            <p:ph type="body" idx="9"/>
          </p:nvPr>
        </p:nvSpPr>
        <p:spPr>
          <a:xfrm>
            <a:off x="5344824" y="4827209"/>
            <a:ext cx="2202571" cy="65918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0" name="Google Shape;130;p16"/>
          <p:cNvCxnSpPr/>
          <p:nvPr/>
        </p:nvCxnSpPr>
        <p:spPr>
          <a:xfrm>
            <a:off x="2795334" y="2133600"/>
            <a:ext cx="0" cy="3962400"/>
          </a:xfrm>
          <a:prstGeom prst="straightConnector1">
            <a:avLst/>
          </a:prstGeom>
          <a:noFill/>
          <a:ln w="12700" cap="flat" cmpd="sng">
            <a:solidFill>
              <a:srgbClr val="ADADAD">
                <a:alpha val="40000"/>
              </a:srgbClr>
            </a:solidFill>
            <a:prstDash val="solid"/>
            <a:round/>
            <a:headEnd type="none" w="sm" len="sm"/>
            <a:tailEnd type="none" w="sm" len="sm"/>
          </a:ln>
        </p:spPr>
      </p:cxnSp>
      <p:cxnSp>
        <p:nvCxnSpPr>
          <p:cNvPr id="131" name="Google Shape;131;p16"/>
          <p:cNvCxnSpPr/>
          <p:nvPr/>
        </p:nvCxnSpPr>
        <p:spPr>
          <a:xfrm>
            <a:off x="5223030" y="2133600"/>
            <a:ext cx="0" cy="3966882"/>
          </a:xfrm>
          <a:prstGeom prst="straightConnector1">
            <a:avLst/>
          </a:prstGeom>
          <a:noFill/>
          <a:ln w="12700" cap="flat" cmpd="sng">
            <a:solidFill>
              <a:srgbClr val="ADADAD">
                <a:alpha val="40000"/>
              </a:srgbClr>
            </a:solidFill>
            <a:prstDash val="solid"/>
            <a:round/>
            <a:headEnd type="none" w="sm" len="sm"/>
            <a:tailEnd type="none" w="sm" len="sm"/>
          </a:ln>
        </p:spPr>
      </p:cxnSp>
      <p:sp>
        <p:nvSpPr>
          <p:cNvPr id="132" name="Google Shape;132;p1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body" idx="1"/>
          </p:nvPr>
        </p:nvSpPr>
        <p:spPr>
          <a:xfrm rot="5400000">
            <a:off x="2085787" y="794839"/>
            <a:ext cx="4195481" cy="6711654"/>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8" name="Google Shape;138;p1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rot="5400000">
            <a:off x="3974116" y="2685880"/>
            <a:ext cx="5826125" cy="131479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8"/>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1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866443" y="2861734"/>
            <a:ext cx="662096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cap="none">
                <a:solidFill>
                  <a:srgbClr val="ADADAD"/>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6" name="Google Shape;36;p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827700" y="2060576"/>
            <a:ext cx="3298113" cy="419576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2" name="Google Shape;42;p5"/>
          <p:cNvSpPr txBox="1">
            <a:spLocks noGrp="1"/>
          </p:cNvSpPr>
          <p:nvPr>
            <p:ph type="body" idx="2"/>
          </p:nvPr>
        </p:nvSpPr>
        <p:spPr>
          <a:xfrm>
            <a:off x="4241975" y="2056093"/>
            <a:ext cx="3298115" cy="4200245"/>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3" name="Google Shape;43;p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827700" y="1905000"/>
            <a:ext cx="329811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ADAD"/>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9" name="Google Shape;49;p6"/>
          <p:cNvSpPr txBox="1">
            <a:spLocks noGrp="1"/>
          </p:cNvSpPr>
          <p:nvPr>
            <p:ph type="body" idx="2"/>
          </p:nvPr>
        </p:nvSpPr>
        <p:spPr>
          <a:xfrm>
            <a:off x="827700" y="2514600"/>
            <a:ext cx="3298113" cy="3741738"/>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0" name="Google Shape;50;p6"/>
          <p:cNvSpPr txBox="1">
            <a:spLocks noGrp="1"/>
          </p:cNvSpPr>
          <p:nvPr>
            <p:ph type="body" idx="3"/>
          </p:nvPr>
        </p:nvSpPr>
        <p:spPr>
          <a:xfrm>
            <a:off x="4241976" y="1905000"/>
            <a:ext cx="3298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ADADAD"/>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1" name="Google Shape;51;p6"/>
          <p:cNvSpPr txBox="1">
            <a:spLocks noGrp="1"/>
          </p:cNvSpPr>
          <p:nvPr>
            <p:ph type="body" idx="4"/>
          </p:nvPr>
        </p:nvSpPr>
        <p:spPr>
          <a:xfrm>
            <a:off x="4241976" y="2514600"/>
            <a:ext cx="3298113" cy="3741738"/>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2" name="Google Shape;52;p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66441" y="1447800"/>
            <a:ext cx="2551462"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3589397" y="1447800"/>
            <a:ext cx="3898013" cy="4572000"/>
          </a:xfrm>
          <a:prstGeom prst="rect">
            <a:avLst/>
          </a:prstGeom>
          <a:noFill/>
          <a:ln>
            <a:noFill/>
          </a:ln>
        </p:spPr>
        <p:txBody>
          <a:bodyPr spcFirstLastPara="1" wrap="square" lIns="91425" tIns="45700" rIns="91425" bIns="45700" anchor="ctr" anchorCtr="0">
            <a:no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7" name="Google Shape;67;p9"/>
          <p:cNvSpPr txBox="1">
            <a:spLocks noGrp="1"/>
          </p:cNvSpPr>
          <p:nvPr>
            <p:ph type="body" idx="2"/>
          </p:nvPr>
        </p:nvSpPr>
        <p:spPr>
          <a:xfrm>
            <a:off x="866441" y="3129281"/>
            <a:ext cx="2551462" cy="289559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8" name="Google Shape;68;p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65656" y="1854192"/>
            <a:ext cx="3820674" cy="157480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600"/>
              <a:buFont typeface="Trebuchet MS"/>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1pPr>
            <a:lvl2pPr marR="0" lvl="1"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2pPr>
            <a:lvl3pPr marR="0" lvl="2"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3pPr>
            <a:lvl4pPr marR="0" lvl="3"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4pPr>
            <a:lvl5pPr marR="0" lvl="4"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5pPr>
            <a:lvl6pPr marR="0" lvl="5"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6pPr>
            <a:lvl7pPr marR="0" lvl="6"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7pPr>
            <a:lvl8pPr marR="0" lvl="7"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8pPr>
            <a:lvl9pPr marR="0" lvl="8" algn="l" rtl="0">
              <a:spcBef>
                <a:spcPts val="1000"/>
              </a:spcBef>
              <a:spcAft>
                <a:spcPts val="0"/>
              </a:spcAft>
              <a:buClr>
                <a:srgbClr val="ADADAD"/>
              </a:buClr>
              <a:buSzPts val="1280"/>
              <a:buFont typeface="Noto Sans Symbols"/>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74" name="Google Shape;74;p10"/>
          <p:cNvSpPr txBox="1">
            <a:spLocks noGrp="1"/>
          </p:cNvSpPr>
          <p:nvPr>
            <p:ph type="body" idx="1"/>
          </p:nvPr>
        </p:nvSpPr>
        <p:spPr>
          <a:xfrm>
            <a:off x="866441" y="3657600"/>
            <a:ext cx="3814728" cy="13716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5" name="Google Shape;75;p1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6299432" y="1676400"/>
            <a:ext cx="2819400" cy="2819400"/>
          </a:xfrm>
          <a:prstGeom prst="ellipse">
            <a:avLst/>
          </a:prstGeom>
          <a:gradFill>
            <a:gsLst>
              <a:gs pos="0">
                <a:srgbClr val="848484">
                  <a:alpha val="6666"/>
                </a:srgbClr>
              </a:gs>
              <a:gs pos="36000">
                <a:srgbClr val="848484">
                  <a:alpha val="5882"/>
                </a:srgbClr>
              </a:gs>
              <a:gs pos="69000">
                <a:srgbClr val="848484">
                  <a:alpha val="0"/>
                </a:srgbClr>
              </a:gs>
              <a:gs pos="100000">
                <a:srgbClr val="848484">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5689832" y="-457200"/>
            <a:ext cx="1600200" cy="1600200"/>
          </a:xfrm>
          <a:prstGeom prst="ellipse">
            <a:avLst/>
          </a:prstGeom>
          <a:gradFill>
            <a:gsLst>
              <a:gs pos="0">
                <a:srgbClr val="848484">
                  <a:alpha val="13725"/>
                </a:srgbClr>
              </a:gs>
              <a:gs pos="36000">
                <a:srgbClr val="848484">
                  <a:alpha val="6666"/>
                </a:srgbClr>
              </a:gs>
              <a:gs pos="73000">
                <a:srgbClr val="848484">
                  <a:alpha val="0"/>
                </a:srgbClr>
              </a:gs>
              <a:gs pos="100000">
                <a:srgbClr val="848484">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6299432" y="6096000"/>
            <a:ext cx="990600" cy="990600"/>
          </a:xfrm>
          <a:prstGeom prst="ellipse">
            <a:avLst/>
          </a:prstGeom>
          <a:gradFill>
            <a:gsLst>
              <a:gs pos="0">
                <a:srgbClr val="848484">
                  <a:alpha val="8627"/>
                </a:srgbClr>
              </a:gs>
              <a:gs pos="36000">
                <a:srgbClr val="848484">
                  <a:alpha val="4705"/>
                </a:srgbClr>
              </a:gs>
              <a:gs pos="66000">
                <a:srgbClr val="848484">
                  <a:alpha val="0"/>
                </a:srgbClr>
              </a:gs>
              <a:gs pos="100000">
                <a:srgbClr val="848484">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153988" y="2667000"/>
            <a:ext cx="4191000" cy="4191000"/>
          </a:xfrm>
          <a:prstGeom prst="ellipse">
            <a:avLst/>
          </a:prstGeom>
          <a:gradFill>
            <a:gsLst>
              <a:gs pos="0">
                <a:srgbClr val="848484">
                  <a:alpha val="10980"/>
                </a:srgbClr>
              </a:gs>
              <a:gs pos="36000">
                <a:srgbClr val="848484">
                  <a:alpha val="9803"/>
                </a:srgbClr>
              </a:gs>
              <a:gs pos="75000">
                <a:srgbClr val="848484">
                  <a:alpha val="0"/>
                </a:srgbClr>
              </a:gs>
              <a:gs pos="100000">
                <a:srgbClr val="848484">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839788" y="2895600"/>
            <a:ext cx="2362200" cy="2362200"/>
          </a:xfrm>
          <a:prstGeom prst="ellipse">
            <a:avLst/>
          </a:prstGeom>
          <a:gradFill>
            <a:gsLst>
              <a:gs pos="0">
                <a:srgbClr val="848484">
                  <a:alpha val="7843"/>
                </a:srgbClr>
              </a:gs>
              <a:gs pos="36000">
                <a:srgbClr val="848484">
                  <a:alpha val="7843"/>
                </a:srgbClr>
              </a:gs>
              <a:gs pos="72000">
                <a:srgbClr val="848484">
                  <a:alpha val="0"/>
                </a:srgbClr>
              </a:gs>
              <a:gs pos="100000">
                <a:srgbClr val="848484">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Trebuchet MS"/>
              <a:buNone/>
              <a:defRPr sz="4200" b="0" i="0" u="none" strike="noStrike" cap="none">
                <a:solidFill>
                  <a:schemeClr val="lt2"/>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1"/>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1000"/>
              </a:spcBef>
              <a:spcAft>
                <a:spcPts val="0"/>
              </a:spcAft>
              <a:buClr>
                <a:srgbClr val="ADADAD"/>
              </a:buClr>
              <a:buSzPts val="1600"/>
              <a:buFont typeface="Noto Sans Symbols"/>
              <a:buChar char="▶"/>
              <a:defRPr sz="2000" b="0" i="0" u="none" strike="noStrike" cap="none">
                <a:solidFill>
                  <a:schemeClr val="lt1"/>
                </a:solidFill>
                <a:latin typeface="Trebuchet MS"/>
                <a:ea typeface="Trebuchet MS"/>
                <a:cs typeface="Trebuchet MS"/>
                <a:sym typeface="Trebuchet MS"/>
              </a:defRPr>
            </a:lvl1pPr>
            <a:lvl2pPr marL="914400" marR="0" lvl="1" indent="-320040" algn="l" rtl="0">
              <a:spcBef>
                <a:spcPts val="1000"/>
              </a:spcBef>
              <a:spcAft>
                <a:spcPts val="0"/>
              </a:spcAft>
              <a:buClr>
                <a:srgbClr val="ADADAD"/>
              </a:buClr>
              <a:buSzPts val="1440"/>
              <a:buFont typeface="Noto Sans Symbols"/>
              <a:buChar char="▶"/>
              <a:defRPr sz="1800" b="0" i="0" u="none" strike="noStrike" cap="none">
                <a:solidFill>
                  <a:schemeClr val="lt1"/>
                </a:solidFill>
                <a:latin typeface="Trebuchet MS"/>
                <a:ea typeface="Trebuchet MS"/>
                <a:cs typeface="Trebuchet MS"/>
                <a:sym typeface="Trebuchet MS"/>
              </a:defRPr>
            </a:lvl2pPr>
            <a:lvl3pPr marL="1371600" marR="0" lvl="2" indent="-309880" algn="l" rtl="0">
              <a:spcBef>
                <a:spcPts val="1000"/>
              </a:spcBef>
              <a:spcAft>
                <a:spcPts val="0"/>
              </a:spcAft>
              <a:buClr>
                <a:srgbClr val="ADADAD"/>
              </a:buClr>
              <a:buSzPts val="1280"/>
              <a:buFont typeface="Noto Sans Symbols"/>
              <a:buChar char="▶"/>
              <a:defRPr sz="1600" b="0" i="0" u="none" strike="noStrike" cap="none">
                <a:solidFill>
                  <a:schemeClr val="lt1"/>
                </a:solidFill>
                <a:latin typeface="Trebuchet MS"/>
                <a:ea typeface="Trebuchet MS"/>
                <a:cs typeface="Trebuchet MS"/>
                <a:sym typeface="Trebuchet MS"/>
              </a:defRPr>
            </a:lvl3pPr>
            <a:lvl4pPr marL="1828800" marR="0" lvl="3" indent="-299719" algn="l" rtl="0">
              <a:spcBef>
                <a:spcPts val="1000"/>
              </a:spcBef>
              <a:spcAft>
                <a:spcPts val="0"/>
              </a:spcAft>
              <a:buClr>
                <a:srgbClr val="ADADAD"/>
              </a:buClr>
              <a:buSzPts val="1120"/>
              <a:buFont typeface="Noto Sans Symbols"/>
              <a:buChar char="▶"/>
              <a:defRPr sz="1400" b="0" i="0" u="none" strike="noStrike" cap="none">
                <a:solidFill>
                  <a:schemeClr val="lt1"/>
                </a:solidFill>
                <a:latin typeface="Trebuchet MS"/>
                <a:ea typeface="Trebuchet MS"/>
                <a:cs typeface="Trebuchet MS"/>
                <a:sym typeface="Trebuchet MS"/>
              </a:defRPr>
            </a:lvl4pPr>
            <a:lvl5pPr marL="2286000" marR="0" lvl="4" indent="-299720" algn="l" rtl="0">
              <a:spcBef>
                <a:spcPts val="1000"/>
              </a:spcBef>
              <a:spcAft>
                <a:spcPts val="0"/>
              </a:spcAft>
              <a:buClr>
                <a:srgbClr val="ADADAD"/>
              </a:buClr>
              <a:buSzPts val="1120"/>
              <a:buFont typeface="Noto Sans Symbols"/>
              <a:buChar char="▶"/>
              <a:defRPr sz="1400" b="0" i="0" u="none" strike="noStrike" cap="none">
                <a:solidFill>
                  <a:schemeClr val="lt1"/>
                </a:solidFill>
                <a:latin typeface="Trebuchet MS"/>
                <a:ea typeface="Trebuchet MS"/>
                <a:cs typeface="Trebuchet MS"/>
                <a:sym typeface="Trebuchet MS"/>
              </a:defRPr>
            </a:lvl5pPr>
            <a:lvl6pPr marL="2743200" marR="0" lvl="5" indent="-299720" algn="l" rtl="0">
              <a:spcBef>
                <a:spcPts val="1000"/>
              </a:spcBef>
              <a:spcAft>
                <a:spcPts val="0"/>
              </a:spcAft>
              <a:buClr>
                <a:srgbClr val="ADADAD"/>
              </a:buClr>
              <a:buSzPts val="1120"/>
              <a:buFont typeface="Noto Sans Symbols"/>
              <a:buChar char="▶"/>
              <a:defRPr sz="1400" b="0" i="0" u="none" strike="noStrike" cap="none">
                <a:solidFill>
                  <a:schemeClr val="lt1"/>
                </a:solidFill>
                <a:latin typeface="Trebuchet MS"/>
                <a:ea typeface="Trebuchet MS"/>
                <a:cs typeface="Trebuchet MS"/>
                <a:sym typeface="Trebuchet MS"/>
              </a:defRPr>
            </a:lvl6pPr>
            <a:lvl7pPr marL="3200400" marR="0" lvl="6" indent="-299720" algn="l" rtl="0">
              <a:spcBef>
                <a:spcPts val="1000"/>
              </a:spcBef>
              <a:spcAft>
                <a:spcPts val="0"/>
              </a:spcAft>
              <a:buClr>
                <a:srgbClr val="ADADAD"/>
              </a:buClr>
              <a:buSzPts val="1120"/>
              <a:buFont typeface="Noto Sans Symbols"/>
              <a:buChar char="▶"/>
              <a:defRPr sz="1400" b="0" i="0" u="none" strike="noStrike" cap="none">
                <a:solidFill>
                  <a:schemeClr val="lt1"/>
                </a:solidFill>
                <a:latin typeface="Trebuchet MS"/>
                <a:ea typeface="Trebuchet MS"/>
                <a:cs typeface="Trebuchet MS"/>
                <a:sym typeface="Trebuchet MS"/>
              </a:defRPr>
            </a:lvl7pPr>
            <a:lvl8pPr marL="3657600" marR="0" lvl="7" indent="-299720" algn="l" rtl="0">
              <a:spcBef>
                <a:spcPts val="1000"/>
              </a:spcBef>
              <a:spcAft>
                <a:spcPts val="0"/>
              </a:spcAft>
              <a:buClr>
                <a:srgbClr val="ADADAD"/>
              </a:buClr>
              <a:buSzPts val="1120"/>
              <a:buFont typeface="Noto Sans Symbols"/>
              <a:buChar char="▶"/>
              <a:defRPr sz="1400" b="0" i="0" u="none" strike="noStrike" cap="none">
                <a:solidFill>
                  <a:schemeClr val="lt1"/>
                </a:solidFill>
                <a:latin typeface="Trebuchet MS"/>
                <a:ea typeface="Trebuchet MS"/>
                <a:cs typeface="Trebuchet MS"/>
                <a:sym typeface="Trebuchet MS"/>
              </a:defRPr>
            </a:lvl8pPr>
            <a:lvl9pPr marL="4114800" marR="0" lvl="8" indent="-299720" algn="l" rtl="0">
              <a:spcBef>
                <a:spcPts val="1000"/>
              </a:spcBef>
              <a:spcAft>
                <a:spcPts val="0"/>
              </a:spcAft>
              <a:buClr>
                <a:srgbClr val="ADADAD"/>
              </a:buClr>
              <a:buSzPts val="1120"/>
              <a:buFont typeface="Noto Sans Symbols"/>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18" name="Google Shape;18;p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9" name="Google Shape;19;p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0" name="Google Shape;20;p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1" b="0" i="0" u="none" strike="noStrike" cap="none">
                <a:solidFill>
                  <a:schemeClr val="lt1"/>
                </a:solidFill>
                <a:latin typeface="Trebuchet MS"/>
                <a:ea typeface="Trebuchet MS"/>
                <a:cs typeface="Trebuchet MS"/>
                <a:sym typeface="Trebuchet MS"/>
              </a:defRPr>
            </a:lvl1pPr>
            <a:lvl2pPr marL="0" marR="0" lvl="1" indent="0" algn="ctr" rtl="0">
              <a:spcBef>
                <a:spcPts val="0"/>
              </a:spcBef>
              <a:buNone/>
              <a:defRPr sz="2801" b="0" i="0" u="none" strike="noStrike" cap="none">
                <a:solidFill>
                  <a:schemeClr val="lt1"/>
                </a:solidFill>
                <a:latin typeface="Trebuchet MS"/>
                <a:ea typeface="Trebuchet MS"/>
                <a:cs typeface="Trebuchet MS"/>
                <a:sym typeface="Trebuchet MS"/>
              </a:defRPr>
            </a:lvl2pPr>
            <a:lvl3pPr marL="0" marR="0" lvl="2" indent="0" algn="ctr" rtl="0">
              <a:spcBef>
                <a:spcPts val="0"/>
              </a:spcBef>
              <a:buNone/>
              <a:defRPr sz="2801" b="0" i="0" u="none" strike="noStrike" cap="none">
                <a:solidFill>
                  <a:schemeClr val="lt1"/>
                </a:solidFill>
                <a:latin typeface="Trebuchet MS"/>
                <a:ea typeface="Trebuchet MS"/>
                <a:cs typeface="Trebuchet MS"/>
                <a:sym typeface="Trebuchet MS"/>
              </a:defRPr>
            </a:lvl3pPr>
            <a:lvl4pPr marL="0" marR="0" lvl="3" indent="0" algn="ctr" rtl="0">
              <a:spcBef>
                <a:spcPts val="0"/>
              </a:spcBef>
              <a:buNone/>
              <a:defRPr sz="2801" b="0" i="0" u="none" strike="noStrike" cap="none">
                <a:solidFill>
                  <a:schemeClr val="lt1"/>
                </a:solidFill>
                <a:latin typeface="Trebuchet MS"/>
                <a:ea typeface="Trebuchet MS"/>
                <a:cs typeface="Trebuchet MS"/>
                <a:sym typeface="Trebuchet MS"/>
              </a:defRPr>
            </a:lvl4pPr>
            <a:lvl5pPr marL="0" marR="0" lvl="4" indent="0" algn="ctr" rtl="0">
              <a:spcBef>
                <a:spcPts val="0"/>
              </a:spcBef>
              <a:buNone/>
              <a:defRPr sz="2801" b="0" i="0" u="none" strike="noStrike" cap="none">
                <a:solidFill>
                  <a:schemeClr val="lt1"/>
                </a:solidFill>
                <a:latin typeface="Trebuchet MS"/>
                <a:ea typeface="Trebuchet MS"/>
                <a:cs typeface="Trebuchet MS"/>
                <a:sym typeface="Trebuchet MS"/>
              </a:defRPr>
            </a:lvl5pPr>
            <a:lvl6pPr marL="0" marR="0" lvl="5" indent="0" algn="ctr" rtl="0">
              <a:spcBef>
                <a:spcPts val="0"/>
              </a:spcBef>
              <a:buNone/>
              <a:defRPr sz="2801" b="0" i="0" u="none" strike="noStrike" cap="none">
                <a:solidFill>
                  <a:schemeClr val="lt1"/>
                </a:solidFill>
                <a:latin typeface="Trebuchet MS"/>
                <a:ea typeface="Trebuchet MS"/>
                <a:cs typeface="Trebuchet MS"/>
                <a:sym typeface="Trebuchet MS"/>
              </a:defRPr>
            </a:lvl6pPr>
            <a:lvl7pPr marL="0" marR="0" lvl="6" indent="0" algn="ctr" rtl="0">
              <a:spcBef>
                <a:spcPts val="0"/>
              </a:spcBef>
              <a:buNone/>
              <a:defRPr sz="2801" b="0" i="0" u="none" strike="noStrike" cap="none">
                <a:solidFill>
                  <a:schemeClr val="lt1"/>
                </a:solidFill>
                <a:latin typeface="Trebuchet MS"/>
                <a:ea typeface="Trebuchet MS"/>
                <a:cs typeface="Trebuchet MS"/>
                <a:sym typeface="Trebuchet MS"/>
              </a:defRPr>
            </a:lvl7pPr>
            <a:lvl8pPr marL="0" marR="0" lvl="7" indent="0" algn="ctr" rtl="0">
              <a:spcBef>
                <a:spcPts val="0"/>
              </a:spcBef>
              <a:buNone/>
              <a:defRPr sz="2801" b="0" i="0" u="none" strike="noStrike" cap="none">
                <a:solidFill>
                  <a:schemeClr val="lt1"/>
                </a:solidFill>
                <a:latin typeface="Trebuchet MS"/>
                <a:ea typeface="Trebuchet MS"/>
                <a:cs typeface="Trebuchet MS"/>
                <a:sym typeface="Trebuchet MS"/>
              </a:defRPr>
            </a:lvl8pPr>
            <a:lvl9pPr marL="0" marR="0" lvl="8" indent="0" algn="ctr" rtl="0">
              <a:spcBef>
                <a:spcPts val="0"/>
              </a:spcBef>
              <a:buNone/>
              <a:defRPr sz="2801" b="0"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9600"/>
              <a:buFont typeface="Trebuchet MS"/>
              <a:buNone/>
            </a:pPr>
            <a:r>
              <a:rPr lang="en-US" sz="9600"/>
              <a:t>Prophets</a:t>
            </a:r>
            <a:br>
              <a:rPr lang="en-US" sz="9600"/>
            </a:br>
            <a:endParaRPr sz="9600"/>
          </a:p>
        </p:txBody>
      </p:sp>
      <p:sp>
        <p:nvSpPr>
          <p:cNvPr id="152" name="Google Shape;152;p19"/>
          <p:cNvSpPr txBox="1">
            <a:spLocks noGrp="1"/>
          </p:cNvSpPr>
          <p:nvPr>
            <p:ph type="subTitle" idx="1"/>
          </p:nvPr>
        </p:nvSpPr>
        <p:spPr>
          <a:xfrm>
            <a:off x="866442" y="4777380"/>
            <a:ext cx="8201358" cy="86142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80"/>
              <a:buNone/>
            </a:pPr>
            <a:endParaRPr sz="1850"/>
          </a:p>
          <a:p>
            <a:pPr marL="0" lvl="0" indent="0" algn="l" rtl="0">
              <a:lnSpc>
                <a:spcPct val="80000"/>
              </a:lnSpc>
              <a:spcBef>
                <a:spcPts val="1000"/>
              </a:spcBef>
              <a:spcAft>
                <a:spcPts val="0"/>
              </a:spcAft>
              <a:buSzPts val="2368"/>
              <a:buNone/>
            </a:pPr>
            <a:r>
              <a:rPr lang="en-US" sz="2960"/>
              <a:t>A PROPHET SPEAKS THE WORD OF GOD.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Prophet</a:t>
            </a:r>
            <a:endParaRPr/>
          </a:p>
        </p:txBody>
      </p:sp>
      <p:sp>
        <p:nvSpPr>
          <p:cNvPr id="206" name="Google Shape;206;p28"/>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Autofit/>
          </a:bodyPr>
          <a:lstStyle/>
          <a:p>
            <a:pPr marL="342906" lvl="0" indent="-342906" algn="l" rtl="0">
              <a:lnSpc>
                <a:spcPct val="90000"/>
              </a:lnSpc>
              <a:spcBef>
                <a:spcPts val="0"/>
              </a:spcBef>
              <a:spcAft>
                <a:spcPts val="0"/>
              </a:spcAft>
              <a:buSzPts val="3520"/>
              <a:buChar char="▶"/>
            </a:pPr>
            <a:r>
              <a:rPr lang="en-US" sz="4400"/>
              <a:t>Do you think the advice was always something the kings and people wanted to follow?</a:t>
            </a:r>
            <a:endParaRPr/>
          </a:p>
          <a:p>
            <a:pPr marL="342906" lvl="0" indent="-342906" algn="l" rtl="0">
              <a:lnSpc>
                <a:spcPct val="90000"/>
              </a:lnSpc>
              <a:spcBef>
                <a:spcPts val="1000"/>
              </a:spcBef>
              <a:spcAft>
                <a:spcPts val="0"/>
              </a:spcAft>
              <a:buSzPts val="3520"/>
              <a:buNone/>
            </a:pPr>
            <a:r>
              <a:rPr lang="en-US" sz="4400"/>
              <a:t>				        </a:t>
            </a:r>
            <a:endParaRPr/>
          </a:p>
          <a:p>
            <a:pPr marL="342906" lvl="0" indent="-342906" algn="l" rtl="0">
              <a:lnSpc>
                <a:spcPct val="90000"/>
              </a:lnSpc>
              <a:spcBef>
                <a:spcPts val="1000"/>
              </a:spcBef>
              <a:spcAft>
                <a:spcPts val="0"/>
              </a:spcAft>
              <a:buSzPts val="4320"/>
              <a:buNone/>
            </a:pPr>
            <a:r>
              <a:rPr lang="en-US" sz="5400"/>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Selection Process for Prophets</a:t>
            </a:r>
            <a:endParaRPr/>
          </a:p>
        </p:txBody>
      </p:sp>
      <p:sp>
        <p:nvSpPr>
          <p:cNvPr id="212" name="Google Shape;212;p29"/>
          <p:cNvSpPr txBox="1">
            <a:spLocks noGrp="1"/>
          </p:cNvSpPr>
          <p:nvPr>
            <p:ph type="body" idx="1"/>
          </p:nvPr>
        </p:nvSpPr>
        <p:spPr>
          <a:xfrm>
            <a:off x="827700" y="2052925"/>
            <a:ext cx="7935300" cy="4195481"/>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2880"/>
              <a:buChar char="▶"/>
            </a:pPr>
            <a:r>
              <a:rPr lang="en-US" sz="3600"/>
              <a:t>There was no official selection process and this led to skepticism (doubts) about the credentials (belief/trust in) for those who claimed to speak for God.</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152400" y="0"/>
            <a:ext cx="8534400" cy="190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780"/>
              <a:buFont typeface="Trebuchet MS"/>
              <a:buNone/>
            </a:pPr>
            <a:br>
              <a:rPr lang="en-US" sz="3780"/>
            </a:br>
            <a:r>
              <a:rPr lang="en-US" sz="3780"/>
              <a:t>How does one recognize if a prophet </a:t>
            </a:r>
            <a:br>
              <a:rPr lang="en-US" sz="3780"/>
            </a:br>
            <a:r>
              <a:rPr lang="en-US" sz="3780"/>
              <a:t>is a true one?</a:t>
            </a:r>
            <a:br>
              <a:rPr lang="en-US" sz="3780"/>
            </a:br>
            <a:endParaRPr sz="3780"/>
          </a:p>
        </p:txBody>
      </p:sp>
      <p:sp>
        <p:nvSpPr>
          <p:cNvPr id="219" name="Google Shape;219;p30"/>
          <p:cNvSpPr txBox="1">
            <a:spLocks noGrp="1"/>
          </p:cNvSpPr>
          <p:nvPr>
            <p:ph type="body" idx="1"/>
          </p:nvPr>
        </p:nvSpPr>
        <p:spPr>
          <a:xfrm>
            <a:off x="457200" y="1905000"/>
            <a:ext cx="8229600" cy="4572000"/>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2560"/>
              <a:buNone/>
            </a:pPr>
            <a:r>
              <a:rPr lang="en-US" sz="3200"/>
              <a:t>True prophets are known by their fruit.</a:t>
            </a:r>
            <a:endParaRPr/>
          </a:p>
          <a:p>
            <a:pPr marL="342906" lvl="0" indent="-342906" algn="l" rtl="0">
              <a:spcBef>
                <a:spcPts val="1000"/>
              </a:spcBef>
              <a:spcAft>
                <a:spcPts val="0"/>
              </a:spcAft>
              <a:buSzPts val="2560"/>
              <a:buNone/>
            </a:pPr>
            <a:r>
              <a:rPr lang="en-US" sz="3200"/>
              <a:t>Discern:  Do the prophets’ words point to </a:t>
            </a:r>
            <a:r>
              <a:rPr lang="en-US" sz="3200" b="1"/>
              <a:t>justice, mercy, and peace</a:t>
            </a:r>
            <a:r>
              <a:rPr lang="en-US" sz="3200"/>
              <a:t>, or something else?</a:t>
            </a:r>
            <a:endParaRPr/>
          </a:p>
          <a:p>
            <a:pPr marL="342906" lvl="0" indent="-342906" algn="l" rtl="0">
              <a:spcBef>
                <a:spcPts val="1000"/>
              </a:spcBef>
              <a:spcAft>
                <a:spcPts val="0"/>
              </a:spcAft>
              <a:buSzPts val="2560"/>
              <a:buNone/>
            </a:pPr>
            <a:r>
              <a:rPr lang="en-US" sz="3200"/>
              <a:t>If the prophets’ words came true (after the fact) then the prophet was truly from God.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Up to this point in history</a:t>
            </a:r>
            <a:endParaRPr/>
          </a:p>
        </p:txBody>
      </p:sp>
      <p:sp>
        <p:nvSpPr>
          <p:cNvPr id="226" name="Google Shape;226;p31"/>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noAutofit/>
          </a:bodyPr>
          <a:lstStyle/>
          <a:p>
            <a:pPr marL="342906" lvl="0" indent="-342906" algn="l" rtl="0">
              <a:lnSpc>
                <a:spcPct val="80000"/>
              </a:lnSpc>
              <a:spcBef>
                <a:spcPts val="0"/>
              </a:spcBef>
              <a:spcAft>
                <a:spcPts val="0"/>
              </a:spcAft>
              <a:buSzPts val="2960"/>
              <a:buChar char="▶"/>
            </a:pPr>
            <a:r>
              <a:rPr lang="en-US" sz="3700"/>
              <a:t>Moses was the leader of the Israelites.</a:t>
            </a:r>
            <a:endParaRPr/>
          </a:p>
          <a:p>
            <a:pPr marL="342906" lvl="0" indent="-342906" algn="l" rtl="0">
              <a:lnSpc>
                <a:spcPct val="80000"/>
              </a:lnSpc>
              <a:spcBef>
                <a:spcPts val="1000"/>
              </a:spcBef>
              <a:spcAft>
                <a:spcPts val="0"/>
              </a:spcAft>
              <a:buSzPts val="2960"/>
              <a:buChar char="▶"/>
            </a:pPr>
            <a:r>
              <a:rPr lang="en-US" sz="3700"/>
              <a:t>Now leadership was passing over to others – just as God lifted up Moses as a leader, God would call others to speak to God’s people on God’s behalf.</a:t>
            </a:r>
            <a:endParaRPr/>
          </a:p>
          <a:p>
            <a:pPr marL="342906" lvl="0" indent="-342906" algn="l" rtl="0">
              <a:lnSpc>
                <a:spcPct val="80000"/>
              </a:lnSpc>
              <a:spcBef>
                <a:spcPts val="1000"/>
              </a:spcBef>
              <a:spcAft>
                <a:spcPts val="0"/>
              </a:spcAft>
              <a:buSzPts val="2960"/>
              <a:buChar char="▶"/>
            </a:pPr>
            <a:r>
              <a:rPr lang="en-US" sz="3700"/>
              <a:t>God provided prophets as a way </a:t>
            </a:r>
            <a:r>
              <a:rPr lang="en-US" sz="3700" b="1"/>
              <a:t>to continue to guide the people</a:t>
            </a:r>
            <a:r>
              <a:rPr lang="en-US" sz="3700"/>
              <a:t>.</a:t>
            </a:r>
            <a:endParaRPr/>
          </a:p>
          <a:p>
            <a:pPr marL="342906" lvl="0" indent="-248926" algn="l" rtl="0">
              <a:lnSpc>
                <a:spcPct val="80000"/>
              </a:lnSpc>
              <a:spcBef>
                <a:spcPts val="1000"/>
              </a:spcBef>
              <a:spcAft>
                <a:spcPts val="0"/>
              </a:spcAft>
              <a:buSzPts val="1480"/>
              <a:buNone/>
            </a:pPr>
            <a:endParaRPr sz="18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ctrTitle"/>
          </p:nvPr>
        </p:nvSpPr>
        <p:spPr>
          <a:xfrm>
            <a:off x="866442" y="228600"/>
            <a:ext cx="7972758" cy="533399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9600"/>
              <a:buFont typeface="Trebuchet MS"/>
              <a:buNone/>
            </a:pPr>
            <a:br>
              <a:rPr lang="en-US" sz="9600"/>
            </a:br>
            <a:br>
              <a:rPr lang="en-US" sz="9600"/>
            </a:br>
            <a:br>
              <a:rPr lang="en-US" sz="9600"/>
            </a:br>
            <a:r>
              <a:rPr lang="en-US" sz="9600"/>
              <a:t>Lab—Explore </a:t>
            </a:r>
            <a:r>
              <a:rPr lang="en-US" sz="3600"/>
              <a:t>the</a:t>
            </a:r>
            <a:r>
              <a:rPr lang="en-US" sz="9600"/>
              <a:t> Infographic</a:t>
            </a:r>
            <a:br>
              <a:rPr lang="en-US" sz="9600"/>
            </a:br>
            <a:endParaRPr sz="9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Student Handbook page 37</a:t>
            </a:r>
            <a:endParaRPr/>
          </a:p>
        </p:txBody>
      </p:sp>
      <p:sp>
        <p:nvSpPr>
          <p:cNvPr id="237" name="Google Shape;237;p33"/>
          <p:cNvSpPr txBox="1">
            <a:spLocks noGrp="1"/>
          </p:cNvSpPr>
          <p:nvPr>
            <p:ph type="body" idx="1"/>
          </p:nvPr>
        </p:nvSpPr>
        <p:spPr>
          <a:xfrm>
            <a:off x="457200" y="1066801"/>
            <a:ext cx="8001000" cy="5181606"/>
          </a:xfrm>
          <a:prstGeom prst="rect">
            <a:avLst/>
          </a:prstGeom>
          <a:noFill/>
          <a:ln>
            <a:noFill/>
          </a:ln>
        </p:spPr>
        <p:txBody>
          <a:bodyPr spcFirstLastPara="1" wrap="square" lIns="91425" tIns="45700" rIns="91425" bIns="45700" anchor="t" anchorCtr="0">
            <a:noAutofit/>
          </a:bodyPr>
          <a:lstStyle/>
          <a:p>
            <a:pPr marL="742962" lvl="1" indent="-285755" algn="l" rtl="0">
              <a:spcBef>
                <a:spcPts val="0"/>
              </a:spcBef>
              <a:spcAft>
                <a:spcPts val="0"/>
              </a:spcAft>
              <a:buSzPts val="3520"/>
              <a:buChar char="▶"/>
            </a:pPr>
            <a:r>
              <a:rPr lang="en-US" sz="4400"/>
              <a:t>If you had to make a statement about God, what would it be? Write it like graffiti on the bricks. </a:t>
            </a:r>
            <a:endParaRPr/>
          </a:p>
          <a:p>
            <a:pPr marL="742962" lvl="1" indent="-285755" algn="l" rtl="0">
              <a:spcBef>
                <a:spcPts val="1000"/>
              </a:spcBef>
              <a:spcAft>
                <a:spcPts val="0"/>
              </a:spcAft>
              <a:buSzPts val="3520"/>
              <a:buChar char="▶"/>
            </a:pPr>
            <a:r>
              <a:rPr lang="en-US" sz="4400"/>
              <a:t>What are reasons to accept this job, what are reasons to decline it?</a:t>
            </a:r>
            <a:endParaRPr/>
          </a:p>
          <a:p>
            <a:pPr marL="342906" lvl="0" indent="-241306" algn="l" rtl="0">
              <a:spcBef>
                <a:spcPts val="1000"/>
              </a:spcBef>
              <a:spcAft>
                <a:spcPts val="0"/>
              </a:spcAft>
              <a:buSzPts val="1600"/>
              <a:buNone/>
            </a:pPr>
            <a:endParaRPr/>
          </a:p>
          <a:p>
            <a:pPr marL="342906" lvl="0" indent="-241306" algn="l" rtl="0">
              <a:spcBef>
                <a:spcPts val="1000"/>
              </a:spcBef>
              <a:spcAft>
                <a:spcPts val="0"/>
              </a:spcAft>
              <a:buSzPts val="1600"/>
              <a:buNone/>
            </a:pPr>
            <a:endParaRPr/>
          </a:p>
          <a:p>
            <a:pPr marL="342906" lvl="0" indent="-241306" algn="l" rtl="0">
              <a:spcBef>
                <a:spcPts val="1000"/>
              </a:spcBef>
              <a:spcAft>
                <a:spcPts val="0"/>
              </a:spcAft>
              <a:buSzPts val="1600"/>
              <a:buNone/>
            </a:pPr>
            <a:endParaRPr/>
          </a:p>
          <a:p>
            <a:pPr marL="342906" lvl="0" indent="-342906" algn="l" rtl="0">
              <a:spcBef>
                <a:spcPts val="1000"/>
              </a:spcBef>
              <a:spcAft>
                <a:spcPts val="0"/>
              </a:spcAft>
              <a:buSzPts val="16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Prophet			(DVD?)</a:t>
            </a:r>
            <a:endParaRPr/>
          </a:p>
        </p:txBody>
      </p:sp>
      <p:sp>
        <p:nvSpPr>
          <p:cNvPr id="243" name="Google Shape;243;p34"/>
          <p:cNvSpPr txBox="1">
            <a:spLocks noGrp="1"/>
          </p:cNvSpPr>
          <p:nvPr>
            <p:ph type="body" idx="1"/>
          </p:nvPr>
        </p:nvSpPr>
        <p:spPr>
          <a:xfrm>
            <a:off x="457200" y="1219200"/>
            <a:ext cx="8458200" cy="4724400"/>
          </a:xfrm>
          <a:prstGeom prst="rect">
            <a:avLst/>
          </a:prstGeom>
          <a:noFill/>
          <a:ln>
            <a:noFill/>
          </a:ln>
        </p:spPr>
        <p:txBody>
          <a:bodyPr spcFirstLastPara="1" wrap="square" lIns="91425" tIns="45700" rIns="91425" bIns="45700" anchor="t" anchorCtr="0">
            <a:noAutofit/>
          </a:bodyPr>
          <a:lstStyle/>
          <a:p>
            <a:pPr marL="342906" lvl="0" indent="-342906" algn="l" rtl="0">
              <a:lnSpc>
                <a:spcPct val="80000"/>
              </a:lnSpc>
              <a:spcBef>
                <a:spcPts val="0"/>
              </a:spcBef>
              <a:spcAft>
                <a:spcPts val="0"/>
              </a:spcAft>
              <a:buSzPts val="2480"/>
              <a:buNone/>
            </a:pPr>
            <a:r>
              <a:rPr lang="en-US" sz="3100"/>
              <a:t>Throughout the Old Testament, God used prophets to call out rulers, nations, and communities for their disobedience and to warn them of the consequences for continuing to move away from God.  </a:t>
            </a:r>
            <a:endParaRPr/>
          </a:p>
          <a:p>
            <a:pPr marL="342906" lvl="0" indent="-342906" algn="l" rtl="0">
              <a:lnSpc>
                <a:spcPct val="80000"/>
              </a:lnSpc>
              <a:spcBef>
                <a:spcPts val="1000"/>
              </a:spcBef>
              <a:spcAft>
                <a:spcPts val="0"/>
              </a:spcAft>
              <a:buSzPts val="2480"/>
              <a:buNone/>
            </a:pPr>
            <a:endParaRPr sz="3100"/>
          </a:p>
          <a:p>
            <a:pPr marL="342906" lvl="0" indent="-342906" algn="l" rtl="0">
              <a:lnSpc>
                <a:spcPct val="80000"/>
              </a:lnSpc>
              <a:spcBef>
                <a:spcPts val="1000"/>
              </a:spcBef>
              <a:spcAft>
                <a:spcPts val="0"/>
              </a:spcAft>
              <a:buSzPts val="2480"/>
              <a:buNone/>
            </a:pPr>
            <a:r>
              <a:rPr lang="en-US" sz="3100"/>
              <a:t>These weren’t exactly easy messages to proclaim.  Nevertheless, the prophets courageously communicated God’s word to the people.</a:t>
            </a:r>
            <a:endParaRPr/>
          </a:p>
          <a:p>
            <a:pPr marL="342906" lvl="0" indent="-342906" algn="l" rtl="0">
              <a:lnSpc>
                <a:spcPct val="80000"/>
              </a:lnSpc>
              <a:spcBef>
                <a:spcPts val="1000"/>
              </a:spcBef>
              <a:spcAft>
                <a:spcPts val="0"/>
              </a:spcAft>
              <a:buSzPts val="2480"/>
              <a:buNone/>
            </a:pPr>
            <a:r>
              <a:rPr lang="en-US" sz="3100"/>
              <a:t>.</a:t>
            </a:r>
            <a:endParaRPr/>
          </a:p>
          <a:p>
            <a:pPr marL="342906" lvl="0" indent="-342906" algn="l" rtl="0">
              <a:lnSpc>
                <a:spcPct val="80000"/>
              </a:lnSpc>
              <a:spcBef>
                <a:spcPts val="1000"/>
              </a:spcBef>
              <a:spcAft>
                <a:spcPts val="0"/>
              </a:spcAft>
              <a:buSzPts val="1240"/>
              <a:buNone/>
            </a:pPr>
            <a:endParaRPr sz="155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5400"/>
              <a:buFont typeface="Trebuchet MS"/>
              <a:buNone/>
            </a:pPr>
            <a:r>
              <a:rPr lang="en-US" sz="5400"/>
              <a:t>Four Characteristics of a prophet</a:t>
            </a:r>
            <a:endParaRPr sz="5400"/>
          </a:p>
        </p:txBody>
      </p:sp>
      <p:sp>
        <p:nvSpPr>
          <p:cNvPr id="249" name="Google Shape;249;p35"/>
          <p:cNvSpPr txBox="1">
            <a:spLocks noGrp="1"/>
          </p:cNvSpPr>
          <p:nvPr>
            <p:ph type="body" idx="1"/>
          </p:nvPr>
        </p:nvSpPr>
        <p:spPr>
          <a:xfrm>
            <a:off x="1219200" y="2286000"/>
            <a:ext cx="7467600" cy="3962406"/>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3840"/>
              <a:buChar char="▶"/>
            </a:pPr>
            <a:r>
              <a:rPr lang="en-US" sz="4800"/>
              <a:t>Calling</a:t>
            </a:r>
            <a:endParaRPr/>
          </a:p>
          <a:p>
            <a:pPr marL="342906" lvl="0" indent="-342906" algn="l" rtl="0">
              <a:spcBef>
                <a:spcPts val="1000"/>
              </a:spcBef>
              <a:spcAft>
                <a:spcPts val="0"/>
              </a:spcAft>
              <a:buSzPts val="3840"/>
              <a:buChar char="▶"/>
            </a:pPr>
            <a:r>
              <a:rPr lang="en-US" sz="4800"/>
              <a:t>Content</a:t>
            </a:r>
            <a:endParaRPr/>
          </a:p>
          <a:p>
            <a:pPr marL="342906" lvl="0" indent="-342906" algn="l" rtl="0">
              <a:spcBef>
                <a:spcPts val="1000"/>
              </a:spcBef>
              <a:spcAft>
                <a:spcPts val="0"/>
              </a:spcAft>
              <a:buSzPts val="3840"/>
              <a:buChar char="▶"/>
            </a:pPr>
            <a:r>
              <a:rPr lang="en-US" sz="4800"/>
              <a:t>Community</a:t>
            </a:r>
            <a:endParaRPr/>
          </a:p>
          <a:p>
            <a:pPr marL="342906" lvl="0" indent="-342906" algn="l" rtl="0">
              <a:spcBef>
                <a:spcPts val="1000"/>
              </a:spcBef>
              <a:spcAft>
                <a:spcPts val="0"/>
              </a:spcAft>
              <a:buSzPts val="3840"/>
              <a:buChar char="▶"/>
            </a:pPr>
            <a:r>
              <a:rPr lang="en-US" sz="4800"/>
              <a:t>Conscience</a:t>
            </a:r>
            <a:endParaRPr sz="4800"/>
          </a:p>
          <a:p>
            <a:pPr marL="342906" lvl="0" indent="-241306" algn="l" rtl="0">
              <a:spcBef>
                <a:spcPts val="1000"/>
              </a:spcBef>
              <a:spcAft>
                <a:spcPts val="0"/>
              </a:spcAft>
              <a:buSzPts val="1600"/>
              <a:buNone/>
            </a:pPr>
            <a:endParaRPr/>
          </a:p>
          <a:p>
            <a:pPr marL="342906" lvl="0" indent="-241306" algn="l" rtl="0">
              <a:spcBef>
                <a:spcPts val="1000"/>
              </a:spcBef>
              <a:spcAft>
                <a:spcPts val="0"/>
              </a:spcAft>
              <a:buSzPts val="1600"/>
              <a:buNone/>
            </a:pPr>
            <a:endParaRPr/>
          </a:p>
          <a:p>
            <a:pPr marL="342906" lvl="0" indent="-241306" algn="l" rtl="0">
              <a:spcBef>
                <a:spcPts val="1000"/>
              </a:spcBef>
              <a:spcAft>
                <a:spcPts val="0"/>
              </a:spcAft>
              <a:buSzPts val="1600"/>
              <a:buNone/>
            </a:pPr>
            <a:endParaRPr/>
          </a:p>
          <a:p>
            <a:pPr marL="342906" lvl="0" indent="-342906" algn="l" rtl="0">
              <a:spcBef>
                <a:spcPts val="1000"/>
              </a:spcBef>
              <a:spcAft>
                <a:spcPts val="0"/>
              </a:spcAft>
              <a:buSzPts val="16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5400"/>
              <a:buFont typeface="Trebuchet MS"/>
              <a:buNone/>
            </a:pPr>
            <a:r>
              <a:rPr lang="en-US" sz="5400"/>
              <a:t>Calling</a:t>
            </a:r>
            <a:endParaRPr sz="5400"/>
          </a:p>
        </p:txBody>
      </p:sp>
      <p:sp>
        <p:nvSpPr>
          <p:cNvPr id="255" name="Google Shape;255;p36"/>
          <p:cNvSpPr txBox="1">
            <a:spLocks noGrp="1"/>
          </p:cNvSpPr>
          <p:nvPr>
            <p:ph type="body" idx="1"/>
          </p:nvPr>
        </p:nvSpPr>
        <p:spPr>
          <a:xfrm>
            <a:off x="457200" y="1676400"/>
            <a:ext cx="8229600" cy="4572006"/>
          </a:xfrm>
          <a:prstGeom prst="rect">
            <a:avLst/>
          </a:prstGeom>
          <a:noFill/>
          <a:ln>
            <a:noFill/>
          </a:ln>
        </p:spPr>
        <p:txBody>
          <a:bodyPr spcFirstLastPara="1" wrap="square" lIns="91425" tIns="45700" rIns="91425" bIns="45700" anchor="t" anchorCtr="0">
            <a:noAutofit/>
          </a:bodyPr>
          <a:lstStyle/>
          <a:p>
            <a:pPr marL="742962" lvl="1" indent="-285755" algn="l" rtl="0">
              <a:lnSpc>
                <a:spcPct val="80000"/>
              </a:lnSpc>
              <a:spcBef>
                <a:spcPts val="0"/>
              </a:spcBef>
              <a:spcAft>
                <a:spcPts val="0"/>
              </a:spcAft>
              <a:buSzPts val="2976"/>
              <a:buChar char="▶"/>
            </a:pPr>
            <a:r>
              <a:rPr lang="en-US" sz="3720"/>
              <a:t>A prophet is appointed by God (often at a very young age) to speak on behalf of God.</a:t>
            </a:r>
            <a:endParaRPr/>
          </a:p>
          <a:p>
            <a:pPr marL="742962" lvl="1" indent="-285755" algn="l" rtl="0">
              <a:lnSpc>
                <a:spcPct val="80000"/>
              </a:lnSpc>
              <a:spcBef>
                <a:spcPts val="1000"/>
              </a:spcBef>
              <a:spcAft>
                <a:spcPts val="0"/>
              </a:spcAft>
              <a:buSzPts val="2976"/>
              <a:buChar char="▶"/>
            </a:pPr>
            <a:r>
              <a:rPr lang="en-US" sz="3720"/>
              <a:t>Prophets informed the kings about what God wanted for the people.</a:t>
            </a:r>
            <a:endParaRPr/>
          </a:p>
          <a:p>
            <a:pPr marL="742962" lvl="1" indent="-285755" algn="l" rtl="0">
              <a:lnSpc>
                <a:spcPct val="80000"/>
              </a:lnSpc>
              <a:spcBef>
                <a:spcPts val="1000"/>
              </a:spcBef>
              <a:spcAft>
                <a:spcPts val="0"/>
              </a:spcAft>
              <a:buSzPts val="2976"/>
              <a:buChar char="▶"/>
            </a:pPr>
            <a:r>
              <a:rPr lang="en-US" sz="3720"/>
              <a:t>How does a prophet know if it is God calling? Does God call us today?</a:t>
            </a:r>
            <a:endParaRPr/>
          </a:p>
          <a:p>
            <a:pPr marL="342906" lvl="0" indent="-264166" algn="l" rtl="0">
              <a:lnSpc>
                <a:spcPct val="80000"/>
              </a:lnSpc>
              <a:spcBef>
                <a:spcPts val="1000"/>
              </a:spcBef>
              <a:spcAft>
                <a:spcPts val="0"/>
              </a:spcAft>
              <a:buSzPts val="1240"/>
              <a:buNone/>
            </a:pPr>
            <a:endParaRPr sz="1550"/>
          </a:p>
          <a:p>
            <a:pPr marL="342906" lvl="0" indent="-264166" algn="l" rtl="0">
              <a:lnSpc>
                <a:spcPct val="80000"/>
              </a:lnSpc>
              <a:spcBef>
                <a:spcPts val="1000"/>
              </a:spcBef>
              <a:spcAft>
                <a:spcPts val="0"/>
              </a:spcAft>
              <a:buSzPts val="1240"/>
              <a:buNone/>
            </a:pPr>
            <a:endParaRPr sz="1550"/>
          </a:p>
          <a:p>
            <a:pPr marL="342906" lvl="0" indent="-264166" algn="l" rtl="0">
              <a:lnSpc>
                <a:spcPct val="80000"/>
              </a:lnSpc>
              <a:spcBef>
                <a:spcPts val="1000"/>
              </a:spcBef>
              <a:spcAft>
                <a:spcPts val="0"/>
              </a:spcAft>
              <a:buSzPts val="1240"/>
              <a:buNone/>
            </a:pPr>
            <a:endParaRPr sz="1550"/>
          </a:p>
          <a:p>
            <a:pPr marL="342906" lvl="0" indent="-342906" algn="l" rtl="0">
              <a:lnSpc>
                <a:spcPct val="80000"/>
              </a:lnSpc>
              <a:spcBef>
                <a:spcPts val="1000"/>
              </a:spcBef>
              <a:spcAft>
                <a:spcPts val="0"/>
              </a:spcAft>
              <a:buSzPts val="1240"/>
              <a:buNone/>
            </a:pPr>
            <a:endParaRPr sz="155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p. 38 Bottom right corner</a:t>
            </a:r>
            <a:endParaRPr/>
          </a:p>
        </p:txBody>
      </p:sp>
      <p:sp>
        <p:nvSpPr>
          <p:cNvPr id="261" name="Google Shape;261;p37"/>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3840"/>
              <a:buChar char="▶"/>
            </a:pPr>
            <a:r>
              <a:rPr lang="en-US" sz="4800"/>
              <a:t>Does benefits always mean a message that will be received willingly?</a:t>
            </a:r>
            <a:endParaRPr/>
          </a:p>
          <a:p>
            <a:pPr marL="342906" lvl="0" indent="-342906" algn="l" rtl="0">
              <a:spcBef>
                <a:spcPts val="1000"/>
              </a:spcBef>
              <a:spcAft>
                <a:spcPts val="0"/>
              </a:spcAft>
              <a:buSzPts val="3840"/>
              <a:buChar char="▶"/>
            </a:pPr>
            <a:r>
              <a:rPr lang="en-US" sz="4800"/>
              <a:t>(Rest in small group)</a:t>
            </a:r>
            <a:endParaRPr sz="4800"/>
          </a:p>
          <a:p>
            <a:pPr marL="342906" lvl="0" indent="-241306" algn="l" rtl="0">
              <a:spcBef>
                <a:spcPts val="1000"/>
              </a:spcBef>
              <a:spcAft>
                <a:spcPts val="0"/>
              </a:spcAft>
              <a:buSzPts val="1600"/>
              <a:buNone/>
            </a:pPr>
            <a:endParaRPr/>
          </a:p>
          <a:p>
            <a:pPr marL="342906" lvl="0" indent="-241306" algn="l" rtl="0">
              <a:spcBef>
                <a:spcPts val="1000"/>
              </a:spcBef>
              <a:spcAft>
                <a:spcPts val="0"/>
              </a:spcAft>
              <a:buSzPts val="1600"/>
              <a:buNone/>
            </a:pPr>
            <a:endParaRPr/>
          </a:p>
          <a:p>
            <a:pPr marL="342906" lvl="0" indent="-342906" algn="l" rtl="0">
              <a:spcBef>
                <a:spcPts val="1000"/>
              </a:spcBef>
              <a:spcAft>
                <a:spcPts val="0"/>
              </a:spcAft>
              <a:buSzPts val="1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ICE BREAKER</a:t>
            </a:r>
            <a:endParaRPr/>
          </a:p>
        </p:txBody>
      </p:sp>
      <p:sp>
        <p:nvSpPr>
          <p:cNvPr id="158" name="Google Shape;158;p20"/>
          <p:cNvSpPr txBox="1">
            <a:spLocks noGrp="1"/>
          </p:cNvSpPr>
          <p:nvPr>
            <p:ph type="body" idx="1"/>
          </p:nvPr>
        </p:nvSpPr>
        <p:spPr>
          <a:xfrm>
            <a:off x="685800" y="990601"/>
            <a:ext cx="8229600" cy="5257806"/>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2880"/>
              <a:buChar char="▶"/>
            </a:pPr>
            <a:r>
              <a:rPr lang="en-US" sz="3600"/>
              <a:t>Put yourselves in numerical order</a:t>
            </a:r>
            <a:endParaRPr/>
          </a:p>
          <a:p>
            <a:pPr marL="342906" lvl="0" indent="-342906" algn="l" rtl="0">
              <a:spcBef>
                <a:spcPts val="1000"/>
              </a:spcBef>
              <a:spcAft>
                <a:spcPts val="0"/>
              </a:spcAft>
              <a:buSzPts val="2880"/>
              <a:buChar char="▶"/>
            </a:pPr>
            <a:r>
              <a:rPr lang="en-US" sz="3600"/>
              <a:t>No holding up fingers or talking. Can jump, snap, clap, stop or communicate in another way </a:t>
            </a:r>
            <a:endParaRPr/>
          </a:p>
          <a:p>
            <a:pPr marL="342906" lvl="0" indent="-342906" algn="l" rtl="0">
              <a:spcBef>
                <a:spcPts val="1000"/>
              </a:spcBef>
              <a:spcAft>
                <a:spcPts val="0"/>
              </a:spcAft>
              <a:buSzPts val="2880"/>
              <a:buChar char="▶"/>
            </a:pPr>
            <a:r>
              <a:rPr lang="en-US" sz="3600"/>
              <a:t>What does it feel like to communicate in a way that feels awkward or unconventional?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ctrTitle"/>
          </p:nvPr>
        </p:nvSpPr>
        <p:spPr>
          <a:xfrm>
            <a:off x="304800" y="914400"/>
            <a:ext cx="8534400" cy="464819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9600"/>
              <a:buFont typeface="Trebuchet MS"/>
              <a:buNone/>
            </a:pPr>
            <a:br>
              <a:rPr lang="en-US" sz="9600"/>
            </a:br>
            <a:br>
              <a:rPr lang="en-US" sz="9600"/>
            </a:br>
            <a:br>
              <a:rPr lang="en-US" sz="9600"/>
            </a:br>
            <a:r>
              <a:rPr lang="en-US" sz="9600"/>
              <a:t>Orate—making meaning</a:t>
            </a:r>
            <a:br>
              <a:rPr lang="en-US" sz="9600"/>
            </a:br>
            <a:endParaRPr sz="9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6000"/>
              <a:buFont typeface="Trebuchet MS"/>
              <a:buNone/>
            </a:pPr>
            <a:r>
              <a:rPr lang="en-US" sz="6000"/>
              <a:t>Metaphors</a:t>
            </a:r>
            <a:endParaRPr/>
          </a:p>
        </p:txBody>
      </p:sp>
      <p:sp>
        <p:nvSpPr>
          <p:cNvPr id="272" name="Google Shape;272;p39"/>
          <p:cNvSpPr txBox="1">
            <a:spLocks noGrp="1"/>
          </p:cNvSpPr>
          <p:nvPr>
            <p:ph type="body" idx="1"/>
          </p:nvPr>
        </p:nvSpPr>
        <p:spPr>
          <a:xfrm>
            <a:off x="609600" y="1371601"/>
            <a:ext cx="6929754" cy="4876806"/>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2880"/>
              <a:buChar char="▶"/>
            </a:pPr>
            <a:r>
              <a:rPr lang="en-US" sz="3600"/>
              <a:t>figure of speech containing an implied comparison, in which a word or phrase ordinarily and primarily used of one thing is applied to another.</a:t>
            </a:r>
            <a:endParaRPr/>
          </a:p>
          <a:p>
            <a:pPr marL="342906" lvl="0" indent="-342906" algn="l" rtl="0">
              <a:spcBef>
                <a:spcPts val="1000"/>
              </a:spcBef>
              <a:spcAft>
                <a:spcPts val="0"/>
              </a:spcAft>
              <a:buSzPts val="2880"/>
              <a:buChar char="▶"/>
            </a:pPr>
            <a:r>
              <a:rPr lang="en-US" sz="3600"/>
              <a:t>For example:  the fog is like pea soup</a:t>
            </a:r>
            <a:endParaRPr sz="3600"/>
          </a:p>
          <a:p>
            <a:pPr marL="342906" lvl="0" indent="-241306" algn="l" rtl="0">
              <a:spcBef>
                <a:spcPts val="1000"/>
              </a:spcBef>
              <a:spcAft>
                <a:spcPts val="0"/>
              </a:spcAft>
              <a:buSzPts val="1600"/>
              <a:buNone/>
            </a:pPr>
            <a:endParaRPr/>
          </a:p>
          <a:p>
            <a:pPr marL="342906" lvl="0" indent="-241306" algn="l" rtl="0">
              <a:spcBef>
                <a:spcPts val="1000"/>
              </a:spcBef>
              <a:spcAft>
                <a:spcPts val="0"/>
              </a:spcAft>
              <a:buSzPts val="1600"/>
              <a:buNone/>
            </a:pPr>
            <a:endParaRPr/>
          </a:p>
          <a:p>
            <a:pPr marL="342906" lvl="0" indent="-241306" algn="l" rtl="0">
              <a:spcBef>
                <a:spcPts val="1000"/>
              </a:spcBef>
              <a:spcAft>
                <a:spcPts val="0"/>
              </a:spcAft>
              <a:buSzPts val="1600"/>
              <a:buNone/>
            </a:pPr>
            <a:endParaRPr/>
          </a:p>
          <a:p>
            <a:pPr marL="342906" lvl="0" indent="-342906" algn="l" rtl="0">
              <a:spcBef>
                <a:spcPts val="1000"/>
              </a:spcBef>
              <a:spcAft>
                <a:spcPts val="0"/>
              </a:spcAft>
              <a:buSzPts val="16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a:spLocks noGrp="1"/>
          </p:cNvSpPr>
          <p:nvPr>
            <p:ph type="title"/>
          </p:nvPr>
        </p:nvSpPr>
        <p:spPr>
          <a:xfrm>
            <a:off x="484710" y="452718"/>
            <a:ext cx="827829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800"/>
              <a:buFont typeface="Trebuchet MS"/>
              <a:buNone/>
            </a:pPr>
            <a:r>
              <a:rPr lang="en-US" sz="4800"/>
              <a:t>What happens when light shines through </a:t>
            </a:r>
            <a:r>
              <a:rPr lang="en-US" sz="4800" b="1"/>
              <a:t>a Prism</a:t>
            </a:r>
            <a:r>
              <a:rPr lang="en-US" sz="4800"/>
              <a:t>?</a:t>
            </a:r>
            <a:endParaRPr/>
          </a:p>
        </p:txBody>
      </p:sp>
      <p:pic>
        <p:nvPicPr>
          <p:cNvPr id="278" name="Google Shape;278;p40" descr="Image result for prism"/>
          <p:cNvPicPr preferRelativeResize="0"/>
          <p:nvPr/>
        </p:nvPicPr>
        <p:blipFill rotWithShape="1">
          <a:blip r:embed="rId3">
            <a:alphaModFix/>
          </a:blip>
          <a:srcRect/>
          <a:stretch/>
        </p:blipFill>
        <p:spPr>
          <a:xfrm>
            <a:off x="0" y="2057400"/>
            <a:ext cx="9144000" cy="4800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What happens when light shines through a prism?</a:t>
            </a:r>
            <a:endParaRPr/>
          </a:p>
        </p:txBody>
      </p:sp>
      <p:sp>
        <p:nvSpPr>
          <p:cNvPr id="284" name="Google Shape;284;p41"/>
          <p:cNvSpPr txBox="1">
            <a:spLocks noGrp="1"/>
          </p:cNvSpPr>
          <p:nvPr>
            <p:ph type="body" idx="1"/>
          </p:nvPr>
        </p:nvSpPr>
        <p:spPr>
          <a:xfrm>
            <a:off x="457200" y="1981200"/>
            <a:ext cx="8229600" cy="4221163"/>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2880"/>
              <a:buChar char="▶"/>
            </a:pPr>
            <a:r>
              <a:rPr lang="en-US" sz="3600" u="sng"/>
              <a:t>Perception of reality shifts </a:t>
            </a:r>
            <a:r>
              <a:rPr lang="en-US" sz="3600"/>
              <a:t>revealing something distinct, new and ultimately </a:t>
            </a:r>
            <a:br>
              <a:rPr lang="en-US" sz="3600"/>
            </a:br>
            <a:r>
              <a:rPr lang="en-US" sz="3600"/>
              <a:t>more true.</a:t>
            </a:r>
            <a:br>
              <a:rPr lang="en-US" sz="3600"/>
            </a:br>
            <a:endParaRPr sz="3600"/>
          </a:p>
        </p:txBody>
      </p:sp>
      <p:pic>
        <p:nvPicPr>
          <p:cNvPr id="285" name="Google Shape;285;p41" descr="Image result for prism"/>
          <p:cNvPicPr preferRelativeResize="0"/>
          <p:nvPr/>
        </p:nvPicPr>
        <p:blipFill rotWithShape="1">
          <a:blip r:embed="rId3">
            <a:alphaModFix/>
          </a:blip>
          <a:srcRect/>
          <a:stretch/>
        </p:blipFill>
        <p:spPr>
          <a:xfrm>
            <a:off x="4876800" y="3124200"/>
            <a:ext cx="3454400" cy="2895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2"/>
          <p:cNvSpPr txBox="1">
            <a:spLocks noGrp="1"/>
          </p:cNvSpPr>
          <p:nvPr>
            <p:ph type="title"/>
          </p:nvPr>
        </p:nvSpPr>
        <p:spPr>
          <a:xfrm>
            <a:off x="484710" y="452718"/>
            <a:ext cx="774489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800"/>
              <a:buFont typeface="Trebuchet MS"/>
              <a:buNone/>
            </a:pPr>
            <a:r>
              <a:rPr lang="en-US" sz="4800"/>
              <a:t>What does </a:t>
            </a:r>
            <a:r>
              <a:rPr lang="en-US" sz="4800" b="1"/>
              <a:t>a Gardener </a:t>
            </a:r>
            <a:r>
              <a:rPr lang="en-US" sz="4800"/>
              <a:t>do?</a:t>
            </a:r>
            <a:endParaRPr/>
          </a:p>
        </p:txBody>
      </p:sp>
      <p:sp>
        <p:nvSpPr>
          <p:cNvPr id="291" name="Google Shape;291;p42"/>
          <p:cNvSpPr txBox="1">
            <a:spLocks noGrp="1"/>
          </p:cNvSpPr>
          <p:nvPr>
            <p:ph type="body" idx="1"/>
          </p:nvPr>
        </p:nvSpPr>
        <p:spPr>
          <a:xfrm>
            <a:off x="457200" y="1828800"/>
            <a:ext cx="8077200" cy="4297363"/>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3200"/>
              <a:buChar char="▶"/>
            </a:pPr>
            <a:r>
              <a:rPr lang="en-US" sz="4000"/>
              <a:t>Tils the soil</a:t>
            </a:r>
            <a:endParaRPr/>
          </a:p>
          <a:p>
            <a:pPr marL="342906" lvl="0" indent="-342906" algn="l" rtl="0">
              <a:spcBef>
                <a:spcPts val="1000"/>
              </a:spcBef>
              <a:spcAft>
                <a:spcPts val="0"/>
              </a:spcAft>
              <a:buSzPts val="3200"/>
              <a:buChar char="▶"/>
            </a:pPr>
            <a:r>
              <a:rPr lang="en-US" sz="4000"/>
              <a:t>Retils the soil</a:t>
            </a:r>
            <a:endParaRPr/>
          </a:p>
          <a:p>
            <a:pPr marL="342906" lvl="0" indent="-342906" algn="l" rtl="0">
              <a:spcBef>
                <a:spcPts val="1000"/>
              </a:spcBef>
              <a:spcAft>
                <a:spcPts val="0"/>
              </a:spcAft>
              <a:buSzPts val="3200"/>
              <a:buChar char="▶"/>
            </a:pPr>
            <a:r>
              <a:rPr lang="en-US" sz="4000"/>
              <a:t>Planting</a:t>
            </a:r>
            <a:endParaRPr/>
          </a:p>
          <a:p>
            <a:pPr marL="342906" lvl="0" indent="-342906" algn="l" rtl="0">
              <a:spcBef>
                <a:spcPts val="1000"/>
              </a:spcBef>
              <a:spcAft>
                <a:spcPts val="0"/>
              </a:spcAft>
              <a:buSzPts val="3200"/>
              <a:buChar char="▶"/>
            </a:pPr>
            <a:r>
              <a:rPr lang="en-US" sz="4000"/>
              <a:t>Care for</a:t>
            </a:r>
            <a:endParaRPr/>
          </a:p>
          <a:p>
            <a:pPr marL="342906" lvl="0" indent="-342906" algn="l" rtl="0">
              <a:spcBef>
                <a:spcPts val="1000"/>
              </a:spcBef>
              <a:spcAft>
                <a:spcPts val="0"/>
              </a:spcAft>
              <a:buSzPts val="3200"/>
              <a:buChar char="▶"/>
            </a:pPr>
            <a:r>
              <a:rPr lang="en-US" sz="4000"/>
              <a:t>Harvest</a:t>
            </a:r>
            <a:endParaRPr/>
          </a:p>
        </p:txBody>
      </p:sp>
      <p:pic>
        <p:nvPicPr>
          <p:cNvPr id="292" name="Google Shape;292;p42" descr="Image result for gardener"/>
          <p:cNvPicPr preferRelativeResize="0"/>
          <p:nvPr/>
        </p:nvPicPr>
        <p:blipFill rotWithShape="1">
          <a:blip r:embed="rId3">
            <a:alphaModFix/>
          </a:blip>
          <a:srcRect/>
          <a:stretch/>
        </p:blipFill>
        <p:spPr>
          <a:xfrm>
            <a:off x="4343400" y="3048000"/>
            <a:ext cx="4115366" cy="2736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3"/>
          <p:cNvSpPr txBox="1">
            <a:spLocks noGrp="1"/>
          </p:cNvSpPr>
          <p:nvPr>
            <p:ph type="title"/>
          </p:nvPr>
        </p:nvSpPr>
        <p:spPr>
          <a:xfrm>
            <a:off x="533400" y="152400"/>
            <a:ext cx="8229600" cy="1981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780"/>
              <a:buFont typeface="Trebuchet MS"/>
              <a:buNone/>
            </a:pPr>
            <a:r>
              <a:rPr lang="en-US" sz="3780"/>
              <a:t>Prophets work with the </a:t>
            </a:r>
            <a:r>
              <a:rPr lang="en-US" sz="3780" b="1"/>
              <a:t>soil of people’s hearts and lives</a:t>
            </a:r>
            <a:r>
              <a:rPr lang="en-US" sz="3780"/>
              <a:t> – disturbing,  with hopes of good growth happening</a:t>
            </a:r>
            <a:endParaRPr/>
          </a:p>
        </p:txBody>
      </p:sp>
      <p:pic>
        <p:nvPicPr>
          <p:cNvPr id="298" name="Google Shape;298;p43" descr="Image result for gardener"/>
          <p:cNvPicPr preferRelativeResize="0"/>
          <p:nvPr/>
        </p:nvPicPr>
        <p:blipFill rotWithShape="1">
          <a:blip r:embed="rId3">
            <a:alphaModFix/>
          </a:blip>
          <a:srcRect/>
          <a:stretch/>
        </p:blipFill>
        <p:spPr>
          <a:xfrm>
            <a:off x="304800" y="2514600"/>
            <a:ext cx="8686800" cy="42185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4"/>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Prophets—Take Away</a:t>
            </a:r>
            <a:endParaRPr/>
          </a:p>
        </p:txBody>
      </p:sp>
      <p:sp>
        <p:nvSpPr>
          <p:cNvPr id="304" name="Google Shape;304;p44"/>
          <p:cNvSpPr txBox="1">
            <a:spLocks noGrp="1"/>
          </p:cNvSpPr>
          <p:nvPr>
            <p:ph type="body" idx="1"/>
          </p:nvPr>
        </p:nvSpPr>
        <p:spPr>
          <a:xfrm>
            <a:off x="381000" y="1219201"/>
            <a:ext cx="8534400" cy="5029206"/>
          </a:xfrm>
          <a:prstGeom prst="rect">
            <a:avLst/>
          </a:prstGeom>
          <a:noFill/>
          <a:ln>
            <a:noFill/>
          </a:ln>
        </p:spPr>
        <p:txBody>
          <a:bodyPr spcFirstLastPara="1" wrap="square" lIns="91425" tIns="45700" rIns="91425" bIns="45700" anchor="t" anchorCtr="0">
            <a:noAutofit/>
          </a:bodyPr>
          <a:lstStyle/>
          <a:p>
            <a:pPr marL="342906" lvl="0" indent="-256546" algn="l" rtl="0">
              <a:lnSpc>
                <a:spcPct val="80000"/>
              </a:lnSpc>
              <a:spcBef>
                <a:spcPts val="0"/>
              </a:spcBef>
              <a:spcAft>
                <a:spcPts val="0"/>
              </a:spcAft>
              <a:buSzPts val="1360"/>
              <a:buNone/>
            </a:pPr>
            <a:endParaRPr sz="1700"/>
          </a:p>
          <a:p>
            <a:pPr marL="342906" lvl="0" indent="-256546" algn="l" rtl="0">
              <a:lnSpc>
                <a:spcPct val="80000"/>
              </a:lnSpc>
              <a:spcBef>
                <a:spcPts val="1000"/>
              </a:spcBef>
              <a:spcAft>
                <a:spcPts val="0"/>
              </a:spcAft>
              <a:buSzPts val="1360"/>
              <a:buNone/>
            </a:pPr>
            <a:endParaRPr sz="1700"/>
          </a:p>
          <a:p>
            <a:pPr marL="342906" lvl="0" indent="-342906" algn="l" rtl="0">
              <a:lnSpc>
                <a:spcPct val="80000"/>
              </a:lnSpc>
              <a:spcBef>
                <a:spcPts val="1000"/>
              </a:spcBef>
              <a:spcAft>
                <a:spcPts val="0"/>
              </a:spcAft>
              <a:buSzPts val="2720"/>
              <a:buChar char="▶"/>
            </a:pPr>
            <a:r>
              <a:rPr lang="en-US" sz="3400"/>
              <a:t>A Prophet speaks the word of God</a:t>
            </a:r>
            <a:endParaRPr/>
          </a:p>
          <a:p>
            <a:pPr marL="342906" lvl="0" indent="-170186" algn="l" rtl="0">
              <a:lnSpc>
                <a:spcPct val="80000"/>
              </a:lnSpc>
              <a:spcBef>
                <a:spcPts val="1000"/>
              </a:spcBef>
              <a:spcAft>
                <a:spcPts val="0"/>
              </a:spcAft>
              <a:buSzPts val="2720"/>
              <a:buNone/>
            </a:pPr>
            <a:endParaRPr sz="3400"/>
          </a:p>
          <a:p>
            <a:pPr marL="342906" lvl="0" indent="-342906" algn="l" rtl="0">
              <a:lnSpc>
                <a:spcPct val="80000"/>
              </a:lnSpc>
              <a:spcBef>
                <a:spcPts val="1000"/>
              </a:spcBef>
              <a:spcAft>
                <a:spcPts val="0"/>
              </a:spcAft>
              <a:buSzPts val="2448"/>
              <a:buChar char="▶"/>
            </a:pPr>
            <a:r>
              <a:rPr lang="en-US" sz="3060"/>
              <a:t>specific role in the community – they never worked for their own gain, </a:t>
            </a:r>
            <a:r>
              <a:rPr lang="en-US" sz="3060" b="1"/>
              <a:t>but for the good of the community</a:t>
            </a:r>
            <a:r>
              <a:rPr lang="en-US" sz="3060"/>
              <a:t>.</a:t>
            </a:r>
            <a:endParaRPr/>
          </a:p>
          <a:p>
            <a:pPr marL="342906" lvl="0" indent="-342906" algn="l" rtl="0">
              <a:lnSpc>
                <a:spcPct val="80000"/>
              </a:lnSpc>
              <a:spcBef>
                <a:spcPts val="1000"/>
              </a:spcBef>
              <a:spcAft>
                <a:spcPts val="0"/>
              </a:spcAft>
              <a:buSzPts val="2448"/>
              <a:buChar char="▶"/>
            </a:pPr>
            <a:r>
              <a:rPr lang="en-US" sz="3060"/>
              <a:t>people were warned that turning away from God would have devastating consequences. Also spoke words of comfort</a:t>
            </a:r>
            <a:endParaRPr/>
          </a:p>
          <a:p>
            <a:pPr marL="342906" lvl="0" indent="-342906" algn="l" rtl="0">
              <a:lnSpc>
                <a:spcPct val="80000"/>
              </a:lnSpc>
              <a:spcBef>
                <a:spcPts val="1000"/>
              </a:spcBef>
              <a:spcAft>
                <a:spcPts val="0"/>
              </a:spcAft>
              <a:buSzPts val="2448"/>
              <a:buChar char="▶"/>
            </a:pPr>
            <a:r>
              <a:rPr lang="en-US" sz="3060"/>
              <a:t>Foretold the coming of Jesus</a:t>
            </a:r>
            <a:endParaRPr sz="306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Amos</a:t>
            </a:r>
            <a:endParaRPr/>
          </a:p>
        </p:txBody>
      </p:sp>
      <p:sp>
        <p:nvSpPr>
          <p:cNvPr id="310" name="Google Shape;310;p45"/>
          <p:cNvSpPr txBox="1">
            <a:spLocks noGrp="1"/>
          </p:cNvSpPr>
          <p:nvPr>
            <p:ph type="body" idx="1"/>
          </p:nvPr>
        </p:nvSpPr>
        <p:spPr>
          <a:xfrm>
            <a:off x="457200" y="1219201"/>
            <a:ext cx="8534400" cy="5029206"/>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2880"/>
              <a:buChar char="▶"/>
            </a:pPr>
            <a:r>
              <a:rPr lang="en-US" sz="3600"/>
              <a:t>Amos was a prophet from the northern kingdom of Israel around 750 BCE </a:t>
            </a:r>
            <a:endParaRPr/>
          </a:p>
          <a:p>
            <a:pPr marL="342906" lvl="0" indent="-342906" algn="l" rtl="0">
              <a:spcBef>
                <a:spcPts val="1000"/>
              </a:spcBef>
              <a:spcAft>
                <a:spcPts val="0"/>
              </a:spcAft>
              <a:buSzPts val="2880"/>
              <a:buNone/>
            </a:pPr>
            <a:r>
              <a:rPr lang="en-US" sz="3600"/>
              <a:t>At that time, the Jewish community was divided between rich and poor. Israel’s leaders had forgotten their duty to care for the poor, and so many were struggling to survive.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God’s original vision</a:t>
            </a:r>
            <a:endParaRPr/>
          </a:p>
        </p:txBody>
      </p:sp>
      <p:sp>
        <p:nvSpPr>
          <p:cNvPr id="316" name="Google Shape;316;p46"/>
          <p:cNvSpPr txBox="1">
            <a:spLocks noGrp="1"/>
          </p:cNvSpPr>
          <p:nvPr>
            <p:ph type="body" idx="1"/>
          </p:nvPr>
        </p:nvSpPr>
        <p:spPr>
          <a:xfrm>
            <a:off x="609600" y="1143001"/>
            <a:ext cx="6929754" cy="5105406"/>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2560"/>
              <a:buChar char="▶"/>
            </a:pPr>
            <a:r>
              <a:rPr lang="en-US" sz="3200"/>
              <a:t>Everyone takes care of one another and no one goes hungry.</a:t>
            </a:r>
            <a:endParaRPr/>
          </a:p>
          <a:p>
            <a:pPr marL="342906" lvl="0" indent="-342906" algn="l" rtl="0">
              <a:spcBef>
                <a:spcPts val="1000"/>
              </a:spcBef>
              <a:spcAft>
                <a:spcPts val="0"/>
              </a:spcAft>
              <a:buSzPts val="1600"/>
              <a:buNone/>
            </a:pPr>
            <a:endParaRPr/>
          </a:p>
        </p:txBody>
      </p:sp>
      <p:pic>
        <p:nvPicPr>
          <p:cNvPr id="317" name="Google Shape;317;p46" descr="Image result for taking care of one another"/>
          <p:cNvPicPr preferRelativeResize="0"/>
          <p:nvPr/>
        </p:nvPicPr>
        <p:blipFill rotWithShape="1">
          <a:blip r:embed="rId3">
            <a:alphaModFix/>
          </a:blip>
          <a:srcRect/>
          <a:stretch/>
        </p:blipFill>
        <p:spPr>
          <a:xfrm>
            <a:off x="1143000" y="2590800"/>
            <a:ext cx="6986016" cy="4114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Amos</a:t>
            </a:r>
            <a:endParaRPr/>
          </a:p>
        </p:txBody>
      </p:sp>
      <p:sp>
        <p:nvSpPr>
          <p:cNvPr id="323" name="Google Shape;323;p47"/>
          <p:cNvSpPr txBox="1">
            <a:spLocks noGrp="1"/>
          </p:cNvSpPr>
          <p:nvPr>
            <p:ph type="body" idx="1"/>
          </p:nvPr>
        </p:nvSpPr>
        <p:spPr>
          <a:xfrm>
            <a:off x="304800" y="1143000"/>
            <a:ext cx="8763000" cy="5105400"/>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2880"/>
              <a:buChar char="▶"/>
            </a:pPr>
            <a:r>
              <a:rPr lang="en-US" sz="3600"/>
              <a:t>Called listeners to take responsibility for their actions and invited them to live differently.</a:t>
            </a:r>
            <a:endParaRPr/>
          </a:p>
          <a:p>
            <a:pPr marL="342906" lvl="0" indent="-342906" algn="l" rtl="0">
              <a:spcBef>
                <a:spcPts val="1000"/>
              </a:spcBef>
              <a:spcAft>
                <a:spcPts val="0"/>
              </a:spcAft>
              <a:buSzPts val="2880"/>
              <a:buChar char="▶"/>
            </a:pPr>
            <a:r>
              <a:rPr lang="en-US" sz="3600"/>
              <a:t>Previous prophets had only addressed the king. Amos was given a message for everyone – God urged the community, through Amos, to acknowledge their failures and turn to God for healing and direction and to care for one another.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Deuteronomy 18:15-22</a:t>
            </a:r>
            <a:endParaRPr/>
          </a:p>
        </p:txBody>
      </p:sp>
      <p:sp>
        <p:nvSpPr>
          <p:cNvPr id="164" name="Google Shape;164;p21"/>
          <p:cNvSpPr txBox="1">
            <a:spLocks noGrp="1"/>
          </p:cNvSpPr>
          <p:nvPr>
            <p:ph type="body" idx="1"/>
          </p:nvPr>
        </p:nvSpPr>
        <p:spPr>
          <a:xfrm>
            <a:off x="762000" y="1066801"/>
            <a:ext cx="8153400" cy="5181606"/>
          </a:xfrm>
          <a:prstGeom prst="rect">
            <a:avLst/>
          </a:prstGeom>
          <a:noFill/>
          <a:ln>
            <a:noFill/>
          </a:ln>
        </p:spPr>
        <p:txBody>
          <a:bodyPr spcFirstLastPara="1" wrap="square" lIns="91425" tIns="45700" rIns="91425" bIns="45700" anchor="t" anchorCtr="0">
            <a:noAutofit/>
          </a:bodyPr>
          <a:lstStyle/>
          <a:p>
            <a:pPr marL="342906" lvl="0" indent="-160026" algn="l" rtl="0">
              <a:spcBef>
                <a:spcPts val="0"/>
              </a:spcBef>
              <a:spcAft>
                <a:spcPts val="0"/>
              </a:spcAft>
              <a:buSzPts val="2880"/>
              <a:buNone/>
            </a:pPr>
            <a:endParaRPr sz="3600"/>
          </a:p>
          <a:p>
            <a:pPr marL="342906" lvl="0" indent="-342906" algn="l" rtl="0">
              <a:spcBef>
                <a:spcPts val="1000"/>
              </a:spcBef>
              <a:spcAft>
                <a:spcPts val="0"/>
              </a:spcAft>
              <a:buSzPts val="2880"/>
              <a:buChar char="▶"/>
            </a:pPr>
            <a:r>
              <a:rPr lang="en-US" sz="3600"/>
              <a:t>Why is it necessary for God to raise up a prophet in this situation?</a:t>
            </a:r>
            <a:endParaRPr/>
          </a:p>
          <a:p>
            <a:pPr marL="342906" lvl="0" indent="-342906" algn="l" rtl="0">
              <a:spcBef>
                <a:spcPts val="1000"/>
              </a:spcBef>
              <a:spcAft>
                <a:spcPts val="0"/>
              </a:spcAft>
              <a:buSzPts val="2880"/>
              <a:buChar char="▶"/>
            </a:pPr>
            <a:r>
              <a:rPr lang="en-US" sz="3600"/>
              <a:t>What does God promise the people about the prophet?</a:t>
            </a:r>
            <a:endParaRPr/>
          </a:p>
          <a:p>
            <a:pPr marL="342906" lvl="0" indent="-342906" algn="l" rtl="0">
              <a:spcBef>
                <a:spcPts val="1000"/>
              </a:spcBef>
              <a:spcAft>
                <a:spcPts val="0"/>
              </a:spcAft>
              <a:buSzPts val="2880"/>
              <a:buChar char="▶"/>
            </a:pPr>
            <a:r>
              <a:rPr lang="en-US" sz="3600"/>
              <a:t> </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putting faith into action – caring for others</a:t>
            </a:r>
            <a:endParaRPr/>
          </a:p>
        </p:txBody>
      </p:sp>
      <p:sp>
        <p:nvSpPr>
          <p:cNvPr id="329" name="Google Shape;329;p48"/>
          <p:cNvSpPr txBox="1">
            <a:spLocks noGrp="1"/>
          </p:cNvSpPr>
          <p:nvPr>
            <p:ph type="body" idx="1"/>
          </p:nvPr>
        </p:nvSpPr>
        <p:spPr>
          <a:xfrm>
            <a:off x="304800" y="2052925"/>
            <a:ext cx="8686800" cy="4500275"/>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2880"/>
              <a:buChar char="▶"/>
            </a:pPr>
            <a:r>
              <a:rPr lang="en-US" sz="3600"/>
              <a:t>Like Amos’  community, people today also struggle with how to live out their faith.</a:t>
            </a:r>
            <a:endParaRPr/>
          </a:p>
          <a:p>
            <a:pPr marL="342906" lvl="0" indent="-342906" algn="l" rtl="0">
              <a:spcBef>
                <a:spcPts val="1000"/>
              </a:spcBef>
              <a:spcAft>
                <a:spcPts val="0"/>
              </a:spcAft>
              <a:buSzPts val="2880"/>
              <a:buChar char="▶"/>
            </a:pPr>
            <a:r>
              <a:rPr lang="en-US" sz="3600"/>
              <a:t>Following God’s example:  befriend the lonely, visit the sick, give food to the hungry, share God’s story so others may come to know, love, serve, and praise God in all things.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Amos 5:23-23</a:t>
            </a:r>
            <a:endParaRPr/>
          </a:p>
        </p:txBody>
      </p:sp>
      <p:sp>
        <p:nvSpPr>
          <p:cNvPr id="335" name="Google Shape;335;p49"/>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Autofit/>
          </a:bodyPr>
          <a:lstStyle/>
          <a:p>
            <a:pPr marL="342906" lvl="0" indent="-342906" algn="l" rtl="0">
              <a:lnSpc>
                <a:spcPct val="80000"/>
              </a:lnSpc>
              <a:spcBef>
                <a:spcPts val="0"/>
              </a:spcBef>
              <a:spcAft>
                <a:spcPts val="0"/>
              </a:spcAft>
              <a:buSzPts val="4884"/>
              <a:buNone/>
            </a:pPr>
            <a:r>
              <a:rPr lang="en-US" sz="6105">
                <a:latin typeface="Arial"/>
                <a:ea typeface="Arial"/>
                <a:cs typeface="Arial"/>
                <a:sym typeface="Arial"/>
              </a:rPr>
              <a:t>Let justice roll down like waters, and righteousness like an ever-flowing stream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0"/>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Who are our prophets today?</a:t>
            </a:r>
            <a:endParaRPr/>
          </a:p>
        </p:txBody>
      </p:sp>
      <p:sp>
        <p:nvSpPr>
          <p:cNvPr id="341" name="Google Shape;341;p50"/>
          <p:cNvSpPr txBox="1">
            <a:spLocks noGrp="1"/>
          </p:cNvSpPr>
          <p:nvPr>
            <p:ph type="body" idx="1"/>
          </p:nvPr>
        </p:nvSpPr>
        <p:spPr>
          <a:xfrm>
            <a:off x="609600" y="1752600"/>
            <a:ext cx="3200400" cy="4267200"/>
          </a:xfrm>
          <a:prstGeom prst="rect">
            <a:avLst/>
          </a:prstGeom>
          <a:noFill/>
          <a:ln>
            <a:noFill/>
          </a:ln>
        </p:spPr>
        <p:txBody>
          <a:bodyPr spcFirstLastPara="1" wrap="square" lIns="91425" tIns="45700" rIns="91425" bIns="45700" anchor="t" anchorCtr="0">
            <a:noAutofit/>
          </a:bodyPr>
          <a:lstStyle/>
          <a:p>
            <a:pPr marL="342906" lvl="0" indent="-342906" algn="ctr" rtl="0">
              <a:spcBef>
                <a:spcPts val="0"/>
              </a:spcBef>
              <a:spcAft>
                <a:spcPts val="0"/>
              </a:spcAft>
              <a:buSzPts val="1920"/>
              <a:buNone/>
            </a:pPr>
            <a:r>
              <a:rPr lang="en-US" sz="2400"/>
              <a:t>How may your</a:t>
            </a:r>
            <a:endParaRPr/>
          </a:p>
          <a:p>
            <a:pPr marL="342906" lvl="0" indent="-342906" algn="ctr" rtl="0">
              <a:spcBef>
                <a:spcPts val="1000"/>
              </a:spcBef>
              <a:spcAft>
                <a:spcPts val="0"/>
              </a:spcAft>
              <a:buSzPts val="1920"/>
              <a:buNone/>
            </a:pPr>
            <a:r>
              <a:rPr lang="en-US" sz="2400"/>
              <a:t>voice and vision</a:t>
            </a:r>
            <a:endParaRPr/>
          </a:p>
          <a:p>
            <a:pPr marL="342906" lvl="0" indent="-342906" algn="ctr" rtl="0">
              <a:spcBef>
                <a:spcPts val="1000"/>
              </a:spcBef>
              <a:spcAft>
                <a:spcPts val="0"/>
              </a:spcAft>
              <a:buSzPts val="1920"/>
              <a:buNone/>
            </a:pPr>
            <a:r>
              <a:rPr lang="en-US" sz="2400"/>
              <a:t>be used today</a:t>
            </a:r>
            <a:endParaRPr/>
          </a:p>
          <a:p>
            <a:pPr marL="342906" lvl="0" indent="-342906" algn="ctr" rtl="0">
              <a:spcBef>
                <a:spcPts val="1000"/>
              </a:spcBef>
              <a:spcAft>
                <a:spcPts val="0"/>
              </a:spcAft>
              <a:buSzPts val="1920"/>
              <a:buNone/>
            </a:pPr>
            <a:r>
              <a:rPr lang="en-US" sz="2400"/>
              <a:t>to reflect </a:t>
            </a:r>
            <a:endParaRPr/>
          </a:p>
          <a:p>
            <a:pPr marL="342906" lvl="0" indent="-342906" algn="ctr" rtl="0">
              <a:spcBef>
                <a:spcPts val="1000"/>
              </a:spcBef>
              <a:spcAft>
                <a:spcPts val="0"/>
              </a:spcAft>
              <a:buSzPts val="1920"/>
              <a:buNone/>
            </a:pPr>
            <a:r>
              <a:rPr lang="en-US" sz="2400"/>
              <a:t>God’s life </a:t>
            </a:r>
            <a:endParaRPr/>
          </a:p>
          <a:p>
            <a:pPr marL="342906" lvl="0" indent="-342906" algn="ctr" rtl="0">
              <a:spcBef>
                <a:spcPts val="1000"/>
              </a:spcBef>
              <a:spcAft>
                <a:spcPts val="0"/>
              </a:spcAft>
              <a:buSzPts val="1920"/>
              <a:buNone/>
            </a:pPr>
            <a:r>
              <a:rPr lang="en-US" sz="2400"/>
              <a:t>in the community</a:t>
            </a:r>
            <a:endParaRPr/>
          </a:p>
          <a:p>
            <a:pPr marL="342906" lvl="0" indent="-342906" algn="ctr" rtl="0">
              <a:spcBef>
                <a:spcPts val="1000"/>
              </a:spcBef>
              <a:spcAft>
                <a:spcPts val="0"/>
              </a:spcAft>
              <a:buSzPts val="1920"/>
              <a:buNone/>
            </a:pPr>
            <a:r>
              <a:rPr lang="en-US" sz="2400"/>
              <a:t>you live in?</a:t>
            </a:r>
            <a:endParaRPr/>
          </a:p>
          <a:p>
            <a:pPr marL="342906" lvl="0" indent="-342906" algn="l" rtl="0">
              <a:spcBef>
                <a:spcPts val="1000"/>
              </a:spcBef>
              <a:spcAft>
                <a:spcPts val="0"/>
              </a:spcAft>
              <a:buSzPts val="1600"/>
              <a:buNone/>
            </a:pPr>
            <a:endParaRPr/>
          </a:p>
          <a:p>
            <a:pPr marL="342906" lvl="0" indent="-342906" algn="l" rtl="0">
              <a:spcBef>
                <a:spcPts val="1000"/>
              </a:spcBef>
              <a:spcAft>
                <a:spcPts val="0"/>
              </a:spcAft>
              <a:buSzPts val="1600"/>
              <a:buNone/>
            </a:pPr>
            <a:endParaRPr/>
          </a:p>
        </p:txBody>
      </p:sp>
      <p:pic>
        <p:nvPicPr>
          <p:cNvPr id="342" name="Google Shape;342;p50" descr="C:\Users\Rita\Pictures\2016-09-11 Buffalo Lake Sunset\Buffalo Lake Sunset 013.jpg"/>
          <p:cNvPicPr preferRelativeResize="0"/>
          <p:nvPr/>
        </p:nvPicPr>
        <p:blipFill rotWithShape="1">
          <a:blip r:embed="rId3">
            <a:alphaModFix/>
          </a:blip>
          <a:srcRect/>
          <a:stretch/>
        </p:blipFill>
        <p:spPr>
          <a:xfrm>
            <a:off x="4191000" y="1066800"/>
            <a:ext cx="47244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457200" y="274638"/>
            <a:ext cx="8229600" cy="58213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780"/>
              <a:buFont typeface="Trebuchet MS"/>
              <a:buNone/>
            </a:pPr>
            <a:r>
              <a:rPr lang="en-US" sz="3780"/>
              <a:t>Gracious God, </a:t>
            </a:r>
            <a:br>
              <a:rPr lang="en-US" sz="3780"/>
            </a:br>
            <a:r>
              <a:rPr lang="en-US" sz="3780"/>
              <a:t>Thank you for the many and various ways you have spoken to us through the prophets, and now through Jesus, your Son.  Strengthen and encourage us by your Holy Spirit to be a people who center our lives on you and live out your vision of justice and peace.  Amen.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2"/>
          <p:cNvSpPr txBox="1">
            <a:spLocks noGrp="1"/>
          </p:cNvSpPr>
          <p:nvPr>
            <p:ph type="title"/>
          </p:nvPr>
        </p:nvSpPr>
        <p:spPr>
          <a:xfrm>
            <a:off x="457200" y="274638"/>
            <a:ext cx="8229600" cy="582136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6000"/>
              <a:buFont typeface="Trebuchet MS"/>
              <a:buNone/>
            </a:pPr>
            <a:r>
              <a:rPr lang="en-US" sz="6000"/>
              <a:t>Homework</a:t>
            </a:r>
            <a:br>
              <a:rPr lang="en-US"/>
            </a:br>
            <a:br>
              <a:rPr lang="en-US"/>
            </a:br>
            <a:r>
              <a:rPr lang="en-US"/>
              <a:t>finish workbook pages not finished in small group and</a:t>
            </a:r>
            <a:br>
              <a:rPr lang="en-US"/>
            </a:br>
            <a:r>
              <a:rPr lang="en-US"/>
              <a:t> </a:t>
            </a:r>
            <a:br>
              <a:rPr lang="en-US"/>
            </a:br>
            <a:br>
              <a:rPr lang="en-US"/>
            </a:br>
            <a:r>
              <a:rPr lang="en-US"/>
              <a:t>p. 40 Option 1 plus bottom</a:t>
            </a: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Deuteronomy 18:22</a:t>
            </a:r>
            <a:endParaRPr/>
          </a:p>
        </p:txBody>
      </p:sp>
      <p:sp>
        <p:nvSpPr>
          <p:cNvPr id="170" name="Google Shape;170;p22"/>
          <p:cNvSpPr txBox="1">
            <a:spLocks noGrp="1"/>
          </p:cNvSpPr>
          <p:nvPr>
            <p:ph type="body" idx="1"/>
          </p:nvPr>
        </p:nvSpPr>
        <p:spPr>
          <a:xfrm>
            <a:off x="381000" y="1219200"/>
            <a:ext cx="8610600" cy="5181606"/>
          </a:xfrm>
          <a:prstGeom prst="rect">
            <a:avLst/>
          </a:prstGeom>
          <a:noFill/>
          <a:ln>
            <a:noFill/>
          </a:ln>
        </p:spPr>
        <p:txBody>
          <a:bodyPr spcFirstLastPara="1" wrap="square" lIns="91425" tIns="45700" rIns="91425" bIns="45700" anchor="t" anchorCtr="0">
            <a:noAutofit/>
          </a:bodyPr>
          <a:lstStyle/>
          <a:p>
            <a:pPr marL="342906" lvl="0" indent="-160026" algn="l" rtl="0">
              <a:spcBef>
                <a:spcPts val="0"/>
              </a:spcBef>
              <a:spcAft>
                <a:spcPts val="0"/>
              </a:spcAft>
              <a:buSzPts val="2880"/>
              <a:buNone/>
            </a:pPr>
            <a:endParaRPr sz="3600"/>
          </a:p>
          <a:p>
            <a:pPr marL="342906" lvl="0" indent="-342906" algn="l" rtl="0">
              <a:spcBef>
                <a:spcPts val="1000"/>
              </a:spcBef>
              <a:spcAft>
                <a:spcPts val="0"/>
              </a:spcAft>
              <a:buSzPts val="2880"/>
              <a:buChar char="▶"/>
            </a:pPr>
            <a:r>
              <a:rPr lang="en-US" sz="3600"/>
              <a:t>“If a prophet speaks in the name of the Lord but the thing does not take place or prove true, it is a word that the Lord has not spoken.  The prophet has spoken it presumptuously; do not be frightened by it.”</a:t>
            </a:r>
            <a:endParaRPr/>
          </a:p>
          <a:p>
            <a:pPr marL="342906" lvl="0" indent="-160026" algn="l" rtl="0">
              <a:spcBef>
                <a:spcPts val="1000"/>
              </a:spcBef>
              <a:spcAft>
                <a:spcPts val="0"/>
              </a:spcAft>
              <a:buSzPts val="2880"/>
              <a:buNone/>
            </a:pPr>
            <a:endParaRPr sz="3600"/>
          </a:p>
          <a:p>
            <a:pPr marL="342906" lvl="0" indent="-160026" algn="l" rtl="0">
              <a:spcBef>
                <a:spcPts val="1000"/>
              </a:spcBef>
              <a:spcAft>
                <a:spcPts val="0"/>
              </a:spcAft>
              <a:buSzPts val="2880"/>
              <a:buNone/>
            </a:pPr>
            <a:endParaRPr sz="3600"/>
          </a:p>
          <a:p>
            <a:pPr marL="342906" lvl="0" indent="-342906" algn="l" rtl="0">
              <a:spcBef>
                <a:spcPts val="1000"/>
              </a:spcBef>
              <a:spcAft>
                <a:spcPts val="0"/>
              </a:spcAft>
              <a:buSzPts val="2880"/>
              <a:buChar char="▶"/>
            </a:pPr>
            <a:r>
              <a:rPr lang="en-US" sz="3600"/>
              <a:t> </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Ezekiel 37: 1-14</a:t>
            </a:r>
            <a:endParaRPr/>
          </a:p>
        </p:txBody>
      </p:sp>
      <p:sp>
        <p:nvSpPr>
          <p:cNvPr id="176" name="Google Shape;176;p23"/>
          <p:cNvSpPr txBox="1">
            <a:spLocks noGrp="1"/>
          </p:cNvSpPr>
          <p:nvPr>
            <p:ph type="body" idx="1"/>
          </p:nvPr>
        </p:nvSpPr>
        <p:spPr>
          <a:xfrm>
            <a:off x="381000" y="1219200"/>
            <a:ext cx="8610600" cy="5181606"/>
          </a:xfrm>
          <a:prstGeom prst="rect">
            <a:avLst/>
          </a:prstGeom>
          <a:noFill/>
          <a:ln>
            <a:noFill/>
          </a:ln>
        </p:spPr>
        <p:txBody>
          <a:bodyPr spcFirstLastPara="1" wrap="square" lIns="91425" tIns="45700" rIns="91425" bIns="45700" anchor="t" anchorCtr="0">
            <a:noAutofit/>
          </a:bodyPr>
          <a:lstStyle/>
          <a:p>
            <a:pPr marL="342906" lvl="0" indent="-160026" algn="l" rtl="0">
              <a:spcBef>
                <a:spcPts val="0"/>
              </a:spcBef>
              <a:spcAft>
                <a:spcPts val="0"/>
              </a:spcAft>
              <a:buSzPts val="2880"/>
              <a:buNone/>
            </a:pPr>
            <a:endParaRPr sz="3600"/>
          </a:p>
          <a:p>
            <a:pPr marL="742962" lvl="1" indent="-285755" algn="l" rtl="0">
              <a:spcBef>
                <a:spcPts val="1000"/>
              </a:spcBef>
              <a:spcAft>
                <a:spcPts val="0"/>
              </a:spcAft>
              <a:buSzPts val="3200"/>
              <a:buChar char="▶"/>
            </a:pPr>
            <a:r>
              <a:rPr lang="en-US" sz="4000"/>
              <a:t>What do you think “dry bones” is supposed to mean?</a:t>
            </a:r>
            <a:endParaRPr/>
          </a:p>
          <a:p>
            <a:pPr marL="742962" lvl="1" indent="-285755" algn="l" rtl="0">
              <a:spcBef>
                <a:spcPts val="1000"/>
              </a:spcBef>
              <a:spcAft>
                <a:spcPts val="0"/>
              </a:spcAft>
              <a:buSzPts val="3200"/>
              <a:buChar char="▶"/>
            </a:pPr>
            <a:r>
              <a:rPr lang="en-US" sz="4000"/>
              <a:t>Why would God want Ezekiel to prophesy to those bones?</a:t>
            </a:r>
            <a:endParaRPr/>
          </a:p>
          <a:p>
            <a:pPr marL="742962" lvl="1" indent="-285755" algn="l" rtl="0">
              <a:spcBef>
                <a:spcPts val="1000"/>
              </a:spcBef>
              <a:spcAft>
                <a:spcPts val="0"/>
              </a:spcAft>
              <a:buSzPts val="3200"/>
              <a:buChar char="▶"/>
            </a:pPr>
            <a:r>
              <a:rPr lang="en-US" sz="4000"/>
              <a:t>What did Ezekiel’s prophecy mean?</a:t>
            </a:r>
            <a:endParaRPr/>
          </a:p>
          <a:p>
            <a:pPr marL="342906" lvl="0" indent="-160026" algn="l" rtl="0">
              <a:spcBef>
                <a:spcPts val="1000"/>
              </a:spcBef>
              <a:spcAft>
                <a:spcPts val="0"/>
              </a:spcAft>
              <a:buSzPts val="2880"/>
              <a:buNone/>
            </a:pPr>
            <a:endParaRPr sz="3600"/>
          </a:p>
          <a:p>
            <a:pPr marL="342906" lvl="0" indent="-160026" algn="l" rtl="0">
              <a:spcBef>
                <a:spcPts val="1000"/>
              </a:spcBef>
              <a:spcAft>
                <a:spcPts val="0"/>
              </a:spcAft>
              <a:buSzPts val="2880"/>
              <a:buNone/>
            </a:pPr>
            <a:endParaRPr sz="3600"/>
          </a:p>
          <a:p>
            <a:pPr marL="342906" lvl="0" indent="-342906" algn="l" rtl="0">
              <a:spcBef>
                <a:spcPts val="1000"/>
              </a:spcBef>
              <a:spcAft>
                <a:spcPts val="0"/>
              </a:spcAft>
              <a:buSzPts val="2880"/>
              <a:buChar char="▶"/>
            </a:pPr>
            <a:r>
              <a:rPr lang="en-US" sz="3600"/>
              <a:t> </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Problem Statement</a:t>
            </a:r>
            <a:endParaRPr/>
          </a:p>
        </p:txBody>
      </p:sp>
      <p:sp>
        <p:nvSpPr>
          <p:cNvPr id="182" name="Google Shape;182;p24"/>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3840"/>
              <a:buChar char="▶"/>
            </a:pPr>
            <a:r>
              <a:rPr lang="en-US" sz="4800"/>
              <a:t>“I don’t understand what qualifies someone to be a prophet.”</a:t>
            </a:r>
            <a:endParaRPr/>
          </a:p>
          <a:p>
            <a:pPr marL="342906" lvl="0" indent="-342906" algn="l" rtl="0">
              <a:spcBef>
                <a:spcPts val="1000"/>
              </a:spcBef>
              <a:spcAft>
                <a:spcPts val="0"/>
              </a:spcAft>
              <a:buSzPts val="3840"/>
              <a:buChar char="▶"/>
            </a:pPr>
            <a:r>
              <a:rPr lang="en-US" sz="4800"/>
              <a:t> </a:t>
            </a:r>
            <a:endParaRPr/>
          </a:p>
          <a:p>
            <a:pPr marL="342906" lvl="0" indent="-241306" algn="l" rtl="0">
              <a:spcBef>
                <a:spcPts val="1000"/>
              </a:spcBef>
              <a:spcAft>
                <a:spcPts val="0"/>
              </a:spcAft>
              <a:buSzPts val="16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7200"/>
              <a:buFont typeface="Trebuchet MS"/>
              <a:buNone/>
            </a:pPr>
            <a:r>
              <a:rPr lang="en-US" sz="7200"/>
              <a:t>God’s Story</a:t>
            </a:r>
            <a:endParaRPr sz="7200"/>
          </a:p>
        </p:txBody>
      </p:sp>
      <p:sp>
        <p:nvSpPr>
          <p:cNvPr id="188" name="Google Shape;188;p25"/>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3840"/>
              <a:buChar char="▶"/>
            </a:pPr>
            <a:r>
              <a:rPr lang="en-US" sz="4800"/>
              <a:t>The Prophets</a:t>
            </a:r>
            <a:endParaRPr sz="4800"/>
          </a:p>
          <a:p>
            <a:pPr marL="342906" lvl="0" indent="-342906" algn="l" rtl="0">
              <a:spcBef>
                <a:spcPts val="1000"/>
              </a:spcBef>
              <a:spcAft>
                <a:spcPts val="0"/>
              </a:spcAft>
              <a:buSzPts val="3840"/>
              <a:buChar char="▶"/>
            </a:pPr>
            <a:r>
              <a:rPr lang="en-US" sz="4800"/>
              <a:t> </a:t>
            </a:r>
            <a:r>
              <a:rPr lang="en-US" sz="2800"/>
              <a:t>https://www.youtube.com/watch?v=sumaXbjP2Kg</a:t>
            </a:r>
            <a:endParaRPr sz="2800"/>
          </a:p>
          <a:p>
            <a:pPr marL="342906" lvl="0" indent="-241306" algn="l" rtl="0">
              <a:spcBef>
                <a:spcPts val="1000"/>
              </a:spcBef>
              <a:spcAft>
                <a:spcPts val="0"/>
              </a:spcAft>
              <a:buSzPts val="16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Who are the prophets </a:t>
            </a:r>
            <a:br>
              <a:rPr lang="en-US"/>
            </a:br>
            <a:r>
              <a:rPr lang="en-US"/>
              <a:t>in the Hebrew Bible?</a:t>
            </a:r>
            <a:endParaRPr/>
          </a:p>
        </p:txBody>
      </p:sp>
      <p:sp>
        <p:nvSpPr>
          <p:cNvPr id="194" name="Google Shape;194;p26"/>
          <p:cNvSpPr txBox="1">
            <a:spLocks noGrp="1"/>
          </p:cNvSpPr>
          <p:nvPr>
            <p:ph type="body" idx="1"/>
          </p:nvPr>
        </p:nvSpPr>
        <p:spPr>
          <a:xfrm>
            <a:off x="457200" y="2057400"/>
            <a:ext cx="8229600" cy="3200400"/>
          </a:xfrm>
          <a:prstGeom prst="rect">
            <a:avLst/>
          </a:prstGeom>
          <a:noFill/>
          <a:ln>
            <a:noFill/>
          </a:ln>
        </p:spPr>
        <p:txBody>
          <a:bodyPr spcFirstLastPara="1" wrap="square" lIns="91425" tIns="45700" rIns="91425" bIns="45700" anchor="t" anchorCtr="0">
            <a:noAutofit/>
          </a:bodyPr>
          <a:lstStyle/>
          <a:p>
            <a:pPr marL="342906" lvl="0" indent="-342906" algn="l" rtl="0">
              <a:spcBef>
                <a:spcPts val="0"/>
              </a:spcBef>
              <a:spcAft>
                <a:spcPts val="0"/>
              </a:spcAft>
              <a:buSzPts val="2880"/>
              <a:buChar char="▶"/>
            </a:pPr>
            <a:r>
              <a:rPr lang="en-US" sz="3600"/>
              <a:t>Major:</a:t>
            </a:r>
            <a:endParaRPr/>
          </a:p>
          <a:p>
            <a:pPr marL="342906" lvl="0" indent="-342906" algn="l" rtl="0">
              <a:spcBef>
                <a:spcPts val="1000"/>
              </a:spcBef>
              <a:spcAft>
                <a:spcPts val="0"/>
              </a:spcAft>
              <a:buSzPts val="3840"/>
              <a:buChar char="▶"/>
            </a:pPr>
            <a:r>
              <a:rPr lang="en-US" sz="4800"/>
              <a:t>Isaiah, Jeremiah, Lamentations, Ezekiel, Daniel, </a:t>
            </a:r>
            <a:endParaRPr sz="4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Trebuchet MS"/>
              <a:buNone/>
            </a:pPr>
            <a:r>
              <a:rPr lang="en-US"/>
              <a:t>Who are the prophets </a:t>
            </a:r>
            <a:br>
              <a:rPr lang="en-US"/>
            </a:br>
            <a:r>
              <a:rPr lang="en-US"/>
              <a:t>in the Hebrew Bible?</a:t>
            </a:r>
            <a:endParaRPr/>
          </a:p>
        </p:txBody>
      </p:sp>
      <p:sp>
        <p:nvSpPr>
          <p:cNvPr id="200" name="Google Shape;200;p27"/>
          <p:cNvSpPr txBox="1">
            <a:spLocks noGrp="1"/>
          </p:cNvSpPr>
          <p:nvPr>
            <p:ph type="body" idx="1"/>
          </p:nvPr>
        </p:nvSpPr>
        <p:spPr>
          <a:xfrm>
            <a:off x="457200" y="2057400"/>
            <a:ext cx="8229600" cy="4038600"/>
          </a:xfrm>
          <a:prstGeom prst="rect">
            <a:avLst/>
          </a:prstGeom>
          <a:noFill/>
          <a:ln>
            <a:noFill/>
          </a:ln>
        </p:spPr>
        <p:txBody>
          <a:bodyPr spcFirstLastPara="1" wrap="square" lIns="91425" tIns="45700" rIns="91425" bIns="45700" anchor="t" anchorCtr="0">
            <a:noAutofit/>
          </a:bodyPr>
          <a:lstStyle/>
          <a:p>
            <a:pPr marL="342906" lvl="0" indent="-342906" algn="l" rtl="0">
              <a:lnSpc>
                <a:spcPct val="80000"/>
              </a:lnSpc>
              <a:spcBef>
                <a:spcPts val="0"/>
              </a:spcBef>
              <a:spcAft>
                <a:spcPts val="0"/>
              </a:spcAft>
              <a:buSzPts val="2232"/>
              <a:buChar char="▶"/>
            </a:pPr>
            <a:r>
              <a:rPr lang="en-US" sz="2790"/>
              <a:t>Minor:</a:t>
            </a:r>
            <a:endParaRPr/>
          </a:p>
          <a:p>
            <a:pPr marL="342906" lvl="0" indent="-342906" algn="l" rtl="0">
              <a:lnSpc>
                <a:spcPct val="80000"/>
              </a:lnSpc>
              <a:spcBef>
                <a:spcPts val="1000"/>
              </a:spcBef>
              <a:spcAft>
                <a:spcPts val="0"/>
              </a:spcAft>
              <a:buSzPts val="3844"/>
              <a:buNone/>
            </a:pPr>
            <a:r>
              <a:rPr lang="en-US" sz="4805"/>
              <a:t>Hosea, Joel, Amos, Obadiah, </a:t>
            </a:r>
            <a:endParaRPr/>
          </a:p>
          <a:p>
            <a:pPr marL="342906" lvl="0" indent="-342906" algn="l" rtl="0">
              <a:lnSpc>
                <a:spcPct val="80000"/>
              </a:lnSpc>
              <a:spcBef>
                <a:spcPts val="1000"/>
              </a:spcBef>
              <a:spcAft>
                <a:spcPts val="0"/>
              </a:spcAft>
              <a:buSzPts val="3844"/>
              <a:buNone/>
            </a:pPr>
            <a:r>
              <a:rPr lang="en-US" sz="4805"/>
              <a:t>	Jonah, Micah, Nahum, Habakkuk, Zephaniah, Haggai, Zechariah, Malachi</a:t>
            </a:r>
            <a:endParaRPr/>
          </a:p>
        </p:txBody>
      </p:sp>
    </p:spTree>
  </p:cSld>
  <p:clrMapOvr>
    <a:masterClrMapping/>
  </p:clrMapOvr>
</p:sld>
</file>

<file path=ppt/theme/theme1.xml><?xml version="1.0" encoding="utf-8"?>
<a:theme xmlns:a="http://schemas.openxmlformats.org/drawingml/2006/main" name="Ion">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1158</Words>
  <Application>Microsoft Office PowerPoint</Application>
  <PresentationFormat>On-screen Show (4:3)</PresentationFormat>
  <Paragraphs>133</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Noto Sans Symbols</vt:lpstr>
      <vt:lpstr>Trebuchet MS</vt:lpstr>
      <vt:lpstr>Ion</vt:lpstr>
      <vt:lpstr>Prophets </vt:lpstr>
      <vt:lpstr>ICE BREAKER</vt:lpstr>
      <vt:lpstr>Deuteronomy 18:15-22</vt:lpstr>
      <vt:lpstr>Deuteronomy 18:22</vt:lpstr>
      <vt:lpstr>Ezekiel 37: 1-14</vt:lpstr>
      <vt:lpstr>Problem Statement</vt:lpstr>
      <vt:lpstr>God’s Story</vt:lpstr>
      <vt:lpstr>Who are the prophets  in the Hebrew Bible?</vt:lpstr>
      <vt:lpstr>Who are the prophets  in the Hebrew Bible?</vt:lpstr>
      <vt:lpstr>Prophet</vt:lpstr>
      <vt:lpstr>Selection Process for Prophets</vt:lpstr>
      <vt:lpstr> How does one recognize if a prophet  is a true one? </vt:lpstr>
      <vt:lpstr>Up to this point in history</vt:lpstr>
      <vt:lpstr>   Lab—Explore the Infographic </vt:lpstr>
      <vt:lpstr>Student Handbook page 37</vt:lpstr>
      <vt:lpstr>Prophet   (DVD?)</vt:lpstr>
      <vt:lpstr>Four Characteristics of a prophet</vt:lpstr>
      <vt:lpstr>Calling</vt:lpstr>
      <vt:lpstr>p. 38 Bottom right corner</vt:lpstr>
      <vt:lpstr>   Orate—making meaning </vt:lpstr>
      <vt:lpstr>Metaphors</vt:lpstr>
      <vt:lpstr>What happens when light shines through a Prism?</vt:lpstr>
      <vt:lpstr>What happens when light shines through a prism?</vt:lpstr>
      <vt:lpstr>What does a Gardener do?</vt:lpstr>
      <vt:lpstr>Prophets work with the soil of people’s hearts and lives – disturbing,  with hopes of good growth happening</vt:lpstr>
      <vt:lpstr>Prophets—Take Away</vt:lpstr>
      <vt:lpstr>Amos</vt:lpstr>
      <vt:lpstr>God’s original vision</vt:lpstr>
      <vt:lpstr>Amos</vt:lpstr>
      <vt:lpstr>putting faith into action – caring for others</vt:lpstr>
      <vt:lpstr>Amos 5:23-23</vt:lpstr>
      <vt:lpstr>Who are our prophets today?</vt:lpstr>
      <vt:lpstr>Gracious God,  Thank you for the many and various ways you have spoken to us through the prophets, and now through Jesus, your Son.  Strengthen and encourage us by your Holy Spirit to be a people who center our lives on you and live out your vision of justice and peace.  Amen.</vt:lpstr>
      <vt:lpstr>Homework  finish workbook pages not finished in small group and    p. 40 Option 1 plus bottom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Prophets </dc:title>
  <dc:creator>Pr Jackie</dc:creator>
  <cp:lastModifiedBy>Pr Jackie</cp:lastModifiedBy>
  <cp:revision>1</cp:revision>
  <dcterms:modified xsi:type="dcterms:W3CDTF">2023-12-05T20:26:26Z</dcterms:modified>
</cp:coreProperties>
</file>