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sldIdLst>
    <p:sldId id="256" r:id="rId2"/>
    <p:sldId id="257" r:id="rId3"/>
    <p:sldId id="262" r:id="rId4"/>
    <p:sldId id="259" r:id="rId5"/>
    <p:sldId id="260" r:id="rId6"/>
    <p:sldId id="258" r:id="rId7"/>
    <p:sldId id="261" r:id="rId8"/>
    <p:sldId id="275" r:id="rId9"/>
    <p:sldId id="263" r:id="rId10"/>
    <p:sldId id="264" r:id="rId11"/>
    <p:sldId id="269" r:id="rId12"/>
    <p:sldId id="265" r:id="rId13"/>
    <p:sldId id="271" r:id="rId14"/>
    <p:sldId id="273" r:id="rId15"/>
    <p:sldId id="274" r:id="rId16"/>
    <p:sldId id="272" r:id="rId17"/>
    <p:sldId id="266" r:id="rId18"/>
    <p:sldId id="276" r:id="rId19"/>
    <p:sldId id="277" r:id="rId20"/>
    <p:sldId id="278" r:id="rId21"/>
    <p:sldId id="280" r:id="rId22"/>
    <p:sldId id="281" r:id="rId23"/>
    <p:sldId id="279" r:id="rId24"/>
    <p:sldId id="282" r:id="rId25"/>
    <p:sldId id="283" r:id="rId26"/>
    <p:sldId id="285" r:id="rId27"/>
    <p:sldId id="284" r:id="rId28"/>
    <p:sldId id="270" r:id="rId29"/>
    <p:sldId id="267" r:id="rId30"/>
    <p:sldId id="268"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5" autoAdjust="0"/>
    <p:restoredTop sz="94660"/>
  </p:normalViewPr>
  <p:slideViewPr>
    <p:cSldViewPr snapToGrid="0">
      <p:cViewPr varScale="1">
        <p:scale>
          <a:sx n="72" d="100"/>
          <a:sy n="72" d="100"/>
        </p:scale>
        <p:origin x="126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BD9960C-BADF-48E7-804A-59B95151CF32}"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IN"/>
        </a:p>
      </dgm:t>
    </dgm:pt>
    <dgm:pt modelId="{1F199534-2799-4AFD-8AF2-77AD415160F5}">
      <dgm:prSet phldrT="[Text]" custT="1"/>
      <dgm:spPr>
        <a:solidFill>
          <a:schemeClr val="accent1">
            <a:lumMod val="75000"/>
          </a:schemeClr>
        </a:solidFill>
      </dgm:spPr>
      <dgm:t>
        <a:bodyPr/>
        <a:lstStyle/>
        <a:p>
          <a:r>
            <a:rPr lang="en-IN" sz="2000" b="1" dirty="0"/>
            <a:t>ACCIDENTAL FRAUDSTERS</a:t>
          </a:r>
        </a:p>
      </dgm:t>
    </dgm:pt>
    <dgm:pt modelId="{BCD53368-B346-4BDF-A908-FAD3EDF4A803}" type="parTrans" cxnId="{D8258EE0-FD65-4101-8210-CCFEB781459C}">
      <dgm:prSet/>
      <dgm:spPr/>
      <dgm:t>
        <a:bodyPr/>
        <a:lstStyle/>
        <a:p>
          <a:endParaRPr lang="en-IN"/>
        </a:p>
      </dgm:t>
    </dgm:pt>
    <dgm:pt modelId="{DE08A02E-A4AB-4828-A798-C4BF7AFDC486}" type="sibTrans" cxnId="{D8258EE0-FD65-4101-8210-CCFEB781459C}">
      <dgm:prSet/>
      <dgm:spPr/>
      <dgm:t>
        <a:bodyPr/>
        <a:lstStyle/>
        <a:p>
          <a:endParaRPr lang="en-IN"/>
        </a:p>
      </dgm:t>
    </dgm:pt>
    <dgm:pt modelId="{0B0F6448-97C5-4186-82AD-0575CEDF4D93}">
      <dgm:prSet phldrT="[Text]" custT="1"/>
      <dgm:spPr>
        <a:solidFill>
          <a:schemeClr val="accent6">
            <a:lumMod val="50000"/>
            <a:alpha val="90000"/>
          </a:schemeClr>
        </a:solidFill>
      </dgm:spPr>
      <dgm:t>
        <a:bodyPr/>
        <a:lstStyle/>
        <a:p>
          <a:r>
            <a:rPr lang="en-IN" sz="1400" b="1" dirty="0">
              <a:solidFill>
                <a:schemeClr val="tx1"/>
              </a:solidFill>
            </a:rPr>
            <a:t>HE IS HONEST,SINCERE,LONG SERVING,NORMALLY MALE ,</a:t>
          </a:r>
        </a:p>
      </dgm:t>
    </dgm:pt>
    <dgm:pt modelId="{9AAA9255-6E8D-476C-A94C-C64245955237}" type="parTrans" cxnId="{4B378050-4E87-478E-88AC-F34F6AC15FBC}">
      <dgm:prSet/>
      <dgm:spPr/>
      <dgm:t>
        <a:bodyPr/>
        <a:lstStyle/>
        <a:p>
          <a:endParaRPr lang="en-IN"/>
        </a:p>
      </dgm:t>
    </dgm:pt>
    <dgm:pt modelId="{1EF53ABA-14ED-401D-828C-3E4D7BA734B0}" type="sibTrans" cxnId="{4B378050-4E87-478E-88AC-F34F6AC15FBC}">
      <dgm:prSet/>
      <dgm:spPr/>
      <dgm:t>
        <a:bodyPr/>
        <a:lstStyle/>
        <a:p>
          <a:endParaRPr lang="en-IN"/>
        </a:p>
      </dgm:t>
    </dgm:pt>
    <dgm:pt modelId="{D8EB7EA9-7441-40E6-9FD6-F3E5DBB0AD57}">
      <dgm:prSet phldrT="[Text]" custT="1"/>
      <dgm:spPr>
        <a:solidFill>
          <a:schemeClr val="accent6">
            <a:lumMod val="50000"/>
            <a:alpha val="90000"/>
          </a:schemeClr>
        </a:solidFill>
      </dgm:spPr>
      <dgm:t>
        <a:bodyPr/>
        <a:lstStyle/>
        <a:p>
          <a:r>
            <a:rPr lang="en-IN" sz="1400" b="1" dirty="0">
              <a:solidFill>
                <a:schemeClr val="tx1"/>
              </a:solidFill>
            </a:rPr>
            <a:t>SUCH AN EMPLOYEE COMMITS FRAUD DUE TO MONEY NEEDS.</a:t>
          </a:r>
        </a:p>
      </dgm:t>
    </dgm:pt>
    <dgm:pt modelId="{8D976A01-5A67-44F6-8F52-9FC99DAD79DD}" type="parTrans" cxnId="{8C4B1317-B6BE-431E-8484-C14EA268D2A7}">
      <dgm:prSet/>
      <dgm:spPr/>
      <dgm:t>
        <a:bodyPr/>
        <a:lstStyle/>
        <a:p>
          <a:endParaRPr lang="en-IN"/>
        </a:p>
      </dgm:t>
    </dgm:pt>
    <dgm:pt modelId="{10B4C4F2-3030-4BC1-BC1F-866545C0F5DD}" type="sibTrans" cxnId="{8C4B1317-B6BE-431E-8484-C14EA268D2A7}">
      <dgm:prSet/>
      <dgm:spPr/>
      <dgm:t>
        <a:bodyPr/>
        <a:lstStyle/>
        <a:p>
          <a:endParaRPr lang="en-IN"/>
        </a:p>
      </dgm:t>
    </dgm:pt>
    <dgm:pt modelId="{51518D1E-67AC-4E70-9525-201A1BD15F86}">
      <dgm:prSet phldrT="[Text]" custT="1"/>
      <dgm:spPr>
        <a:solidFill>
          <a:schemeClr val="accent1">
            <a:lumMod val="75000"/>
          </a:schemeClr>
        </a:solidFill>
      </dgm:spPr>
      <dgm:t>
        <a:bodyPr/>
        <a:lstStyle/>
        <a:p>
          <a:r>
            <a:rPr lang="en-IN" sz="2400" b="1" dirty="0"/>
            <a:t>PREDATORS</a:t>
          </a:r>
        </a:p>
      </dgm:t>
    </dgm:pt>
    <dgm:pt modelId="{E87BB22B-2466-4ACB-B4AF-C4EC206B1F84}" type="parTrans" cxnId="{9FC481BF-EC35-4E37-A85A-5B64B7E5C680}">
      <dgm:prSet/>
      <dgm:spPr/>
      <dgm:t>
        <a:bodyPr/>
        <a:lstStyle/>
        <a:p>
          <a:endParaRPr lang="en-IN"/>
        </a:p>
      </dgm:t>
    </dgm:pt>
    <dgm:pt modelId="{DDC9FC90-B420-448D-A03F-23E64B812EFB}" type="sibTrans" cxnId="{9FC481BF-EC35-4E37-A85A-5B64B7E5C680}">
      <dgm:prSet/>
      <dgm:spPr/>
      <dgm:t>
        <a:bodyPr/>
        <a:lstStyle/>
        <a:p>
          <a:endParaRPr lang="en-IN"/>
        </a:p>
      </dgm:t>
    </dgm:pt>
    <dgm:pt modelId="{270AA70A-99F6-4B9D-BE75-AC3076D5E392}">
      <dgm:prSet phldrT="[Text]"/>
      <dgm:spPr>
        <a:solidFill>
          <a:schemeClr val="accent6">
            <a:lumMod val="50000"/>
            <a:alpha val="90000"/>
          </a:schemeClr>
        </a:solidFill>
      </dgm:spPr>
      <dgm:t>
        <a:bodyPr/>
        <a:lstStyle/>
        <a:p>
          <a:endParaRPr lang="en-IN" sz="1500" dirty="0">
            <a:solidFill>
              <a:schemeClr val="tx1"/>
            </a:solidFill>
          </a:endParaRPr>
        </a:p>
      </dgm:t>
    </dgm:pt>
    <dgm:pt modelId="{3091CC08-1A85-4848-8DCC-A7D44A18E14E}" type="parTrans" cxnId="{E0BD7E78-3837-4329-B765-BEA14229F52A}">
      <dgm:prSet/>
      <dgm:spPr/>
      <dgm:t>
        <a:bodyPr/>
        <a:lstStyle/>
        <a:p>
          <a:endParaRPr lang="en-IN"/>
        </a:p>
      </dgm:t>
    </dgm:pt>
    <dgm:pt modelId="{5825EAB5-8DBC-4EBE-AC0C-DEF929C01CA3}" type="sibTrans" cxnId="{E0BD7E78-3837-4329-B765-BEA14229F52A}">
      <dgm:prSet/>
      <dgm:spPr/>
      <dgm:t>
        <a:bodyPr/>
        <a:lstStyle/>
        <a:p>
          <a:endParaRPr lang="en-IN"/>
        </a:p>
      </dgm:t>
    </dgm:pt>
    <dgm:pt modelId="{66CD81D5-A596-4C35-B259-32A7B06B1E0B}">
      <dgm:prSet phldrT="[Text]"/>
      <dgm:spPr>
        <a:solidFill>
          <a:schemeClr val="accent6">
            <a:lumMod val="50000"/>
            <a:alpha val="90000"/>
          </a:schemeClr>
        </a:solidFill>
      </dgm:spPr>
      <dgm:t>
        <a:bodyPr/>
        <a:lstStyle/>
        <a:p>
          <a:endParaRPr lang="en-IN" sz="1900" dirty="0"/>
        </a:p>
      </dgm:t>
    </dgm:pt>
    <dgm:pt modelId="{DA91E92D-490A-44E7-BBBD-D44AB7E749B7}" type="parTrans" cxnId="{C3CD5FD8-2A9C-4A1D-A203-0618230DB4BE}">
      <dgm:prSet/>
      <dgm:spPr/>
      <dgm:t>
        <a:bodyPr/>
        <a:lstStyle/>
        <a:p>
          <a:endParaRPr lang="en-IN"/>
        </a:p>
      </dgm:t>
    </dgm:pt>
    <dgm:pt modelId="{1C0B916F-1240-42F0-AD12-27FAF8FF4A28}" type="sibTrans" cxnId="{C3CD5FD8-2A9C-4A1D-A203-0618230DB4BE}">
      <dgm:prSet/>
      <dgm:spPr/>
      <dgm:t>
        <a:bodyPr/>
        <a:lstStyle/>
        <a:p>
          <a:endParaRPr lang="en-IN"/>
        </a:p>
      </dgm:t>
    </dgm:pt>
    <dgm:pt modelId="{A195A8EF-82E9-4C25-885C-D7FA76356ACC}">
      <dgm:prSet phldrT="[Text]" custT="1"/>
      <dgm:spPr>
        <a:solidFill>
          <a:schemeClr val="accent6">
            <a:lumMod val="50000"/>
            <a:alpha val="90000"/>
          </a:schemeClr>
        </a:solidFill>
      </dgm:spPr>
      <dgm:t>
        <a:bodyPr/>
        <a:lstStyle/>
        <a:p>
          <a:r>
            <a:rPr lang="en-IN" sz="1400" b="1" dirty="0">
              <a:solidFill>
                <a:schemeClr val="tx1"/>
              </a:solidFill>
            </a:rPr>
            <a:t>HE MAY OR NOT BE HIGHLY EDUCATED.KEEPS CHANGING JOBS</a:t>
          </a:r>
        </a:p>
      </dgm:t>
    </dgm:pt>
    <dgm:pt modelId="{3ED9B0C2-A43A-4E43-BDED-54A257D948E4}" type="parTrans" cxnId="{8C2F6F03-FB07-4A5B-BCCB-EF5881E0F4F6}">
      <dgm:prSet/>
      <dgm:spPr/>
      <dgm:t>
        <a:bodyPr/>
        <a:lstStyle/>
        <a:p>
          <a:endParaRPr lang="en-IN"/>
        </a:p>
      </dgm:t>
    </dgm:pt>
    <dgm:pt modelId="{2D4558A4-AEF7-41A3-A230-B80194BB13AA}" type="sibTrans" cxnId="{8C2F6F03-FB07-4A5B-BCCB-EF5881E0F4F6}">
      <dgm:prSet/>
      <dgm:spPr/>
      <dgm:t>
        <a:bodyPr/>
        <a:lstStyle/>
        <a:p>
          <a:endParaRPr lang="en-IN"/>
        </a:p>
      </dgm:t>
    </dgm:pt>
    <dgm:pt modelId="{5C23BF2A-2ED1-45E0-8A30-0C3B131C2232}">
      <dgm:prSet phldrT="[Text]" custT="1"/>
      <dgm:spPr>
        <a:solidFill>
          <a:schemeClr val="accent6">
            <a:lumMod val="50000"/>
            <a:alpha val="90000"/>
          </a:schemeClr>
        </a:solidFill>
      </dgm:spPr>
      <dgm:t>
        <a:bodyPr/>
        <a:lstStyle/>
        <a:p>
          <a:r>
            <a:rPr lang="en-IN" sz="1400" b="1" dirty="0">
              <a:solidFill>
                <a:schemeClr val="tx1"/>
              </a:solidFill>
            </a:rPr>
            <a:t>.HAS APAST CRIMINAL RECORD</a:t>
          </a:r>
        </a:p>
      </dgm:t>
    </dgm:pt>
    <dgm:pt modelId="{4208D3D8-B12A-4FE0-82EF-0D1EACB7DB9C}" type="parTrans" cxnId="{5E188E9C-D12C-4A36-B4C1-5B65B327410B}">
      <dgm:prSet/>
      <dgm:spPr/>
      <dgm:t>
        <a:bodyPr/>
        <a:lstStyle/>
        <a:p>
          <a:endParaRPr lang="en-IN"/>
        </a:p>
      </dgm:t>
    </dgm:pt>
    <dgm:pt modelId="{399CD5FF-A476-4953-8CEF-4739FD7528A2}" type="sibTrans" cxnId="{5E188E9C-D12C-4A36-B4C1-5B65B327410B}">
      <dgm:prSet/>
      <dgm:spPr/>
      <dgm:t>
        <a:bodyPr/>
        <a:lstStyle/>
        <a:p>
          <a:endParaRPr lang="en-IN"/>
        </a:p>
      </dgm:t>
    </dgm:pt>
    <dgm:pt modelId="{A7D9AB5C-88AB-440F-A73D-3B0F0490C5F4}">
      <dgm:prSet phldrT="[Text]" custT="1"/>
      <dgm:spPr>
        <a:solidFill>
          <a:schemeClr val="accent6">
            <a:lumMod val="50000"/>
            <a:alpha val="90000"/>
          </a:schemeClr>
        </a:solidFill>
      </dgm:spPr>
      <dgm:t>
        <a:bodyPr/>
        <a:lstStyle/>
        <a:p>
          <a:r>
            <a:rPr lang="en-IN" sz="1400" b="1" dirty="0">
              <a:solidFill>
                <a:schemeClr val="tx1"/>
              </a:solidFill>
            </a:rPr>
            <a:t>AGE35-45,GOOD EDUCATION&amp;FIRST TIME OFFENDER.</a:t>
          </a:r>
        </a:p>
      </dgm:t>
    </dgm:pt>
    <dgm:pt modelId="{BC40A9AB-96DE-4D0D-8A1D-43706AF6299A}" type="parTrans" cxnId="{C2435410-EC6D-4C93-86B3-33814A95BA34}">
      <dgm:prSet/>
      <dgm:spPr/>
      <dgm:t>
        <a:bodyPr/>
        <a:lstStyle/>
        <a:p>
          <a:endParaRPr lang="en-IN"/>
        </a:p>
      </dgm:t>
    </dgm:pt>
    <dgm:pt modelId="{BBFB6912-305D-4CD5-A72D-ADBFE8F275DF}" type="sibTrans" cxnId="{C2435410-EC6D-4C93-86B3-33814A95BA34}">
      <dgm:prSet/>
      <dgm:spPr/>
      <dgm:t>
        <a:bodyPr/>
        <a:lstStyle/>
        <a:p>
          <a:endParaRPr lang="en-IN"/>
        </a:p>
      </dgm:t>
    </dgm:pt>
    <dgm:pt modelId="{1FB70FA1-0D95-4713-BE57-BAB3BD0E8682}">
      <dgm:prSet phldrT="[Text]" custT="1"/>
      <dgm:spPr>
        <a:solidFill>
          <a:schemeClr val="accent6">
            <a:lumMod val="50000"/>
            <a:alpha val="90000"/>
          </a:schemeClr>
        </a:solidFill>
      </dgm:spPr>
      <dgm:t>
        <a:bodyPr/>
        <a:lstStyle/>
        <a:p>
          <a:r>
            <a:rPr lang="en-IN" sz="1400" b="1" dirty="0">
              <a:solidFill>
                <a:schemeClr val="tx1"/>
              </a:solidFill>
            </a:rPr>
            <a:t>HE IS NOT THE FIRST TIME OFFENDER.</a:t>
          </a:r>
        </a:p>
      </dgm:t>
    </dgm:pt>
    <dgm:pt modelId="{8A2C2087-20E7-48A7-B425-173E55EE1697}" type="parTrans" cxnId="{6BB56467-CA0E-4DF8-AC74-0FFB0B547CE6}">
      <dgm:prSet/>
      <dgm:spPr/>
      <dgm:t>
        <a:bodyPr/>
        <a:lstStyle/>
        <a:p>
          <a:endParaRPr lang="en-IN"/>
        </a:p>
      </dgm:t>
    </dgm:pt>
    <dgm:pt modelId="{236502B9-2511-4B9B-A78C-85FF2A19F790}" type="sibTrans" cxnId="{6BB56467-CA0E-4DF8-AC74-0FFB0B547CE6}">
      <dgm:prSet/>
      <dgm:spPr/>
      <dgm:t>
        <a:bodyPr/>
        <a:lstStyle/>
        <a:p>
          <a:endParaRPr lang="en-IN"/>
        </a:p>
      </dgm:t>
    </dgm:pt>
    <dgm:pt modelId="{8A7BBDD9-29CF-451A-B7E2-0C861E40889D}">
      <dgm:prSet phldrT="[Text]" custT="1"/>
      <dgm:spPr>
        <a:solidFill>
          <a:schemeClr val="accent6">
            <a:lumMod val="50000"/>
            <a:alpha val="90000"/>
          </a:schemeClr>
        </a:solidFill>
      </dgm:spPr>
      <dgm:t>
        <a:bodyPr/>
        <a:lstStyle/>
        <a:p>
          <a:r>
            <a:rPr lang="en-IN" sz="1400" b="1" dirty="0">
              <a:solidFill>
                <a:schemeClr val="tx1"/>
              </a:solidFill>
            </a:rPr>
            <a:t>LOOKS FOR AN OPPURTUNITY TO COMMIT FRAUD </a:t>
          </a:r>
        </a:p>
      </dgm:t>
    </dgm:pt>
    <dgm:pt modelId="{D948BEEF-3A67-4D6F-99B0-20F40070C18C}" type="parTrans" cxnId="{40EFDAD5-5105-4BC1-9B3D-B32FAC3808A4}">
      <dgm:prSet/>
      <dgm:spPr/>
      <dgm:t>
        <a:bodyPr/>
        <a:lstStyle/>
        <a:p>
          <a:endParaRPr lang="en-IN"/>
        </a:p>
      </dgm:t>
    </dgm:pt>
    <dgm:pt modelId="{28F78CFA-CE3F-4A01-B75A-FA18AF825B25}" type="sibTrans" cxnId="{40EFDAD5-5105-4BC1-9B3D-B32FAC3808A4}">
      <dgm:prSet/>
      <dgm:spPr/>
      <dgm:t>
        <a:bodyPr/>
        <a:lstStyle/>
        <a:p>
          <a:endParaRPr lang="en-IN"/>
        </a:p>
      </dgm:t>
    </dgm:pt>
    <dgm:pt modelId="{ABC0594E-D929-462E-83D2-11D4DB48D7E8}" type="pres">
      <dgm:prSet presAssocID="{FBD9960C-BADF-48E7-804A-59B95151CF32}" presName="Name0" presStyleCnt="0">
        <dgm:presLayoutVars>
          <dgm:dir/>
          <dgm:animLvl val="lvl"/>
          <dgm:resizeHandles/>
        </dgm:presLayoutVars>
      </dgm:prSet>
      <dgm:spPr/>
    </dgm:pt>
    <dgm:pt modelId="{1C9F401C-EA9A-41CF-9FA0-5504194DEDE9}" type="pres">
      <dgm:prSet presAssocID="{1F199534-2799-4AFD-8AF2-77AD415160F5}" presName="linNode" presStyleCnt="0"/>
      <dgm:spPr/>
    </dgm:pt>
    <dgm:pt modelId="{F8734F11-1E9A-444D-8B0F-FDAD72293EA1}" type="pres">
      <dgm:prSet presAssocID="{1F199534-2799-4AFD-8AF2-77AD415160F5}" presName="parentShp" presStyleLbl="node1" presStyleIdx="0" presStyleCnt="2" custScaleX="85504" custScaleY="20746">
        <dgm:presLayoutVars>
          <dgm:bulletEnabled val="1"/>
        </dgm:presLayoutVars>
      </dgm:prSet>
      <dgm:spPr/>
    </dgm:pt>
    <dgm:pt modelId="{3621DABD-FF68-4444-B276-CED166C16D2B}" type="pres">
      <dgm:prSet presAssocID="{1F199534-2799-4AFD-8AF2-77AD415160F5}" presName="childShp" presStyleLbl="bgAccFollowNode1" presStyleIdx="0" presStyleCnt="2" custScaleX="78764" custScaleY="68715">
        <dgm:presLayoutVars>
          <dgm:bulletEnabled val="1"/>
        </dgm:presLayoutVars>
      </dgm:prSet>
      <dgm:spPr/>
    </dgm:pt>
    <dgm:pt modelId="{C4C959E6-43A6-4E81-88B0-2045D4429162}" type="pres">
      <dgm:prSet presAssocID="{DE08A02E-A4AB-4828-A798-C4BF7AFDC486}" presName="spacing" presStyleCnt="0"/>
      <dgm:spPr/>
    </dgm:pt>
    <dgm:pt modelId="{4EE3DE21-992E-4503-8C90-E210965C8024}" type="pres">
      <dgm:prSet presAssocID="{51518D1E-67AC-4E70-9525-201A1BD15F86}" presName="linNode" presStyleCnt="0"/>
      <dgm:spPr/>
    </dgm:pt>
    <dgm:pt modelId="{75DE140D-2220-4F6A-A1D7-503FD1FC61E9}" type="pres">
      <dgm:prSet presAssocID="{51518D1E-67AC-4E70-9525-201A1BD15F86}" presName="parentShp" presStyleLbl="node1" presStyleIdx="1" presStyleCnt="2" custScaleY="14377">
        <dgm:presLayoutVars>
          <dgm:bulletEnabled val="1"/>
        </dgm:presLayoutVars>
      </dgm:prSet>
      <dgm:spPr/>
    </dgm:pt>
    <dgm:pt modelId="{B8ECCD48-A58A-47ED-913B-BAAB53833155}" type="pres">
      <dgm:prSet presAssocID="{51518D1E-67AC-4E70-9525-201A1BD15F86}" presName="childShp" presStyleLbl="bgAccFollowNode1" presStyleIdx="1" presStyleCnt="2" custScaleX="79685" custScaleY="83804">
        <dgm:presLayoutVars>
          <dgm:bulletEnabled val="1"/>
        </dgm:presLayoutVars>
      </dgm:prSet>
      <dgm:spPr/>
    </dgm:pt>
  </dgm:ptLst>
  <dgm:cxnLst>
    <dgm:cxn modelId="{8C2F6F03-FB07-4A5B-BCCB-EF5881E0F4F6}" srcId="{51518D1E-67AC-4E70-9525-201A1BD15F86}" destId="{A195A8EF-82E9-4C25-885C-D7FA76356ACC}" srcOrd="1" destOrd="0" parTransId="{3ED9B0C2-A43A-4E43-BDED-54A257D948E4}" sibTransId="{2D4558A4-AEF7-41A3-A230-B80194BB13AA}"/>
    <dgm:cxn modelId="{C2435410-EC6D-4C93-86B3-33814A95BA34}" srcId="{1F199534-2799-4AFD-8AF2-77AD415160F5}" destId="{A7D9AB5C-88AB-440F-A73D-3B0F0490C5F4}" srcOrd="1" destOrd="0" parTransId="{BC40A9AB-96DE-4D0D-8A1D-43706AF6299A}" sibTransId="{BBFB6912-305D-4CD5-A72D-ADBFE8F275DF}"/>
    <dgm:cxn modelId="{8C4B1317-B6BE-431E-8484-C14EA268D2A7}" srcId="{1F199534-2799-4AFD-8AF2-77AD415160F5}" destId="{D8EB7EA9-7441-40E6-9FD6-F3E5DBB0AD57}" srcOrd="2" destOrd="0" parTransId="{8D976A01-5A67-44F6-8F52-9FC99DAD79DD}" sibTransId="{10B4C4F2-3030-4BC1-BC1F-866545C0F5DD}"/>
    <dgm:cxn modelId="{BA311923-1A49-4AEC-A705-A0127C921EFD}" type="presOf" srcId="{0B0F6448-97C5-4186-82AD-0575CEDF4D93}" destId="{3621DABD-FF68-4444-B276-CED166C16D2B}" srcOrd="0" destOrd="0" presId="urn:microsoft.com/office/officeart/2005/8/layout/vList6"/>
    <dgm:cxn modelId="{4553D72A-5612-4F64-B99D-1DBF8FAD97C2}" type="presOf" srcId="{66CD81D5-A596-4C35-B259-32A7B06B1E0B}" destId="{3621DABD-FF68-4444-B276-CED166C16D2B}" srcOrd="0" destOrd="3" presId="urn:microsoft.com/office/officeart/2005/8/layout/vList6"/>
    <dgm:cxn modelId="{6BB56467-CA0E-4DF8-AC74-0FFB0B547CE6}" srcId="{51518D1E-67AC-4E70-9525-201A1BD15F86}" destId="{1FB70FA1-0D95-4713-BE57-BAB3BD0E8682}" srcOrd="0" destOrd="0" parTransId="{8A2C2087-20E7-48A7-B425-173E55EE1697}" sibTransId="{236502B9-2511-4B9B-A78C-85FF2A19F790}"/>
    <dgm:cxn modelId="{4B378050-4E87-478E-88AC-F34F6AC15FBC}" srcId="{1F199534-2799-4AFD-8AF2-77AD415160F5}" destId="{0B0F6448-97C5-4186-82AD-0575CEDF4D93}" srcOrd="0" destOrd="0" parTransId="{9AAA9255-6E8D-476C-A94C-C64245955237}" sibTransId="{1EF53ABA-14ED-401D-828C-3E4D7BA734B0}"/>
    <dgm:cxn modelId="{00174B51-5CC5-40CF-885D-621E0F829D87}" type="presOf" srcId="{FBD9960C-BADF-48E7-804A-59B95151CF32}" destId="{ABC0594E-D929-462E-83D2-11D4DB48D7E8}" srcOrd="0" destOrd="0" presId="urn:microsoft.com/office/officeart/2005/8/layout/vList6"/>
    <dgm:cxn modelId="{E0BD7E78-3837-4329-B765-BEA14229F52A}" srcId="{51518D1E-67AC-4E70-9525-201A1BD15F86}" destId="{270AA70A-99F6-4B9D-BE75-AC3076D5E392}" srcOrd="4" destOrd="0" parTransId="{3091CC08-1A85-4848-8DCC-A7D44A18E14E}" sibTransId="{5825EAB5-8DBC-4EBE-AC0C-DEF929C01CA3}"/>
    <dgm:cxn modelId="{16A8A97C-DCA1-4BB7-B785-82941D43E685}" type="presOf" srcId="{270AA70A-99F6-4B9D-BE75-AC3076D5E392}" destId="{B8ECCD48-A58A-47ED-913B-BAAB53833155}" srcOrd="0" destOrd="4" presId="urn:microsoft.com/office/officeart/2005/8/layout/vList6"/>
    <dgm:cxn modelId="{510D8D87-E3E0-42AC-BA6A-70E6E242B889}" type="presOf" srcId="{D8EB7EA9-7441-40E6-9FD6-F3E5DBB0AD57}" destId="{3621DABD-FF68-4444-B276-CED166C16D2B}" srcOrd="0" destOrd="2" presId="urn:microsoft.com/office/officeart/2005/8/layout/vList6"/>
    <dgm:cxn modelId="{5E188E9C-D12C-4A36-B4C1-5B65B327410B}" srcId="{51518D1E-67AC-4E70-9525-201A1BD15F86}" destId="{5C23BF2A-2ED1-45E0-8A30-0C3B131C2232}" srcOrd="2" destOrd="0" parTransId="{4208D3D8-B12A-4FE0-82EF-0D1EACB7DB9C}" sibTransId="{399CD5FF-A476-4953-8CEF-4739FD7528A2}"/>
    <dgm:cxn modelId="{8989ABA3-B165-4D57-A73D-35F0C3ABCDFF}" type="presOf" srcId="{A195A8EF-82E9-4C25-885C-D7FA76356ACC}" destId="{B8ECCD48-A58A-47ED-913B-BAAB53833155}" srcOrd="0" destOrd="1" presId="urn:microsoft.com/office/officeart/2005/8/layout/vList6"/>
    <dgm:cxn modelId="{9FC481BF-EC35-4E37-A85A-5B64B7E5C680}" srcId="{FBD9960C-BADF-48E7-804A-59B95151CF32}" destId="{51518D1E-67AC-4E70-9525-201A1BD15F86}" srcOrd="1" destOrd="0" parTransId="{E87BB22B-2466-4ACB-B4AF-C4EC206B1F84}" sibTransId="{DDC9FC90-B420-448D-A03F-23E64B812EFB}"/>
    <dgm:cxn modelId="{B759EFC3-9A76-498E-96CD-4A3019E81553}" type="presOf" srcId="{51518D1E-67AC-4E70-9525-201A1BD15F86}" destId="{75DE140D-2220-4F6A-A1D7-503FD1FC61E9}" srcOrd="0" destOrd="0" presId="urn:microsoft.com/office/officeart/2005/8/layout/vList6"/>
    <dgm:cxn modelId="{3FCAFBC4-55D8-4B36-A34D-6728C31A5AD7}" type="presOf" srcId="{8A7BBDD9-29CF-451A-B7E2-0C861E40889D}" destId="{B8ECCD48-A58A-47ED-913B-BAAB53833155}" srcOrd="0" destOrd="3" presId="urn:microsoft.com/office/officeart/2005/8/layout/vList6"/>
    <dgm:cxn modelId="{370C51CE-9851-4BE1-8CD8-F09335D6D442}" type="presOf" srcId="{5C23BF2A-2ED1-45E0-8A30-0C3B131C2232}" destId="{B8ECCD48-A58A-47ED-913B-BAAB53833155}" srcOrd="0" destOrd="2" presId="urn:microsoft.com/office/officeart/2005/8/layout/vList6"/>
    <dgm:cxn modelId="{2E7819D4-7391-4CD7-B0DE-BF9A894122E1}" type="presOf" srcId="{A7D9AB5C-88AB-440F-A73D-3B0F0490C5F4}" destId="{3621DABD-FF68-4444-B276-CED166C16D2B}" srcOrd="0" destOrd="1" presId="urn:microsoft.com/office/officeart/2005/8/layout/vList6"/>
    <dgm:cxn modelId="{40EFDAD5-5105-4BC1-9B3D-B32FAC3808A4}" srcId="{51518D1E-67AC-4E70-9525-201A1BD15F86}" destId="{8A7BBDD9-29CF-451A-B7E2-0C861E40889D}" srcOrd="3" destOrd="0" parTransId="{D948BEEF-3A67-4D6F-99B0-20F40070C18C}" sibTransId="{28F78CFA-CE3F-4A01-B75A-FA18AF825B25}"/>
    <dgm:cxn modelId="{C3CD5FD8-2A9C-4A1D-A203-0618230DB4BE}" srcId="{1F199534-2799-4AFD-8AF2-77AD415160F5}" destId="{66CD81D5-A596-4C35-B259-32A7B06B1E0B}" srcOrd="3" destOrd="0" parTransId="{DA91E92D-490A-44E7-BBBD-D44AB7E749B7}" sibTransId="{1C0B916F-1240-42F0-AD12-27FAF8FF4A28}"/>
    <dgm:cxn modelId="{D8258EE0-FD65-4101-8210-CCFEB781459C}" srcId="{FBD9960C-BADF-48E7-804A-59B95151CF32}" destId="{1F199534-2799-4AFD-8AF2-77AD415160F5}" srcOrd="0" destOrd="0" parTransId="{BCD53368-B346-4BDF-A908-FAD3EDF4A803}" sibTransId="{DE08A02E-A4AB-4828-A798-C4BF7AFDC486}"/>
    <dgm:cxn modelId="{F7159FE9-537B-4D9C-8FD2-FF69410530B8}" type="presOf" srcId="{1F199534-2799-4AFD-8AF2-77AD415160F5}" destId="{F8734F11-1E9A-444D-8B0F-FDAD72293EA1}" srcOrd="0" destOrd="0" presId="urn:microsoft.com/office/officeart/2005/8/layout/vList6"/>
    <dgm:cxn modelId="{53C5A5F0-1C79-4CCF-BED4-6ACA67551B7F}" type="presOf" srcId="{1FB70FA1-0D95-4713-BE57-BAB3BD0E8682}" destId="{B8ECCD48-A58A-47ED-913B-BAAB53833155}" srcOrd="0" destOrd="0" presId="urn:microsoft.com/office/officeart/2005/8/layout/vList6"/>
    <dgm:cxn modelId="{4B552EA7-B6C6-4C0E-862F-492AEC8B0928}" type="presParOf" srcId="{ABC0594E-D929-462E-83D2-11D4DB48D7E8}" destId="{1C9F401C-EA9A-41CF-9FA0-5504194DEDE9}" srcOrd="0" destOrd="0" presId="urn:microsoft.com/office/officeart/2005/8/layout/vList6"/>
    <dgm:cxn modelId="{02AB62F0-54CF-4DDB-A36E-C091AC46A9B2}" type="presParOf" srcId="{1C9F401C-EA9A-41CF-9FA0-5504194DEDE9}" destId="{F8734F11-1E9A-444D-8B0F-FDAD72293EA1}" srcOrd="0" destOrd="0" presId="urn:microsoft.com/office/officeart/2005/8/layout/vList6"/>
    <dgm:cxn modelId="{7EBB2451-C8CC-453B-B470-0DFDC484C40C}" type="presParOf" srcId="{1C9F401C-EA9A-41CF-9FA0-5504194DEDE9}" destId="{3621DABD-FF68-4444-B276-CED166C16D2B}" srcOrd="1" destOrd="0" presId="urn:microsoft.com/office/officeart/2005/8/layout/vList6"/>
    <dgm:cxn modelId="{CA6F7B13-79CA-43FF-9A04-5DFBF06547EE}" type="presParOf" srcId="{ABC0594E-D929-462E-83D2-11D4DB48D7E8}" destId="{C4C959E6-43A6-4E81-88B0-2045D4429162}" srcOrd="1" destOrd="0" presId="urn:microsoft.com/office/officeart/2005/8/layout/vList6"/>
    <dgm:cxn modelId="{F599AA54-37FA-41C0-9181-9FE2C9AF54AE}" type="presParOf" srcId="{ABC0594E-D929-462E-83D2-11D4DB48D7E8}" destId="{4EE3DE21-992E-4503-8C90-E210965C8024}" srcOrd="2" destOrd="0" presId="urn:microsoft.com/office/officeart/2005/8/layout/vList6"/>
    <dgm:cxn modelId="{13C64C1C-74D5-45D5-A126-9C26ECFCC547}" type="presParOf" srcId="{4EE3DE21-992E-4503-8C90-E210965C8024}" destId="{75DE140D-2220-4F6A-A1D7-503FD1FC61E9}" srcOrd="0" destOrd="0" presId="urn:microsoft.com/office/officeart/2005/8/layout/vList6"/>
    <dgm:cxn modelId="{48F5C939-E895-44D4-8491-AA447B1570A4}" type="presParOf" srcId="{4EE3DE21-992E-4503-8C90-E210965C8024}" destId="{B8ECCD48-A58A-47ED-913B-BAAB53833155}"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21DABD-FF68-4444-B276-CED166C16D2B}">
      <dsp:nvSpPr>
        <dsp:cNvPr id="0" name=""/>
        <dsp:cNvSpPr/>
      </dsp:nvSpPr>
      <dsp:spPr>
        <a:xfrm>
          <a:off x="3265608" y="300"/>
          <a:ext cx="3550074" cy="1994618"/>
        </a:xfrm>
        <a:prstGeom prst="rightArrow">
          <a:avLst>
            <a:gd name="adj1" fmla="val 75000"/>
            <a:gd name="adj2" fmla="val 50000"/>
          </a:avLst>
        </a:prstGeom>
        <a:solidFill>
          <a:schemeClr val="accent6">
            <a:lumMod val="50000"/>
            <a:alpha val="9000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r>
            <a:rPr lang="en-IN" sz="1400" b="1" kern="1200" dirty="0">
              <a:solidFill>
                <a:schemeClr val="tx1"/>
              </a:solidFill>
            </a:rPr>
            <a:t>HE IS HONEST,SINCERE,LONG SERVING,NORMALLY MALE ,</a:t>
          </a:r>
        </a:p>
        <a:p>
          <a:pPr marL="114300" lvl="1" indent="-114300" algn="l" defTabSz="622300">
            <a:lnSpc>
              <a:spcPct val="90000"/>
            </a:lnSpc>
            <a:spcBef>
              <a:spcPct val="0"/>
            </a:spcBef>
            <a:spcAft>
              <a:spcPct val="15000"/>
            </a:spcAft>
            <a:buChar char="•"/>
          </a:pPr>
          <a:r>
            <a:rPr lang="en-IN" sz="1400" b="1" kern="1200" dirty="0">
              <a:solidFill>
                <a:schemeClr val="tx1"/>
              </a:solidFill>
            </a:rPr>
            <a:t>AGE35-45,GOOD EDUCATION&amp;FIRST TIME OFFENDER.</a:t>
          </a:r>
        </a:p>
        <a:p>
          <a:pPr marL="114300" lvl="1" indent="-114300" algn="l" defTabSz="622300">
            <a:lnSpc>
              <a:spcPct val="90000"/>
            </a:lnSpc>
            <a:spcBef>
              <a:spcPct val="0"/>
            </a:spcBef>
            <a:spcAft>
              <a:spcPct val="15000"/>
            </a:spcAft>
            <a:buChar char="•"/>
          </a:pPr>
          <a:r>
            <a:rPr lang="en-IN" sz="1400" b="1" kern="1200" dirty="0">
              <a:solidFill>
                <a:schemeClr val="tx1"/>
              </a:solidFill>
            </a:rPr>
            <a:t>SUCH AN EMPLOYEE COMMITS FRAUD DUE TO MONEY NEEDS.</a:t>
          </a:r>
        </a:p>
        <a:p>
          <a:pPr marL="171450" lvl="1" indent="-171450" algn="l" defTabSz="844550">
            <a:lnSpc>
              <a:spcPct val="90000"/>
            </a:lnSpc>
            <a:spcBef>
              <a:spcPct val="0"/>
            </a:spcBef>
            <a:spcAft>
              <a:spcPct val="15000"/>
            </a:spcAft>
            <a:buChar char="•"/>
          </a:pPr>
          <a:endParaRPr lang="en-IN" sz="1900" kern="1200" dirty="0"/>
        </a:p>
      </dsp:txBody>
      <dsp:txXfrm>
        <a:off x="3265608" y="249627"/>
        <a:ext cx="2802092" cy="1495964"/>
      </dsp:txXfrm>
    </dsp:sp>
    <dsp:sp modelId="{F8734F11-1E9A-444D-8B0F-FDAD72293EA1}">
      <dsp:nvSpPr>
        <dsp:cNvPr id="0" name=""/>
        <dsp:cNvSpPr/>
      </dsp:nvSpPr>
      <dsp:spPr>
        <a:xfrm>
          <a:off x="696367" y="696507"/>
          <a:ext cx="2569241" cy="602202"/>
        </a:xfrm>
        <a:prstGeom prst="roundRect">
          <a:avLst/>
        </a:prstGeom>
        <a:solidFill>
          <a:schemeClr val="accent1">
            <a:lumMod val="7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IN" sz="2000" b="1" kern="1200" dirty="0"/>
            <a:t>ACCIDENTAL FRAUDSTERS</a:t>
          </a:r>
        </a:p>
      </dsp:txBody>
      <dsp:txXfrm>
        <a:off x="725764" y="725904"/>
        <a:ext cx="2510447" cy="543408"/>
      </dsp:txXfrm>
    </dsp:sp>
    <dsp:sp modelId="{B8ECCD48-A58A-47ED-913B-BAAB53833155}">
      <dsp:nvSpPr>
        <dsp:cNvPr id="0" name=""/>
        <dsp:cNvSpPr/>
      </dsp:nvSpPr>
      <dsp:spPr>
        <a:xfrm>
          <a:off x="3462641" y="2285192"/>
          <a:ext cx="3591586" cy="2432612"/>
        </a:xfrm>
        <a:prstGeom prst="rightArrow">
          <a:avLst>
            <a:gd name="adj1" fmla="val 75000"/>
            <a:gd name="adj2" fmla="val 50000"/>
          </a:avLst>
        </a:prstGeom>
        <a:solidFill>
          <a:schemeClr val="accent6">
            <a:lumMod val="50000"/>
            <a:alpha val="9000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r>
            <a:rPr lang="en-IN" sz="1400" b="1" kern="1200" dirty="0">
              <a:solidFill>
                <a:schemeClr val="tx1"/>
              </a:solidFill>
            </a:rPr>
            <a:t>HE IS NOT THE FIRST TIME OFFENDER.</a:t>
          </a:r>
        </a:p>
        <a:p>
          <a:pPr marL="114300" lvl="1" indent="-114300" algn="l" defTabSz="622300">
            <a:lnSpc>
              <a:spcPct val="90000"/>
            </a:lnSpc>
            <a:spcBef>
              <a:spcPct val="0"/>
            </a:spcBef>
            <a:spcAft>
              <a:spcPct val="15000"/>
            </a:spcAft>
            <a:buChar char="•"/>
          </a:pPr>
          <a:r>
            <a:rPr lang="en-IN" sz="1400" b="1" kern="1200" dirty="0">
              <a:solidFill>
                <a:schemeClr val="tx1"/>
              </a:solidFill>
            </a:rPr>
            <a:t>HE MAY OR NOT BE HIGHLY EDUCATED.KEEPS CHANGING JOBS</a:t>
          </a:r>
        </a:p>
        <a:p>
          <a:pPr marL="114300" lvl="1" indent="-114300" algn="l" defTabSz="622300">
            <a:lnSpc>
              <a:spcPct val="90000"/>
            </a:lnSpc>
            <a:spcBef>
              <a:spcPct val="0"/>
            </a:spcBef>
            <a:spcAft>
              <a:spcPct val="15000"/>
            </a:spcAft>
            <a:buChar char="•"/>
          </a:pPr>
          <a:r>
            <a:rPr lang="en-IN" sz="1400" b="1" kern="1200" dirty="0">
              <a:solidFill>
                <a:schemeClr val="tx1"/>
              </a:solidFill>
            </a:rPr>
            <a:t>.HAS APAST CRIMINAL RECORD</a:t>
          </a:r>
        </a:p>
        <a:p>
          <a:pPr marL="114300" lvl="1" indent="-114300" algn="l" defTabSz="622300">
            <a:lnSpc>
              <a:spcPct val="90000"/>
            </a:lnSpc>
            <a:spcBef>
              <a:spcPct val="0"/>
            </a:spcBef>
            <a:spcAft>
              <a:spcPct val="15000"/>
            </a:spcAft>
            <a:buChar char="•"/>
          </a:pPr>
          <a:r>
            <a:rPr lang="en-IN" sz="1400" b="1" kern="1200" dirty="0">
              <a:solidFill>
                <a:schemeClr val="tx1"/>
              </a:solidFill>
            </a:rPr>
            <a:t>LOOKS FOR AN OPPURTUNITY TO COMMIT FRAUD </a:t>
          </a:r>
        </a:p>
        <a:p>
          <a:pPr marL="114300" lvl="1" indent="-114300" algn="l" defTabSz="666750">
            <a:lnSpc>
              <a:spcPct val="90000"/>
            </a:lnSpc>
            <a:spcBef>
              <a:spcPct val="0"/>
            </a:spcBef>
            <a:spcAft>
              <a:spcPct val="15000"/>
            </a:spcAft>
            <a:buChar char="•"/>
          </a:pPr>
          <a:endParaRPr lang="en-IN" sz="1500" kern="1200" dirty="0">
            <a:solidFill>
              <a:schemeClr val="tx1"/>
            </a:solidFill>
          </a:endParaRPr>
        </a:p>
      </dsp:txBody>
      <dsp:txXfrm>
        <a:off x="3462641" y="2589269"/>
        <a:ext cx="2679357" cy="1824459"/>
      </dsp:txXfrm>
    </dsp:sp>
    <dsp:sp modelId="{75DE140D-2220-4F6A-A1D7-503FD1FC61E9}">
      <dsp:nvSpPr>
        <dsp:cNvPr id="0" name=""/>
        <dsp:cNvSpPr/>
      </dsp:nvSpPr>
      <dsp:spPr>
        <a:xfrm>
          <a:off x="457821" y="3292835"/>
          <a:ext cx="3004820" cy="417326"/>
        </a:xfrm>
        <a:prstGeom prst="roundRect">
          <a:avLst/>
        </a:prstGeom>
        <a:solidFill>
          <a:schemeClr val="accent1">
            <a:lumMod val="7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IN" sz="2400" b="1" kern="1200" dirty="0"/>
            <a:t>PREDATORS</a:t>
          </a:r>
        </a:p>
      </dsp:txBody>
      <dsp:txXfrm>
        <a:off x="478193" y="3313207"/>
        <a:ext cx="2964076" cy="376582"/>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19314" y="596019"/>
            <a:ext cx="7510506" cy="3213982"/>
          </a:xfrm>
        </p:spPr>
        <p:txBody>
          <a:bodyPr anchor="b">
            <a:normAutofit/>
          </a:bodyPr>
          <a:lstStyle>
            <a:lvl1pPr algn="ctr">
              <a:defRPr sz="40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819314" y="3886200"/>
            <a:ext cx="7510506" cy="2219108"/>
          </a:xfrm>
        </p:spPr>
        <p:txBody>
          <a:bodyPr anchor="t">
            <a:normAutofit/>
          </a:bodyPr>
          <a:lstStyle>
            <a:lvl1pPr marL="0" indent="0" algn="ctr">
              <a:buNone/>
              <a:defRPr sz="1800">
                <a:gradFill flip="none" rotWithShape="1">
                  <a:gsLst>
                    <a:gs pos="0">
                      <a:schemeClr val="tx1"/>
                    </a:gs>
                    <a:gs pos="100000">
                      <a:schemeClr val="tx1">
                        <a:lumMod val="75000"/>
                      </a:schemeClr>
                    </a:gs>
                  </a:gsLst>
                  <a:lin ang="0" scaled="1"/>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B2E4D74-8448-426A-BBB6-37CC08A3FD31}" type="datetimeFigureOut">
              <a:rPr lang="en-IN" smtClean="0"/>
              <a:t>27-03-2018</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5FEC91D-7F57-4364-8AE8-51DF6D1825D3}" type="slidenum">
              <a:rPr lang="en-IN" smtClean="0"/>
              <a:t>‹#›</a:t>
            </a:fld>
            <a:endParaRPr lang="en-IN"/>
          </a:p>
        </p:txBody>
      </p:sp>
    </p:spTree>
    <p:extLst>
      <p:ext uri="{BB962C8B-B14F-4D97-AF65-F5344CB8AC3E}">
        <p14:creationId xmlns:p14="http://schemas.microsoft.com/office/powerpoint/2010/main" val="38464782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677" y="4377485"/>
            <a:ext cx="7413007" cy="907505"/>
          </a:xfrm>
        </p:spPr>
        <p:txBody>
          <a:bodyPr anchor="b">
            <a:normAutofit/>
          </a:bodyPr>
          <a:lstStyle>
            <a:lvl1pPr algn="l">
              <a:defRPr sz="2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7678" y="996188"/>
            <a:ext cx="7301427" cy="298112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17677" y="5284990"/>
            <a:ext cx="7413007" cy="81707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B2E4D74-8448-426A-BBB6-37CC08A3FD31}" type="datetimeFigureOut">
              <a:rPr lang="en-IN" smtClean="0"/>
              <a:t>27-03-2018</a:t>
            </a:fld>
            <a:endParaRPr lang="en-IN"/>
          </a:p>
        </p:txBody>
      </p:sp>
      <p:sp>
        <p:nvSpPr>
          <p:cNvPr id="6" name="Footer Placeholder 5"/>
          <p:cNvSpPr>
            <a:spLocks noGrp="1"/>
          </p:cNvSpPr>
          <p:nvPr>
            <p:ph type="ftr" sz="quarter" idx="11"/>
          </p:nvPr>
        </p:nvSpPr>
        <p:spPr>
          <a:xfrm>
            <a:off x="917678" y="6181344"/>
            <a:ext cx="5337278" cy="365125"/>
          </a:xfrm>
        </p:spPr>
        <p:txBody>
          <a:bodyPr/>
          <a:lstStyle/>
          <a:p>
            <a:endParaRPr lang="en-IN"/>
          </a:p>
        </p:txBody>
      </p:sp>
      <p:sp>
        <p:nvSpPr>
          <p:cNvPr id="7" name="Slide Number Placeholder 6"/>
          <p:cNvSpPr>
            <a:spLocks noGrp="1"/>
          </p:cNvSpPr>
          <p:nvPr>
            <p:ph type="sldNum" sz="quarter" idx="12"/>
          </p:nvPr>
        </p:nvSpPr>
        <p:spPr/>
        <p:txBody>
          <a:bodyPr/>
          <a:lstStyle/>
          <a:p>
            <a:fld id="{85FEC91D-7F57-4364-8AE8-51DF6D1825D3}" type="slidenum">
              <a:rPr lang="en-IN" smtClean="0"/>
              <a:t>‹#›</a:t>
            </a:fld>
            <a:endParaRPr lang="en-IN"/>
          </a:p>
        </p:txBody>
      </p:sp>
    </p:spTree>
    <p:extLst>
      <p:ext uri="{BB962C8B-B14F-4D97-AF65-F5344CB8AC3E}">
        <p14:creationId xmlns:p14="http://schemas.microsoft.com/office/powerpoint/2010/main" val="32421523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18347" y="596018"/>
            <a:ext cx="7511474" cy="3137782"/>
          </a:xfrm>
        </p:spPr>
        <p:txBody>
          <a:bodyPr anchor="ctr">
            <a:normAutofit/>
          </a:bodyPr>
          <a:lstStyle>
            <a:lvl1pPr algn="l">
              <a:defRPr sz="2800" b="0" cap="all"/>
            </a:lvl1pPr>
          </a:lstStyle>
          <a:p>
            <a:r>
              <a:rPr lang="en-US"/>
              <a:t>Click to edit Master title style</a:t>
            </a:r>
            <a:endParaRPr lang="en-US" dirty="0"/>
          </a:p>
        </p:txBody>
      </p:sp>
      <p:sp>
        <p:nvSpPr>
          <p:cNvPr id="3" name="Text Placeholder 2"/>
          <p:cNvSpPr>
            <a:spLocks noGrp="1"/>
          </p:cNvSpPr>
          <p:nvPr>
            <p:ph type="body" idx="1"/>
          </p:nvPr>
        </p:nvSpPr>
        <p:spPr>
          <a:xfrm>
            <a:off x="818347" y="4343400"/>
            <a:ext cx="7511474" cy="1758660"/>
          </a:xfrm>
        </p:spPr>
        <p:txBody>
          <a:bodyPr anchor="ctr">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B2E4D74-8448-426A-BBB6-37CC08A3FD31}" type="datetimeFigureOut">
              <a:rPr lang="en-IN" smtClean="0"/>
              <a:t>27-03-2018</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5FEC91D-7F57-4364-8AE8-51DF6D1825D3}" type="slidenum">
              <a:rPr lang="en-IN" smtClean="0"/>
              <a:t>‹#›</a:t>
            </a:fld>
            <a:endParaRPr lang="en-IN"/>
          </a:p>
        </p:txBody>
      </p:sp>
    </p:spTree>
    <p:extLst>
      <p:ext uri="{BB962C8B-B14F-4D97-AF65-F5344CB8AC3E}">
        <p14:creationId xmlns:p14="http://schemas.microsoft.com/office/powerpoint/2010/main" val="42557301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583818" y="860276"/>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7888822" y="29859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084942" y="596018"/>
            <a:ext cx="6974115" cy="3044079"/>
          </a:xfrm>
        </p:spPr>
        <p:txBody>
          <a:bodyPr anchor="ctr">
            <a:normAutofit/>
          </a:bodyPr>
          <a:lstStyle>
            <a:lvl1pPr algn="l">
              <a:defRPr sz="28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256436" y="3650606"/>
            <a:ext cx="6631128" cy="381000"/>
          </a:xfrm>
        </p:spPr>
        <p:txBody>
          <a:bodyPr anchor="ctr">
            <a:normAutofit/>
          </a:bodyPr>
          <a:lstStyle>
            <a:lvl1pPr marL="0" indent="0">
              <a:buFontTx/>
              <a:buNone/>
              <a:defRPr sz="14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818347" y="4641206"/>
            <a:ext cx="7511473" cy="1447800"/>
          </a:xfrm>
        </p:spPr>
        <p:txBody>
          <a:bodyPr anchor="ctr">
            <a:normAutofit/>
          </a:bodyPr>
          <a:lstStyle>
            <a:lvl1pPr marL="0" indent="0" algn="l">
              <a:buNone/>
              <a:defRPr sz="1800">
                <a:gradFill flip="none" rotWithShape="1">
                  <a:gsLst>
                    <a:gs pos="0">
                      <a:schemeClr val="tx1"/>
                    </a:gs>
                    <a:gs pos="100000">
                      <a:schemeClr val="tx1">
                        <a:lumMod val="75000"/>
                      </a:schemeClr>
                    </a:gs>
                  </a:gsLst>
                  <a:lin ang="0" scaled="1"/>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B2E4D74-8448-426A-BBB6-37CC08A3FD31}" type="datetimeFigureOut">
              <a:rPr lang="en-IN" smtClean="0"/>
              <a:t>27-03-2018</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5FEC91D-7F57-4364-8AE8-51DF6D1825D3}" type="slidenum">
              <a:rPr lang="en-IN" smtClean="0"/>
              <a:t>‹#›</a:t>
            </a:fld>
            <a:endParaRPr lang="en-IN"/>
          </a:p>
        </p:txBody>
      </p:sp>
    </p:spTree>
    <p:extLst>
      <p:ext uri="{BB962C8B-B14F-4D97-AF65-F5344CB8AC3E}">
        <p14:creationId xmlns:p14="http://schemas.microsoft.com/office/powerpoint/2010/main" val="33685549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18347" y="3603566"/>
            <a:ext cx="7512338" cy="1468800"/>
          </a:xfrm>
        </p:spPr>
        <p:txBody>
          <a:bodyPr anchor="b">
            <a:normAutofit/>
          </a:bodyPr>
          <a:lstStyle>
            <a:lvl1pPr algn="l">
              <a:defRPr sz="2800" b="0" cap="all"/>
            </a:lvl1pPr>
          </a:lstStyle>
          <a:p>
            <a:r>
              <a:rPr lang="en-US"/>
              <a:t>Click to edit Master title style</a:t>
            </a:r>
            <a:endParaRPr lang="en-US" dirty="0"/>
          </a:p>
        </p:txBody>
      </p:sp>
      <p:sp>
        <p:nvSpPr>
          <p:cNvPr id="3" name="Text Placeholder 2"/>
          <p:cNvSpPr>
            <a:spLocks noGrp="1"/>
          </p:cNvSpPr>
          <p:nvPr>
            <p:ph type="body" idx="1"/>
          </p:nvPr>
        </p:nvSpPr>
        <p:spPr>
          <a:xfrm>
            <a:off x="821015" y="5072366"/>
            <a:ext cx="7512339" cy="1029694"/>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B2E4D74-8448-426A-BBB6-37CC08A3FD31}" type="datetimeFigureOut">
              <a:rPr lang="en-IN" smtClean="0"/>
              <a:t>27-03-2018</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5FEC91D-7F57-4364-8AE8-51DF6D1825D3}" type="slidenum">
              <a:rPr lang="en-IN" smtClean="0"/>
              <a:t>‹#›</a:t>
            </a:fld>
            <a:endParaRPr lang="en-IN"/>
          </a:p>
        </p:txBody>
      </p:sp>
    </p:spTree>
    <p:extLst>
      <p:ext uri="{BB962C8B-B14F-4D97-AF65-F5344CB8AC3E}">
        <p14:creationId xmlns:p14="http://schemas.microsoft.com/office/powerpoint/2010/main" val="23982551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extBox 12"/>
          <p:cNvSpPr txBox="1"/>
          <p:nvPr/>
        </p:nvSpPr>
        <p:spPr>
          <a:xfrm>
            <a:off x="583818" y="753851"/>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6" name="TextBox 15"/>
          <p:cNvSpPr txBox="1"/>
          <p:nvPr/>
        </p:nvSpPr>
        <p:spPr>
          <a:xfrm>
            <a:off x="7887556" y="2879498"/>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084942" y="596018"/>
            <a:ext cx="6974115" cy="2844369"/>
          </a:xfrm>
        </p:spPr>
        <p:txBody>
          <a:bodyPr anchor="ctr">
            <a:normAutofit/>
          </a:bodyPr>
          <a:lstStyle>
            <a:lvl1pPr algn="l">
              <a:defRPr sz="28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818347" y="3886200"/>
            <a:ext cx="7512338" cy="1053662"/>
          </a:xfrm>
        </p:spPr>
        <p:txBody>
          <a:bodyPr vert="horz" lIns="91440" tIns="45720" rIns="91440" bIns="45720" rtlCol="0" anchor="b">
            <a:normAutofit/>
          </a:bodyPr>
          <a:lstStyle>
            <a:lvl1pPr>
              <a:buNone/>
              <a:defRPr lang="en-US" sz="2000" b="0" cap="all" dirty="0">
                <a:ln w="3175" cmpd="sng">
                  <a:noFill/>
                </a:ln>
                <a:gradFill flip="none" rotWithShape="1">
                  <a:gsLst>
                    <a:gs pos="0">
                      <a:schemeClr val="tx1"/>
                    </a:gs>
                    <a:gs pos="100000">
                      <a:schemeClr val="tx1">
                        <a:lumMod val="75000"/>
                      </a:schemeClr>
                    </a:gs>
                  </a:gsLst>
                  <a:lin ang="0" scaled="1"/>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818347" y="4939862"/>
            <a:ext cx="7512338" cy="1162198"/>
          </a:xfrm>
        </p:spPr>
        <p:txBody>
          <a:bodyPr anchor="t">
            <a:normAutofit/>
          </a:bodyPr>
          <a:lstStyle>
            <a:lvl1pPr marL="0" indent="0" algn="l">
              <a:buNone/>
              <a:defRPr sz="1600">
                <a:gradFill flip="none" rotWithShape="1">
                  <a:gsLst>
                    <a:gs pos="0">
                      <a:schemeClr val="tx1"/>
                    </a:gs>
                    <a:gs pos="100000">
                      <a:schemeClr val="tx1">
                        <a:lumMod val="75000"/>
                      </a:schemeClr>
                    </a:gs>
                  </a:gsLst>
                  <a:lin ang="5400000" scaled="0"/>
                  <a:tileRect/>
                </a:gra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B2E4D74-8448-426A-BBB6-37CC08A3FD31}" type="datetimeFigureOut">
              <a:rPr lang="en-IN" smtClean="0"/>
              <a:t>27-03-2018</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5FEC91D-7F57-4364-8AE8-51DF6D1825D3}" type="slidenum">
              <a:rPr lang="en-IN" smtClean="0"/>
              <a:t>‹#›</a:t>
            </a:fld>
            <a:endParaRPr lang="en-IN"/>
          </a:p>
        </p:txBody>
      </p:sp>
    </p:spTree>
    <p:extLst>
      <p:ext uri="{BB962C8B-B14F-4D97-AF65-F5344CB8AC3E}">
        <p14:creationId xmlns:p14="http://schemas.microsoft.com/office/powerpoint/2010/main" val="13388408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818346" y="596018"/>
            <a:ext cx="7511473" cy="2756783"/>
          </a:xfrm>
        </p:spPr>
        <p:txBody>
          <a:bodyPr vert="horz" lIns="91440" tIns="45720" rIns="91440" bIns="45720" rtlCol="0" anchor="ctr">
            <a:normAutofit/>
          </a:bodyPr>
          <a:lstStyle>
            <a:lvl1pPr>
              <a:defRPr lang="en-US" sz="2800"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818346" y="3682941"/>
            <a:ext cx="7511473" cy="1049283"/>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818347" y="4732224"/>
            <a:ext cx="7511472" cy="1369836"/>
          </a:xfrm>
        </p:spPr>
        <p:txBody>
          <a:bodyPr anchor="t">
            <a:normAutofit/>
          </a:bodyPr>
          <a:lstStyle>
            <a:lvl1pPr marL="0" indent="0" algn="l">
              <a:buNone/>
              <a:defRPr sz="1600">
                <a:gradFill flip="none" rotWithShape="1">
                  <a:gsLst>
                    <a:gs pos="0">
                      <a:schemeClr val="tx1"/>
                    </a:gs>
                    <a:gs pos="100000">
                      <a:schemeClr val="tx1">
                        <a:lumMod val="75000"/>
                      </a:schemeClr>
                    </a:gs>
                  </a:gsLst>
                  <a:lin ang="5400000" scaled="0"/>
                  <a:tileRect/>
                </a:gra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B2E4D74-8448-426A-BBB6-37CC08A3FD31}" type="datetimeFigureOut">
              <a:rPr lang="en-IN" smtClean="0"/>
              <a:t>27-03-2018</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5FEC91D-7F57-4364-8AE8-51DF6D1825D3}" type="slidenum">
              <a:rPr lang="en-IN" smtClean="0"/>
              <a:t>‹#›</a:t>
            </a:fld>
            <a:endParaRPr lang="en-IN"/>
          </a:p>
        </p:txBody>
      </p:sp>
    </p:spTree>
    <p:extLst>
      <p:ext uri="{BB962C8B-B14F-4D97-AF65-F5344CB8AC3E}">
        <p14:creationId xmlns:p14="http://schemas.microsoft.com/office/powerpoint/2010/main" val="24077015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818347" y="596018"/>
            <a:ext cx="7511473" cy="131248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2E4D74-8448-426A-BBB6-37CC08A3FD31}" type="datetimeFigureOut">
              <a:rPr lang="en-IN" smtClean="0"/>
              <a:t>27-03-2018</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5FEC91D-7F57-4364-8AE8-51DF6D1825D3}" type="slidenum">
              <a:rPr lang="en-IN" smtClean="0"/>
              <a:t>‹#›</a:t>
            </a:fld>
            <a:endParaRPr lang="en-IN"/>
          </a:p>
        </p:txBody>
      </p:sp>
    </p:spTree>
    <p:extLst>
      <p:ext uri="{BB962C8B-B14F-4D97-AF65-F5344CB8AC3E}">
        <p14:creationId xmlns:p14="http://schemas.microsoft.com/office/powerpoint/2010/main" val="19047890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1708" y="596018"/>
            <a:ext cx="1778112" cy="550604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8347" y="596018"/>
            <a:ext cx="5624137" cy="5506042"/>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2E4D74-8448-426A-BBB6-37CC08A3FD31}" type="datetimeFigureOut">
              <a:rPr lang="en-IN" smtClean="0"/>
              <a:t>27-03-2018</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5FEC91D-7F57-4364-8AE8-51DF6D1825D3}" type="slidenum">
              <a:rPr lang="en-IN" smtClean="0"/>
              <a:t>‹#›</a:t>
            </a:fld>
            <a:endParaRPr lang="en-IN"/>
          </a:p>
        </p:txBody>
      </p:sp>
    </p:spTree>
    <p:extLst>
      <p:ext uri="{BB962C8B-B14F-4D97-AF65-F5344CB8AC3E}">
        <p14:creationId xmlns:p14="http://schemas.microsoft.com/office/powerpoint/2010/main" val="39535245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2E4D74-8448-426A-BBB6-37CC08A3FD31}" type="datetimeFigureOut">
              <a:rPr lang="en-IN" smtClean="0"/>
              <a:t>27-03-2018</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5FEC91D-7F57-4364-8AE8-51DF6D1825D3}" type="slidenum">
              <a:rPr lang="en-IN" smtClean="0"/>
              <a:t>‹#›</a:t>
            </a:fld>
            <a:endParaRPr lang="en-IN"/>
          </a:p>
        </p:txBody>
      </p:sp>
    </p:spTree>
    <p:extLst>
      <p:ext uri="{BB962C8B-B14F-4D97-AF65-F5344CB8AC3E}">
        <p14:creationId xmlns:p14="http://schemas.microsoft.com/office/powerpoint/2010/main" val="37451068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9314" y="3270698"/>
            <a:ext cx="7510506" cy="1823305"/>
          </a:xfrm>
        </p:spPr>
        <p:txBody>
          <a:bodyPr anchor="b">
            <a:normAutofit/>
          </a:bodyPr>
          <a:lstStyle>
            <a:lvl1pPr algn="r">
              <a:defRPr sz="2800" b="0" cap="all"/>
            </a:lvl1pPr>
          </a:lstStyle>
          <a:p>
            <a:r>
              <a:rPr lang="en-US"/>
              <a:t>Click to edit Master title style</a:t>
            </a:r>
            <a:endParaRPr lang="en-US" dirty="0"/>
          </a:p>
        </p:txBody>
      </p:sp>
      <p:sp>
        <p:nvSpPr>
          <p:cNvPr id="3" name="Text Placeholder 2"/>
          <p:cNvSpPr>
            <a:spLocks noGrp="1"/>
          </p:cNvSpPr>
          <p:nvPr>
            <p:ph type="body" idx="1"/>
          </p:nvPr>
        </p:nvSpPr>
        <p:spPr>
          <a:xfrm>
            <a:off x="819314" y="5103810"/>
            <a:ext cx="7510506" cy="998250"/>
          </a:xfrm>
        </p:spPr>
        <p:txBody>
          <a:bodyPr anchor="t">
            <a:normAutofit/>
          </a:bodyPr>
          <a:lstStyle>
            <a:lvl1pPr marL="0" indent="0" algn="r">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B2E4D74-8448-426A-BBB6-37CC08A3FD31}" type="datetimeFigureOut">
              <a:rPr lang="en-IN" smtClean="0"/>
              <a:t>27-03-2018</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5FEC91D-7F57-4364-8AE8-51DF6D1825D3}" type="slidenum">
              <a:rPr lang="en-IN" smtClean="0"/>
              <a:t>‹#›</a:t>
            </a:fld>
            <a:endParaRPr lang="en-IN"/>
          </a:p>
        </p:txBody>
      </p:sp>
    </p:spTree>
    <p:extLst>
      <p:ext uri="{BB962C8B-B14F-4D97-AF65-F5344CB8AC3E}">
        <p14:creationId xmlns:p14="http://schemas.microsoft.com/office/powerpoint/2010/main" val="22359010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8347" y="2060898"/>
            <a:ext cx="3685073" cy="4031331"/>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0580" y="2060898"/>
            <a:ext cx="3689239" cy="403133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B2E4D74-8448-426A-BBB6-37CC08A3FD31}" type="datetimeFigureOut">
              <a:rPr lang="en-IN" smtClean="0"/>
              <a:t>27-03-2018</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85FEC91D-7F57-4364-8AE8-51DF6D1825D3}" type="slidenum">
              <a:rPr lang="en-IN" smtClean="0"/>
              <a:t>‹#›</a:t>
            </a:fld>
            <a:endParaRPr lang="en-IN"/>
          </a:p>
        </p:txBody>
      </p:sp>
    </p:spTree>
    <p:extLst>
      <p:ext uri="{BB962C8B-B14F-4D97-AF65-F5344CB8AC3E}">
        <p14:creationId xmlns:p14="http://schemas.microsoft.com/office/powerpoint/2010/main" val="446117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6306" y="2060898"/>
            <a:ext cx="3397113" cy="733596"/>
          </a:xfrm>
        </p:spPr>
        <p:txBody>
          <a:bodyPr anchor="b">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18347" y="2786027"/>
            <a:ext cx="3685073" cy="3316033"/>
          </a:xfrm>
        </p:spPr>
        <p:txBody>
          <a:bodyPr anchor="t">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910150" y="2060898"/>
            <a:ext cx="3419670" cy="725129"/>
          </a:xfrm>
        </p:spPr>
        <p:txBody>
          <a:bodyPr anchor="b">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65" y="2786027"/>
            <a:ext cx="3701520" cy="3316033"/>
          </a:xfrm>
        </p:spPr>
        <p:txBody>
          <a:bodyPr anchor="t">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B2E4D74-8448-426A-BBB6-37CC08A3FD31}" type="datetimeFigureOut">
              <a:rPr lang="en-IN" smtClean="0"/>
              <a:t>27-03-2018</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85FEC91D-7F57-4364-8AE8-51DF6D1825D3}" type="slidenum">
              <a:rPr lang="en-IN" smtClean="0"/>
              <a:t>‹#›</a:t>
            </a:fld>
            <a:endParaRPr lang="en-IN"/>
          </a:p>
        </p:txBody>
      </p:sp>
    </p:spTree>
    <p:extLst>
      <p:ext uri="{BB962C8B-B14F-4D97-AF65-F5344CB8AC3E}">
        <p14:creationId xmlns:p14="http://schemas.microsoft.com/office/powerpoint/2010/main" val="2630917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600"/>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B2E4D74-8448-426A-BBB6-37CC08A3FD31}" type="datetimeFigureOut">
              <a:rPr lang="en-IN" smtClean="0"/>
              <a:t>27-03-2018</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85FEC91D-7F57-4364-8AE8-51DF6D1825D3}" type="slidenum">
              <a:rPr lang="en-IN" smtClean="0"/>
              <a:t>‹#›</a:t>
            </a:fld>
            <a:endParaRPr lang="en-IN"/>
          </a:p>
        </p:txBody>
      </p:sp>
    </p:spTree>
    <p:extLst>
      <p:ext uri="{BB962C8B-B14F-4D97-AF65-F5344CB8AC3E}">
        <p14:creationId xmlns:p14="http://schemas.microsoft.com/office/powerpoint/2010/main" val="18043572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2E4D74-8448-426A-BBB6-37CC08A3FD31}" type="datetimeFigureOut">
              <a:rPr lang="en-IN" smtClean="0"/>
              <a:t>27-03-2018</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85FEC91D-7F57-4364-8AE8-51DF6D1825D3}" type="slidenum">
              <a:rPr lang="en-IN" smtClean="0"/>
              <a:t>‹#›</a:t>
            </a:fld>
            <a:endParaRPr lang="en-IN"/>
          </a:p>
        </p:txBody>
      </p:sp>
    </p:spTree>
    <p:extLst>
      <p:ext uri="{BB962C8B-B14F-4D97-AF65-F5344CB8AC3E}">
        <p14:creationId xmlns:p14="http://schemas.microsoft.com/office/powerpoint/2010/main" val="15131533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8347" y="1754928"/>
            <a:ext cx="2729523" cy="1371600"/>
          </a:xfrm>
        </p:spPr>
        <p:txBody>
          <a:bodyPr anchor="b">
            <a:normAutofit/>
          </a:bodyPr>
          <a:lstStyle>
            <a:lvl1pPr algn="l">
              <a:defRPr sz="2200" b="0"/>
            </a:lvl1pPr>
          </a:lstStyle>
          <a:p>
            <a:r>
              <a:rPr lang="en-US"/>
              <a:t>Click to edit Master title style</a:t>
            </a:r>
            <a:endParaRPr lang="en-US" dirty="0"/>
          </a:p>
        </p:txBody>
      </p:sp>
      <p:sp>
        <p:nvSpPr>
          <p:cNvPr id="3" name="Content Placeholder 2"/>
          <p:cNvSpPr>
            <a:spLocks noGrp="1"/>
          </p:cNvSpPr>
          <p:nvPr>
            <p:ph idx="1"/>
          </p:nvPr>
        </p:nvSpPr>
        <p:spPr>
          <a:xfrm>
            <a:off x="3828856" y="596018"/>
            <a:ext cx="4500964" cy="5506041"/>
          </a:xfrm>
        </p:spPr>
        <p:txBody>
          <a:bodyPr anchor="ctr">
            <a:normAutofit/>
          </a:bodyPr>
          <a:lstStyle>
            <a:lvl1pPr>
              <a:defRPr sz="1800"/>
            </a:lvl1pPr>
            <a:lvl2pPr>
              <a:defRPr sz="1600"/>
            </a:lvl2pPr>
            <a:lvl3pPr>
              <a:defRPr sz="1400"/>
            </a:lvl3pPr>
            <a:lvl4pPr>
              <a:defRPr sz="1200"/>
            </a:lvl4pPr>
            <a:lvl5pPr>
              <a:defRPr sz="1100"/>
            </a:lvl5pPr>
            <a:lvl6pPr>
              <a:defRPr sz="1100"/>
            </a:lvl6pPr>
            <a:lvl7pPr>
              <a:defRPr sz="1100"/>
            </a:lvl7pPr>
            <a:lvl8pPr>
              <a:defRPr sz="1100"/>
            </a:lvl8pPr>
            <a:lvl9pPr>
              <a:defRPr sz="11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18347" y="3126528"/>
            <a:ext cx="2729523"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B2E4D74-8448-426A-BBB6-37CC08A3FD31}" type="datetimeFigureOut">
              <a:rPr lang="en-IN" smtClean="0"/>
              <a:t>27-03-2018</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85FEC91D-7F57-4364-8AE8-51DF6D1825D3}" type="slidenum">
              <a:rPr lang="en-IN" smtClean="0"/>
              <a:t>‹#›</a:t>
            </a:fld>
            <a:endParaRPr lang="en-IN"/>
          </a:p>
        </p:txBody>
      </p:sp>
    </p:spTree>
    <p:extLst>
      <p:ext uri="{BB962C8B-B14F-4D97-AF65-F5344CB8AC3E}">
        <p14:creationId xmlns:p14="http://schemas.microsoft.com/office/powerpoint/2010/main" val="9558247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8347" y="1898269"/>
            <a:ext cx="4423803" cy="1371600"/>
          </a:xfrm>
        </p:spPr>
        <p:txBody>
          <a:bodyPr anchor="b">
            <a:normAutofit/>
          </a:bodyPr>
          <a:lstStyle>
            <a:lvl1pPr algn="l">
              <a:defRPr sz="24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5515442" y="-18288"/>
            <a:ext cx="2500062"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17318" y="3269869"/>
            <a:ext cx="4423803"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523649" y="6181344"/>
            <a:ext cx="718502" cy="365125"/>
          </a:xfrm>
        </p:spPr>
        <p:txBody>
          <a:bodyPr/>
          <a:lstStyle/>
          <a:p>
            <a:fld id="{1B2E4D74-8448-426A-BBB6-37CC08A3FD31}" type="datetimeFigureOut">
              <a:rPr lang="en-IN" smtClean="0"/>
              <a:t>27-03-2018</a:t>
            </a:fld>
            <a:endParaRPr lang="en-IN"/>
          </a:p>
        </p:txBody>
      </p:sp>
      <p:sp>
        <p:nvSpPr>
          <p:cNvPr id="6" name="Footer Placeholder 5"/>
          <p:cNvSpPr>
            <a:spLocks noGrp="1"/>
          </p:cNvSpPr>
          <p:nvPr>
            <p:ph type="ftr" sz="quarter" idx="11"/>
          </p:nvPr>
        </p:nvSpPr>
        <p:spPr>
          <a:xfrm>
            <a:off x="818348" y="6181344"/>
            <a:ext cx="3705300" cy="365125"/>
          </a:xfrm>
        </p:spPr>
        <p:txBody>
          <a:bodyPr/>
          <a:lstStyle/>
          <a:p>
            <a:endParaRPr lang="en-IN"/>
          </a:p>
        </p:txBody>
      </p:sp>
      <p:sp>
        <p:nvSpPr>
          <p:cNvPr id="7" name="Slide Number Placeholder 6"/>
          <p:cNvSpPr>
            <a:spLocks noGrp="1"/>
          </p:cNvSpPr>
          <p:nvPr>
            <p:ph type="sldNum" sz="quarter" idx="12"/>
          </p:nvPr>
        </p:nvSpPr>
        <p:spPr>
          <a:xfrm>
            <a:off x="8024262" y="6181344"/>
            <a:ext cx="305186" cy="329250"/>
          </a:xfrm>
        </p:spPr>
        <p:txBody>
          <a:bodyPr/>
          <a:lstStyle/>
          <a:p>
            <a:fld id="{85FEC91D-7F57-4364-8AE8-51DF6D1825D3}" type="slidenum">
              <a:rPr lang="en-IN" smtClean="0"/>
              <a:t>‹#›</a:t>
            </a:fld>
            <a:endParaRPr lang="en-IN"/>
          </a:p>
        </p:txBody>
      </p:sp>
    </p:spTree>
    <p:extLst>
      <p:ext uri="{BB962C8B-B14F-4D97-AF65-F5344CB8AC3E}">
        <p14:creationId xmlns:p14="http://schemas.microsoft.com/office/powerpoint/2010/main" val="36718924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
          <a:fgClr>
            <a:srgbClr val="002060"/>
          </a:fgClr>
          <a:bgClr>
            <a:schemeClr val="bg1"/>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8347" y="596018"/>
            <a:ext cx="7511473" cy="131248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18348" y="2060898"/>
            <a:ext cx="7511472" cy="4041162"/>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551708" y="6178260"/>
            <a:ext cx="1287464" cy="365125"/>
          </a:xfrm>
          <a:prstGeom prst="rect">
            <a:avLst/>
          </a:prstGeom>
        </p:spPr>
        <p:txBody>
          <a:bodyPr vert="horz" lIns="91440" tIns="45720" rIns="91440" bIns="45720" rtlCol="0" anchor="ctr"/>
          <a:lstStyle>
            <a:lvl1pPr algn="r">
              <a:defRPr sz="800" b="1" i="0">
                <a:solidFill>
                  <a:schemeClr val="tx1">
                    <a:lumMod val="75000"/>
                  </a:schemeClr>
                </a:solidFill>
                <a:effectLst>
                  <a:outerShdw blurRad="50800" dist="38100" dir="2700000" algn="tl" rotWithShape="0">
                    <a:srgbClr val="000000">
                      <a:alpha val="43000"/>
                    </a:srgbClr>
                  </a:outerShdw>
                </a:effectLst>
                <a:latin typeface="+mn-lt"/>
              </a:defRPr>
            </a:lvl1pPr>
          </a:lstStyle>
          <a:p>
            <a:fld id="{1B2E4D74-8448-426A-BBB6-37CC08A3FD31}" type="datetimeFigureOut">
              <a:rPr lang="en-IN" smtClean="0"/>
              <a:t>27-03-2018</a:t>
            </a:fld>
            <a:endParaRPr lang="en-IN"/>
          </a:p>
        </p:txBody>
      </p:sp>
      <p:sp>
        <p:nvSpPr>
          <p:cNvPr id="5" name="Footer Placeholder 4"/>
          <p:cNvSpPr>
            <a:spLocks noGrp="1"/>
          </p:cNvSpPr>
          <p:nvPr>
            <p:ph type="ftr" sz="quarter" idx="3"/>
          </p:nvPr>
        </p:nvSpPr>
        <p:spPr>
          <a:xfrm>
            <a:off x="818347" y="6178260"/>
            <a:ext cx="5624137" cy="365125"/>
          </a:xfrm>
          <a:prstGeom prst="rect">
            <a:avLst/>
          </a:prstGeom>
        </p:spPr>
        <p:txBody>
          <a:bodyPr vert="horz" lIns="91440" tIns="45720" rIns="91440" bIns="45720" rtlCol="0" anchor="ctr"/>
          <a:lstStyle>
            <a:lvl1pPr algn="l">
              <a:defRPr sz="8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IN"/>
          </a:p>
        </p:txBody>
      </p:sp>
      <p:sp>
        <p:nvSpPr>
          <p:cNvPr id="6" name="Slide Number Placeholder 5"/>
          <p:cNvSpPr>
            <a:spLocks noGrp="1"/>
          </p:cNvSpPr>
          <p:nvPr>
            <p:ph type="sldNum" sz="quarter" idx="4"/>
          </p:nvPr>
        </p:nvSpPr>
        <p:spPr>
          <a:xfrm>
            <a:off x="7917202" y="6178260"/>
            <a:ext cx="413483" cy="365125"/>
          </a:xfrm>
          <a:prstGeom prst="rect">
            <a:avLst/>
          </a:prstGeom>
        </p:spPr>
        <p:txBody>
          <a:bodyPr vert="horz" lIns="91440" tIns="45720" rIns="91440" bIns="45720" rtlCol="0" anchor="ctr"/>
          <a:lstStyle>
            <a:lvl1pPr algn="r">
              <a:defRPr sz="800" b="1" i="0">
                <a:solidFill>
                  <a:schemeClr val="tx1">
                    <a:lumMod val="75000"/>
                  </a:schemeClr>
                </a:solidFill>
                <a:effectLst>
                  <a:outerShdw blurRad="50800" dist="38100" dir="2700000" algn="tl" rotWithShape="0">
                    <a:srgbClr val="000000">
                      <a:alpha val="43000"/>
                    </a:srgbClr>
                  </a:outerShdw>
                </a:effectLst>
                <a:latin typeface="+mn-lt"/>
              </a:defRPr>
            </a:lvl1pPr>
          </a:lstStyle>
          <a:p>
            <a:fld id="{85FEC91D-7F57-4364-8AE8-51DF6D1825D3}" type="slidenum">
              <a:rPr lang="en-IN" smtClean="0"/>
              <a:t>‹#›</a:t>
            </a:fld>
            <a:endParaRPr lang="en-IN"/>
          </a:p>
        </p:txBody>
      </p:sp>
    </p:spTree>
    <p:extLst>
      <p:ext uri="{BB962C8B-B14F-4D97-AF65-F5344CB8AC3E}">
        <p14:creationId xmlns:p14="http://schemas.microsoft.com/office/powerpoint/2010/main" val="857706764"/>
      </p:ext>
    </p:extLst>
  </p:cSld>
  <p:clrMap bg1="dk1" tx1="lt1" bg2="dk2" tx2="lt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6" r:id="rId12"/>
    <p:sldLayoutId id="2147483817" r:id="rId13"/>
    <p:sldLayoutId id="2147483818" r:id="rId14"/>
    <p:sldLayoutId id="2147483819" r:id="rId15"/>
    <p:sldLayoutId id="2147483820" r:id="rId16"/>
    <p:sldLayoutId id="2147483821" r:id="rId17"/>
  </p:sldLayoutIdLst>
  <p:txStyles>
    <p:titleStyle>
      <a:lvl1pPr algn="l" defTabSz="457200" rtl="0" eaLnBrk="1" latinLnBrk="0" hangingPunct="1">
        <a:spcBef>
          <a:spcPct val="0"/>
        </a:spcBef>
        <a:buNone/>
        <a:defRPr sz="2800" kern="1200" cap="all">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30000"/>
        <a:buFont typeface="Arial"/>
        <a:buChar char="•"/>
        <a:defRPr sz="18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30000"/>
        <a:buFont typeface="Arial"/>
        <a:buChar char="•"/>
        <a:defRPr sz="16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30000"/>
        <a:buFont typeface="Arial"/>
        <a:buChar char="•"/>
        <a:defRPr sz="14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30000"/>
        <a:buFont typeface="Arial"/>
        <a:buChar char="•"/>
        <a:defRPr sz="14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30000"/>
        <a:buFont typeface="Arial"/>
        <a:buChar char="•"/>
        <a:defRPr sz="12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30000"/>
        <a:buFont typeface="Arial"/>
        <a:buChar char="•"/>
        <a:defRPr sz="1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30000"/>
        <a:buFont typeface="Arial"/>
        <a:buChar char="•"/>
        <a:defRPr sz="1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30000"/>
        <a:buFont typeface="Arial"/>
        <a:buChar char="•"/>
        <a:defRPr sz="1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hyperlink" Target="http://sicherheitskultur.at/notizen_2_08.htm#inside"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pct50">
          <a:fgClr>
            <a:schemeClr val="bg1">
              <a:lumMod val="95000"/>
              <a:lumOff val="5000"/>
            </a:schemeClr>
          </a:fgClr>
          <a:bgClr>
            <a:schemeClr val="bg1"/>
          </a:bgClr>
        </a:patt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13260D-6878-4D0E-9754-0197B62A5194}"/>
              </a:ext>
            </a:extLst>
          </p:cNvPr>
          <p:cNvSpPr>
            <a:spLocks noGrp="1"/>
          </p:cNvSpPr>
          <p:nvPr>
            <p:ph type="title"/>
          </p:nvPr>
        </p:nvSpPr>
        <p:spPr>
          <a:xfrm>
            <a:off x="628650" y="754380"/>
            <a:ext cx="5269230" cy="582930"/>
          </a:xfrm>
          <a:solidFill>
            <a:srgbClr val="002060"/>
          </a:solidFill>
        </p:spPr>
        <p:txBody>
          <a:bodyPr>
            <a:noAutofit/>
          </a:bodyPr>
          <a:lstStyle/>
          <a:p>
            <a:r>
              <a:rPr lang="en-IN" sz="2000" b="1" dirty="0">
                <a:solidFill>
                  <a:schemeClr val="tx1"/>
                </a:solidFill>
              </a:rPr>
              <a:t>Visit:</a:t>
            </a:r>
            <a:br>
              <a:rPr lang="en-IN" sz="2000" b="1" dirty="0">
                <a:solidFill>
                  <a:schemeClr val="tx1"/>
                </a:solidFill>
              </a:rPr>
            </a:br>
            <a:r>
              <a:rPr lang="en-IN" sz="2000" b="1" dirty="0">
                <a:solidFill>
                  <a:schemeClr val="tx1"/>
                </a:solidFill>
              </a:rPr>
              <a:t>www.fraudsdetection.com</a:t>
            </a:r>
          </a:p>
        </p:txBody>
      </p:sp>
      <p:sp>
        <p:nvSpPr>
          <p:cNvPr id="9" name="Content Placeholder 8">
            <a:extLst>
              <a:ext uri="{FF2B5EF4-FFF2-40B4-BE49-F238E27FC236}">
                <a16:creationId xmlns:a16="http://schemas.microsoft.com/office/drawing/2014/main" id="{7D02367A-8073-4E07-B9EE-FE8F9E11F2CA}"/>
              </a:ext>
            </a:extLst>
          </p:cNvPr>
          <p:cNvSpPr>
            <a:spLocks noGrp="1"/>
          </p:cNvSpPr>
          <p:nvPr>
            <p:ph idx="1"/>
          </p:nvPr>
        </p:nvSpPr>
        <p:spPr>
          <a:solidFill>
            <a:schemeClr val="accent6">
              <a:lumMod val="50000"/>
            </a:schemeClr>
          </a:solidFill>
        </p:spPr>
        <p:txBody>
          <a:bodyPr>
            <a:normAutofit/>
            <a:scene3d>
              <a:camera prst="isometricOffAxis1Right"/>
              <a:lightRig rig="threePt" dir="t"/>
            </a:scene3d>
          </a:bodyPr>
          <a:lstStyle/>
          <a:p>
            <a:pPr marL="0" indent="0">
              <a:buNone/>
            </a:pPr>
            <a:r>
              <a:rPr lang="en-IN" sz="2800" b="1" dirty="0">
                <a:solidFill>
                  <a:schemeClr val="tx1"/>
                </a:solidFill>
              </a:rPr>
              <a:t>Stop fraud </a:t>
            </a:r>
          </a:p>
          <a:p>
            <a:pPr marL="0" indent="0">
              <a:buNone/>
            </a:pPr>
            <a:r>
              <a:rPr lang="en-IN" sz="2800" b="1" dirty="0">
                <a:solidFill>
                  <a:schemeClr val="tx1"/>
                </a:solidFill>
              </a:rPr>
              <a:t>          </a:t>
            </a:r>
          </a:p>
          <a:p>
            <a:pPr marL="0" indent="0">
              <a:buNone/>
            </a:pPr>
            <a:r>
              <a:rPr lang="en-IN" sz="2800" b="1" dirty="0">
                <a:solidFill>
                  <a:schemeClr val="tx1"/>
                </a:solidFill>
              </a:rPr>
              <a:t>detect fraud </a:t>
            </a:r>
          </a:p>
          <a:p>
            <a:pPr marL="0" indent="0">
              <a:buNone/>
            </a:pPr>
            <a:r>
              <a:rPr lang="en-IN" sz="2800" b="1" dirty="0">
                <a:solidFill>
                  <a:schemeClr val="tx1"/>
                </a:solidFill>
              </a:rPr>
              <a:t>                        </a:t>
            </a:r>
          </a:p>
          <a:p>
            <a:pPr marL="0" indent="0">
              <a:buNone/>
            </a:pPr>
            <a:r>
              <a:rPr lang="en-IN" sz="2800" b="1" dirty="0">
                <a:solidFill>
                  <a:schemeClr val="tx1"/>
                </a:solidFill>
              </a:rPr>
              <a:t> prevent fraud</a:t>
            </a:r>
          </a:p>
        </p:txBody>
      </p:sp>
      <p:pic>
        <p:nvPicPr>
          <p:cNvPr id="11" name="Picture 10">
            <a:extLst>
              <a:ext uri="{FF2B5EF4-FFF2-40B4-BE49-F238E27FC236}">
                <a16:creationId xmlns:a16="http://schemas.microsoft.com/office/drawing/2014/main" id="{AA2ED078-E31A-4E18-AE74-9CBA9990AC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29573" y="2281254"/>
            <a:ext cx="2171700" cy="1800225"/>
          </a:xfrm>
          <a:prstGeom prst="rect">
            <a:avLst/>
          </a:prstGeom>
          <a:effectLst>
            <a:glow rad="228600">
              <a:schemeClr val="bg2">
                <a:lumMod val="60000"/>
                <a:lumOff val="40000"/>
                <a:alpha val="40000"/>
              </a:schemeClr>
            </a:glow>
            <a:innerShdw blurRad="63500" dist="50800" dir="10800000">
              <a:prstClr val="black">
                <a:alpha val="50000"/>
              </a:prstClr>
            </a:innerShdw>
            <a:reflection blurRad="6350" stA="50000" endA="295" endPos="92000" dist="101600" dir="5400000" sy="-100000" algn="bl" rotWithShape="0"/>
          </a:effectLst>
        </p:spPr>
      </p:pic>
      <p:sp>
        <p:nvSpPr>
          <p:cNvPr id="6" name="Star: 4 Points 5">
            <a:extLst>
              <a:ext uri="{FF2B5EF4-FFF2-40B4-BE49-F238E27FC236}">
                <a16:creationId xmlns:a16="http://schemas.microsoft.com/office/drawing/2014/main" id="{BF5F88F8-C3C6-4D91-BF66-85090BC03FE4}"/>
              </a:ext>
            </a:extLst>
          </p:cNvPr>
          <p:cNvSpPr/>
          <p:nvPr/>
        </p:nvSpPr>
        <p:spPr>
          <a:xfrm>
            <a:off x="2657228" y="2586439"/>
            <a:ext cx="914400" cy="543341"/>
          </a:xfrm>
          <a:prstGeom prst="star4">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Star: 4 Points 6">
            <a:extLst>
              <a:ext uri="{FF2B5EF4-FFF2-40B4-BE49-F238E27FC236}">
                <a16:creationId xmlns:a16="http://schemas.microsoft.com/office/drawing/2014/main" id="{02C01A02-862F-48A2-A586-6CA01AA87B48}"/>
              </a:ext>
            </a:extLst>
          </p:cNvPr>
          <p:cNvSpPr/>
          <p:nvPr/>
        </p:nvSpPr>
        <p:spPr>
          <a:xfrm>
            <a:off x="3097780" y="4790333"/>
            <a:ext cx="914400" cy="576469"/>
          </a:xfrm>
          <a:prstGeom prst="star4">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Star: 4 Points 7">
            <a:extLst>
              <a:ext uri="{FF2B5EF4-FFF2-40B4-BE49-F238E27FC236}">
                <a16:creationId xmlns:a16="http://schemas.microsoft.com/office/drawing/2014/main" id="{2DA47198-B207-410B-8E2D-6490C85F80BA}"/>
              </a:ext>
            </a:extLst>
          </p:cNvPr>
          <p:cNvSpPr/>
          <p:nvPr/>
        </p:nvSpPr>
        <p:spPr>
          <a:xfrm>
            <a:off x="2809239" y="3581698"/>
            <a:ext cx="914400" cy="773282"/>
          </a:xfrm>
          <a:prstGeom prst="star4">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4033624278"/>
      </p:ext>
    </p:extLst>
  </p:cSld>
  <p:clrMapOvr>
    <a:masterClrMapping/>
  </p:clrMapOvr>
  <mc:AlternateContent xmlns:mc="http://schemas.openxmlformats.org/markup-compatibility/2006" xmlns:p14="http://schemas.microsoft.com/office/powerpoint/2010/main">
    <mc:Choice Requires="p14">
      <p:transition spd="slow" p14:dur="2000" advTm="261150"/>
    </mc:Choice>
    <mc:Fallback xmlns="">
      <p:transition spd="slow" advTm="261150"/>
    </mc:Fallback>
  </mc:AlternateContent>
  <p:extLst mod="1"/>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13DF8-33DA-4232-8F97-7DEF90916DDF}"/>
              </a:ext>
            </a:extLst>
          </p:cNvPr>
          <p:cNvSpPr>
            <a:spLocks noGrp="1"/>
          </p:cNvSpPr>
          <p:nvPr>
            <p:ph type="title"/>
          </p:nvPr>
        </p:nvSpPr>
        <p:spPr>
          <a:xfrm>
            <a:off x="768627" y="596018"/>
            <a:ext cx="4691269" cy="848470"/>
          </a:xfrm>
          <a:solidFill>
            <a:srgbClr val="002060"/>
          </a:solidFill>
        </p:spPr>
        <p:txBody>
          <a:bodyPr>
            <a:normAutofit/>
          </a:bodyPr>
          <a:lstStyle/>
          <a:p>
            <a:r>
              <a:rPr lang="en-IN" sz="2000" b="1" dirty="0"/>
              <a:t>AREAS OF FORENSIC ACCOUNTING    </a:t>
            </a:r>
          </a:p>
        </p:txBody>
      </p:sp>
      <p:sp>
        <p:nvSpPr>
          <p:cNvPr id="3" name="Content Placeholder 2">
            <a:extLst>
              <a:ext uri="{FF2B5EF4-FFF2-40B4-BE49-F238E27FC236}">
                <a16:creationId xmlns:a16="http://schemas.microsoft.com/office/drawing/2014/main" id="{208D3FF4-FC5F-4F0A-BAD1-FC537D671BD7}"/>
              </a:ext>
            </a:extLst>
          </p:cNvPr>
          <p:cNvSpPr>
            <a:spLocks noGrp="1"/>
          </p:cNvSpPr>
          <p:nvPr>
            <p:ph idx="1"/>
          </p:nvPr>
        </p:nvSpPr>
        <p:spPr>
          <a:xfrm>
            <a:off x="818348" y="1855305"/>
            <a:ext cx="6854661" cy="3882886"/>
          </a:xfrm>
          <a:solidFill>
            <a:schemeClr val="accent6">
              <a:lumMod val="50000"/>
            </a:schemeClr>
          </a:solidFill>
        </p:spPr>
        <p:txBody>
          <a:bodyPr>
            <a:normAutofit/>
          </a:bodyPr>
          <a:lstStyle/>
          <a:p>
            <a:pPr>
              <a:buFont typeface="Arial" panose="020B0604020202020204" pitchFamily="34" charset="0"/>
              <a:buChar char="•"/>
            </a:pPr>
            <a:r>
              <a:rPr lang="en-IN" sz="1200" b="1" dirty="0"/>
              <a:t>BANKRUPTACY,INSOLVENCY &amp; REORGANISATION</a:t>
            </a:r>
          </a:p>
          <a:p>
            <a:pPr>
              <a:buFont typeface="Arial" panose="020B0604020202020204" pitchFamily="34" charset="0"/>
              <a:buChar char="•"/>
            </a:pPr>
            <a:r>
              <a:rPr lang="en-IN" sz="1200" b="1" dirty="0"/>
              <a:t>WORK FRAUD INVESTIGATIONS</a:t>
            </a:r>
          </a:p>
          <a:p>
            <a:pPr>
              <a:buFont typeface="Arial" panose="020B0604020202020204" pitchFamily="34" charset="0"/>
              <a:buChar char="•"/>
            </a:pPr>
            <a:r>
              <a:rPr lang="en-IN" sz="1200" b="1" dirty="0"/>
              <a:t>COMPUTER FORENSICS </a:t>
            </a:r>
          </a:p>
          <a:p>
            <a:pPr>
              <a:buFont typeface="Arial" panose="020B0604020202020204" pitchFamily="34" charset="0"/>
              <a:buChar char="•"/>
            </a:pPr>
            <a:r>
              <a:rPr lang="en-IN" sz="1200" b="1" dirty="0"/>
              <a:t>PROFESSIONAL NEGLIGENCE</a:t>
            </a:r>
          </a:p>
          <a:p>
            <a:pPr>
              <a:buFont typeface="Arial" panose="020B0604020202020204" pitchFamily="34" charset="0"/>
              <a:buChar char="•"/>
            </a:pPr>
            <a:r>
              <a:rPr lang="en-IN" sz="1200" b="1" dirty="0"/>
              <a:t>VALUATION OF BUSINESSES</a:t>
            </a:r>
          </a:p>
          <a:p>
            <a:pPr>
              <a:buFont typeface="Arial" panose="020B0604020202020204" pitchFamily="34" charset="0"/>
              <a:buChar char="•"/>
            </a:pPr>
            <a:r>
              <a:rPr lang="en-IN" sz="1200" b="1" dirty="0"/>
              <a:t>EMPLOYEE EMBEZZELMENTS</a:t>
            </a:r>
          </a:p>
          <a:p>
            <a:pPr>
              <a:buFont typeface="Arial" panose="020B0604020202020204" pitchFamily="34" charset="0"/>
              <a:buChar char="•"/>
            </a:pPr>
            <a:r>
              <a:rPr lang="en-IN" sz="1200" b="1" dirty="0"/>
              <a:t>VENDOR &amp; CUSTOMER FRAUDS</a:t>
            </a:r>
          </a:p>
          <a:p>
            <a:pPr>
              <a:buFont typeface="Arial" panose="020B0604020202020204" pitchFamily="34" charset="0"/>
              <a:buChar char="•"/>
            </a:pPr>
            <a:r>
              <a:rPr lang="en-IN" sz="1200" b="1" dirty="0"/>
              <a:t>MANAGEMENT FRAUDS &amp; STOCK MARKET SCAMS.</a:t>
            </a:r>
          </a:p>
          <a:p>
            <a:pPr>
              <a:buFont typeface="Arial" panose="020B0604020202020204" pitchFamily="34" charset="0"/>
              <a:buChar char="•"/>
            </a:pPr>
            <a:r>
              <a:rPr lang="en-IN" sz="1200" b="1" dirty="0"/>
              <a:t>SOCIAL MEDIA FRAUDS-FACEBOOK ETC</a:t>
            </a:r>
          </a:p>
          <a:p>
            <a:pPr>
              <a:buFont typeface="Arial" panose="020B0604020202020204" pitchFamily="34" charset="0"/>
              <a:buChar char="•"/>
            </a:pPr>
            <a:r>
              <a:rPr lang="en-IN" sz="1200" b="1" dirty="0"/>
              <a:t>ONLINE DATING FRAUDS.</a:t>
            </a:r>
          </a:p>
          <a:p>
            <a:pPr>
              <a:buFont typeface="Arial" panose="020B0604020202020204" pitchFamily="34" charset="0"/>
              <a:buChar char="•"/>
            </a:pPr>
            <a:r>
              <a:rPr lang="en-IN" sz="1200" b="1" dirty="0"/>
              <a:t>INTELLECTUAL PROPERTY RIGHTS FRAUDS</a:t>
            </a:r>
          </a:p>
        </p:txBody>
      </p:sp>
    </p:spTree>
    <p:extLst>
      <p:ext uri="{BB962C8B-B14F-4D97-AF65-F5344CB8AC3E}">
        <p14:creationId xmlns:p14="http://schemas.microsoft.com/office/powerpoint/2010/main" val="3596782100"/>
      </p:ext>
    </p:extLst>
  </p:cSld>
  <p:clrMapOvr>
    <a:masterClrMapping/>
  </p:clrMapOvr>
  <mc:AlternateContent xmlns:mc="http://schemas.openxmlformats.org/markup-compatibility/2006" xmlns:p14="http://schemas.microsoft.com/office/powerpoint/2010/main">
    <mc:Choice Requires="p14">
      <p:transition spd="slow" p14:dur="2000" advTm="79"/>
    </mc:Choice>
    <mc:Fallback xmlns="">
      <p:transition spd="slow" advTm="79"/>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C0DC7-C9D8-4DF0-B1A5-AA6DA5EF5D4D}"/>
              </a:ext>
            </a:extLst>
          </p:cNvPr>
          <p:cNvSpPr>
            <a:spLocks noGrp="1"/>
          </p:cNvSpPr>
          <p:nvPr>
            <p:ph type="title"/>
          </p:nvPr>
        </p:nvSpPr>
        <p:spPr>
          <a:xfrm>
            <a:off x="818347" y="596018"/>
            <a:ext cx="4987367" cy="710268"/>
          </a:xfrm>
          <a:solidFill>
            <a:srgbClr val="002060"/>
          </a:solidFill>
        </p:spPr>
        <p:txBody>
          <a:bodyPr>
            <a:normAutofit/>
          </a:bodyPr>
          <a:lstStyle/>
          <a:p>
            <a:r>
              <a:rPr lang="en-IN" sz="2000" b="1" dirty="0"/>
              <a:t>FORENSIC INVESTIGATIVE TECHNIQUES</a:t>
            </a:r>
          </a:p>
        </p:txBody>
      </p:sp>
      <p:sp>
        <p:nvSpPr>
          <p:cNvPr id="3" name="Content Placeholder 2">
            <a:extLst>
              <a:ext uri="{FF2B5EF4-FFF2-40B4-BE49-F238E27FC236}">
                <a16:creationId xmlns:a16="http://schemas.microsoft.com/office/drawing/2014/main" id="{1C42882E-68D7-467F-B4A3-2BF103D38A8E}"/>
              </a:ext>
            </a:extLst>
          </p:cNvPr>
          <p:cNvSpPr>
            <a:spLocks noGrp="1"/>
          </p:cNvSpPr>
          <p:nvPr>
            <p:ph idx="1"/>
          </p:nvPr>
        </p:nvSpPr>
        <p:spPr>
          <a:solidFill>
            <a:schemeClr val="accent6">
              <a:lumMod val="50000"/>
            </a:schemeClr>
          </a:solidFill>
        </p:spPr>
        <p:txBody>
          <a:bodyPr/>
          <a:lstStyle/>
          <a:p>
            <a:r>
              <a:rPr lang="en-IN" b="1" dirty="0"/>
              <a:t>INTERVIWES WITH ALL PERSONS CONCERNED</a:t>
            </a:r>
          </a:p>
          <a:p>
            <a:r>
              <a:rPr lang="en-IN" b="1" dirty="0"/>
              <a:t>PUBLIC DOCUMENTS REVIEW</a:t>
            </a:r>
          </a:p>
          <a:p>
            <a:r>
              <a:rPr lang="en-IN" b="1" dirty="0"/>
              <a:t>CONFIDENTIAL SOURCES</a:t>
            </a:r>
          </a:p>
          <a:p>
            <a:r>
              <a:rPr lang="en-IN" b="1" dirty="0"/>
              <a:t>ANALYSIS OF FINANCIAL TRANSACTIONS</a:t>
            </a:r>
          </a:p>
          <a:p>
            <a:r>
              <a:rPr lang="en-IN" b="1" dirty="0"/>
              <a:t>ELECTRONIC SURVEILLANCE &amp; UNDERCOVER OPERATIONS</a:t>
            </a:r>
          </a:p>
        </p:txBody>
      </p:sp>
    </p:spTree>
    <p:extLst>
      <p:ext uri="{BB962C8B-B14F-4D97-AF65-F5344CB8AC3E}">
        <p14:creationId xmlns:p14="http://schemas.microsoft.com/office/powerpoint/2010/main" val="2205627193"/>
      </p:ext>
    </p:extLst>
  </p:cSld>
  <p:clrMapOvr>
    <a:masterClrMapping/>
  </p:clrMapOvr>
  <mc:AlternateContent xmlns:mc="http://schemas.openxmlformats.org/markup-compatibility/2006" xmlns:p14="http://schemas.microsoft.com/office/powerpoint/2010/main">
    <mc:Choice Requires="p14">
      <p:transition spd="slow" p14:dur="2000" advTm="85"/>
    </mc:Choice>
    <mc:Fallback xmlns="">
      <p:transition spd="slow" advTm="85"/>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F4044-888A-4099-BE7C-E4CB69F21A07}"/>
              </a:ext>
            </a:extLst>
          </p:cNvPr>
          <p:cNvSpPr>
            <a:spLocks noGrp="1"/>
          </p:cNvSpPr>
          <p:nvPr>
            <p:ph type="title"/>
          </p:nvPr>
        </p:nvSpPr>
        <p:spPr>
          <a:xfrm>
            <a:off x="818347" y="596018"/>
            <a:ext cx="7511473" cy="874973"/>
          </a:xfrm>
          <a:solidFill>
            <a:srgbClr val="002060"/>
          </a:solidFill>
        </p:spPr>
        <p:txBody>
          <a:bodyPr>
            <a:normAutofit/>
          </a:bodyPr>
          <a:lstStyle/>
          <a:p>
            <a:pPr algn="ctr"/>
            <a:r>
              <a:rPr lang="en-IN" sz="2700" b="1" dirty="0"/>
              <a:t>AREA OF FRAUD EXAMINATION</a:t>
            </a:r>
            <a:endParaRPr lang="en-IN" b="1" dirty="0"/>
          </a:p>
        </p:txBody>
      </p:sp>
      <p:sp>
        <p:nvSpPr>
          <p:cNvPr id="3" name="Content Placeholder 2">
            <a:extLst>
              <a:ext uri="{FF2B5EF4-FFF2-40B4-BE49-F238E27FC236}">
                <a16:creationId xmlns:a16="http://schemas.microsoft.com/office/drawing/2014/main" id="{DCAE706B-B9A1-4B57-922E-C5ED1B9F0821}"/>
              </a:ext>
            </a:extLst>
          </p:cNvPr>
          <p:cNvSpPr>
            <a:spLocks noGrp="1"/>
          </p:cNvSpPr>
          <p:nvPr>
            <p:ph idx="1"/>
          </p:nvPr>
        </p:nvSpPr>
        <p:spPr>
          <a:xfrm>
            <a:off x="818348" y="2060899"/>
            <a:ext cx="7511472" cy="3412250"/>
          </a:xfrm>
          <a:solidFill>
            <a:schemeClr val="accent6">
              <a:lumMod val="50000"/>
            </a:schemeClr>
          </a:solidFill>
        </p:spPr>
        <p:txBody>
          <a:bodyPr>
            <a:normAutofit fontScale="25000" lnSpcReduction="20000"/>
          </a:bodyPr>
          <a:lstStyle/>
          <a:p>
            <a:endParaRPr lang="en-IN" dirty="0"/>
          </a:p>
          <a:p>
            <a:endParaRPr lang="en-IN" dirty="0"/>
          </a:p>
          <a:p>
            <a:endParaRPr lang="en-IN" dirty="0"/>
          </a:p>
          <a:p>
            <a:endParaRPr lang="en-IN" dirty="0"/>
          </a:p>
          <a:p>
            <a:endParaRPr lang="en-IN" dirty="0"/>
          </a:p>
          <a:p>
            <a:endParaRPr lang="en-IN" dirty="0"/>
          </a:p>
          <a:p>
            <a:pPr marL="0" indent="0">
              <a:buNone/>
            </a:pPr>
            <a:endParaRPr lang="en-IN" sz="4300" dirty="0"/>
          </a:p>
          <a:p>
            <a:pPr marL="0" indent="0">
              <a:buNone/>
            </a:pPr>
            <a:endParaRPr lang="en-IN" sz="4300" dirty="0"/>
          </a:p>
          <a:p>
            <a:pPr marL="0" indent="0">
              <a:buNone/>
            </a:pPr>
            <a:endParaRPr lang="en-IN" sz="4300" dirty="0"/>
          </a:p>
          <a:p>
            <a:pPr marL="0" indent="0">
              <a:buNone/>
            </a:pPr>
            <a:endParaRPr lang="en-IN" sz="4300" dirty="0"/>
          </a:p>
          <a:p>
            <a:pPr marL="0" indent="0">
              <a:buNone/>
            </a:pPr>
            <a:endParaRPr lang="en-IN" sz="4300" dirty="0"/>
          </a:p>
          <a:p>
            <a:pPr marL="0" indent="0">
              <a:buNone/>
            </a:pPr>
            <a:endParaRPr lang="en-IN" sz="4300" dirty="0"/>
          </a:p>
          <a:p>
            <a:pPr marL="0" indent="0">
              <a:buNone/>
            </a:pPr>
            <a:r>
              <a:rPr lang="en-IN" sz="5600" b="1" dirty="0"/>
              <a:t>FRAUD EXAMINATION IS CONDUCTED ON THE ASSUMPTION THAT A FRAUD HAS OCCURRED AND ALITIGATION WILL FOLLOW.</a:t>
            </a:r>
          </a:p>
          <a:p>
            <a:pPr marL="0" indent="0">
              <a:buNone/>
            </a:pPr>
            <a:endParaRPr lang="en-IN" sz="5600" b="1" dirty="0"/>
          </a:p>
          <a:p>
            <a:pPr marL="0" indent="0">
              <a:buNone/>
            </a:pPr>
            <a:r>
              <a:rPr lang="en-IN" sz="5600" b="1" dirty="0"/>
              <a:t> HE THUS COLLECTS ALL FACTS &amp; EVIDENCE  TO HELP ESTABLISH WHAT HAPPENED,IDENTIFY THE RESPONSIBLE PARTY AND SUGGEST REMEDIAL MEASURES.</a:t>
            </a:r>
          </a:p>
          <a:p>
            <a:pPr marL="0" indent="0">
              <a:buNone/>
            </a:pPr>
            <a:endParaRPr lang="en-IN" sz="5600" b="1" dirty="0"/>
          </a:p>
          <a:p>
            <a:pPr marL="0" indent="0">
              <a:buNone/>
            </a:pPr>
            <a:r>
              <a:rPr lang="en-IN" sz="5600" b="1" u="sng" dirty="0"/>
              <a:t>Fraud theory approach involves:</a:t>
            </a:r>
          </a:p>
          <a:p>
            <a:pPr>
              <a:buFont typeface="Arial" panose="020B0604020202020204" pitchFamily="34" charset="0"/>
              <a:buChar char="•"/>
            </a:pPr>
            <a:r>
              <a:rPr lang="en-IN" sz="5600" b="1" dirty="0"/>
              <a:t>Analysing data    </a:t>
            </a:r>
          </a:p>
          <a:p>
            <a:pPr>
              <a:buFont typeface="Arial" panose="020B0604020202020204" pitchFamily="34" charset="0"/>
              <a:buChar char="•"/>
            </a:pPr>
            <a:r>
              <a:rPr lang="en-IN" sz="5600" b="1" dirty="0"/>
              <a:t>creating &amp; testing a hypothesis   </a:t>
            </a:r>
          </a:p>
          <a:p>
            <a:pPr>
              <a:buFont typeface="Arial" panose="020B0604020202020204" pitchFamily="34" charset="0"/>
              <a:buChar char="•"/>
            </a:pPr>
            <a:r>
              <a:rPr lang="en-IN" sz="5600" b="1" dirty="0"/>
              <a:t> refining the hypothesis </a:t>
            </a:r>
          </a:p>
          <a:p>
            <a:pPr>
              <a:buFont typeface="Arial" panose="020B0604020202020204" pitchFamily="34" charset="0"/>
              <a:buChar char="•"/>
            </a:pPr>
            <a:r>
              <a:rPr lang="en-IN" sz="5600" b="1" dirty="0"/>
              <a:t> collect all evidence and determine the allegations </a:t>
            </a:r>
          </a:p>
          <a:p>
            <a:pPr>
              <a:buFont typeface="Arial" panose="020B0604020202020204" pitchFamily="34" charset="0"/>
              <a:buChar char="•"/>
            </a:pPr>
            <a:r>
              <a:rPr lang="en-IN" sz="4800" b="1" dirty="0"/>
              <a:t> CONCLUSIONS.</a:t>
            </a:r>
          </a:p>
          <a:p>
            <a:pPr marL="0" indent="0">
              <a:buNone/>
            </a:pPr>
            <a:endParaRPr lang="en-IN" sz="4300" b="1" dirty="0"/>
          </a:p>
          <a:p>
            <a:pPr marL="0" indent="0">
              <a:buNone/>
            </a:pPr>
            <a:endParaRPr lang="en-IN" sz="4300" dirty="0"/>
          </a:p>
          <a:p>
            <a:pPr marL="0" indent="0">
              <a:buNone/>
            </a:pPr>
            <a:endParaRPr lang="en-IN" sz="4300" dirty="0"/>
          </a:p>
          <a:p>
            <a:endParaRPr lang="en-IN" dirty="0"/>
          </a:p>
          <a:p>
            <a:endParaRPr lang="en-IN" dirty="0"/>
          </a:p>
          <a:p>
            <a:endParaRPr lang="en-IN" dirty="0"/>
          </a:p>
          <a:p>
            <a:endParaRPr lang="en-IN" dirty="0"/>
          </a:p>
          <a:p>
            <a:endParaRPr lang="en-IN" dirty="0"/>
          </a:p>
          <a:p>
            <a:endParaRPr lang="en-IN" dirty="0"/>
          </a:p>
          <a:p>
            <a:endParaRPr lang="en-IN" dirty="0"/>
          </a:p>
          <a:p>
            <a:endParaRPr lang="en-IN" dirty="0"/>
          </a:p>
          <a:p>
            <a:endParaRPr lang="en-IN" dirty="0"/>
          </a:p>
          <a:p>
            <a:endParaRPr lang="en-IN" dirty="0"/>
          </a:p>
          <a:p>
            <a:endParaRPr lang="en-IN" dirty="0"/>
          </a:p>
        </p:txBody>
      </p:sp>
    </p:spTree>
    <p:extLst>
      <p:ext uri="{BB962C8B-B14F-4D97-AF65-F5344CB8AC3E}">
        <p14:creationId xmlns:p14="http://schemas.microsoft.com/office/powerpoint/2010/main" val="1301222635"/>
      </p:ext>
    </p:extLst>
  </p:cSld>
  <p:clrMapOvr>
    <a:masterClrMapping/>
  </p:clrMapOvr>
  <mc:AlternateContent xmlns:mc="http://schemas.openxmlformats.org/markup-compatibility/2006" xmlns:p14="http://schemas.microsoft.com/office/powerpoint/2010/main">
    <mc:Choice Requires="p14">
      <p:transition spd="slow" p14:dur="2000" advTm="111"/>
    </mc:Choice>
    <mc:Fallback xmlns="">
      <p:transition spd="slow" advTm="111"/>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7F66A-356A-471B-A6BE-8EC43B6421B0}"/>
              </a:ext>
            </a:extLst>
          </p:cNvPr>
          <p:cNvSpPr>
            <a:spLocks noGrp="1"/>
          </p:cNvSpPr>
          <p:nvPr>
            <p:ph type="title"/>
          </p:nvPr>
        </p:nvSpPr>
        <p:spPr>
          <a:xfrm>
            <a:off x="1045028" y="596018"/>
            <a:ext cx="5791201" cy="594153"/>
          </a:xfrm>
          <a:solidFill>
            <a:srgbClr val="002060"/>
          </a:solidFill>
        </p:spPr>
        <p:txBody>
          <a:bodyPr/>
          <a:lstStyle/>
          <a:p>
            <a:r>
              <a:rPr lang="en-IN" dirty="0"/>
              <a:t>       </a:t>
            </a:r>
            <a:r>
              <a:rPr lang="en-IN" sz="2400" b="1" dirty="0"/>
              <a:t>CHAIN OF CUSTODY-MEANING</a:t>
            </a:r>
          </a:p>
        </p:txBody>
      </p:sp>
      <p:sp>
        <p:nvSpPr>
          <p:cNvPr id="3" name="Content Placeholder 2">
            <a:extLst>
              <a:ext uri="{FF2B5EF4-FFF2-40B4-BE49-F238E27FC236}">
                <a16:creationId xmlns:a16="http://schemas.microsoft.com/office/drawing/2014/main" id="{B49A333B-03F3-4A3F-AA0B-DFF07195EB8F}"/>
              </a:ext>
            </a:extLst>
          </p:cNvPr>
          <p:cNvSpPr>
            <a:spLocks noGrp="1"/>
          </p:cNvSpPr>
          <p:nvPr>
            <p:ph idx="1"/>
          </p:nvPr>
        </p:nvSpPr>
        <p:spPr>
          <a:xfrm>
            <a:off x="818348" y="2060898"/>
            <a:ext cx="7511472" cy="2685273"/>
          </a:xfrm>
          <a:solidFill>
            <a:schemeClr val="accent6">
              <a:lumMod val="50000"/>
            </a:schemeClr>
          </a:solidFill>
        </p:spPr>
        <p:txBody>
          <a:bodyPr/>
          <a:lstStyle/>
          <a:p>
            <a:pPr marL="0" indent="0">
              <a:buNone/>
            </a:pPr>
            <a:r>
              <a:rPr lang="en-IN" dirty="0"/>
              <a:t>MOST IMPORTANT IN FORENSIC SCIENCES IS CHAIN OF CUSTODY.</a:t>
            </a:r>
          </a:p>
          <a:p>
            <a:pPr>
              <a:buFont typeface="Arial" panose="020B0604020202020204" pitchFamily="34" charset="0"/>
              <a:buChar char="•"/>
            </a:pPr>
            <a:r>
              <a:rPr lang="en-IN" sz="1600" b="1" dirty="0"/>
              <a:t>RECORD KEEPING</a:t>
            </a:r>
          </a:p>
          <a:p>
            <a:pPr>
              <a:buFont typeface="Arial" panose="020B0604020202020204" pitchFamily="34" charset="0"/>
              <a:buChar char="•"/>
            </a:pPr>
            <a:r>
              <a:rPr lang="en-IN" sz="1600" b="1" dirty="0"/>
              <a:t>USE OF STRONG &amp; RELIABLE TOOLS AND TECHNIQUES</a:t>
            </a:r>
          </a:p>
          <a:p>
            <a:pPr>
              <a:buFont typeface="Arial" panose="020B0604020202020204" pitchFamily="34" charset="0"/>
              <a:buChar char="•"/>
            </a:pPr>
            <a:r>
              <a:rPr lang="en-IN" sz="1600" b="1" dirty="0"/>
              <a:t>ISOLATING AND KEEPING SECURE ALL EVIDENCE GATHERED</a:t>
            </a:r>
          </a:p>
          <a:p>
            <a:pPr>
              <a:buFont typeface="Arial" panose="020B0604020202020204" pitchFamily="34" charset="0"/>
              <a:buChar char="•"/>
            </a:pPr>
            <a:r>
              <a:rPr lang="en-IN" sz="1600" b="1" dirty="0"/>
              <a:t>CLEARLY INDICATING WHO GATHERED THE EVIDENCE AND TO WHOM IT IS PASSED FOR FURTHER VERIFICATION.</a:t>
            </a:r>
          </a:p>
        </p:txBody>
      </p:sp>
    </p:spTree>
    <p:extLst>
      <p:ext uri="{BB962C8B-B14F-4D97-AF65-F5344CB8AC3E}">
        <p14:creationId xmlns:p14="http://schemas.microsoft.com/office/powerpoint/2010/main" val="489721016"/>
      </p:ext>
    </p:extLst>
  </p:cSld>
  <p:clrMapOvr>
    <a:masterClrMapping/>
  </p:clrMapOvr>
  <mc:AlternateContent xmlns:mc="http://schemas.openxmlformats.org/markup-compatibility/2006" xmlns:p14="http://schemas.microsoft.com/office/powerpoint/2010/main">
    <mc:Choice Requires="p14">
      <p:transition spd="slow" p14:dur="2000" advTm="88"/>
    </mc:Choice>
    <mc:Fallback xmlns="">
      <p:transition spd="slow" advTm="88"/>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AD983-AF51-49B6-9E69-F67CB86F46E3}"/>
              </a:ext>
            </a:extLst>
          </p:cNvPr>
          <p:cNvSpPr>
            <a:spLocks noGrp="1"/>
          </p:cNvSpPr>
          <p:nvPr>
            <p:ph type="title"/>
          </p:nvPr>
        </p:nvSpPr>
        <p:spPr>
          <a:xfrm>
            <a:off x="818347" y="596018"/>
            <a:ext cx="6563113" cy="371391"/>
          </a:xfrm>
          <a:solidFill>
            <a:srgbClr val="002060"/>
          </a:solidFill>
        </p:spPr>
        <p:txBody>
          <a:bodyPr>
            <a:normAutofit fontScale="90000"/>
          </a:bodyPr>
          <a:lstStyle/>
          <a:p>
            <a:r>
              <a:rPr lang="en-IN" sz="2000" b="1" dirty="0"/>
              <a:t>                  MEANING OF MONEY LAUNDERING</a:t>
            </a:r>
          </a:p>
        </p:txBody>
      </p:sp>
      <p:sp>
        <p:nvSpPr>
          <p:cNvPr id="7" name="Content Placeholder 6">
            <a:extLst>
              <a:ext uri="{FF2B5EF4-FFF2-40B4-BE49-F238E27FC236}">
                <a16:creationId xmlns:a16="http://schemas.microsoft.com/office/drawing/2014/main" id="{711D2FD8-C2BD-4B21-8E1E-E1F6A340DEB2}"/>
              </a:ext>
            </a:extLst>
          </p:cNvPr>
          <p:cNvSpPr>
            <a:spLocks noGrp="1"/>
          </p:cNvSpPr>
          <p:nvPr>
            <p:ph idx="1"/>
          </p:nvPr>
        </p:nvSpPr>
        <p:spPr>
          <a:xfrm>
            <a:off x="818348" y="1576077"/>
            <a:ext cx="7511472" cy="4984379"/>
          </a:xfrm>
          <a:solidFill>
            <a:schemeClr val="accent6">
              <a:lumMod val="50000"/>
            </a:schemeClr>
          </a:solidFill>
        </p:spPr>
        <p:txBody>
          <a:bodyPr>
            <a:normAutofit/>
          </a:bodyPr>
          <a:lstStyle/>
          <a:p>
            <a:pPr marL="0" indent="0">
              <a:buNone/>
            </a:pPr>
            <a:r>
              <a:rPr lang="en-IN" sz="1400" b="1" dirty="0"/>
              <a:t>Money laundering is the disguise of the existence,nature,source ,ownership, location and disposition of property derived from a criminal activity.</a:t>
            </a:r>
          </a:p>
          <a:p>
            <a:pPr marL="0" indent="0">
              <a:buNone/>
            </a:pPr>
            <a:r>
              <a:rPr lang="en-IN" sz="1400" b="1" u="sng" dirty="0"/>
              <a:t>Money laundering process takes the following steps:</a:t>
            </a:r>
          </a:p>
          <a:p>
            <a:r>
              <a:rPr lang="en-IN" sz="1200" b="1" dirty="0"/>
              <a:t>Placement        </a:t>
            </a:r>
          </a:p>
          <a:p>
            <a:r>
              <a:rPr lang="en-IN" sz="1200" b="1" dirty="0"/>
              <a:t>LAYERING  </a:t>
            </a:r>
          </a:p>
          <a:p>
            <a:r>
              <a:rPr lang="en-IN" sz="1200" b="1" dirty="0"/>
              <a:t>INTEGRATION</a:t>
            </a:r>
          </a:p>
          <a:p>
            <a:r>
              <a:rPr lang="en-IN" sz="1200" dirty="0"/>
              <a:t>IN </a:t>
            </a:r>
            <a:r>
              <a:rPr lang="en-IN" sz="1200" b="1" dirty="0"/>
              <a:t>PLACEMENT </a:t>
            </a:r>
            <a:r>
              <a:rPr lang="en-IN" sz="1200" dirty="0"/>
              <a:t>THE ILLEGALLY LAUNDERED MONEY IS PUT WITH FINANCIAL INSTITUTIONS OR BANKS,INLAND OR OFFSHORE .THIS IS THE FIRST DIFFICULT STEPS WHERE THERE ARE CHANCES OF DETECTING THE FRAUD.</a:t>
            </a:r>
          </a:p>
          <a:p>
            <a:r>
              <a:rPr lang="en-IN" sz="1200" b="1" dirty="0"/>
              <a:t>LAYERING</a:t>
            </a:r>
            <a:r>
              <a:rPr lang="en-IN" sz="1200" dirty="0"/>
              <a:t> IS THE SECOND STEP WHERE THE MONEY THAT IS PLACED IS DIVIDED OVER DIFFERENT BANKS,INSTITUTIONS ETC  MAKING ITY MORE DIFFICULT TO TRACE THE MONEY.THE MORE THE NUMBER OF LAYERS THE MORE DIFFICULT IS THE DETECTION.</a:t>
            </a:r>
          </a:p>
          <a:p>
            <a:pPr marL="0" indent="0">
              <a:buNone/>
            </a:pPr>
            <a:r>
              <a:rPr lang="en-IN" sz="1200" dirty="0"/>
              <a:t>    </a:t>
            </a:r>
            <a:endParaRPr lang="en-IN" sz="1200" b="1" dirty="0"/>
          </a:p>
          <a:p>
            <a:r>
              <a:rPr lang="en-IN" sz="1200" b="1" dirty="0"/>
              <a:t> INTEGRATION </a:t>
            </a:r>
            <a:r>
              <a:rPr lang="en-IN" sz="1200" dirty="0"/>
              <a:t>HAPPENS WHEN THE MONEY LAUNDERER SUCEEDS IN THE FIRST TWO STEPS THAT THE ILLEGAL MONEY NOW BECOMES LEGAL AND COMES BACK TO THE OWNER.</a:t>
            </a:r>
          </a:p>
          <a:p>
            <a:pPr marL="0" indent="0">
              <a:buNone/>
            </a:pPr>
            <a:endParaRPr lang="en-IN" sz="1400" dirty="0"/>
          </a:p>
          <a:p>
            <a:pPr marL="0" indent="0">
              <a:buNone/>
            </a:pPr>
            <a:endParaRPr lang="en-IN" dirty="0"/>
          </a:p>
        </p:txBody>
      </p:sp>
    </p:spTree>
    <p:extLst>
      <p:ext uri="{BB962C8B-B14F-4D97-AF65-F5344CB8AC3E}">
        <p14:creationId xmlns:p14="http://schemas.microsoft.com/office/powerpoint/2010/main" val="1755045899"/>
      </p:ext>
    </p:extLst>
  </p:cSld>
  <p:clrMapOvr>
    <a:masterClrMapping/>
  </p:clrMapOvr>
  <mc:AlternateContent xmlns:mc="http://schemas.openxmlformats.org/markup-compatibility/2006" xmlns:p14="http://schemas.microsoft.com/office/powerpoint/2010/main">
    <mc:Choice Requires="p14">
      <p:transition spd="slow" p14:dur="2000" advTm="107"/>
    </mc:Choice>
    <mc:Fallback xmlns="">
      <p:transition spd="slow" advTm="107"/>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EB4E3F-D39A-4B3E-BB01-55DD22E83C10}"/>
              </a:ext>
            </a:extLst>
          </p:cNvPr>
          <p:cNvSpPr>
            <a:spLocks noGrp="1"/>
          </p:cNvSpPr>
          <p:nvPr>
            <p:ph type="title"/>
          </p:nvPr>
        </p:nvSpPr>
        <p:spPr>
          <a:xfrm>
            <a:off x="1722783" y="596019"/>
            <a:ext cx="4492487" cy="649686"/>
          </a:xfrm>
          <a:solidFill>
            <a:srgbClr val="002060"/>
          </a:solidFill>
        </p:spPr>
        <p:txBody>
          <a:bodyPr>
            <a:normAutofit/>
          </a:bodyPr>
          <a:lstStyle/>
          <a:p>
            <a:r>
              <a:rPr lang="en-IN" dirty="0"/>
              <a:t>      </a:t>
            </a:r>
            <a:r>
              <a:rPr lang="en-IN" sz="1600" b="1" dirty="0"/>
              <a:t>METHODS OF MONEY LAUNDERING</a:t>
            </a:r>
          </a:p>
        </p:txBody>
      </p:sp>
      <p:sp>
        <p:nvSpPr>
          <p:cNvPr id="3" name="Content Placeholder 2">
            <a:extLst>
              <a:ext uri="{FF2B5EF4-FFF2-40B4-BE49-F238E27FC236}">
                <a16:creationId xmlns:a16="http://schemas.microsoft.com/office/drawing/2014/main" id="{6AE2C754-82D9-4112-AAB5-7051636F11B1}"/>
              </a:ext>
            </a:extLst>
          </p:cNvPr>
          <p:cNvSpPr>
            <a:spLocks noGrp="1"/>
          </p:cNvSpPr>
          <p:nvPr>
            <p:ph idx="1"/>
          </p:nvPr>
        </p:nvSpPr>
        <p:spPr>
          <a:xfrm>
            <a:off x="818348" y="1497496"/>
            <a:ext cx="7511472" cy="5019418"/>
          </a:xfrm>
          <a:solidFill>
            <a:schemeClr val="accent6">
              <a:lumMod val="50000"/>
            </a:schemeClr>
          </a:solidFill>
        </p:spPr>
        <p:txBody>
          <a:bodyPr>
            <a:normAutofit/>
          </a:bodyPr>
          <a:lstStyle/>
          <a:p>
            <a:pPr marL="0" indent="0">
              <a:buNone/>
            </a:pPr>
            <a:r>
              <a:rPr lang="en-IN" sz="1400" b="1" dirty="0"/>
              <a:t>THE MOST COMMON PRACTICE OF HIDING THE ILLEGAL MONEY IS BY MONEY </a:t>
            </a:r>
          </a:p>
          <a:p>
            <a:pPr marL="0" indent="0">
              <a:buNone/>
            </a:pPr>
            <a:r>
              <a:rPr lang="en-IN" sz="1400" b="1" dirty="0"/>
              <a:t>LAUNDERING INN “SHELL COMPANIES” AT OFFSHORE  COUNTRIES WITH NON </a:t>
            </a:r>
          </a:p>
          <a:p>
            <a:pPr marL="0" indent="0">
              <a:buNone/>
            </a:pPr>
            <a:r>
              <a:rPr lang="en-IN" sz="1400" b="1" dirty="0"/>
              <a:t>TRANSPARENT LAWS &amp; THE COMPANIES EXIST ONLY WITH A MAILING ADDRESS</a:t>
            </a:r>
            <a:r>
              <a:rPr lang="en-IN" sz="1400" dirty="0"/>
              <a:t>.</a:t>
            </a:r>
          </a:p>
          <a:p>
            <a:pPr marL="0" indent="0">
              <a:buNone/>
            </a:pPr>
            <a:endParaRPr lang="en-IN" sz="1200" b="1" u="sng" dirty="0"/>
          </a:p>
          <a:p>
            <a:pPr marL="0" indent="0">
              <a:buNone/>
            </a:pPr>
            <a:r>
              <a:rPr lang="en-IN" sz="1200" b="1" u="sng" dirty="0"/>
              <a:t>THE TAXHEAVENS OFFSHORE COMPANIES ARE LOCATED MOSTLY AT:</a:t>
            </a:r>
          </a:p>
          <a:p>
            <a:pPr marL="0" indent="0">
              <a:buNone/>
            </a:pPr>
            <a:r>
              <a:rPr lang="en-IN" sz="1400" dirty="0"/>
              <a:t>Guatemala  ,EL SALVADOR, PANAMA, MEDELLIN ,BERMUDA, SWISS BANK ACCOUNTS,BAHAMAS,ANITGUA AND SOME GULF COUNTRIES.IN THESE COUNTRIES THERE IS COMPLETE LAK OF TRANSPEARENCY OR FULL FREEDOM WITH NO QUESTIONS ASKED.</a:t>
            </a:r>
          </a:p>
          <a:p>
            <a:pPr marL="0" indent="0">
              <a:buNone/>
            </a:pPr>
            <a:endParaRPr lang="en-IN" sz="1200" b="1" u="sng" dirty="0"/>
          </a:p>
          <a:p>
            <a:pPr marL="0" indent="0">
              <a:buNone/>
            </a:pPr>
            <a:r>
              <a:rPr lang="en-IN" sz="1200" b="1" u="sng" dirty="0"/>
              <a:t>VARIOUS OTHER MODES OF MONEY LANDERING IS THROUGH-</a:t>
            </a:r>
          </a:p>
          <a:p>
            <a:pPr marL="0" indent="0">
              <a:buNone/>
            </a:pPr>
            <a:r>
              <a:rPr lang="en-IN" sz="1200" dirty="0"/>
              <a:t>CRYPTOCURRENCIES,BITCOINS, CASHIER CHEQUES ,PHYSICALLY CARRYING MONEY,BULLION ETC,</a:t>
            </a:r>
          </a:p>
          <a:p>
            <a:pPr marL="0" indent="0">
              <a:buNone/>
            </a:pPr>
            <a:endParaRPr lang="en-IN" sz="1200" dirty="0"/>
          </a:p>
          <a:p>
            <a:pPr marL="0" indent="0">
              <a:buNone/>
            </a:pPr>
            <a:r>
              <a:rPr lang="en-IN" sz="1200" b="1" dirty="0"/>
              <a:t>IN</a:t>
            </a:r>
            <a:r>
              <a:rPr lang="en-IN" sz="1200" dirty="0"/>
              <a:t> </a:t>
            </a:r>
            <a:r>
              <a:rPr lang="en-IN" sz="1200" b="1" dirty="0"/>
              <a:t>MONEY LAUNDERING NOT ONLY MONEY IS ILLEGALLY TRANSFERRED BUT ALSO INVOLVES REAL ESTATE TRANSACTIONS,PRECIOUS AND SEMI PRECIOUS STONES,ETC.</a:t>
            </a:r>
          </a:p>
          <a:p>
            <a:pPr marL="0" indent="0">
              <a:buNone/>
            </a:pPr>
            <a:endParaRPr lang="en-IN" sz="1200" dirty="0"/>
          </a:p>
        </p:txBody>
      </p:sp>
    </p:spTree>
    <p:extLst>
      <p:ext uri="{BB962C8B-B14F-4D97-AF65-F5344CB8AC3E}">
        <p14:creationId xmlns:p14="http://schemas.microsoft.com/office/powerpoint/2010/main" val="3845144119"/>
      </p:ext>
    </p:extLst>
  </p:cSld>
  <p:clrMapOvr>
    <a:masterClrMapping/>
  </p:clrMapOvr>
  <mc:AlternateContent xmlns:mc="http://schemas.openxmlformats.org/markup-compatibility/2006" xmlns:p14="http://schemas.microsoft.com/office/powerpoint/2010/main">
    <mc:Choice Requires="p14">
      <p:transition spd="slow" p14:dur="2000" advTm="68"/>
    </mc:Choice>
    <mc:Fallback xmlns="">
      <p:transition spd="slow" advTm="68"/>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FBCE4-90A1-45EB-A0F1-8E59B179C611}"/>
              </a:ext>
            </a:extLst>
          </p:cNvPr>
          <p:cNvSpPr>
            <a:spLocks noGrp="1"/>
          </p:cNvSpPr>
          <p:nvPr>
            <p:ph type="title"/>
          </p:nvPr>
        </p:nvSpPr>
        <p:spPr>
          <a:xfrm>
            <a:off x="818347" y="596018"/>
            <a:ext cx="5940261" cy="570173"/>
          </a:xfrm>
          <a:solidFill>
            <a:srgbClr val="002060"/>
          </a:solidFill>
        </p:spPr>
        <p:txBody>
          <a:bodyPr>
            <a:normAutofit/>
          </a:bodyPr>
          <a:lstStyle/>
          <a:p>
            <a:r>
              <a:rPr lang="en-IN" sz="2000" b="1" dirty="0"/>
              <a:t>   FRAUD DETECTION &amp; PREVENTIONRMETHODS</a:t>
            </a:r>
          </a:p>
        </p:txBody>
      </p:sp>
      <p:sp>
        <p:nvSpPr>
          <p:cNvPr id="3" name="Content Placeholder 2">
            <a:extLst>
              <a:ext uri="{FF2B5EF4-FFF2-40B4-BE49-F238E27FC236}">
                <a16:creationId xmlns:a16="http://schemas.microsoft.com/office/drawing/2014/main" id="{41574A96-F44F-4A0D-8253-803F1B86CE35}"/>
              </a:ext>
            </a:extLst>
          </p:cNvPr>
          <p:cNvSpPr>
            <a:spLocks noGrp="1"/>
          </p:cNvSpPr>
          <p:nvPr>
            <p:ph idx="1"/>
          </p:nvPr>
        </p:nvSpPr>
        <p:spPr>
          <a:xfrm>
            <a:off x="371061" y="1306287"/>
            <a:ext cx="8348869" cy="4795774"/>
          </a:xfrm>
          <a:solidFill>
            <a:schemeClr val="accent6">
              <a:lumMod val="50000"/>
            </a:schemeClr>
          </a:solidFill>
        </p:spPr>
        <p:txBody>
          <a:bodyPr/>
          <a:lstStyle/>
          <a:p>
            <a:pPr>
              <a:buFont typeface="Arial" panose="020B0604020202020204" pitchFamily="34" charset="0"/>
              <a:buChar char="•"/>
            </a:pPr>
            <a:r>
              <a:rPr lang="en-IN" sz="1400" b="1" dirty="0"/>
              <a:t>    INTERNAL AUDIT BYPROFESSIONAL ACCOUNTANTS AT REGULAR INTERVALS</a:t>
            </a:r>
          </a:p>
          <a:p>
            <a:pPr>
              <a:buFont typeface="Arial" panose="020B0604020202020204" pitchFamily="34" charset="0"/>
              <a:buChar char="•"/>
            </a:pPr>
            <a:r>
              <a:rPr lang="en-IN" sz="1400" b="1" dirty="0"/>
              <a:t>    FRAUD RISK MANAEME</a:t>
            </a:r>
          </a:p>
          <a:p>
            <a:pPr>
              <a:buFont typeface="Arial" panose="020B0604020202020204" pitchFamily="34" charset="0"/>
              <a:buChar char="•"/>
            </a:pPr>
            <a:r>
              <a:rPr lang="en-IN" sz="1400" b="1" dirty="0"/>
              <a:t>    SUSPICIOUS TYRANSACTIONS REPORTING</a:t>
            </a:r>
          </a:p>
          <a:p>
            <a:pPr>
              <a:buFont typeface="Arial" panose="020B0604020202020204" pitchFamily="34" charset="0"/>
              <a:buChar char="•"/>
            </a:pPr>
            <a:r>
              <a:rPr lang="en-IN" sz="1400" b="1" dirty="0"/>
              <a:t>    WHISTLE BLOWER POLIC</a:t>
            </a:r>
          </a:p>
          <a:p>
            <a:pPr>
              <a:buFont typeface="Arial" panose="020B0604020202020204" pitchFamily="34" charset="0"/>
              <a:buChar char="•"/>
            </a:pPr>
            <a:r>
              <a:rPr lang="en-IN" sz="1400" b="1" dirty="0"/>
              <a:t>    CORPORATE SECURIT</a:t>
            </a:r>
          </a:p>
          <a:p>
            <a:pPr>
              <a:buFont typeface="Arial" panose="020B0604020202020204" pitchFamily="34" charset="0"/>
              <a:buChar char="•"/>
            </a:pPr>
            <a:r>
              <a:rPr lang="en-IN" sz="1400" b="1" dirty="0"/>
              <a:t>    TIPS</a:t>
            </a:r>
          </a:p>
          <a:p>
            <a:pPr>
              <a:buFont typeface="Arial" panose="020B0604020202020204" pitchFamily="34" charset="0"/>
              <a:buChar char="•"/>
            </a:pPr>
            <a:r>
              <a:rPr lang="en-IN" sz="1400" b="1" dirty="0"/>
              <a:t>    BY ACCIDEN</a:t>
            </a:r>
          </a:p>
          <a:p>
            <a:pPr>
              <a:buFont typeface="Arial" panose="020B0604020202020204" pitchFamily="34" charset="0"/>
              <a:buChar char="•"/>
            </a:pPr>
            <a:r>
              <a:rPr lang="en-IN" sz="1400" b="1" dirty="0"/>
              <a:t>    BY LAW ENFORCEMENT AUTHORITIES</a:t>
            </a:r>
          </a:p>
          <a:p>
            <a:pPr>
              <a:buFont typeface="Arial" panose="020B0604020202020204" pitchFamily="34" charset="0"/>
              <a:buChar char="•"/>
            </a:pPr>
            <a:r>
              <a:rPr lang="en-IN" sz="1400" b="1" dirty="0"/>
              <a:t>    DIVISION OF RESPONSIBILITIES &amp; DUTIE</a:t>
            </a:r>
          </a:p>
          <a:p>
            <a:pPr>
              <a:buFont typeface="Arial" panose="020B0604020202020204" pitchFamily="34" charset="0"/>
              <a:buChar char="•"/>
            </a:pPr>
            <a:r>
              <a:rPr lang="en-IN" sz="1400" b="1" dirty="0"/>
              <a:t>    PASSWORDS POLICY AND SAVING DATA EXTERNALLY AT MORE THAN ONE PLA</a:t>
            </a:r>
          </a:p>
          <a:p>
            <a:pPr>
              <a:buFont typeface="Arial" panose="020B0604020202020204" pitchFamily="34" charset="0"/>
              <a:buChar char="•"/>
            </a:pPr>
            <a:r>
              <a:rPr lang="en-IN" sz="1400" b="1" dirty="0"/>
              <a:t>   KNOW YOUR EMPLOYEE –BACKGRAOUND CHECK</a:t>
            </a:r>
          </a:p>
          <a:p>
            <a:pPr>
              <a:buFont typeface="Arial" panose="020B0604020202020204" pitchFamily="34" charset="0"/>
              <a:buChar char="•"/>
            </a:pPr>
            <a:r>
              <a:rPr lang="en-IN" sz="1400" b="1" dirty="0"/>
              <a:t>   CCTV SURVEILANCE  </a:t>
            </a:r>
            <a:r>
              <a:rPr lang="en-IN" sz="1400" b="1" dirty="0">
                <a:effectLst/>
              </a:rPr>
              <a:t>AT ALL IMPORTANT LOCATIONS OF THE COMPANY</a:t>
            </a:r>
          </a:p>
          <a:p>
            <a:pPr>
              <a:buFont typeface="Arial" panose="020B0604020202020204" pitchFamily="34" charset="0"/>
              <a:buChar char="•"/>
            </a:pPr>
            <a:r>
              <a:rPr lang="en-IN" sz="1400" b="1" dirty="0">
                <a:effectLst/>
              </a:rPr>
              <a:t>   STRONG SECURITY MEASURES BY A RECONGNISED SECIRITY FIRM.</a:t>
            </a:r>
            <a:endParaRPr lang="en-IN" sz="1400" b="1" dirty="0"/>
          </a:p>
          <a:p>
            <a:pPr marL="0" indent="0">
              <a:buNone/>
            </a:pPr>
            <a:endParaRPr lang="en-IN" dirty="0"/>
          </a:p>
        </p:txBody>
      </p:sp>
    </p:spTree>
    <p:extLst>
      <p:ext uri="{BB962C8B-B14F-4D97-AF65-F5344CB8AC3E}">
        <p14:creationId xmlns:p14="http://schemas.microsoft.com/office/powerpoint/2010/main" val="4177261892"/>
      </p:ext>
    </p:extLst>
  </p:cSld>
  <p:clrMapOvr>
    <a:masterClrMapping/>
  </p:clrMapOvr>
  <mc:AlternateContent xmlns:mc="http://schemas.openxmlformats.org/markup-compatibility/2006" xmlns:p14="http://schemas.microsoft.com/office/powerpoint/2010/main">
    <mc:Choice Requires="p14">
      <p:transition spd="slow" p14:dur="2000" advTm="95"/>
    </mc:Choice>
    <mc:Fallback xmlns="">
      <p:transition spd="slow" advTm="95"/>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67B98-3A6A-4EAB-91BE-2E067C23D6D8}"/>
              </a:ext>
            </a:extLst>
          </p:cNvPr>
          <p:cNvSpPr>
            <a:spLocks noGrp="1"/>
          </p:cNvSpPr>
          <p:nvPr>
            <p:ph type="title"/>
          </p:nvPr>
        </p:nvSpPr>
        <p:spPr>
          <a:xfrm>
            <a:off x="1311965" y="145144"/>
            <a:ext cx="4465984" cy="397865"/>
          </a:xfrm>
          <a:solidFill>
            <a:srgbClr val="002060"/>
          </a:solidFill>
        </p:spPr>
        <p:txBody>
          <a:bodyPr>
            <a:normAutofit fontScale="90000"/>
          </a:bodyPr>
          <a:lstStyle/>
          <a:p>
            <a:r>
              <a:rPr lang="en-IN" b="1" dirty="0"/>
              <a:t>          SOME TOP FRAUDS</a:t>
            </a:r>
          </a:p>
        </p:txBody>
      </p:sp>
      <p:sp>
        <p:nvSpPr>
          <p:cNvPr id="3" name="Content Placeholder 2">
            <a:extLst>
              <a:ext uri="{FF2B5EF4-FFF2-40B4-BE49-F238E27FC236}">
                <a16:creationId xmlns:a16="http://schemas.microsoft.com/office/drawing/2014/main" id="{01DED30F-9ABF-4FA2-A849-CBF4B3E5C589}"/>
              </a:ext>
            </a:extLst>
          </p:cNvPr>
          <p:cNvSpPr>
            <a:spLocks noGrp="1"/>
          </p:cNvSpPr>
          <p:nvPr>
            <p:ph idx="1"/>
          </p:nvPr>
        </p:nvSpPr>
        <p:spPr>
          <a:xfrm>
            <a:off x="818347" y="675861"/>
            <a:ext cx="7649791" cy="5592418"/>
          </a:xfrm>
          <a:solidFill>
            <a:schemeClr val="accent6">
              <a:lumMod val="50000"/>
            </a:schemeClr>
          </a:solidFill>
        </p:spPr>
        <p:txBody>
          <a:bodyPr>
            <a:normAutofit fontScale="25000" lnSpcReduction="20000"/>
          </a:bodyPr>
          <a:lstStyle/>
          <a:p>
            <a:endParaRPr lang="en-IN" dirty="0"/>
          </a:p>
          <a:p>
            <a:endParaRPr lang="en-IN" dirty="0"/>
          </a:p>
          <a:p>
            <a:pPr marL="0" indent="0">
              <a:buNone/>
            </a:pPr>
            <a:endParaRPr lang="en-IN" sz="4000" dirty="0"/>
          </a:p>
          <a:p>
            <a:r>
              <a:rPr lang="en-IN" sz="4000" b="1" dirty="0"/>
              <a:t>BERNARD MADOFF:                                                               PONZI SCHEME</a:t>
            </a:r>
          </a:p>
          <a:p>
            <a:r>
              <a:rPr lang="en-IN" sz="4000" b="1" dirty="0"/>
              <a:t>HEALTH SOUTH CORPORATION:                                     FICTITIOUS TRANSACTIONS</a:t>
            </a:r>
          </a:p>
          <a:p>
            <a:r>
              <a:rPr lang="en-IN" sz="4000" b="1" dirty="0"/>
              <a:t>SATYAM COMPUTER SERVICES:                                      COOKING OF BOOKS</a:t>
            </a:r>
          </a:p>
          <a:p>
            <a:r>
              <a:rPr lang="en-IN" sz="4000" b="1" dirty="0"/>
              <a:t>WORLDCOM:                                                                     FRAUDULENT ACCOUNTING</a:t>
            </a:r>
          </a:p>
          <a:p>
            <a:r>
              <a:rPr lang="en-IN" sz="4000" b="1" dirty="0"/>
              <a:t> PANAMA PAPAERS :                                                            SHELL COMPANIES       </a:t>
            </a:r>
          </a:p>
          <a:p>
            <a:r>
              <a:rPr lang="en-IN" sz="4800" b="1" dirty="0"/>
              <a:t> e n r o n:                                                         fraudulent accounting  </a:t>
            </a:r>
          </a:p>
          <a:p>
            <a:r>
              <a:rPr lang="en-IN" sz="4800" b="1" dirty="0"/>
              <a:t> p n b –bank-fraud:                                             l o u –fraud</a:t>
            </a:r>
          </a:p>
          <a:p>
            <a:r>
              <a:rPr lang="en-IN" sz="4000" b="1" dirty="0"/>
              <a:t> T Y C O                                                                     IMPROPER ACCOUNTING PRACTICES</a:t>
            </a:r>
          </a:p>
          <a:p>
            <a:r>
              <a:rPr lang="en-IN" sz="4000" b="1" dirty="0"/>
              <a:t> SIEMENS AG:                                                                  BRIBERY &amp; CORRUPTION   </a:t>
            </a:r>
          </a:p>
          <a:p>
            <a:r>
              <a:rPr lang="en-IN" sz="4000" b="1" dirty="0"/>
              <a:t>HARSHAD MEHTA STOCK MARKET SCAM                         CHEATING THE BANKS </a:t>
            </a:r>
          </a:p>
          <a:p>
            <a:pPr marL="0" indent="0">
              <a:buNone/>
            </a:pPr>
            <a:endParaRPr lang="en-IN" sz="4000" b="1" dirty="0"/>
          </a:p>
          <a:p>
            <a:pPr marL="0" indent="0">
              <a:buNone/>
            </a:pPr>
            <a:r>
              <a:rPr lang="en-IN" sz="4000" b="1" u="sng" dirty="0">
                <a:solidFill>
                  <a:srgbClr val="FFFF00"/>
                </a:solidFill>
              </a:rPr>
              <a:t>THE FOLLOWING ARE THE VARIOUS OTHER INDIAN SCAMS</a:t>
            </a:r>
            <a:r>
              <a:rPr lang="en-IN" sz="4000" b="1" dirty="0">
                <a:solidFill>
                  <a:srgbClr val="FFFF00"/>
                </a:solidFill>
              </a:rPr>
              <a:t>:</a:t>
            </a:r>
          </a:p>
          <a:p>
            <a:pPr marL="0" indent="0">
              <a:buNone/>
            </a:pPr>
            <a:r>
              <a:rPr lang="en-IN" sz="4000" b="1" dirty="0"/>
              <a:t>1.  FODDER SCAM INVOLVING FORMER RAILWAY MINISTER.</a:t>
            </a:r>
          </a:p>
          <a:p>
            <a:pPr marL="0" indent="0">
              <a:buNone/>
            </a:pPr>
            <a:r>
              <a:rPr lang="en-IN" sz="4000" b="1" dirty="0"/>
              <a:t>2.   SUBRATA ROY-SECURITIES VIOLATIONS &amp; CHEATING</a:t>
            </a:r>
          </a:p>
          <a:p>
            <a:pPr marL="0" indent="0">
              <a:buNone/>
            </a:pPr>
            <a:r>
              <a:rPr lang="en-IN" sz="4000" b="1" dirty="0"/>
              <a:t>3.   SARADHA SCAM-PONZI SCHEME               </a:t>
            </a:r>
          </a:p>
          <a:p>
            <a:pPr marL="0" indent="0">
              <a:buNone/>
            </a:pPr>
            <a:r>
              <a:rPr lang="en-IN" sz="4000" b="1" dirty="0"/>
              <a:t>4.  N S E L- NATIONAL SPOT EXCHANGELIMITED.INSIDER TRADING</a:t>
            </a:r>
          </a:p>
          <a:p>
            <a:pPr marL="514350" indent="-514350">
              <a:buAutoNum type="arabicPlain" startAt="5"/>
            </a:pPr>
            <a:r>
              <a:rPr lang="en-IN" sz="4000" b="1" dirty="0"/>
              <a:t>THE COAL SCA</a:t>
            </a:r>
          </a:p>
          <a:p>
            <a:pPr marL="514350" indent="-514350">
              <a:buAutoNum type="arabicPlain" startAt="5"/>
            </a:pPr>
            <a:r>
              <a:rPr lang="en-IN" sz="4000" b="1" dirty="0"/>
              <a:t>2G SPECTRUM SCAM</a:t>
            </a:r>
          </a:p>
          <a:p>
            <a:pPr marL="0" indent="0">
              <a:buNone/>
            </a:pPr>
            <a:r>
              <a:rPr lang="en-IN" sz="4000" b="1" dirty="0"/>
              <a:t>7.       COUNTERFIET STAMP PAPAERS SCAM-ABDUL KARIM TELGI.</a:t>
            </a:r>
          </a:p>
          <a:p>
            <a:pPr marL="0" indent="0">
              <a:buNone/>
            </a:pPr>
            <a:endParaRPr lang="en-IN" sz="4000" b="1" dirty="0"/>
          </a:p>
          <a:p>
            <a:pPr marL="0" indent="0">
              <a:buNone/>
            </a:pPr>
            <a:r>
              <a:rPr lang="en-IN" sz="4000" b="1" dirty="0"/>
              <a:t>                 </a:t>
            </a:r>
          </a:p>
          <a:p>
            <a:pPr marL="0" indent="0">
              <a:buNone/>
            </a:pPr>
            <a:r>
              <a:rPr lang="en-IN" sz="2300" b="1" dirty="0"/>
              <a:t> </a:t>
            </a:r>
          </a:p>
          <a:p>
            <a:pPr marL="0" indent="0">
              <a:buNone/>
            </a:pPr>
            <a:r>
              <a:rPr lang="en-IN" sz="2300" b="1" dirty="0"/>
              <a:t>                                                      </a:t>
            </a:r>
          </a:p>
          <a:p>
            <a:pPr marL="0" indent="0">
              <a:buNone/>
            </a:pPr>
            <a:endParaRPr lang="en-IN" sz="2300" b="1" dirty="0"/>
          </a:p>
          <a:p>
            <a:pPr marL="0" indent="0">
              <a:buNone/>
            </a:pPr>
            <a:endParaRPr lang="en-IN" sz="2300" dirty="0"/>
          </a:p>
          <a:p>
            <a:pPr marL="0" indent="0">
              <a:buNone/>
            </a:pPr>
            <a:endParaRPr lang="en-IN" dirty="0"/>
          </a:p>
          <a:p>
            <a:pPr marL="0" indent="0">
              <a:buNone/>
            </a:pPr>
            <a:endParaRPr lang="en-IN" dirty="0"/>
          </a:p>
          <a:p>
            <a:pPr marL="0" indent="0">
              <a:buNone/>
            </a:pPr>
            <a:endParaRPr lang="en-IN" dirty="0"/>
          </a:p>
        </p:txBody>
      </p:sp>
    </p:spTree>
    <p:extLst>
      <p:ext uri="{BB962C8B-B14F-4D97-AF65-F5344CB8AC3E}">
        <p14:creationId xmlns:p14="http://schemas.microsoft.com/office/powerpoint/2010/main" val="979219906"/>
      </p:ext>
    </p:extLst>
  </p:cSld>
  <p:clrMapOvr>
    <a:masterClrMapping/>
  </p:clrMapOvr>
  <mc:AlternateContent xmlns:mc="http://schemas.openxmlformats.org/markup-compatibility/2006" xmlns:p14="http://schemas.microsoft.com/office/powerpoint/2010/main">
    <mc:Choice Requires="p14">
      <p:transition spd="slow" p14:dur="2000" advTm="100"/>
    </mc:Choice>
    <mc:Fallback xmlns="">
      <p:transition spd="slow" advTm="10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D5547-D8B9-49E3-8D40-5DBD6B04C8F8}"/>
              </a:ext>
            </a:extLst>
          </p:cNvPr>
          <p:cNvSpPr>
            <a:spLocks noGrp="1"/>
          </p:cNvSpPr>
          <p:nvPr>
            <p:ph type="title"/>
          </p:nvPr>
        </p:nvSpPr>
        <p:spPr>
          <a:xfrm>
            <a:off x="818347" y="177801"/>
            <a:ext cx="5161539" cy="774699"/>
          </a:xfrm>
          <a:solidFill>
            <a:srgbClr val="002060"/>
          </a:solidFill>
        </p:spPr>
        <p:txBody>
          <a:bodyPr>
            <a:normAutofit fontScale="90000"/>
          </a:bodyPr>
          <a:lstStyle/>
          <a:p>
            <a:r>
              <a:rPr lang="en-IN" sz="2400" b="1" dirty="0"/>
              <a:t>ponzi scheme</a:t>
            </a:r>
            <a:br>
              <a:rPr lang="en-IN" dirty="0"/>
            </a:br>
            <a:r>
              <a:rPr lang="en-IN" sz="2200" b="1" dirty="0">
                <a:solidFill>
                  <a:srgbClr val="FF0000"/>
                </a:solidFill>
              </a:rPr>
              <a:t>the Bernard Madoff- u s a.</a:t>
            </a:r>
          </a:p>
        </p:txBody>
      </p:sp>
      <p:sp>
        <p:nvSpPr>
          <p:cNvPr id="3" name="Content Placeholder 2">
            <a:extLst>
              <a:ext uri="{FF2B5EF4-FFF2-40B4-BE49-F238E27FC236}">
                <a16:creationId xmlns:a16="http://schemas.microsoft.com/office/drawing/2014/main" id="{9F712D09-F908-4AB7-9379-DF2D96CB5909}"/>
              </a:ext>
            </a:extLst>
          </p:cNvPr>
          <p:cNvSpPr>
            <a:spLocks noGrp="1"/>
          </p:cNvSpPr>
          <p:nvPr>
            <p:ph idx="1"/>
          </p:nvPr>
        </p:nvSpPr>
        <p:spPr>
          <a:xfrm>
            <a:off x="818348" y="1155700"/>
            <a:ext cx="7511472" cy="4946360"/>
          </a:xfrm>
          <a:solidFill>
            <a:schemeClr val="accent6">
              <a:lumMod val="50000"/>
            </a:schemeClr>
          </a:solidFill>
        </p:spPr>
        <p:txBody>
          <a:bodyPr/>
          <a:lstStyle/>
          <a:p>
            <a:r>
              <a:rPr lang="en-IN" sz="1400" b="1" dirty="0"/>
              <a:t>The largest ponzi scheme in history.</a:t>
            </a:r>
          </a:p>
          <a:p>
            <a:r>
              <a:rPr lang="en-IN" sz="1400" b="1" dirty="0"/>
              <a:t>Over $50 billions cheating for  personal gains &amp;luxurious living. about 5000 clients were affected due to his fraud.</a:t>
            </a:r>
          </a:p>
          <a:p>
            <a:r>
              <a:rPr lang="en-IN" sz="1400" b="1" dirty="0"/>
              <a:t>The fraud continued for 20 years </a:t>
            </a:r>
          </a:p>
          <a:p>
            <a:r>
              <a:rPr lang="en-IN" sz="1400" b="1" dirty="0"/>
              <a:t>Bernie pleaded guilty without trial &amp; was sentenced to 150 years prison, finally in 2009.</a:t>
            </a:r>
          </a:p>
          <a:p>
            <a:r>
              <a:rPr lang="en-IN" sz="1400" b="1" dirty="0"/>
              <a:t>The fraud involved false promises of high returns </a:t>
            </a:r>
          </a:p>
          <a:p>
            <a:r>
              <a:rPr lang="en-IN" sz="1400" b="1" dirty="0"/>
              <a:t>Bernard Madoff was a stockbroker, investment advisor &amp; financer.</a:t>
            </a:r>
          </a:p>
          <a:p>
            <a:endParaRPr lang="en-IN" sz="1400" b="1" dirty="0"/>
          </a:p>
          <a:p>
            <a:pPr marL="0" indent="0">
              <a:buNone/>
            </a:pPr>
            <a:r>
              <a:rPr lang="en-IN" sz="1400" b="1" dirty="0"/>
              <a:t>Similarly in India there was a big Ponzi scam during 1991-1996 by roop </a:t>
            </a:r>
            <a:r>
              <a:rPr lang="en-IN" sz="1400" b="1" dirty="0" err="1"/>
              <a:t>BhansalI</a:t>
            </a:r>
            <a:r>
              <a:rPr lang="en-IN" sz="1400" b="1" dirty="0"/>
              <a:t> ponzi scam. he duped to the extent of  rs.400 crores of public deposits * debentures.overs.200 crores inter corporate deposits,rs.90 crores to banks ,RS.252 CRORES TO CRB CAPITAL MARKETS.</a:t>
            </a:r>
          </a:p>
          <a:p>
            <a:pPr marL="0" indent="0">
              <a:buNone/>
            </a:pPr>
            <a:endParaRPr lang="en-IN" sz="1400" b="1" dirty="0"/>
          </a:p>
          <a:p>
            <a:endParaRPr lang="en-IN" dirty="0"/>
          </a:p>
        </p:txBody>
      </p:sp>
    </p:spTree>
    <p:extLst>
      <p:ext uri="{BB962C8B-B14F-4D97-AF65-F5344CB8AC3E}">
        <p14:creationId xmlns:p14="http://schemas.microsoft.com/office/powerpoint/2010/main" val="28676446"/>
      </p:ext>
    </p:extLst>
  </p:cSld>
  <p:clrMapOvr>
    <a:masterClrMapping/>
  </p:clrMapOvr>
  <mc:AlternateContent xmlns:mc="http://schemas.openxmlformats.org/markup-compatibility/2006" xmlns:p14="http://schemas.microsoft.com/office/powerpoint/2010/main">
    <mc:Choice Requires="p14">
      <p:transition spd="slow" p14:dur="2000" advTm="110"/>
    </mc:Choice>
    <mc:Fallback xmlns="">
      <p:transition spd="slow" advTm="11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42C18F-2276-4190-8C53-B8E089586329}"/>
              </a:ext>
            </a:extLst>
          </p:cNvPr>
          <p:cNvSpPr>
            <a:spLocks noGrp="1"/>
          </p:cNvSpPr>
          <p:nvPr>
            <p:ph type="title"/>
          </p:nvPr>
        </p:nvSpPr>
        <p:spPr>
          <a:xfrm>
            <a:off x="818347" y="449943"/>
            <a:ext cx="5974339" cy="1320799"/>
          </a:xfrm>
          <a:solidFill>
            <a:srgbClr val="002060"/>
          </a:solidFill>
        </p:spPr>
        <p:txBody>
          <a:bodyPr>
            <a:normAutofit fontScale="90000"/>
          </a:bodyPr>
          <a:lstStyle/>
          <a:p>
            <a:br>
              <a:rPr lang="en-IN" sz="2200" b="1" dirty="0"/>
            </a:br>
            <a:r>
              <a:rPr lang="en-IN" sz="2200" b="1" dirty="0"/>
              <a:t>fictitious transaction &amp; bribery</a:t>
            </a:r>
            <a:br>
              <a:rPr lang="en-IN" sz="2700" b="1" dirty="0"/>
            </a:br>
            <a:br>
              <a:rPr lang="en-IN" sz="2700" b="1" dirty="0">
                <a:solidFill>
                  <a:srgbClr val="FF0000"/>
                </a:solidFill>
              </a:rPr>
            </a:br>
            <a:r>
              <a:rPr lang="en-IN" sz="2200" b="1" dirty="0">
                <a:solidFill>
                  <a:srgbClr val="FF0000"/>
                </a:solidFill>
              </a:rPr>
              <a:t>Health south corporation </a:t>
            </a:r>
            <a:br>
              <a:rPr lang="en-IN" dirty="0"/>
            </a:br>
            <a:endParaRPr lang="en-IN" sz="2000" b="1" dirty="0"/>
          </a:p>
        </p:txBody>
      </p:sp>
      <p:sp>
        <p:nvSpPr>
          <p:cNvPr id="3" name="Content Placeholder 2">
            <a:extLst>
              <a:ext uri="{FF2B5EF4-FFF2-40B4-BE49-F238E27FC236}">
                <a16:creationId xmlns:a16="http://schemas.microsoft.com/office/drawing/2014/main" id="{F79AF40A-CE4F-4A8D-A356-9B3DF0AC691E}"/>
              </a:ext>
            </a:extLst>
          </p:cNvPr>
          <p:cNvSpPr>
            <a:spLocks noGrp="1"/>
          </p:cNvSpPr>
          <p:nvPr>
            <p:ph idx="1"/>
          </p:nvPr>
        </p:nvSpPr>
        <p:spPr>
          <a:solidFill>
            <a:schemeClr val="accent6">
              <a:lumMod val="50000"/>
            </a:schemeClr>
          </a:solidFill>
        </p:spPr>
        <p:txBody>
          <a:bodyPr/>
          <a:lstStyle/>
          <a:p>
            <a:r>
              <a:rPr lang="en-IN" b="1" dirty="0"/>
              <a:t>Fictitious transactions and bribery by c e o , Richard </a:t>
            </a:r>
            <a:r>
              <a:rPr lang="en-IN" b="1" dirty="0" err="1"/>
              <a:t>marin</a:t>
            </a:r>
            <a:r>
              <a:rPr lang="en-IN" b="1" dirty="0"/>
              <a:t> scrushy</a:t>
            </a:r>
          </a:p>
          <a:p>
            <a:r>
              <a:rPr lang="en-IN" b="1" dirty="0"/>
              <a:t>$1.4 billion ,by window dressing the accounts -1996-2003.</a:t>
            </a:r>
          </a:p>
          <a:p>
            <a:r>
              <a:rPr lang="en-IN" b="1" dirty="0"/>
              <a:t>E &amp; Y auditors were also involved and settled a class action suit</a:t>
            </a:r>
          </a:p>
          <a:p>
            <a:pPr marL="0" indent="0">
              <a:buNone/>
            </a:pPr>
            <a:r>
              <a:rPr lang="en-IN" b="1" dirty="0"/>
              <a:t>     for $109 million for their gross negligence for not detecting the  </a:t>
            </a:r>
          </a:p>
          <a:p>
            <a:pPr marL="0" indent="0">
              <a:buNone/>
            </a:pPr>
            <a:r>
              <a:rPr lang="en-IN" b="1" dirty="0"/>
              <a:t>      fraud.</a:t>
            </a:r>
          </a:p>
          <a:p>
            <a:r>
              <a:rPr lang="en-IN" b="1" dirty="0"/>
              <a:t>The c e o was charged to pay 2.8 billion to shareholders</a:t>
            </a:r>
          </a:p>
          <a:p>
            <a:r>
              <a:rPr lang="en-IN" b="1" dirty="0"/>
              <a:t>He pleaded not guilty but was he was sentenced in a separate case</a:t>
            </a:r>
          </a:p>
          <a:p>
            <a:pPr marL="0" indent="0">
              <a:buNone/>
            </a:pPr>
            <a:r>
              <a:rPr lang="en-IN" b="1" dirty="0"/>
              <a:t>     for political corruption, money laundering, obstruction&amp; bribery.</a:t>
            </a:r>
          </a:p>
          <a:p>
            <a:endParaRPr lang="en-IN" dirty="0"/>
          </a:p>
        </p:txBody>
      </p:sp>
    </p:spTree>
    <p:extLst>
      <p:ext uri="{BB962C8B-B14F-4D97-AF65-F5344CB8AC3E}">
        <p14:creationId xmlns:p14="http://schemas.microsoft.com/office/powerpoint/2010/main" val="2558644245"/>
      </p:ext>
    </p:extLst>
  </p:cSld>
  <p:clrMapOvr>
    <a:masterClrMapping/>
  </p:clrMapOvr>
  <mc:AlternateContent xmlns:mc="http://schemas.openxmlformats.org/markup-compatibility/2006" xmlns:p14="http://schemas.microsoft.com/office/powerpoint/2010/main">
    <mc:Choice Requires="p14">
      <p:transition spd="slow" p14:dur="2000" advTm="100"/>
    </mc:Choice>
    <mc:Fallback xmlns="">
      <p:transition spd="slow" advTm="1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08B05-B051-405F-8FD7-DB455571579D}"/>
              </a:ext>
            </a:extLst>
          </p:cNvPr>
          <p:cNvSpPr>
            <a:spLocks noGrp="1"/>
          </p:cNvSpPr>
          <p:nvPr>
            <p:ph type="title"/>
          </p:nvPr>
        </p:nvSpPr>
        <p:spPr>
          <a:xfrm>
            <a:off x="818347" y="596018"/>
            <a:ext cx="2804963" cy="707002"/>
          </a:xfrm>
          <a:solidFill>
            <a:srgbClr val="002060"/>
          </a:solidFill>
        </p:spPr>
        <p:txBody>
          <a:bodyPr>
            <a:normAutofit/>
          </a:bodyPr>
          <a:lstStyle/>
          <a:p>
            <a:r>
              <a:rPr lang="en-IN" sz="2000" b="1" dirty="0">
                <a:solidFill>
                  <a:schemeClr val="tx1"/>
                </a:solidFill>
              </a:rPr>
              <a:t>Definition of fraud</a:t>
            </a:r>
          </a:p>
        </p:txBody>
      </p:sp>
      <p:sp>
        <p:nvSpPr>
          <p:cNvPr id="3" name="Content Placeholder 2">
            <a:extLst>
              <a:ext uri="{FF2B5EF4-FFF2-40B4-BE49-F238E27FC236}">
                <a16:creationId xmlns:a16="http://schemas.microsoft.com/office/drawing/2014/main" id="{E7F09012-42FA-41BB-BFAF-F148ACC0659E}"/>
              </a:ext>
            </a:extLst>
          </p:cNvPr>
          <p:cNvSpPr>
            <a:spLocks noGrp="1"/>
          </p:cNvSpPr>
          <p:nvPr>
            <p:ph idx="1"/>
          </p:nvPr>
        </p:nvSpPr>
        <p:spPr>
          <a:xfrm>
            <a:off x="818348" y="2606040"/>
            <a:ext cx="7511472" cy="1805940"/>
          </a:xfrm>
          <a:solidFill>
            <a:schemeClr val="accent6">
              <a:lumMod val="50000"/>
            </a:schemeClr>
          </a:solidFill>
        </p:spPr>
        <p:txBody>
          <a:bodyPr/>
          <a:lstStyle/>
          <a:p>
            <a:pPr marL="0" indent="0">
              <a:buNone/>
            </a:pPr>
            <a:r>
              <a:rPr lang="en-IN" sz="2000" b="1" dirty="0">
                <a:effectLst/>
              </a:rPr>
              <a:t>Fraud is wilful representation of a fact knowing it to be false and with an intention to make profit and to cause loss to the other party-”victim” who replied on the other.it is breach of trust.</a:t>
            </a:r>
            <a:endParaRPr lang="en-IN" b="1" dirty="0">
              <a:effectLst/>
            </a:endParaRPr>
          </a:p>
          <a:p>
            <a:pPr marL="0" indent="0">
              <a:buNone/>
            </a:pPr>
            <a:endParaRPr lang="en-IN" dirty="0"/>
          </a:p>
        </p:txBody>
      </p:sp>
    </p:spTree>
    <p:extLst>
      <p:ext uri="{BB962C8B-B14F-4D97-AF65-F5344CB8AC3E}">
        <p14:creationId xmlns:p14="http://schemas.microsoft.com/office/powerpoint/2010/main" val="3066143214"/>
      </p:ext>
    </p:extLst>
  </p:cSld>
  <p:clrMapOvr>
    <a:masterClrMapping/>
  </p:clrMapOvr>
  <mc:AlternateContent xmlns:mc="http://schemas.openxmlformats.org/markup-compatibility/2006" xmlns:p14="http://schemas.microsoft.com/office/powerpoint/2010/main">
    <mc:Choice Requires="p14">
      <p:transition spd="slow" p14:dur="2000" advTm="7390"/>
    </mc:Choice>
    <mc:Fallback xmlns="">
      <p:transition spd="slow" advTm="739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167F9-2753-4FA8-82EC-9E52BCD0F6D4}"/>
              </a:ext>
            </a:extLst>
          </p:cNvPr>
          <p:cNvSpPr>
            <a:spLocks noGrp="1"/>
          </p:cNvSpPr>
          <p:nvPr>
            <p:ph type="title"/>
          </p:nvPr>
        </p:nvSpPr>
        <p:spPr>
          <a:xfrm>
            <a:off x="818347" y="711200"/>
            <a:ext cx="6801653" cy="1045029"/>
          </a:xfrm>
          <a:solidFill>
            <a:srgbClr val="002060"/>
          </a:solidFill>
        </p:spPr>
        <p:txBody>
          <a:bodyPr>
            <a:normAutofit/>
          </a:bodyPr>
          <a:lstStyle/>
          <a:p>
            <a:r>
              <a:rPr lang="en-IN" sz="1800" b="1" dirty="0"/>
              <a:t>Cooking of books, funds diversion</a:t>
            </a:r>
            <a:br>
              <a:rPr lang="en-IN" sz="1800" b="1" dirty="0"/>
            </a:br>
            <a:r>
              <a:rPr lang="en-IN" sz="1800" b="1" dirty="0">
                <a:solidFill>
                  <a:srgbClr val="FF0000"/>
                </a:solidFill>
              </a:rPr>
              <a:t>satyam computer services-fraud</a:t>
            </a:r>
            <a:endParaRPr lang="en-IN" sz="1800" b="1" dirty="0"/>
          </a:p>
        </p:txBody>
      </p:sp>
      <p:sp>
        <p:nvSpPr>
          <p:cNvPr id="3" name="Content Placeholder 2">
            <a:extLst>
              <a:ext uri="{FF2B5EF4-FFF2-40B4-BE49-F238E27FC236}">
                <a16:creationId xmlns:a16="http://schemas.microsoft.com/office/drawing/2014/main" id="{3BA5D5D4-FD4C-4D15-91AA-F20C18C96398}"/>
              </a:ext>
            </a:extLst>
          </p:cNvPr>
          <p:cNvSpPr>
            <a:spLocks noGrp="1"/>
          </p:cNvSpPr>
          <p:nvPr>
            <p:ph idx="1"/>
          </p:nvPr>
        </p:nvSpPr>
        <p:spPr>
          <a:xfrm>
            <a:off x="818348" y="2060898"/>
            <a:ext cx="7511472" cy="2757845"/>
          </a:xfrm>
          <a:solidFill>
            <a:schemeClr val="accent6">
              <a:lumMod val="50000"/>
            </a:schemeClr>
          </a:solidFill>
        </p:spPr>
        <p:txBody>
          <a:bodyPr/>
          <a:lstStyle/>
          <a:p>
            <a:r>
              <a:rPr lang="en-IN" b="1" dirty="0"/>
              <a:t>The chairman of the company  admitted of cooking and manipulating the books to the tune of Rs.7,000 crores.</a:t>
            </a:r>
          </a:p>
          <a:p>
            <a:r>
              <a:rPr lang="en-IN" b="1" dirty="0"/>
              <a:t>PWC auditors also helped him in this fraud process.</a:t>
            </a:r>
          </a:p>
          <a:p>
            <a:r>
              <a:rPr lang="en-IN" sz="1600" b="1" dirty="0"/>
              <a:t>THE ACCOUNTS WERE MANIPULATED TO SHOW A BETTER POSITION THAN THE REAL-WINDOWDRESSING.</a:t>
            </a:r>
          </a:p>
          <a:p>
            <a:r>
              <a:rPr lang="en-IN" sz="1400" b="1" dirty="0"/>
              <a:t>THE CHAIRMAN,HIS BROTHERS,THEPARTNERS OF PWC INVOLVED WRE ALL SENTECED TO PRISON OF VARIOUS TERMS.</a:t>
            </a:r>
          </a:p>
          <a:p>
            <a:endParaRPr lang="en-IN" dirty="0"/>
          </a:p>
        </p:txBody>
      </p:sp>
    </p:spTree>
    <p:extLst>
      <p:ext uri="{BB962C8B-B14F-4D97-AF65-F5344CB8AC3E}">
        <p14:creationId xmlns:p14="http://schemas.microsoft.com/office/powerpoint/2010/main" val="2018958199"/>
      </p:ext>
    </p:extLst>
  </p:cSld>
  <p:clrMapOvr>
    <a:masterClrMapping/>
  </p:clrMapOvr>
  <mc:AlternateContent xmlns:mc="http://schemas.openxmlformats.org/markup-compatibility/2006" xmlns:p14="http://schemas.microsoft.com/office/powerpoint/2010/main">
    <mc:Choice Requires="p14">
      <p:transition spd="slow" p14:dur="2000" advTm="106"/>
    </mc:Choice>
    <mc:Fallback xmlns="">
      <p:transition spd="slow" advTm="106"/>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40052-6D03-48B5-9C63-5BEBC064BF74}"/>
              </a:ext>
            </a:extLst>
          </p:cNvPr>
          <p:cNvSpPr>
            <a:spLocks noGrp="1"/>
          </p:cNvSpPr>
          <p:nvPr>
            <p:ph type="title"/>
          </p:nvPr>
        </p:nvSpPr>
        <p:spPr>
          <a:xfrm>
            <a:off x="818348" y="331303"/>
            <a:ext cx="5370417" cy="1073427"/>
          </a:xfrm>
          <a:solidFill>
            <a:srgbClr val="002060"/>
          </a:solidFill>
        </p:spPr>
        <p:txBody>
          <a:bodyPr>
            <a:normAutofit/>
          </a:bodyPr>
          <a:lstStyle/>
          <a:p>
            <a:br>
              <a:rPr lang="en-IN" sz="2400" b="1" dirty="0"/>
            </a:br>
            <a:r>
              <a:rPr lang="en-IN" sz="2000" b="1" dirty="0"/>
              <a:t>SHELL COMPANIES –THE HIDDEN WEALTH </a:t>
            </a:r>
            <a:br>
              <a:rPr lang="en-IN" dirty="0"/>
            </a:br>
            <a:r>
              <a:rPr lang="en-IN" sz="2000" b="1" dirty="0">
                <a:solidFill>
                  <a:srgbClr val="FF0000"/>
                </a:solidFill>
              </a:rPr>
              <a:t>PANAMA PAPERS leaks-panama city</a:t>
            </a:r>
          </a:p>
        </p:txBody>
      </p:sp>
      <p:sp>
        <p:nvSpPr>
          <p:cNvPr id="3" name="Content Placeholder 2">
            <a:extLst>
              <a:ext uri="{FF2B5EF4-FFF2-40B4-BE49-F238E27FC236}">
                <a16:creationId xmlns:a16="http://schemas.microsoft.com/office/drawing/2014/main" id="{8B863AC6-8813-4628-B2E9-A05D5B767516}"/>
              </a:ext>
            </a:extLst>
          </p:cNvPr>
          <p:cNvSpPr>
            <a:spLocks noGrp="1"/>
          </p:cNvSpPr>
          <p:nvPr>
            <p:ph idx="1"/>
          </p:nvPr>
        </p:nvSpPr>
        <p:spPr>
          <a:solidFill>
            <a:schemeClr val="accent6">
              <a:lumMod val="50000"/>
            </a:schemeClr>
          </a:solidFill>
        </p:spPr>
        <p:txBody>
          <a:bodyPr/>
          <a:lstStyle/>
          <a:p>
            <a:r>
              <a:rPr lang="en-IN" sz="1600" b="1" dirty="0"/>
              <a:t>THE”ALLEGED“ leakage of confidential information from a law firm ,famous for forming offshore shell companies .</a:t>
            </a:r>
          </a:p>
          <a:p>
            <a:r>
              <a:rPr lang="en-IN" sz="1600" b="1" dirty="0"/>
              <a:t>he alleged law firm is “mossack &amp; fonesca”—panama city.</a:t>
            </a:r>
          </a:p>
          <a:p>
            <a:r>
              <a:rPr lang="en-IN" sz="1600" b="1" dirty="0"/>
              <a:t>The leakage consisted of 11.1 million documents, relating to more than 215,000 clients of the law firm speard over 100 countries,</a:t>
            </a:r>
          </a:p>
          <a:p>
            <a:r>
              <a:rPr lang="en-IN" sz="1600" b="1" dirty="0"/>
              <a:t>The names that were revealed go from corporates to top politicians, arms delares,tax evaders, financial fraudsters, drug lords etc.</a:t>
            </a:r>
          </a:p>
          <a:p>
            <a:r>
              <a:rPr lang="en-IN" sz="1600" b="1" dirty="0"/>
              <a:t>All over the world various investigations and probes are launched and the truth will come once the investigators come out with evidence.</a:t>
            </a:r>
          </a:p>
          <a:p>
            <a:endParaRPr lang="en-IN" dirty="0"/>
          </a:p>
        </p:txBody>
      </p:sp>
    </p:spTree>
    <p:extLst>
      <p:ext uri="{BB962C8B-B14F-4D97-AF65-F5344CB8AC3E}">
        <p14:creationId xmlns:p14="http://schemas.microsoft.com/office/powerpoint/2010/main" val="1867174420"/>
      </p:ext>
    </p:extLst>
  </p:cSld>
  <p:clrMapOvr>
    <a:masterClrMapping/>
  </p:clrMapOvr>
  <mc:AlternateContent xmlns:mc="http://schemas.openxmlformats.org/markup-compatibility/2006" xmlns:p14="http://schemas.microsoft.com/office/powerpoint/2010/main">
    <mc:Choice Requires="p14">
      <p:transition spd="slow" p14:dur="2000" advTm="109"/>
    </mc:Choice>
    <mc:Fallback xmlns="">
      <p:transition spd="slow" advTm="109"/>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D7016-4F60-434C-A1B6-F5B49D3C3E53}"/>
              </a:ext>
            </a:extLst>
          </p:cNvPr>
          <p:cNvSpPr>
            <a:spLocks noGrp="1"/>
          </p:cNvSpPr>
          <p:nvPr>
            <p:ph type="title"/>
          </p:nvPr>
        </p:nvSpPr>
        <p:spPr>
          <a:solidFill>
            <a:srgbClr val="002060"/>
          </a:solidFill>
        </p:spPr>
        <p:txBody>
          <a:bodyPr>
            <a:normAutofit/>
          </a:bodyPr>
          <a:lstStyle/>
          <a:p>
            <a:r>
              <a:rPr lang="en-IN" sz="2400" b="1" dirty="0"/>
              <a:t>Biggest accounting fraud-2001</a:t>
            </a:r>
            <a:br>
              <a:rPr lang="en-IN" dirty="0"/>
            </a:br>
            <a:br>
              <a:rPr lang="en-IN" dirty="0"/>
            </a:br>
            <a:r>
              <a:rPr lang="en-IN" sz="2000" b="1" dirty="0">
                <a:solidFill>
                  <a:srgbClr val="FF0000"/>
                </a:solidFill>
              </a:rPr>
              <a:t>enron corporation- houstan, Texas,u s a.</a:t>
            </a:r>
          </a:p>
        </p:txBody>
      </p:sp>
      <p:sp>
        <p:nvSpPr>
          <p:cNvPr id="3" name="Content Placeholder 2">
            <a:extLst>
              <a:ext uri="{FF2B5EF4-FFF2-40B4-BE49-F238E27FC236}">
                <a16:creationId xmlns:a16="http://schemas.microsoft.com/office/drawing/2014/main" id="{934193DF-80E8-48E1-80DE-FE5A16CFD8D5}"/>
              </a:ext>
            </a:extLst>
          </p:cNvPr>
          <p:cNvSpPr>
            <a:spLocks noGrp="1"/>
          </p:cNvSpPr>
          <p:nvPr>
            <p:ph idx="1"/>
          </p:nvPr>
        </p:nvSpPr>
        <p:spPr>
          <a:solidFill>
            <a:schemeClr val="accent6">
              <a:lumMod val="50000"/>
            </a:schemeClr>
          </a:solidFill>
        </p:spPr>
        <p:txBody>
          <a:bodyPr/>
          <a:lstStyle/>
          <a:p>
            <a:pPr>
              <a:buFont typeface="Arial" panose="020B0604020202020204" pitchFamily="34" charset="0"/>
              <a:buChar char="•"/>
            </a:pPr>
            <a:r>
              <a:rPr lang="en-IN" sz="1600" b="1" dirty="0"/>
              <a:t>The use of accounting loopholes &amp; poor financial reporting were able to hide billions of dollars of debt from failed projects and deals.</a:t>
            </a:r>
          </a:p>
          <a:p>
            <a:pPr>
              <a:buFont typeface="Arial" panose="020B0604020202020204" pitchFamily="34" charset="0"/>
              <a:buChar char="•"/>
            </a:pPr>
            <a:r>
              <a:rPr lang="en-IN" sz="1600" b="1" dirty="0"/>
              <a:t>The share value of the company fell from $90 to $0.50.</a:t>
            </a:r>
          </a:p>
          <a:p>
            <a:pPr>
              <a:buFont typeface="Arial" panose="020B0604020202020204" pitchFamily="34" charset="0"/>
              <a:buChar char="•"/>
            </a:pPr>
            <a:r>
              <a:rPr lang="en-IN" sz="1600" b="1" dirty="0"/>
              <a:t>Assets and profits inflated –even non existent and fraudulent.</a:t>
            </a:r>
          </a:p>
          <a:p>
            <a:pPr>
              <a:buFont typeface="Arial" panose="020B0604020202020204" pitchFamily="34" charset="0"/>
              <a:buChar char="•"/>
            </a:pPr>
            <a:r>
              <a:rPr lang="en-IN" sz="1600" b="1" dirty="0"/>
              <a:t>The fraud has resulted in $30 million in self dealings by cfo,$700 million net earnings disappeared ,$1.2 billion of shareholder’s equity disappeared and $4.1 billion were in hidden assets.</a:t>
            </a:r>
          </a:p>
          <a:p>
            <a:pPr>
              <a:buFont typeface="Arial" panose="020B0604020202020204" pitchFamily="34" charset="0"/>
              <a:buChar char="•"/>
            </a:pPr>
            <a:r>
              <a:rPr lang="en-IN" sz="1600" b="1" dirty="0"/>
              <a:t>Many executives were .the auditors  Arthur Anderson  was found guilty of illegally destroying  documents relevant to the investigators.</a:t>
            </a:r>
          </a:p>
          <a:p>
            <a:pPr>
              <a:buFont typeface="Arial" panose="020B0604020202020204" pitchFamily="34" charset="0"/>
              <a:buChar char="•"/>
            </a:pPr>
            <a:endParaRPr lang="en-IN" dirty="0"/>
          </a:p>
        </p:txBody>
      </p:sp>
    </p:spTree>
    <p:extLst>
      <p:ext uri="{BB962C8B-B14F-4D97-AF65-F5344CB8AC3E}">
        <p14:creationId xmlns:p14="http://schemas.microsoft.com/office/powerpoint/2010/main" val="3416678049"/>
      </p:ext>
    </p:extLst>
  </p:cSld>
  <p:clrMapOvr>
    <a:masterClrMapping/>
  </p:clrMapOvr>
  <mc:AlternateContent xmlns:mc="http://schemas.openxmlformats.org/markup-compatibility/2006" xmlns:p14="http://schemas.microsoft.com/office/powerpoint/2010/main">
    <mc:Choice Requires="p14">
      <p:transition spd="slow" p14:dur="2000" advTm="99"/>
    </mc:Choice>
    <mc:Fallback xmlns="">
      <p:transition spd="slow" advTm="99"/>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D0345-40BC-46AA-A034-B78DE21C014E}"/>
              </a:ext>
            </a:extLst>
          </p:cNvPr>
          <p:cNvSpPr>
            <a:spLocks noGrp="1"/>
          </p:cNvSpPr>
          <p:nvPr>
            <p:ph type="title"/>
          </p:nvPr>
        </p:nvSpPr>
        <p:spPr>
          <a:solidFill>
            <a:srgbClr val="002060"/>
          </a:solidFill>
        </p:spPr>
        <p:txBody>
          <a:bodyPr/>
          <a:lstStyle/>
          <a:p>
            <a:r>
              <a:rPr lang="en-IN" sz="2400" b="1" dirty="0"/>
              <a:t>FRAUDULENT ACCOUNTING PRACTICES</a:t>
            </a:r>
            <a:br>
              <a:rPr lang="en-IN" dirty="0"/>
            </a:br>
            <a:br>
              <a:rPr lang="en-IN" dirty="0"/>
            </a:br>
            <a:r>
              <a:rPr lang="en-IN" sz="2000" b="1" dirty="0">
                <a:solidFill>
                  <a:srgbClr val="FF0000"/>
                </a:solidFill>
              </a:rPr>
              <a:t>WORLD COM-U S A</a:t>
            </a:r>
          </a:p>
        </p:txBody>
      </p:sp>
      <p:sp>
        <p:nvSpPr>
          <p:cNvPr id="3" name="Content Placeholder 2">
            <a:extLst>
              <a:ext uri="{FF2B5EF4-FFF2-40B4-BE49-F238E27FC236}">
                <a16:creationId xmlns:a16="http://schemas.microsoft.com/office/drawing/2014/main" id="{9CC94211-6F96-442A-BF4E-89141773E2FA}"/>
              </a:ext>
            </a:extLst>
          </p:cNvPr>
          <p:cNvSpPr>
            <a:spLocks noGrp="1"/>
          </p:cNvSpPr>
          <p:nvPr>
            <p:ph idx="1"/>
          </p:nvPr>
        </p:nvSpPr>
        <p:spPr>
          <a:solidFill>
            <a:schemeClr val="accent6">
              <a:lumMod val="50000"/>
            </a:schemeClr>
          </a:solidFill>
        </p:spPr>
        <p:txBody>
          <a:bodyPr>
            <a:normAutofit/>
          </a:bodyPr>
          <a:lstStyle/>
          <a:p>
            <a:r>
              <a:rPr lang="en-IN" sz="1600" b="1" dirty="0"/>
              <a:t>WORLDCOM WAS THE SECOND LARGEST LONG DISTANCE PHONE COMPANY.</a:t>
            </a:r>
          </a:p>
          <a:p>
            <a:r>
              <a:rPr lang="en-IN" sz="1600" b="1" dirty="0"/>
              <a:t>THE FRAUD INVOLVED FRADULENT ACCOUNTING METHODS AND INFLATING THE COMPANY FINANCIALS.</a:t>
            </a:r>
          </a:p>
          <a:p>
            <a:r>
              <a:rPr lang="en-IN" sz="1600" b="1" dirty="0"/>
              <a:t>THE INTERNAL AUDITOR’S REPORT FOUND THAT $3.8 BILLION IN FRAUDULENT ACCOUNTS &amp;$11 MILLION BY INFLATING ASSET VALUES WAS IMPROPERLY RECORDED IN THE BOOKS TO HIDE THE COMPANY’S DECLINING POSITION.</a:t>
            </a:r>
          </a:p>
          <a:p>
            <a:r>
              <a:rPr lang="en-IN" sz="1600" b="1" dirty="0"/>
              <a:t>WORLD COM C E O, BERNIE EBBERS WAS SENTENCED TO A 25 YEAR PRISION SENTENCE.</a:t>
            </a:r>
          </a:p>
        </p:txBody>
      </p:sp>
    </p:spTree>
    <p:extLst>
      <p:ext uri="{BB962C8B-B14F-4D97-AF65-F5344CB8AC3E}">
        <p14:creationId xmlns:p14="http://schemas.microsoft.com/office/powerpoint/2010/main" val="380315793"/>
      </p:ext>
    </p:extLst>
  </p:cSld>
  <p:clrMapOvr>
    <a:masterClrMapping/>
  </p:clrMapOvr>
  <mc:AlternateContent xmlns:mc="http://schemas.openxmlformats.org/markup-compatibility/2006" xmlns:p14="http://schemas.microsoft.com/office/powerpoint/2010/main">
    <mc:Choice Requires="p14">
      <p:transition spd="slow" p14:dur="2000" advTm="77"/>
    </mc:Choice>
    <mc:Fallback xmlns="">
      <p:transition spd="slow" advTm="77"/>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C3659-7757-4188-BE4E-03167661EBDA}"/>
              </a:ext>
            </a:extLst>
          </p:cNvPr>
          <p:cNvSpPr>
            <a:spLocks noGrp="1"/>
          </p:cNvSpPr>
          <p:nvPr>
            <p:ph type="title"/>
          </p:nvPr>
        </p:nvSpPr>
        <p:spPr>
          <a:xfrm>
            <a:off x="818348" y="577698"/>
            <a:ext cx="6457095" cy="743101"/>
          </a:xfrm>
          <a:solidFill>
            <a:srgbClr val="002060"/>
          </a:solidFill>
        </p:spPr>
        <p:txBody>
          <a:bodyPr>
            <a:normAutofit/>
          </a:bodyPr>
          <a:lstStyle/>
          <a:p>
            <a:r>
              <a:rPr lang="en-IN" sz="2000" b="1" dirty="0">
                <a:solidFill>
                  <a:schemeClr val="tx1"/>
                </a:solidFill>
              </a:rPr>
              <a:t>Bank fraud –letter of undertaking- fraud</a:t>
            </a:r>
            <a:br>
              <a:rPr lang="en-IN" sz="1800" b="1" dirty="0">
                <a:solidFill>
                  <a:srgbClr val="FF0000"/>
                </a:solidFill>
              </a:rPr>
            </a:br>
            <a:r>
              <a:rPr lang="en-IN" sz="1300" b="1" dirty="0">
                <a:solidFill>
                  <a:srgbClr val="FF0000"/>
                </a:solidFill>
              </a:rPr>
              <a:t>Punjab national bank-INDIA</a:t>
            </a:r>
          </a:p>
        </p:txBody>
      </p:sp>
      <p:sp>
        <p:nvSpPr>
          <p:cNvPr id="3" name="Content Placeholder 2">
            <a:extLst>
              <a:ext uri="{FF2B5EF4-FFF2-40B4-BE49-F238E27FC236}">
                <a16:creationId xmlns:a16="http://schemas.microsoft.com/office/drawing/2014/main" id="{2389F5C0-ABE1-43AF-A570-900F1B1EB108}"/>
              </a:ext>
            </a:extLst>
          </p:cNvPr>
          <p:cNvSpPr>
            <a:spLocks noGrp="1"/>
          </p:cNvSpPr>
          <p:nvPr>
            <p:ph idx="1"/>
          </p:nvPr>
        </p:nvSpPr>
        <p:spPr>
          <a:xfrm>
            <a:off x="818348" y="1549400"/>
            <a:ext cx="7411252" cy="4453835"/>
          </a:xfrm>
          <a:solidFill>
            <a:schemeClr val="accent6">
              <a:lumMod val="50000"/>
            </a:schemeClr>
          </a:solidFill>
        </p:spPr>
        <p:txBody>
          <a:bodyPr>
            <a:normAutofit/>
          </a:bodyPr>
          <a:lstStyle/>
          <a:p>
            <a:pPr lvl="0"/>
            <a:r>
              <a:rPr lang="en-IN" sz="1400" b="1" dirty="0">
                <a:effectLst>
                  <a:glow rad="38100">
                    <a:schemeClr val="bg1">
                      <a:lumMod val="50000"/>
                      <a:lumOff val="50000"/>
                      <a:alpha val="20000"/>
                    </a:schemeClr>
                  </a:glow>
                  <a:outerShdw blurRad="44450" dist="12700" dir="13860000" algn="tl">
                    <a:srgbClr val="000000">
                      <a:alpha val="20000"/>
                    </a:srgbClr>
                  </a:outerShdw>
                </a:effectLst>
              </a:rPr>
              <a:t>NIRAV MODI OF GITANJILI GROUP OF COMPANIES,BILLIONAIRE JEWELLER REPORTED BY PNB OF FRADULENT TRNSACCTIONS.14.02.2018.</a:t>
            </a:r>
            <a:endParaRPr lang="en-IN" sz="1400" b="1" dirty="0">
              <a:effectLst/>
            </a:endParaRPr>
          </a:p>
          <a:p>
            <a:pPr lvl="0"/>
            <a:r>
              <a:rPr lang="en-IN" sz="1400" b="1" dirty="0">
                <a:effectLst>
                  <a:glow rad="38100">
                    <a:schemeClr val="bg1">
                      <a:lumMod val="50000"/>
                      <a:lumOff val="50000"/>
                      <a:alpha val="20000"/>
                    </a:schemeClr>
                  </a:glow>
                  <a:outerShdw blurRad="44450" dist="12700" dir="13860000" algn="tl">
                    <a:srgbClr val="000000">
                      <a:alpha val="20000"/>
                    </a:srgbClr>
                  </a:outerShdw>
                </a:effectLst>
              </a:rPr>
              <a:t>THE REPORTED FRAUD WAS ESTIMATED TO BE RS.11,400 CRORES. ($ 1.77 BILLION )WORTH OF FRADULENT TRANSACTIONS.</a:t>
            </a:r>
            <a:endParaRPr lang="en-IN" sz="1400" b="1" dirty="0">
              <a:effectLst/>
            </a:endParaRPr>
          </a:p>
          <a:p>
            <a:pPr lvl="0"/>
            <a:r>
              <a:rPr lang="en-IN" sz="1400" b="1" dirty="0">
                <a:effectLst>
                  <a:glow rad="38100">
                    <a:schemeClr val="bg1">
                      <a:lumMod val="50000"/>
                      <a:lumOff val="50000"/>
                      <a:alpha val="20000"/>
                    </a:schemeClr>
                  </a:glow>
                  <a:outerShdw blurRad="44450" dist="12700" dir="13860000" algn="tl">
                    <a:srgbClr val="000000">
                      <a:alpha val="20000"/>
                    </a:srgbClr>
                  </a:outerShdw>
                </a:effectLst>
              </a:rPr>
              <a:t>TWO PNB EMPLOYEES HAVE UNAUTHORISEDLY ISSUED LOUs-LETTER OF UNDERTAKINGS TO FOREIGN BRANCHES OF INDIAN LENDERS ON BEHALF OF NIRAV MODI COMPANIES,</a:t>
            </a:r>
            <a:endParaRPr lang="en-IN" sz="1400" b="1" dirty="0">
              <a:effectLst/>
            </a:endParaRPr>
          </a:p>
          <a:p>
            <a:pPr lvl="0"/>
            <a:r>
              <a:rPr lang="en-IN" sz="1400" b="1" dirty="0">
                <a:effectLst>
                  <a:glow rad="38100">
                    <a:schemeClr val="bg1">
                      <a:lumMod val="50000"/>
                      <a:lumOff val="50000"/>
                      <a:alpha val="20000"/>
                    </a:schemeClr>
                  </a:glow>
                  <a:outerShdw blurRad="44450" dist="12700" dir="13860000" algn="tl">
                    <a:srgbClr val="000000">
                      <a:alpha val="20000"/>
                    </a:srgbClr>
                  </a:outerShdw>
                </a:effectLst>
              </a:rPr>
              <a:t>THE NIRAV MODI COMPANIES USED THESE LOUs (LIKE A BANK GURANTEE) TO PAY FOR THEIR IMPORTS.</a:t>
            </a:r>
            <a:endParaRPr lang="en-IN" sz="1400" b="1" dirty="0">
              <a:effectLst/>
            </a:endParaRPr>
          </a:p>
          <a:p>
            <a:pPr lvl="0"/>
            <a:r>
              <a:rPr lang="en-IN" sz="1400" b="1" dirty="0">
                <a:effectLst>
                  <a:glow rad="38100">
                    <a:schemeClr val="bg1">
                      <a:lumMod val="50000"/>
                      <a:lumOff val="50000"/>
                      <a:alpha val="20000"/>
                    </a:schemeClr>
                  </a:glow>
                  <a:outerShdw blurRad="44450" dist="12700" dir="13860000" algn="tl">
                    <a:srgbClr val="000000">
                      <a:alpha val="20000"/>
                    </a:srgbClr>
                  </a:outerShdw>
                </a:effectLst>
              </a:rPr>
              <a:t>THE EMPLOYEES OF THE BANK MADE THE LOUs without a collateral </a:t>
            </a:r>
            <a:r>
              <a:rPr lang="en-IN" sz="1600" b="1" dirty="0">
                <a:effectLst>
                  <a:glow rad="38100">
                    <a:schemeClr val="bg1">
                      <a:lumMod val="50000"/>
                      <a:lumOff val="50000"/>
                      <a:alpha val="20000"/>
                    </a:schemeClr>
                  </a:glow>
                  <a:outerShdw blurRad="44450" dist="12700" dir="13860000" algn="tl">
                    <a:srgbClr val="000000">
                      <a:alpha val="20000"/>
                    </a:srgbClr>
                  </a:outerShdw>
                </a:effectLst>
              </a:rPr>
              <a:t>security and without credit limits by  passing the CBS-core banking system software used by the b</a:t>
            </a:r>
            <a:endParaRPr lang="en-IN" sz="1600" b="1" dirty="0">
              <a:effectLst/>
            </a:endParaRPr>
          </a:p>
          <a:p>
            <a:pPr lvl="0"/>
            <a:r>
              <a:rPr lang="en-IN" sz="1400" b="1" dirty="0">
                <a:effectLst>
                  <a:glow rad="38100">
                    <a:schemeClr val="bg1">
                      <a:lumMod val="50000"/>
                      <a:lumOff val="50000"/>
                      <a:alpha val="20000"/>
                    </a:schemeClr>
                  </a:glow>
                  <a:outerShdw blurRad="44450" dist="12700" dir="13860000" algn="tl">
                    <a:srgbClr val="000000">
                      <a:alpha val="20000"/>
                    </a:srgbClr>
                  </a:outerShdw>
                </a:effectLst>
              </a:rPr>
              <a:t>This fraud went undetected for seven years starting in 2011</a:t>
            </a:r>
          </a:p>
          <a:p>
            <a:pPr lvl="0"/>
            <a:r>
              <a:rPr lang="en-IN" sz="1400" b="1" dirty="0">
                <a:effectLst>
                  <a:glow rad="38100">
                    <a:schemeClr val="bg1">
                      <a:lumMod val="50000"/>
                      <a:lumOff val="50000"/>
                      <a:alpha val="20000"/>
                    </a:schemeClr>
                  </a:glow>
                  <a:outerShdw blurRad="44450" dist="12700" dir="13860000" algn="tl">
                    <a:srgbClr val="000000">
                      <a:alpha val="20000"/>
                    </a:srgbClr>
                  </a:outerShdw>
                </a:effectLst>
              </a:rPr>
              <a:t>THE FRAUD IS BEING INVESTIGATED AND NIRAV MOD FLED THE COUNTRY.</a:t>
            </a:r>
            <a:endParaRPr lang="en-IN" sz="1400" b="1" dirty="0">
              <a:effectLst/>
            </a:endParaRPr>
          </a:p>
        </p:txBody>
      </p:sp>
    </p:spTree>
    <p:extLst>
      <p:ext uri="{BB962C8B-B14F-4D97-AF65-F5344CB8AC3E}">
        <p14:creationId xmlns:p14="http://schemas.microsoft.com/office/powerpoint/2010/main" val="4272897663"/>
      </p:ext>
    </p:extLst>
  </p:cSld>
  <p:clrMapOvr>
    <a:masterClrMapping/>
  </p:clrMapOvr>
  <mc:AlternateContent xmlns:mc="http://schemas.openxmlformats.org/markup-compatibility/2006" xmlns:p14="http://schemas.microsoft.com/office/powerpoint/2010/main">
    <mc:Choice Requires="p14">
      <p:transition spd="slow" p14:dur="2000" advTm="79"/>
    </mc:Choice>
    <mc:Fallback xmlns="">
      <p:transition spd="slow" advTm="79"/>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CD7F96-272F-424C-AE45-EA69EDABFD86}"/>
              </a:ext>
            </a:extLst>
          </p:cNvPr>
          <p:cNvSpPr>
            <a:spLocks noGrp="1"/>
          </p:cNvSpPr>
          <p:nvPr>
            <p:ph type="title"/>
          </p:nvPr>
        </p:nvSpPr>
        <p:spPr>
          <a:xfrm>
            <a:off x="818347" y="344557"/>
            <a:ext cx="6046279" cy="1325217"/>
          </a:xfrm>
          <a:solidFill>
            <a:srgbClr val="002060"/>
          </a:solidFill>
        </p:spPr>
        <p:txBody>
          <a:bodyPr>
            <a:normAutofit fontScale="90000"/>
          </a:bodyPr>
          <a:lstStyle/>
          <a:p>
            <a:r>
              <a:rPr lang="en-IN" sz="2000" b="1" dirty="0"/>
              <a:t>IMPROPER ACCOUNTING PRACTICES</a:t>
            </a:r>
            <a:br>
              <a:rPr lang="en-IN" dirty="0"/>
            </a:br>
            <a:br>
              <a:rPr lang="en-IN" dirty="0"/>
            </a:br>
            <a:r>
              <a:rPr lang="en-IN" sz="2000" b="1" dirty="0">
                <a:solidFill>
                  <a:srgbClr val="FF0000"/>
                </a:solidFill>
              </a:rPr>
              <a:t>TYCO-DIVERSIFIEDMANUFACTURING &amp; SERVICE COMPANY.</a:t>
            </a:r>
          </a:p>
        </p:txBody>
      </p:sp>
      <p:sp>
        <p:nvSpPr>
          <p:cNvPr id="3" name="Content Placeholder 2">
            <a:extLst>
              <a:ext uri="{FF2B5EF4-FFF2-40B4-BE49-F238E27FC236}">
                <a16:creationId xmlns:a16="http://schemas.microsoft.com/office/drawing/2014/main" id="{47331A2F-DFCD-4C5B-AF8F-9A0D1149362E}"/>
              </a:ext>
            </a:extLst>
          </p:cNvPr>
          <p:cNvSpPr>
            <a:spLocks noGrp="1"/>
          </p:cNvSpPr>
          <p:nvPr>
            <p:ph idx="1"/>
          </p:nvPr>
        </p:nvSpPr>
        <p:spPr>
          <a:xfrm>
            <a:off x="818348" y="2060898"/>
            <a:ext cx="7511472" cy="3478512"/>
          </a:xfrm>
          <a:solidFill>
            <a:schemeClr val="accent6">
              <a:lumMod val="50000"/>
            </a:schemeClr>
          </a:solidFill>
        </p:spPr>
        <p:txBody>
          <a:bodyPr>
            <a:normAutofit/>
          </a:bodyPr>
          <a:lstStyle/>
          <a:p>
            <a:r>
              <a:rPr lang="en-IN" sz="1400" b="1" dirty="0"/>
              <a:t>CEO &amp; CFO STEALING MONEY AS EXECUTIVE COMPENSATION AT SHARE HOLDERS EXPENSE.</a:t>
            </a:r>
          </a:p>
          <a:p>
            <a:r>
              <a:rPr lang="en-IN" sz="1400" b="1" dirty="0"/>
              <a:t>DENNIS KOZLOWSKI,CEO &amp; H.SWARTZ CFO WERE FOUND GUILTY OF STEALING $600 MILLION.</a:t>
            </a:r>
          </a:p>
          <a:p>
            <a:r>
              <a:rPr lang="en-IN" sz="1400" b="1" dirty="0"/>
              <a:t>IMPROPER ACCOUNTING PRACTICES &amp; MISLEADING INVESTORS.</a:t>
            </a:r>
          </a:p>
          <a:p>
            <a:r>
              <a:rPr lang="en-IN" sz="1400" b="1" dirty="0"/>
              <a:t>FROM 1996 TO 2002 THERE OF VIOLATION OF FEDERAL SECURITY LAWS.</a:t>
            </a:r>
          </a:p>
          <a:p>
            <a:r>
              <a:rPr lang="en-IN" sz="1400" b="1" dirty="0"/>
              <a:t>ACQUIRED700 COMPANIES ,PURSUANT TO THEM BECOMING GLOBAL GIANTS.THE COMPANY OVERSTATED ITS OPERATING INCOME BY ABOUT ONE BILLION DOLLARS.</a:t>
            </a:r>
          </a:p>
        </p:txBody>
      </p:sp>
    </p:spTree>
    <p:extLst>
      <p:ext uri="{BB962C8B-B14F-4D97-AF65-F5344CB8AC3E}">
        <p14:creationId xmlns:p14="http://schemas.microsoft.com/office/powerpoint/2010/main" val="1633862926"/>
      </p:ext>
    </p:extLst>
  </p:cSld>
  <p:clrMapOvr>
    <a:masterClrMapping/>
  </p:clrMapOvr>
  <mc:AlternateContent xmlns:mc="http://schemas.openxmlformats.org/markup-compatibility/2006" xmlns:p14="http://schemas.microsoft.com/office/powerpoint/2010/main">
    <mc:Choice Requires="p14">
      <p:transition spd="slow" p14:dur="2000" advTm="65"/>
    </mc:Choice>
    <mc:Fallback xmlns="">
      <p:transition spd="slow" advTm="65"/>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B38B7-BB63-4851-981F-C1AC258A1247}"/>
              </a:ext>
            </a:extLst>
          </p:cNvPr>
          <p:cNvSpPr>
            <a:spLocks noGrp="1"/>
          </p:cNvSpPr>
          <p:nvPr>
            <p:ph type="title"/>
          </p:nvPr>
        </p:nvSpPr>
        <p:spPr>
          <a:solidFill>
            <a:srgbClr val="002060"/>
          </a:solidFill>
        </p:spPr>
        <p:txBody>
          <a:bodyPr/>
          <a:lstStyle/>
          <a:p>
            <a:r>
              <a:rPr lang="en-IN" sz="2400" b="1" dirty="0"/>
              <a:t>CHEATING THE BANKS &amp; STOCK MANIPULATIONS</a:t>
            </a:r>
            <a:br>
              <a:rPr lang="en-IN" dirty="0"/>
            </a:br>
            <a:r>
              <a:rPr lang="en-IN" sz="1800" b="1" dirty="0">
                <a:solidFill>
                  <a:srgbClr val="FF0000"/>
                </a:solidFill>
              </a:rPr>
              <a:t>HARSHAD MEHTA-STOCK MARKET SCAM</a:t>
            </a:r>
          </a:p>
        </p:txBody>
      </p:sp>
      <p:sp>
        <p:nvSpPr>
          <p:cNvPr id="3" name="Content Placeholder 2">
            <a:extLst>
              <a:ext uri="{FF2B5EF4-FFF2-40B4-BE49-F238E27FC236}">
                <a16:creationId xmlns:a16="http://schemas.microsoft.com/office/drawing/2014/main" id="{BC177DAC-35C1-4ABF-8695-3D02310B84F4}"/>
              </a:ext>
            </a:extLst>
          </p:cNvPr>
          <p:cNvSpPr>
            <a:spLocks noGrp="1"/>
          </p:cNvSpPr>
          <p:nvPr>
            <p:ph idx="1"/>
          </p:nvPr>
        </p:nvSpPr>
        <p:spPr>
          <a:solidFill>
            <a:schemeClr val="accent6">
              <a:lumMod val="50000"/>
            </a:schemeClr>
          </a:solidFill>
        </p:spPr>
        <p:txBody>
          <a:bodyPr>
            <a:normAutofit/>
          </a:bodyPr>
          <a:lstStyle/>
          <a:p>
            <a:pPr>
              <a:buFont typeface="Arial" panose="020B0604020202020204" pitchFamily="34" charset="0"/>
              <a:buChar char="•"/>
            </a:pPr>
            <a:r>
              <a:rPr lang="en-IN" sz="1400" b="1" dirty="0"/>
              <a:t>HM –”BIG BULL” HE WAS FAMOUSLY KNOWN IN 1990s.</a:t>
            </a:r>
          </a:p>
          <a:p>
            <a:pPr>
              <a:buFont typeface="Arial" panose="020B0604020202020204" pitchFamily="34" charset="0"/>
              <a:buChar char="•"/>
            </a:pPr>
            <a:r>
              <a:rPr lang="en-IN" sz="1400" b="1" dirty="0"/>
              <a:t>STOCK MANIPULATIONS &amp; MISSUE OF BANK FUNDS AT HIS DISPOSAL WRONGLY GIVEN TO HIM.</a:t>
            </a:r>
          </a:p>
          <a:p>
            <a:pPr>
              <a:buFont typeface="Arial" panose="020B0604020202020204" pitchFamily="34" charset="0"/>
              <a:buChar char="•"/>
            </a:pPr>
            <a:r>
              <a:rPr lang="en-IN" sz="1400" b="1" dirty="0"/>
              <a:t>SKY ROCKET SHARE PRICES,INCLUDING PENNY STOCKS,AND THUS CHEATING THE BANKS AND THE INVESTORS.</a:t>
            </a:r>
          </a:p>
          <a:p>
            <a:pPr>
              <a:buFont typeface="Arial" panose="020B0604020202020204" pitchFamily="34" charset="0"/>
              <a:buChar char="•"/>
            </a:pPr>
            <a:r>
              <a:rPr lang="en-IN" sz="1400" b="1" dirty="0"/>
              <a:t>AMOUNT INVOLVED WAS ESTIMATED TO BE Rs.4,200 crores</a:t>
            </a:r>
          </a:p>
          <a:p>
            <a:pPr>
              <a:buFont typeface="Arial" panose="020B0604020202020204" pitchFamily="34" charset="0"/>
              <a:buChar char="•"/>
            </a:pPr>
            <a:r>
              <a:rPr lang="en-IN" sz="1400" b="1" dirty="0"/>
              <a:t>27 criminal charges were filed.</a:t>
            </a:r>
          </a:p>
          <a:p>
            <a:pPr>
              <a:buFont typeface="Arial" panose="020B0604020202020204" pitchFamily="34" charset="0"/>
              <a:buChar char="•"/>
            </a:pPr>
            <a:r>
              <a:rPr lang="en-IN" sz="1400" b="1" dirty="0"/>
              <a:t>Banks involved were state bank of India , state bank of saurashtra,  s  b  </a:t>
            </a:r>
            <a:r>
              <a:rPr lang="en-IN" sz="1400" b="1" dirty="0" err="1"/>
              <a:t>i</a:t>
            </a:r>
            <a:r>
              <a:rPr lang="en-IN" sz="1400" b="1" dirty="0"/>
              <a:t> capital.</a:t>
            </a:r>
          </a:p>
          <a:p>
            <a:pPr>
              <a:buFont typeface="Arial" panose="020B0604020202020204" pitchFamily="34" charset="0"/>
              <a:buChar char="•"/>
            </a:pPr>
            <a:endParaRPr lang="en-IN" sz="1400" b="1" dirty="0"/>
          </a:p>
          <a:p>
            <a:pPr marL="0" indent="0">
              <a:buNone/>
            </a:pPr>
            <a:r>
              <a:rPr lang="en-IN" sz="1600" b="1" dirty="0"/>
              <a:t>       Similarly there was ketan parekh stock market scam-investors lost     </a:t>
            </a:r>
          </a:p>
          <a:p>
            <a:pPr marL="0" indent="0">
              <a:buNone/>
            </a:pPr>
            <a:r>
              <a:rPr lang="en-IN" sz="1600" b="1" dirty="0"/>
              <a:t>        Rs.4,000 crores.</a:t>
            </a:r>
          </a:p>
        </p:txBody>
      </p:sp>
    </p:spTree>
    <p:extLst>
      <p:ext uri="{BB962C8B-B14F-4D97-AF65-F5344CB8AC3E}">
        <p14:creationId xmlns:p14="http://schemas.microsoft.com/office/powerpoint/2010/main" val="1211074225"/>
      </p:ext>
    </p:extLst>
  </p:cSld>
  <p:clrMapOvr>
    <a:masterClrMapping/>
  </p:clrMapOvr>
  <mc:AlternateContent xmlns:mc="http://schemas.openxmlformats.org/markup-compatibility/2006" xmlns:p14="http://schemas.microsoft.com/office/powerpoint/2010/main">
    <mc:Choice Requires="p14">
      <p:transition spd="slow" p14:dur="2000" advTm="163"/>
    </mc:Choice>
    <mc:Fallback xmlns="">
      <p:transition spd="slow" advTm="163"/>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C8D1E-FA19-4D55-B108-CD7264628480}"/>
              </a:ext>
            </a:extLst>
          </p:cNvPr>
          <p:cNvSpPr>
            <a:spLocks noGrp="1"/>
          </p:cNvSpPr>
          <p:nvPr>
            <p:ph type="title"/>
          </p:nvPr>
        </p:nvSpPr>
        <p:spPr>
          <a:xfrm>
            <a:off x="818348" y="543338"/>
            <a:ext cx="4151218" cy="1126435"/>
          </a:xfrm>
          <a:solidFill>
            <a:srgbClr val="002060"/>
          </a:solidFill>
        </p:spPr>
        <p:txBody>
          <a:bodyPr>
            <a:normAutofit fontScale="90000"/>
          </a:bodyPr>
          <a:lstStyle/>
          <a:p>
            <a:r>
              <a:rPr lang="en-IN" sz="2000" b="1" dirty="0"/>
              <a:t>BRIBERY  CORRUPTION</a:t>
            </a:r>
            <a:br>
              <a:rPr lang="en-IN" dirty="0"/>
            </a:br>
            <a:br>
              <a:rPr lang="en-IN" dirty="0"/>
            </a:br>
            <a:r>
              <a:rPr lang="en-IN" sz="2000" b="1" dirty="0"/>
              <a:t>SIEMENS AG</a:t>
            </a:r>
          </a:p>
        </p:txBody>
      </p:sp>
      <p:sp>
        <p:nvSpPr>
          <p:cNvPr id="3" name="Content Placeholder 2">
            <a:extLst>
              <a:ext uri="{FF2B5EF4-FFF2-40B4-BE49-F238E27FC236}">
                <a16:creationId xmlns:a16="http://schemas.microsoft.com/office/drawing/2014/main" id="{0CBA0EEA-D39A-49FF-83D7-1C9A1A1B1C53}"/>
              </a:ext>
            </a:extLst>
          </p:cNvPr>
          <p:cNvSpPr>
            <a:spLocks noGrp="1"/>
          </p:cNvSpPr>
          <p:nvPr>
            <p:ph idx="1"/>
          </p:nvPr>
        </p:nvSpPr>
        <p:spPr>
          <a:xfrm>
            <a:off x="818348" y="2060898"/>
            <a:ext cx="7511472" cy="2257102"/>
          </a:xfrm>
          <a:solidFill>
            <a:schemeClr val="accent6">
              <a:lumMod val="50000"/>
            </a:schemeClr>
          </a:solidFill>
        </p:spPr>
        <p:txBody>
          <a:bodyPr/>
          <a:lstStyle/>
          <a:p>
            <a:r>
              <a:rPr lang="en-IN" sz="1400" b="1" dirty="0"/>
              <a:t>BRIBERY </a:t>
            </a:r>
            <a:r>
              <a:rPr lang="en-IN" sz="1400" b="1"/>
              <a:t>AND CORRUPTION</a:t>
            </a:r>
            <a:r>
              <a:rPr lang="en-IN" sz="1400" b="1" dirty="0"/>
              <a:t>.</a:t>
            </a:r>
          </a:p>
          <a:p>
            <a:r>
              <a:rPr lang="en-IN" sz="1400" b="1" dirty="0"/>
              <a:t>SIEMENS &amp; THE GREEK GOVT. WERE UNDER FIRE FOR BRIBING &amp; CORRUPTION CHARGES.</a:t>
            </a:r>
          </a:p>
          <a:p>
            <a:r>
              <a:rPr lang="en-IN" sz="1400" b="1" dirty="0"/>
              <a:t>AMOUNT INVOLVED WAS ESTIMATED TO BE $100 MILLION.</a:t>
            </a:r>
          </a:p>
          <a:p>
            <a:r>
              <a:rPr lang="en-IN" sz="1400" b="1" dirty="0"/>
              <a:t>THE FRAUD WAS IN CONNECTION WITH 2004 OLYMPICS GAMES AT ATENS-DEAL FOR SECURITY SYSTEMS AT THE GAMES.</a:t>
            </a:r>
          </a:p>
          <a:p>
            <a:endParaRPr lang="en-IN" dirty="0"/>
          </a:p>
        </p:txBody>
      </p:sp>
    </p:spTree>
    <p:extLst>
      <p:ext uri="{BB962C8B-B14F-4D97-AF65-F5344CB8AC3E}">
        <p14:creationId xmlns:p14="http://schemas.microsoft.com/office/powerpoint/2010/main" val="2541684371"/>
      </p:ext>
    </p:extLst>
  </p:cSld>
  <p:clrMapOvr>
    <a:masterClrMapping/>
  </p:clrMapOvr>
  <mc:AlternateContent xmlns:mc="http://schemas.openxmlformats.org/markup-compatibility/2006" xmlns:p14="http://schemas.microsoft.com/office/powerpoint/2010/main">
    <mc:Choice Requires="p14">
      <p:transition spd="slow" p14:dur="2000" advTm="73"/>
    </mc:Choice>
    <mc:Fallback xmlns="">
      <p:transition spd="slow" advTm="73"/>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4097B-84A4-41BE-8181-67E198AF06B4}"/>
              </a:ext>
            </a:extLst>
          </p:cNvPr>
          <p:cNvSpPr>
            <a:spLocks noGrp="1"/>
          </p:cNvSpPr>
          <p:nvPr>
            <p:ph type="title"/>
          </p:nvPr>
        </p:nvSpPr>
        <p:spPr>
          <a:xfrm>
            <a:off x="1161144" y="231913"/>
            <a:ext cx="6662056" cy="669235"/>
          </a:xfrm>
          <a:solidFill>
            <a:srgbClr val="002060"/>
          </a:solidFill>
        </p:spPr>
        <p:txBody>
          <a:bodyPr>
            <a:noAutofit/>
          </a:bodyPr>
          <a:lstStyle/>
          <a:p>
            <a:r>
              <a:rPr lang="en-IN" sz="2400" dirty="0"/>
              <a:t>  </a:t>
            </a:r>
            <a:r>
              <a:rPr lang="en-IN" sz="2400" b="1" dirty="0"/>
              <a:t>“GODFATHER” movie-VERY APT QUOTE.!!!</a:t>
            </a:r>
          </a:p>
        </p:txBody>
      </p:sp>
      <p:pic>
        <p:nvPicPr>
          <p:cNvPr id="5" name="Content Placeholder 4">
            <a:extLst>
              <a:ext uri="{FF2B5EF4-FFF2-40B4-BE49-F238E27FC236}">
                <a16:creationId xmlns:a16="http://schemas.microsoft.com/office/drawing/2014/main" id="{A20A1CD2-88F3-45B8-8457-9721149156D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18347" y="1391478"/>
            <a:ext cx="7769061" cy="523460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890765047"/>
      </p:ext>
    </p:extLst>
  </p:cSld>
  <p:clrMapOvr>
    <a:masterClrMapping/>
  </p:clrMapOvr>
  <mc:AlternateContent xmlns:mc="http://schemas.openxmlformats.org/markup-compatibility/2006" xmlns:p14="http://schemas.microsoft.com/office/powerpoint/2010/main">
    <mc:Choice Requires="p14">
      <p:transition spd="slow" p14:dur="2000" advTm="86"/>
    </mc:Choice>
    <mc:Fallback xmlns="">
      <p:transition spd="slow" advTm="86"/>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F4BE8-795F-4A8C-A1BC-3578A2D9B695}"/>
              </a:ext>
            </a:extLst>
          </p:cNvPr>
          <p:cNvSpPr>
            <a:spLocks noGrp="1"/>
          </p:cNvSpPr>
          <p:nvPr>
            <p:ph type="title"/>
          </p:nvPr>
        </p:nvSpPr>
        <p:spPr>
          <a:xfrm>
            <a:off x="455490" y="1616765"/>
            <a:ext cx="6356127" cy="1103756"/>
          </a:xfrm>
          <a:solidFill>
            <a:schemeClr val="accent6">
              <a:lumMod val="50000"/>
            </a:schemeClr>
          </a:solidFill>
          <a:ln>
            <a:noFill/>
          </a:ln>
          <a:effectLst>
            <a:outerShdw blurRad="225425" dist="50800" dir="5220000" algn="ctr">
              <a:srgbClr val="000000">
                <a:alpha val="33000"/>
              </a:srgbClr>
            </a:outerShdw>
          </a:effectLst>
          <a:scene3d>
            <a:camera prst="orthographicFront"/>
            <a:lightRig rig="harsh" dir="t">
              <a:rot lat="0" lon="0" rev="3000000"/>
            </a:lightRig>
          </a:scene3d>
          <a:sp3d extrusionH="254000" contourW="19050">
            <a:bevelT w="82550" h="44450" prst="angle"/>
            <a:bevelB w="82550" h="44450" prst="angle"/>
            <a:contourClr>
              <a:srgbClr val="FFFFFF"/>
            </a:contourClr>
          </a:sp3d>
        </p:spPr>
        <p:txBody>
          <a:bodyPr>
            <a:normAutofit/>
          </a:bodyPr>
          <a:lstStyle/>
          <a:p>
            <a:r>
              <a:rPr lang="en-IN" sz="1800" b="1" dirty="0"/>
              <a:t>NARAYANARAO.K. b.com; FCA. CFFE-(IFS-PUNE)</a:t>
            </a:r>
            <a:br>
              <a:rPr lang="en-IN" sz="1800" b="1" dirty="0"/>
            </a:br>
            <a:r>
              <a:rPr lang="en-IN" sz="1800" b="1" dirty="0"/>
              <a:t>ASSOCIATE MEMBER ACFE-USA</a:t>
            </a:r>
            <a:br>
              <a:rPr lang="en-IN" sz="1800" b="1" dirty="0"/>
            </a:br>
            <a:r>
              <a:rPr lang="en-IN" sz="1800" b="1" dirty="0"/>
              <a:t>WEST VIRGINIA UNIVERSITY CERTIFICATECOURCE-FAFE</a:t>
            </a:r>
          </a:p>
        </p:txBody>
      </p:sp>
      <p:pic>
        <p:nvPicPr>
          <p:cNvPr id="5" name="Content Placeholder 4">
            <a:extLst>
              <a:ext uri="{FF2B5EF4-FFF2-40B4-BE49-F238E27FC236}">
                <a16:creationId xmlns:a16="http://schemas.microsoft.com/office/drawing/2014/main" id="{8202CEBF-FB7E-414F-B618-7FC4D22491D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60818" y="3287606"/>
            <a:ext cx="2526590" cy="169974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2866254615"/>
      </p:ext>
    </p:extLst>
  </p:cSld>
  <p:clrMapOvr>
    <a:masterClrMapping/>
  </p:clrMapOvr>
  <mc:AlternateContent xmlns:mc="http://schemas.openxmlformats.org/markup-compatibility/2006" xmlns:p14="http://schemas.microsoft.com/office/powerpoint/2010/main">
    <mc:Choice Requires="p14">
      <p:transition spd="slow" p14:dur="2000" advTm="76"/>
    </mc:Choice>
    <mc:Fallback xmlns="">
      <p:transition spd="slow" advTm="76"/>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8D9F4-983B-4F87-AFF2-0137F79C9502}"/>
              </a:ext>
            </a:extLst>
          </p:cNvPr>
          <p:cNvSpPr>
            <a:spLocks noGrp="1"/>
          </p:cNvSpPr>
          <p:nvPr>
            <p:ph type="title"/>
          </p:nvPr>
        </p:nvSpPr>
        <p:spPr>
          <a:xfrm>
            <a:off x="817563" y="695408"/>
            <a:ext cx="5066401" cy="470783"/>
          </a:xfrm>
          <a:solidFill>
            <a:srgbClr val="002060"/>
          </a:solidFill>
        </p:spPr>
        <p:txBody>
          <a:bodyPr>
            <a:normAutofit/>
          </a:bodyPr>
          <a:lstStyle/>
          <a:p>
            <a:r>
              <a:rPr lang="en-IN" sz="2400" b="1" dirty="0"/>
              <a:t>        Types of fraudsters</a:t>
            </a:r>
          </a:p>
        </p:txBody>
      </p:sp>
      <p:graphicFrame>
        <p:nvGraphicFramePr>
          <p:cNvPr id="4" name="Content Placeholder 3">
            <a:extLst>
              <a:ext uri="{FF2B5EF4-FFF2-40B4-BE49-F238E27FC236}">
                <a16:creationId xmlns:a16="http://schemas.microsoft.com/office/drawing/2014/main" id="{B5F90DFE-6A31-42D1-9030-9F6CCE833C22}"/>
              </a:ext>
            </a:extLst>
          </p:cNvPr>
          <p:cNvGraphicFramePr>
            <a:graphicFrameLocks noGrp="1"/>
          </p:cNvGraphicFramePr>
          <p:nvPr>
            <p:ph idx="1"/>
            <p:extLst>
              <p:ext uri="{D42A27DB-BD31-4B8C-83A1-F6EECF244321}">
                <p14:modId xmlns:p14="http://schemas.microsoft.com/office/powerpoint/2010/main" val="3123280873"/>
              </p:ext>
            </p:extLst>
          </p:nvPr>
        </p:nvGraphicFramePr>
        <p:xfrm>
          <a:off x="817563" y="1444487"/>
          <a:ext cx="7512050" cy="47181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81514248"/>
      </p:ext>
    </p:extLst>
  </p:cSld>
  <p:clrMapOvr>
    <a:masterClrMapping/>
  </p:clrMapOvr>
  <mc:AlternateContent xmlns:mc="http://schemas.openxmlformats.org/markup-compatibility/2006" xmlns:p14="http://schemas.microsoft.com/office/powerpoint/2010/main">
    <mc:Choice Requires="p14">
      <p:transition spd="slow" p14:dur="2000" advTm="1087"/>
    </mc:Choice>
    <mc:Fallback xmlns="">
      <p:transition spd="slow" advTm="1087"/>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D90A77D-467C-434B-9117-E7255B71B7FC}"/>
              </a:ext>
            </a:extLst>
          </p:cNvPr>
          <p:cNvSpPr>
            <a:spLocks noGrp="1"/>
          </p:cNvSpPr>
          <p:nvPr>
            <p:ph type="title"/>
          </p:nvPr>
        </p:nvSpPr>
        <p:spPr>
          <a:xfrm>
            <a:off x="239801" y="4855027"/>
            <a:ext cx="5580427" cy="645886"/>
          </a:xfrm>
          <a:solidFill>
            <a:schemeClr val="accent6">
              <a:lumMod val="50000"/>
            </a:schemeClr>
          </a:solidFill>
          <a:ln>
            <a:noFill/>
          </a:ln>
          <a:effectLst>
            <a:glow rad="228600">
              <a:schemeClr val="accent6">
                <a:satMod val="175000"/>
                <a:alpha val="40000"/>
              </a:schemeClr>
            </a:glow>
          </a:effectLst>
          <a:scene3d>
            <a:camera prst="perspectiveContrastingRightFacing"/>
            <a:lightRig rig="threePt" dir="t"/>
          </a:scene3d>
          <a:sp3d>
            <a:bevelT prst="angle"/>
          </a:sp3d>
        </p:spPr>
        <p:txBody>
          <a:bodyPr>
            <a:normAutofit/>
            <a:scene3d>
              <a:camera prst="isometricOffAxis1Right"/>
              <a:lightRig rig="threePt" dir="t"/>
            </a:scene3d>
          </a:bodyPr>
          <a:lstStyle/>
          <a:p>
            <a:pPr algn="ctr"/>
            <a:r>
              <a:rPr lang="en-IN" sz="2400" b="1" dirty="0">
                <a:solidFill>
                  <a:schemeClr val="tx1"/>
                </a:solidFill>
              </a:rPr>
              <a:t>WWW.FRAUDSDETECTION.COM</a:t>
            </a:r>
          </a:p>
        </p:txBody>
      </p:sp>
      <p:pic>
        <p:nvPicPr>
          <p:cNvPr id="8" name="Picture Placeholder 7">
            <a:extLst>
              <a:ext uri="{FF2B5EF4-FFF2-40B4-BE49-F238E27FC236}">
                <a16:creationId xmlns:a16="http://schemas.microsoft.com/office/drawing/2014/main" id="{A8E78424-AE25-4D60-A635-8CC87CA23B0C}"/>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17035" b="17035"/>
          <a:stretch>
            <a:fillRect/>
          </a:stretch>
        </p:blipFill>
        <p:spPr>
          <a:xfrm>
            <a:off x="735495" y="885373"/>
            <a:ext cx="7673009" cy="2235200"/>
          </a:xfrm>
          <a:prstGeom prst="rect">
            <a:avLst/>
          </a:prstGeom>
          <a:ln w="228600" cap="sq" cmpd="thickThin">
            <a:solidFill>
              <a:schemeClr val="accent6">
                <a:lumMod val="50000"/>
              </a:schemeClr>
            </a:solidFill>
            <a:prstDash val="solid"/>
            <a:miter lim="800000"/>
          </a:ln>
          <a:effectLst>
            <a:glow rad="228600">
              <a:schemeClr val="accent6">
                <a:satMod val="175000"/>
                <a:alpha val="40000"/>
              </a:schemeClr>
            </a:glow>
            <a:outerShdw blurRad="50800" dist="38100" dir="16200000" rotWithShape="0">
              <a:prstClr val="black">
                <a:alpha val="40000"/>
              </a:prstClr>
            </a:outerShdw>
          </a:effectLst>
          <a:scene3d>
            <a:camera prst="perspectiveContrastingRightFacing"/>
            <a:lightRig rig="threePt" dir="t"/>
          </a:scene3d>
        </p:spPr>
      </p:pic>
      <p:sp>
        <p:nvSpPr>
          <p:cNvPr id="6" name="Text Placeholder 5">
            <a:extLst>
              <a:ext uri="{FF2B5EF4-FFF2-40B4-BE49-F238E27FC236}">
                <a16:creationId xmlns:a16="http://schemas.microsoft.com/office/drawing/2014/main" id="{58C7EB26-8A99-46AE-9396-152E6604D766}"/>
              </a:ext>
            </a:extLst>
          </p:cNvPr>
          <p:cNvSpPr>
            <a:spLocks noGrp="1"/>
          </p:cNvSpPr>
          <p:nvPr>
            <p:ph type="body" sz="half" idx="2"/>
          </p:nvPr>
        </p:nvSpPr>
        <p:spPr>
          <a:xfrm>
            <a:off x="4267199" y="5341257"/>
            <a:ext cx="3381829" cy="645886"/>
          </a:xfrm>
          <a:solidFill>
            <a:schemeClr val="accent6">
              <a:lumMod val="50000"/>
            </a:schemeClr>
          </a:solidFill>
          <a:effectLst>
            <a:glow rad="228600">
              <a:schemeClr val="accent6">
                <a:satMod val="175000"/>
                <a:alpha val="40000"/>
              </a:schemeClr>
            </a:glow>
          </a:effectLst>
          <a:scene3d>
            <a:camera prst="perspectiveContrastingRightFacing"/>
            <a:lightRig rig="threePt" dir="t"/>
          </a:scene3d>
          <a:sp3d>
            <a:bevelT prst="angle"/>
          </a:sp3d>
        </p:spPr>
        <p:txBody>
          <a:bodyPr>
            <a:noAutofit/>
          </a:bodyPr>
          <a:lstStyle/>
          <a:p>
            <a:r>
              <a:rPr lang="en-IN" sz="1800" b="1" cap="none" dirty="0">
                <a:ln w="0"/>
                <a:solidFill>
                  <a:schemeClr val="tx1"/>
                </a:solidFill>
                <a:effectLst>
                  <a:outerShdw blurRad="38100" dist="19050" dir="2700000" algn="tl" rotWithShape="0">
                    <a:schemeClr val="dk1">
                      <a:alpha val="40000"/>
                    </a:schemeClr>
                  </a:outerShdw>
                </a:effectLst>
              </a:rPr>
              <a:t>KOLLURURAO@GMAIL.COM</a:t>
            </a:r>
          </a:p>
        </p:txBody>
      </p:sp>
    </p:spTree>
    <p:extLst>
      <p:ext uri="{BB962C8B-B14F-4D97-AF65-F5344CB8AC3E}">
        <p14:creationId xmlns:p14="http://schemas.microsoft.com/office/powerpoint/2010/main" val="1640159037"/>
      </p:ext>
    </p:extLst>
  </p:cSld>
  <p:clrMapOvr>
    <a:masterClrMapping/>
  </p:clrMapOvr>
  <mc:AlternateContent xmlns:mc="http://schemas.openxmlformats.org/markup-compatibility/2006" xmlns:p14="http://schemas.microsoft.com/office/powerpoint/2010/main">
    <mc:Choice Requires="p14">
      <p:transition spd="slow" p14:dur="2000" advTm="60"/>
    </mc:Choice>
    <mc:Fallback xmlns="">
      <p:transition spd="slow" advTm="6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DD586-2CC9-4676-AF4B-BEF935690AF0}"/>
              </a:ext>
            </a:extLst>
          </p:cNvPr>
          <p:cNvSpPr>
            <a:spLocks noGrp="1"/>
          </p:cNvSpPr>
          <p:nvPr>
            <p:ph type="title"/>
          </p:nvPr>
        </p:nvSpPr>
        <p:spPr>
          <a:xfrm>
            <a:off x="818347" y="596018"/>
            <a:ext cx="6622583" cy="729862"/>
          </a:xfrm>
          <a:solidFill>
            <a:srgbClr val="002060"/>
          </a:solidFill>
        </p:spPr>
        <p:txBody>
          <a:bodyPr>
            <a:normAutofit/>
          </a:bodyPr>
          <a:lstStyle/>
          <a:p>
            <a:r>
              <a:rPr lang="en-IN" sz="2000" b="1" dirty="0"/>
              <a:t>WHY EMPLOYEES COMMIT FRAUDS-FRAUD TRIANGLE</a:t>
            </a:r>
          </a:p>
        </p:txBody>
      </p:sp>
      <p:pic>
        <p:nvPicPr>
          <p:cNvPr id="6" name="Content Placeholder 5">
            <a:extLst>
              <a:ext uri="{FF2B5EF4-FFF2-40B4-BE49-F238E27FC236}">
                <a16:creationId xmlns:a16="http://schemas.microsoft.com/office/drawing/2014/main" id="{290FC8F3-94FE-4964-8898-A05F75F2D4C1}"/>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647508" y="2234374"/>
            <a:ext cx="5852160" cy="3694176"/>
          </a:xfrm>
        </p:spPr>
      </p:pic>
    </p:spTree>
    <p:extLst>
      <p:ext uri="{BB962C8B-B14F-4D97-AF65-F5344CB8AC3E}">
        <p14:creationId xmlns:p14="http://schemas.microsoft.com/office/powerpoint/2010/main" val="2090299397"/>
      </p:ext>
    </p:extLst>
  </p:cSld>
  <p:clrMapOvr>
    <a:masterClrMapping/>
  </p:clrMapOvr>
  <mc:AlternateContent xmlns:mc="http://schemas.openxmlformats.org/markup-compatibility/2006" xmlns:p14="http://schemas.microsoft.com/office/powerpoint/2010/main">
    <mc:Choice Requires="p14">
      <p:transition spd="slow" p14:dur="2000" advTm="591"/>
    </mc:Choice>
    <mc:Fallback xmlns="">
      <p:transition spd="slow" advTm="591"/>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955E6-0E9A-4838-A8B9-108F7EB43EC0}"/>
              </a:ext>
            </a:extLst>
          </p:cNvPr>
          <p:cNvSpPr>
            <a:spLocks noGrp="1"/>
          </p:cNvSpPr>
          <p:nvPr>
            <p:ph type="title"/>
          </p:nvPr>
        </p:nvSpPr>
        <p:spPr>
          <a:xfrm>
            <a:off x="818347" y="596018"/>
            <a:ext cx="3435601" cy="604132"/>
          </a:xfrm>
          <a:solidFill>
            <a:srgbClr val="002060"/>
          </a:solidFill>
        </p:spPr>
        <p:txBody>
          <a:bodyPr>
            <a:normAutofit fontScale="90000"/>
          </a:bodyPr>
          <a:lstStyle/>
          <a:p>
            <a:r>
              <a:rPr lang="en-IN" sz="2000" b="1" dirty="0"/>
              <a:t>Fraud triangle explained </a:t>
            </a:r>
          </a:p>
        </p:txBody>
      </p:sp>
      <p:sp>
        <p:nvSpPr>
          <p:cNvPr id="3" name="Content Placeholder 2">
            <a:extLst>
              <a:ext uri="{FF2B5EF4-FFF2-40B4-BE49-F238E27FC236}">
                <a16:creationId xmlns:a16="http://schemas.microsoft.com/office/drawing/2014/main" id="{3CA5009E-95F4-471C-91ED-43986C6827AA}"/>
              </a:ext>
            </a:extLst>
          </p:cNvPr>
          <p:cNvSpPr>
            <a:spLocks noGrp="1"/>
          </p:cNvSpPr>
          <p:nvPr>
            <p:ph idx="1"/>
          </p:nvPr>
        </p:nvSpPr>
        <p:spPr>
          <a:xfrm>
            <a:off x="636105" y="2060898"/>
            <a:ext cx="7991060" cy="4041162"/>
          </a:xfrm>
          <a:solidFill>
            <a:schemeClr val="accent6">
              <a:lumMod val="50000"/>
            </a:schemeClr>
          </a:solidFill>
        </p:spPr>
        <p:txBody>
          <a:bodyPr/>
          <a:lstStyle/>
          <a:p>
            <a:r>
              <a:rPr lang="en-IN" b="1" u="sng" dirty="0"/>
              <a:t>opportunity</a:t>
            </a:r>
            <a:r>
              <a:rPr lang="en-IN" u="sng" dirty="0"/>
              <a:t>:     </a:t>
            </a:r>
          </a:p>
          <a:p>
            <a:pPr marL="0" indent="0">
              <a:buNone/>
            </a:pPr>
            <a:r>
              <a:rPr lang="en-IN" dirty="0"/>
              <a:t>     </a:t>
            </a:r>
            <a:r>
              <a:rPr lang="en-IN" b="1" dirty="0"/>
              <a:t>the employee is honest, long serving but looks for opportunity</a:t>
            </a:r>
          </a:p>
          <a:p>
            <a:pPr marL="0" indent="0">
              <a:buNone/>
            </a:pPr>
            <a:r>
              <a:rPr lang="en-IN" b="1" dirty="0"/>
              <a:t>     to commit  fraud or embezzlement.</a:t>
            </a:r>
          </a:p>
          <a:p>
            <a:r>
              <a:rPr lang="en-IN" b="1" u="sng" dirty="0"/>
              <a:t> pressures:   </a:t>
            </a:r>
          </a:p>
          <a:p>
            <a:pPr marL="0" indent="0">
              <a:buNone/>
            </a:pPr>
            <a:r>
              <a:rPr lang="en-IN" b="1" dirty="0"/>
              <a:t>           an employee may commit fraud due to financial,health,education,</a:t>
            </a:r>
          </a:p>
          <a:p>
            <a:pPr marL="0" indent="0">
              <a:buNone/>
            </a:pPr>
            <a:r>
              <a:rPr lang="en-IN" b="1" dirty="0"/>
              <a:t>             addiction-drugs, gambling, drinking habits</a:t>
            </a:r>
          </a:p>
          <a:p>
            <a:pPr>
              <a:buFont typeface="Arial" panose="020B0604020202020204" pitchFamily="34" charset="0"/>
              <a:buChar char="•"/>
            </a:pPr>
            <a:r>
              <a:rPr lang="en-IN" b="1" dirty="0"/>
              <a:t>  </a:t>
            </a:r>
            <a:r>
              <a:rPr lang="en-IN" b="1" u="sng" dirty="0"/>
              <a:t>rationalisation: </a:t>
            </a:r>
          </a:p>
          <a:p>
            <a:pPr marL="0" indent="0">
              <a:buNone/>
            </a:pPr>
            <a:r>
              <a:rPr lang="en-IN" sz="1600" b="1" dirty="0"/>
              <a:t>the employee rationalises his fraudulent actions-boss </a:t>
            </a:r>
            <a:r>
              <a:rPr lang="en-IN" sz="1200" b="1" dirty="0"/>
              <a:t>DOES NOT give </a:t>
            </a:r>
            <a:r>
              <a:rPr lang="en-IN" sz="1600" b="1" dirty="0"/>
              <a:t>a pay rise or managements are taking big bonuses but employees not adequately compensated etc</a:t>
            </a:r>
          </a:p>
        </p:txBody>
      </p:sp>
      <p:pic>
        <p:nvPicPr>
          <p:cNvPr id="6" name="Picture 5">
            <a:extLst>
              <a:ext uri="{FF2B5EF4-FFF2-40B4-BE49-F238E27FC236}">
                <a16:creationId xmlns:a16="http://schemas.microsoft.com/office/drawing/2014/main" id="{F90EF082-2B02-43E4-BDC6-40A14BDB7D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90054" y="293323"/>
            <a:ext cx="3840477" cy="1628242"/>
          </a:xfrm>
          <a:prstGeom prst="rect">
            <a:avLst/>
          </a:prstGeom>
        </p:spPr>
      </p:pic>
    </p:spTree>
    <p:extLst>
      <p:ext uri="{BB962C8B-B14F-4D97-AF65-F5344CB8AC3E}">
        <p14:creationId xmlns:p14="http://schemas.microsoft.com/office/powerpoint/2010/main" val="3505025596"/>
      </p:ext>
    </p:extLst>
  </p:cSld>
  <p:clrMapOvr>
    <a:masterClrMapping/>
  </p:clrMapOvr>
  <mc:AlternateContent xmlns:mc="http://schemas.openxmlformats.org/markup-compatibility/2006" xmlns:p14="http://schemas.microsoft.com/office/powerpoint/2010/main">
    <mc:Choice Requires="p14">
      <p:transition spd="slow" p14:dur="2000" advTm="83"/>
    </mc:Choice>
    <mc:Fallback xmlns="">
      <p:transition spd="slow" advTm="83"/>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C71B1-DF53-493C-8DCD-C3D2509CB78F}"/>
              </a:ext>
            </a:extLst>
          </p:cNvPr>
          <p:cNvSpPr>
            <a:spLocks noGrp="1"/>
          </p:cNvSpPr>
          <p:nvPr>
            <p:ph type="title"/>
          </p:nvPr>
        </p:nvSpPr>
        <p:spPr>
          <a:xfrm>
            <a:off x="818347" y="217714"/>
            <a:ext cx="2896403" cy="429118"/>
          </a:xfrm>
          <a:solidFill>
            <a:srgbClr val="002060"/>
          </a:solidFill>
        </p:spPr>
        <p:txBody>
          <a:bodyPr>
            <a:noAutofit/>
          </a:bodyPr>
          <a:lstStyle/>
          <a:p>
            <a:r>
              <a:rPr lang="en-IN" sz="2400" b="1" dirty="0"/>
              <a:t>Types of frauds</a:t>
            </a:r>
          </a:p>
        </p:txBody>
      </p:sp>
      <p:sp>
        <p:nvSpPr>
          <p:cNvPr id="3" name="Content Placeholder 2">
            <a:extLst>
              <a:ext uri="{FF2B5EF4-FFF2-40B4-BE49-F238E27FC236}">
                <a16:creationId xmlns:a16="http://schemas.microsoft.com/office/drawing/2014/main" id="{D79AB202-49F0-478D-A627-8BA8D7A34F89}"/>
              </a:ext>
            </a:extLst>
          </p:cNvPr>
          <p:cNvSpPr>
            <a:spLocks noGrp="1"/>
          </p:cNvSpPr>
          <p:nvPr>
            <p:ph idx="1"/>
          </p:nvPr>
        </p:nvSpPr>
        <p:spPr>
          <a:xfrm>
            <a:off x="818347" y="1152940"/>
            <a:ext cx="6801653" cy="4571999"/>
          </a:xfrm>
          <a:solidFill>
            <a:schemeClr val="accent6">
              <a:lumMod val="50000"/>
            </a:schemeClr>
          </a:solidFill>
        </p:spPr>
        <p:txBody>
          <a:bodyPr numCol="1">
            <a:normAutofit fontScale="85000" lnSpcReduction="20000"/>
          </a:bodyPr>
          <a:lstStyle/>
          <a:p>
            <a:pPr marL="0" indent="0">
              <a:buNone/>
            </a:pPr>
            <a:r>
              <a:rPr lang="en-IN" sz="2000" b="1" u="sng" dirty="0"/>
              <a:t>THE FOLLOWING ARE  THE SEVERAL  TYPES OF FRAUD:</a:t>
            </a:r>
          </a:p>
          <a:p>
            <a:pPr marL="0" indent="0">
              <a:buNone/>
            </a:pPr>
            <a:endParaRPr lang="en-IN" sz="1200" b="1" dirty="0">
              <a:latin typeface="+mj-lt"/>
            </a:endParaRPr>
          </a:p>
          <a:p>
            <a:pPr>
              <a:buFont typeface="Arial" panose="020B0604020202020204" pitchFamily="34" charset="0"/>
              <a:buChar char="•"/>
            </a:pPr>
            <a:r>
              <a:rPr lang="en-IN" b="1" dirty="0">
                <a:latin typeface="+mj-lt"/>
              </a:rPr>
              <a:t>  </a:t>
            </a:r>
            <a:r>
              <a:rPr lang="en-IN" sz="1700" b="1" dirty="0">
                <a:latin typeface="+mj-lt"/>
              </a:rPr>
              <a:t>FINANCIAL STATENMENTS FRAUDS</a:t>
            </a:r>
          </a:p>
          <a:p>
            <a:r>
              <a:rPr lang="en-IN" b="1" dirty="0">
                <a:latin typeface="+mj-lt"/>
              </a:rPr>
              <a:t>  </a:t>
            </a:r>
            <a:r>
              <a:rPr lang="en-IN" sz="1900" b="1" dirty="0">
                <a:latin typeface="+mj-lt"/>
              </a:rPr>
              <a:t>bank </a:t>
            </a:r>
            <a:r>
              <a:rPr lang="en-IN" sz="1500" b="1" dirty="0">
                <a:latin typeface="+mj-lt"/>
              </a:rPr>
              <a:t>LOAN</a:t>
            </a:r>
            <a:r>
              <a:rPr lang="en-IN" sz="1900" b="1" dirty="0">
                <a:latin typeface="+mj-lt"/>
              </a:rPr>
              <a:t> frauds &amp; money laundering</a:t>
            </a:r>
          </a:p>
          <a:p>
            <a:r>
              <a:rPr lang="en-IN" b="1" dirty="0">
                <a:latin typeface="+mj-lt"/>
              </a:rPr>
              <a:t>  insurance frauds&amp; HEALTH CARE</a:t>
            </a:r>
          </a:p>
          <a:p>
            <a:r>
              <a:rPr lang="en-IN" b="1" dirty="0">
                <a:latin typeface="+mj-lt"/>
              </a:rPr>
              <a:t>  </a:t>
            </a:r>
            <a:r>
              <a:rPr lang="en-IN" sz="1700" b="1" dirty="0">
                <a:latin typeface="+mj-lt"/>
              </a:rPr>
              <a:t>SECURITIES &amp; STOCK MARKET SCAMS</a:t>
            </a:r>
          </a:p>
          <a:p>
            <a:r>
              <a:rPr lang="en-IN" b="1" dirty="0">
                <a:latin typeface="+mj-lt"/>
              </a:rPr>
              <a:t>  online &amp; social scams   </a:t>
            </a:r>
          </a:p>
          <a:p>
            <a:r>
              <a:rPr lang="en-IN" b="1" dirty="0">
                <a:latin typeface="+mj-lt"/>
              </a:rPr>
              <a:t>  </a:t>
            </a:r>
            <a:r>
              <a:rPr lang="en-IN" sz="1700" b="1" dirty="0">
                <a:latin typeface="+mj-lt"/>
              </a:rPr>
              <a:t>PUMP AND DUMP-THINLY TRADED SHARES </a:t>
            </a:r>
          </a:p>
          <a:p>
            <a:r>
              <a:rPr lang="en-IN" sz="1700" b="1" dirty="0">
                <a:latin typeface="+mj-lt"/>
              </a:rPr>
              <a:t>  ASSET MISAPPROPRIATION</a:t>
            </a:r>
          </a:p>
          <a:p>
            <a:r>
              <a:rPr lang="en-IN" sz="1700" b="1" dirty="0">
                <a:latin typeface="+mj-lt"/>
              </a:rPr>
              <a:t>  CYBER FRAUDS</a:t>
            </a:r>
          </a:p>
          <a:p>
            <a:r>
              <a:rPr lang="en-IN" sz="1700" b="1" dirty="0">
                <a:latin typeface="+mj-lt"/>
              </a:rPr>
              <a:t>  E-COMMERCE FRAUDS-BEC-BUSINESS E-MAIL COMPROMISE</a:t>
            </a:r>
          </a:p>
          <a:p>
            <a:r>
              <a:rPr lang="en-IN" sz="1700" b="1" dirty="0">
                <a:latin typeface="+mj-lt"/>
              </a:rPr>
              <a:t>  INTELLECTUAL PROPERTY FRAUDS</a:t>
            </a:r>
          </a:p>
          <a:p>
            <a:r>
              <a:rPr lang="en-IN" sz="1700" b="1" dirty="0">
                <a:latin typeface="+mj-lt"/>
              </a:rPr>
              <a:t>  WORKPLACE FRAUD-THE ENEMY WITHIN</a:t>
            </a:r>
          </a:p>
          <a:p>
            <a:pPr marL="0" indent="0">
              <a:buNone/>
            </a:pPr>
            <a:r>
              <a:rPr lang="en-IN" b="1" dirty="0">
                <a:latin typeface="+mj-lt"/>
              </a:rPr>
              <a:t> </a:t>
            </a:r>
          </a:p>
          <a:p>
            <a:pPr marL="0" indent="0">
              <a:buNone/>
            </a:pPr>
            <a:r>
              <a:rPr lang="en-IN" sz="1500" b="1" dirty="0">
                <a:latin typeface="+mj-lt"/>
              </a:rPr>
              <a:t>  </a:t>
            </a:r>
          </a:p>
        </p:txBody>
      </p:sp>
    </p:spTree>
    <p:extLst>
      <p:ext uri="{BB962C8B-B14F-4D97-AF65-F5344CB8AC3E}">
        <p14:creationId xmlns:p14="http://schemas.microsoft.com/office/powerpoint/2010/main" val="2069053867"/>
      </p:ext>
    </p:extLst>
  </p:cSld>
  <p:clrMapOvr>
    <a:masterClrMapping/>
  </p:clrMapOvr>
  <mc:AlternateContent xmlns:mc="http://schemas.openxmlformats.org/markup-compatibility/2006" xmlns:p14="http://schemas.microsoft.com/office/powerpoint/2010/main">
    <mc:Choice Requires="p14">
      <p:transition spd="slow" p14:dur="2000" advTm="96"/>
    </mc:Choice>
    <mc:Fallback xmlns="">
      <p:transition spd="slow" advTm="96"/>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4CB52-27AE-48EA-9A8A-EDF4FB5F32E0}"/>
              </a:ext>
            </a:extLst>
          </p:cNvPr>
          <p:cNvSpPr>
            <a:spLocks noGrp="1"/>
          </p:cNvSpPr>
          <p:nvPr>
            <p:ph type="title"/>
          </p:nvPr>
        </p:nvSpPr>
        <p:spPr>
          <a:xfrm>
            <a:off x="818347" y="212035"/>
            <a:ext cx="7182653" cy="685800"/>
          </a:xfrm>
          <a:solidFill>
            <a:srgbClr val="002060"/>
          </a:solidFill>
        </p:spPr>
        <p:txBody>
          <a:bodyPr>
            <a:normAutofit/>
          </a:bodyPr>
          <a:lstStyle/>
          <a:p>
            <a:r>
              <a:rPr lang="en-IN" sz="2400" b="1" dirty="0"/>
              <a:t>EMPLOYEE BEHAVIOURAL RED FLAGS</a:t>
            </a:r>
          </a:p>
        </p:txBody>
      </p:sp>
      <p:pic>
        <p:nvPicPr>
          <p:cNvPr id="7" name="Picture 6">
            <a:extLst>
              <a:ext uri="{FF2B5EF4-FFF2-40B4-BE49-F238E27FC236}">
                <a16:creationId xmlns:a16="http://schemas.microsoft.com/office/drawing/2014/main" id="{FDBF26ED-0B66-4B2F-B618-20A8AC6FB8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55879" y="212035"/>
            <a:ext cx="1320165" cy="685800"/>
          </a:xfrm>
          <a:prstGeom prst="rect">
            <a:avLst/>
          </a:prstGeom>
        </p:spPr>
      </p:pic>
      <p:sp>
        <p:nvSpPr>
          <p:cNvPr id="9" name="Content Placeholder 8">
            <a:extLst>
              <a:ext uri="{FF2B5EF4-FFF2-40B4-BE49-F238E27FC236}">
                <a16:creationId xmlns:a16="http://schemas.microsoft.com/office/drawing/2014/main" id="{32C3429B-E807-4580-AAB3-6CE0449E4312}"/>
              </a:ext>
            </a:extLst>
          </p:cNvPr>
          <p:cNvSpPr>
            <a:spLocks noGrp="1"/>
          </p:cNvSpPr>
          <p:nvPr>
            <p:ph idx="1"/>
          </p:nvPr>
        </p:nvSpPr>
        <p:spPr>
          <a:xfrm>
            <a:off x="818348" y="1422400"/>
            <a:ext cx="7511472" cy="4130260"/>
          </a:xfrm>
          <a:solidFill>
            <a:schemeClr val="accent6">
              <a:lumMod val="50000"/>
            </a:schemeClr>
          </a:solidFill>
        </p:spPr>
        <p:txBody>
          <a:bodyPr>
            <a:normAutofit/>
          </a:bodyPr>
          <a:lstStyle/>
          <a:p>
            <a:pPr marL="0" indent="0">
              <a:buNone/>
            </a:pPr>
            <a:r>
              <a:rPr lang="en-IN" sz="1600" b="1" u="sng" dirty="0"/>
              <a:t>FOLLOWING ARE THE VARIOUS BEHAVIOURAL RED FLAGS OF AN  EMPLOYEE COMMITTING FRAUD:</a:t>
            </a:r>
          </a:p>
          <a:p>
            <a:pPr>
              <a:buFont typeface="Arial" panose="020B0604020202020204" pitchFamily="34" charset="0"/>
              <a:buChar char="•"/>
            </a:pPr>
            <a:r>
              <a:rPr lang="en-IN" sz="2000" b="1" dirty="0"/>
              <a:t>Living beyond means</a:t>
            </a:r>
          </a:p>
          <a:p>
            <a:r>
              <a:rPr lang="en-IN" sz="2000" b="1" dirty="0"/>
              <a:t>not taking vacation for long period</a:t>
            </a:r>
          </a:p>
          <a:p>
            <a:r>
              <a:rPr lang="en-IN" sz="2000" b="1" dirty="0"/>
              <a:t>closeness with vendors and suppliers and bankers</a:t>
            </a:r>
          </a:p>
          <a:p>
            <a:pPr>
              <a:buFont typeface="Arial" panose="020B0604020202020204" pitchFamily="34" charset="0"/>
              <a:buChar char="•"/>
            </a:pPr>
            <a:r>
              <a:rPr lang="en-IN" sz="2000" b="1" dirty="0"/>
              <a:t>financial problems-health-education- divorce-addiction</a:t>
            </a:r>
          </a:p>
          <a:p>
            <a:r>
              <a:rPr lang="en-IN" sz="2000" b="1" dirty="0"/>
              <a:t>Pressures of work</a:t>
            </a:r>
          </a:p>
          <a:p>
            <a:r>
              <a:rPr lang="en-IN" sz="2000" b="1" dirty="0"/>
              <a:t>Lack of authority and frequent complaints</a:t>
            </a:r>
          </a:p>
        </p:txBody>
      </p:sp>
    </p:spTree>
    <p:extLst>
      <p:ext uri="{BB962C8B-B14F-4D97-AF65-F5344CB8AC3E}">
        <p14:creationId xmlns:p14="http://schemas.microsoft.com/office/powerpoint/2010/main" val="574839741"/>
      </p:ext>
    </p:extLst>
  </p:cSld>
  <p:clrMapOvr>
    <a:masterClrMapping/>
  </p:clrMapOvr>
  <mc:AlternateContent xmlns:mc="http://schemas.openxmlformats.org/markup-compatibility/2006" xmlns:p14="http://schemas.microsoft.com/office/powerpoint/2010/main">
    <mc:Choice Requires="p14">
      <p:transition spd="slow" p14:dur="2000" advTm="73"/>
    </mc:Choice>
    <mc:Fallback xmlns="">
      <p:transition spd="slow" advTm="73"/>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6F4B0-DDE6-4A6E-8C50-ED30080C0297}"/>
              </a:ext>
            </a:extLst>
          </p:cNvPr>
          <p:cNvSpPr>
            <a:spLocks noGrp="1"/>
          </p:cNvSpPr>
          <p:nvPr>
            <p:ph type="title"/>
          </p:nvPr>
        </p:nvSpPr>
        <p:spPr>
          <a:xfrm>
            <a:off x="818348" y="596018"/>
            <a:ext cx="5860748" cy="808712"/>
          </a:xfrm>
          <a:solidFill>
            <a:srgbClr val="002060"/>
          </a:solidFill>
        </p:spPr>
        <p:txBody>
          <a:bodyPr>
            <a:normAutofit/>
          </a:bodyPr>
          <a:lstStyle/>
          <a:p>
            <a:r>
              <a:rPr lang="en-IN" sz="2000" b="1" dirty="0"/>
              <a:t>COMPANY RED FLAGS INDICATORS   </a:t>
            </a:r>
          </a:p>
        </p:txBody>
      </p:sp>
      <p:sp>
        <p:nvSpPr>
          <p:cNvPr id="11" name="Content Placeholder 10">
            <a:extLst>
              <a:ext uri="{FF2B5EF4-FFF2-40B4-BE49-F238E27FC236}">
                <a16:creationId xmlns:a16="http://schemas.microsoft.com/office/drawing/2014/main" id="{6C2EA5D7-8985-4D88-89DA-07DA4C88ADB9}"/>
              </a:ext>
            </a:extLst>
          </p:cNvPr>
          <p:cNvSpPr>
            <a:spLocks noGrp="1"/>
          </p:cNvSpPr>
          <p:nvPr>
            <p:ph idx="1"/>
          </p:nvPr>
        </p:nvSpPr>
        <p:spPr>
          <a:xfrm>
            <a:off x="818348" y="2060897"/>
            <a:ext cx="6642626" cy="3677293"/>
          </a:xfrm>
          <a:solidFill>
            <a:schemeClr val="accent6">
              <a:lumMod val="50000"/>
            </a:schemeClr>
          </a:solidFill>
        </p:spPr>
        <p:txBody>
          <a:bodyPr/>
          <a:lstStyle/>
          <a:p>
            <a:pPr>
              <a:buFont typeface="Arial" panose="020B0604020202020204" pitchFamily="34" charset="0"/>
              <a:buChar char="•"/>
            </a:pPr>
            <a:r>
              <a:rPr lang="en-IN" sz="1400" dirty="0"/>
              <a:t> </a:t>
            </a:r>
            <a:r>
              <a:rPr lang="en-IN" sz="1400" b="1" dirty="0"/>
              <a:t>COMPANY CULTURE</a:t>
            </a:r>
          </a:p>
          <a:p>
            <a:pPr>
              <a:buFont typeface="Arial" panose="020B0604020202020204" pitchFamily="34" charset="0"/>
              <a:buChar char="•"/>
            </a:pPr>
            <a:r>
              <a:rPr lang="en-IN" sz="1400" b="1" dirty="0"/>
              <a:t>  INDUSTRY HAS REPUTATION FOR CORRUPTION</a:t>
            </a:r>
          </a:p>
          <a:p>
            <a:pPr>
              <a:buFont typeface="Arial" panose="020B0604020202020204" pitchFamily="34" charset="0"/>
              <a:buChar char="•"/>
            </a:pPr>
            <a:r>
              <a:rPr lang="en-IN" sz="1400" b="1" dirty="0"/>
              <a:t> EXCESSIVE</a:t>
            </a:r>
            <a:r>
              <a:rPr lang="en-IN" sz="1600" b="1" dirty="0"/>
              <a:t> miscellaneous </a:t>
            </a:r>
            <a:r>
              <a:rPr lang="en-IN" sz="1400" b="1" dirty="0"/>
              <a:t>AND UNSUPPORTED EXPENSE</a:t>
            </a:r>
          </a:p>
          <a:p>
            <a:pPr>
              <a:buFont typeface="Arial" panose="020B0604020202020204" pitchFamily="34" charset="0"/>
              <a:buChar char="•"/>
            </a:pPr>
            <a:r>
              <a:rPr lang="en-IN" sz="1400" b="1" dirty="0"/>
              <a:t> CHARGING PERSONAL EXPENSES TO COMPANY ACCOUNT</a:t>
            </a:r>
          </a:p>
          <a:p>
            <a:pPr>
              <a:buFont typeface="Arial" panose="020B0604020202020204" pitchFamily="34" charset="0"/>
              <a:buChar char="•"/>
            </a:pPr>
            <a:r>
              <a:rPr lang="en-IN" sz="1400" b="1" dirty="0"/>
              <a:t>CUSTOMER COMPLAINTS &amp; VENDOR COMPLAINTS</a:t>
            </a:r>
          </a:p>
          <a:p>
            <a:pPr>
              <a:buFont typeface="Arial" panose="020B0604020202020204" pitchFamily="34" charset="0"/>
              <a:buChar char="•"/>
            </a:pPr>
            <a:r>
              <a:rPr lang="en-IN" sz="1400" b="1" dirty="0"/>
              <a:t>  OVERRIDING INTERNAL CONTROLS</a:t>
            </a:r>
          </a:p>
          <a:p>
            <a:pPr>
              <a:buFont typeface="Arial" panose="020B0604020202020204" pitchFamily="34" charset="0"/>
              <a:buChar char="•"/>
            </a:pPr>
            <a:r>
              <a:rPr lang="en-IN" sz="1400" b="1" dirty="0"/>
              <a:t> PRESSURE FROM MANAGEMENT “ TO MAKE THE NUMBERS”</a:t>
            </a:r>
          </a:p>
          <a:p>
            <a:pPr>
              <a:buFont typeface="Arial" panose="020B0604020202020204" pitchFamily="34" charset="0"/>
              <a:buChar char="•"/>
            </a:pPr>
            <a:r>
              <a:rPr lang="en-IN" sz="1400" b="1" dirty="0"/>
              <a:t> OFFSHORE BANK ACCOUNTS AND TRANSACTIONS</a:t>
            </a:r>
          </a:p>
        </p:txBody>
      </p:sp>
      <p:pic>
        <p:nvPicPr>
          <p:cNvPr id="13" name="Picture 12">
            <a:extLst>
              <a:ext uri="{FF2B5EF4-FFF2-40B4-BE49-F238E27FC236}">
                <a16:creationId xmlns:a16="http://schemas.microsoft.com/office/drawing/2014/main" id="{814A0D44-025F-4EBA-B535-3BFD715BB4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63002" y="596018"/>
            <a:ext cx="1057068" cy="808712"/>
          </a:xfrm>
          <a:prstGeom prst="rect">
            <a:avLst/>
          </a:prstGeom>
        </p:spPr>
      </p:pic>
    </p:spTree>
    <p:extLst>
      <p:ext uri="{BB962C8B-B14F-4D97-AF65-F5344CB8AC3E}">
        <p14:creationId xmlns:p14="http://schemas.microsoft.com/office/powerpoint/2010/main" val="4127567992"/>
      </p:ext>
    </p:extLst>
  </p:cSld>
  <p:clrMapOvr>
    <a:masterClrMapping/>
  </p:clrMapOvr>
  <mc:AlternateContent xmlns:mc="http://schemas.openxmlformats.org/markup-compatibility/2006" xmlns:p14="http://schemas.microsoft.com/office/powerpoint/2010/main">
    <mc:Choice Requires="p14">
      <p:transition spd="slow" p14:dur="2000" advTm="93"/>
    </mc:Choice>
    <mc:Fallback xmlns="">
      <p:transition spd="slow" advTm="93"/>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C0631-1E9C-4BFB-93CB-1E4B26EAA47C}"/>
              </a:ext>
            </a:extLst>
          </p:cNvPr>
          <p:cNvSpPr>
            <a:spLocks noGrp="1"/>
          </p:cNvSpPr>
          <p:nvPr>
            <p:ph type="title"/>
          </p:nvPr>
        </p:nvSpPr>
        <p:spPr>
          <a:xfrm>
            <a:off x="818348" y="596018"/>
            <a:ext cx="6351078" cy="583425"/>
          </a:xfrm>
          <a:solidFill>
            <a:srgbClr val="002060"/>
          </a:solidFill>
        </p:spPr>
        <p:txBody>
          <a:bodyPr>
            <a:normAutofit/>
          </a:bodyPr>
          <a:lstStyle/>
          <a:p>
            <a:r>
              <a:rPr lang="en-IN" sz="2000" b="1" dirty="0"/>
              <a:t>FRAUD EXAMINATION VS. FORENSIC EXAMINATION</a:t>
            </a:r>
          </a:p>
        </p:txBody>
      </p:sp>
      <p:sp>
        <p:nvSpPr>
          <p:cNvPr id="3" name="Content Placeholder 2">
            <a:extLst>
              <a:ext uri="{FF2B5EF4-FFF2-40B4-BE49-F238E27FC236}">
                <a16:creationId xmlns:a16="http://schemas.microsoft.com/office/drawing/2014/main" id="{EC689467-807D-43CA-B646-CCBD48D0AB08}"/>
              </a:ext>
            </a:extLst>
          </p:cNvPr>
          <p:cNvSpPr>
            <a:spLocks noGrp="1"/>
          </p:cNvSpPr>
          <p:nvPr>
            <p:ph idx="1"/>
          </p:nvPr>
        </p:nvSpPr>
        <p:spPr>
          <a:xfrm>
            <a:off x="818348" y="1510748"/>
            <a:ext cx="7511472" cy="3657600"/>
          </a:xfrm>
          <a:solidFill>
            <a:schemeClr val="accent6">
              <a:lumMod val="50000"/>
            </a:schemeClr>
          </a:solidFill>
        </p:spPr>
        <p:txBody>
          <a:bodyPr>
            <a:normAutofit/>
          </a:bodyPr>
          <a:lstStyle/>
          <a:p>
            <a:r>
              <a:rPr lang="en-IN" sz="1200" dirty="0"/>
              <a:t> </a:t>
            </a:r>
            <a:r>
              <a:rPr lang="en-IN" sz="1400" b="1" dirty="0"/>
              <a:t>FORENSIC ACCOUNTING IS THE USE OF PROFESSIONAL SKILLS.IT IS LITIGATION SUPPORT IN ACCOUNTING.</a:t>
            </a:r>
          </a:p>
          <a:p>
            <a:pPr marL="0" indent="0">
              <a:buNone/>
            </a:pPr>
            <a:r>
              <a:rPr lang="en-IN" sz="1400" b="1" dirty="0"/>
              <a:t>    </a:t>
            </a:r>
          </a:p>
          <a:p>
            <a:r>
              <a:rPr lang="en-IN" sz="1400" b="1" dirty="0"/>
              <a:t>FRAUD EXAMINER MAY OR MAY NOT BE A PROFESSIONAL. FRAUD EXAMINATION RELEATES ONLY TO FRAUD MATTERS AFTER THE FRAUD HAS OCCURRED.</a:t>
            </a:r>
          </a:p>
          <a:p>
            <a:pPr marL="0" indent="0">
              <a:buNone/>
            </a:pPr>
            <a:r>
              <a:rPr lang="en-IN" sz="1400" b="1" dirty="0"/>
              <a:t>  </a:t>
            </a:r>
          </a:p>
          <a:p>
            <a:r>
              <a:rPr lang="en-IN" sz="1400" b="1" dirty="0"/>
              <a:t>MOST FRAUD EXAMINATION INVOLVE FORENSIC ACCOUNTING BUT ALL FORENSIC EXAMINATION IS NOT FRAUD EXAMINATION.</a:t>
            </a:r>
          </a:p>
        </p:txBody>
      </p:sp>
    </p:spTree>
    <p:extLst>
      <p:ext uri="{BB962C8B-B14F-4D97-AF65-F5344CB8AC3E}">
        <p14:creationId xmlns:p14="http://schemas.microsoft.com/office/powerpoint/2010/main" val="1062833760"/>
      </p:ext>
    </p:extLst>
  </p:cSld>
  <p:clrMapOvr>
    <a:masterClrMapping/>
  </p:clrMapOvr>
  <mc:AlternateContent xmlns:mc="http://schemas.openxmlformats.org/markup-compatibility/2006" xmlns:p14="http://schemas.microsoft.com/office/powerpoint/2010/main">
    <mc:Choice Requires="p14">
      <p:transition spd="slow" p14:dur="2000" advTm="64"/>
    </mc:Choice>
    <mc:Fallback xmlns="">
      <p:transition spd="slow" advTm="64"/>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docProps/app.xml><?xml version="1.0" encoding="utf-8"?>
<Properties xmlns="http://schemas.openxmlformats.org/officeDocument/2006/extended-properties" xmlns:vt="http://schemas.openxmlformats.org/officeDocument/2006/docPropsVTypes">
  <Template>TM03457485[[fn=Mesh]]</Template>
  <TotalTime>1028</TotalTime>
  <Words>2082</Words>
  <Application>Microsoft Office PowerPoint</Application>
  <PresentationFormat>On-screen Show (4:3)</PresentationFormat>
  <Paragraphs>265</Paragraphs>
  <Slides>30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30</vt:i4>
      </vt:variant>
    </vt:vector>
  </HeadingPairs>
  <TitlesOfParts>
    <vt:vector size="33" baseType="lpstr">
      <vt:lpstr>Arial</vt:lpstr>
      <vt:lpstr>Century Gothic</vt:lpstr>
      <vt:lpstr>Mesh</vt:lpstr>
      <vt:lpstr>Visit: www.fraudsdetection.com</vt:lpstr>
      <vt:lpstr>Definition of fraud</vt:lpstr>
      <vt:lpstr>        Types of fraudsters</vt:lpstr>
      <vt:lpstr>WHY EMPLOYEES COMMIT FRAUDS-FRAUD TRIANGLE</vt:lpstr>
      <vt:lpstr>Fraud triangle explained </vt:lpstr>
      <vt:lpstr>Types of frauds</vt:lpstr>
      <vt:lpstr>EMPLOYEE BEHAVIOURAL RED FLAGS</vt:lpstr>
      <vt:lpstr>COMPANY RED FLAGS INDICATORS   </vt:lpstr>
      <vt:lpstr>FRAUD EXAMINATION VS. FORENSIC EXAMINATION</vt:lpstr>
      <vt:lpstr>AREAS OF FORENSIC ACCOUNTING    </vt:lpstr>
      <vt:lpstr>FORENSIC INVESTIGATIVE TECHNIQUES</vt:lpstr>
      <vt:lpstr>AREA OF FRAUD EXAMINATION</vt:lpstr>
      <vt:lpstr>       CHAIN OF CUSTODY-MEANING</vt:lpstr>
      <vt:lpstr>                  MEANING OF MONEY LAUNDERING</vt:lpstr>
      <vt:lpstr>      METHODS OF MONEY LAUNDERING</vt:lpstr>
      <vt:lpstr>   FRAUD DETECTION &amp; PREVENTIONRMETHODS</vt:lpstr>
      <vt:lpstr>          SOME TOP FRAUDS</vt:lpstr>
      <vt:lpstr>ponzi scheme the Bernard Madoff- u s a.</vt:lpstr>
      <vt:lpstr> fictitious transaction &amp; bribery  Health south corporation  </vt:lpstr>
      <vt:lpstr>Cooking of books, funds diversion satyam computer services-fraud</vt:lpstr>
      <vt:lpstr> SHELL COMPANIES –THE HIDDEN WEALTH  PANAMA PAPERS leaks-panama city</vt:lpstr>
      <vt:lpstr>Biggest accounting fraud-2001  enron corporation- houstan, Texas,u s a.</vt:lpstr>
      <vt:lpstr>FRAUDULENT ACCOUNTING PRACTICES  WORLD COM-U S A</vt:lpstr>
      <vt:lpstr>Bank fraud –letter of undertaking- fraud Punjab national bank-INDIA</vt:lpstr>
      <vt:lpstr>IMPROPER ACCOUNTING PRACTICES  TYCO-DIVERSIFIEDMANUFACTURING &amp; SERVICE COMPANY.</vt:lpstr>
      <vt:lpstr>CHEATING THE BANKS &amp; STOCK MANIPULATIONS HARSHAD MEHTA-STOCK MARKET SCAM</vt:lpstr>
      <vt:lpstr>BRIBERY  CORRUPTION  SIEMENS AG</vt:lpstr>
      <vt:lpstr>  “GODFATHER” movie-VERY APT QUOTE.!!!</vt:lpstr>
      <vt:lpstr>NARAYANARAO.K. b.com; FCA. CFFE-(IFS-PUNE) ASSOCIATE MEMBER ACFE-USA WEST VIRGINIA UNIVERSITY CERTIFICATECOURCE-FAFE</vt:lpstr>
      <vt:lpstr>WWW.FRAUDSDETECTION.COM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Visit: www.fraudsdetection.com</dc:title>
  <dc:creator>Narayanarao Kolluru</dc:creator>
  <cp:lastModifiedBy>Narayanarao Kolluru</cp:lastModifiedBy>
  <cp:revision>194</cp:revision>
  <dcterms:created xsi:type="dcterms:W3CDTF">2018-03-24T03:56:15Z</dcterms:created>
  <dcterms:modified xsi:type="dcterms:W3CDTF">2018-03-27T12:08:05Z</dcterms:modified>
  <cp:contentStatus/>
</cp:coreProperties>
</file>