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69" r:id="rId2"/>
    <p:sldId id="258" r:id="rId3"/>
    <p:sldId id="275" r:id="rId4"/>
    <p:sldId id="273" r:id="rId5"/>
    <p:sldId id="276" r:id="rId6"/>
    <p:sldId id="277" r:id="rId7"/>
    <p:sldId id="278" r:id="rId8"/>
    <p:sldId id="280" r:id="rId9"/>
    <p:sldId id="270" r:id="rId10"/>
    <p:sldId id="272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768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96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630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74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399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288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38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77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409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493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1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743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4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16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517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3E61-4A3F-4492-A46A-D50896594EB9}" type="datetimeFigureOut">
              <a:rPr lang="en-IN" smtClean="0"/>
              <a:t>12-04-2018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88FEC1-E143-46BA-A4D0-F22E5885C6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010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fraudsdetection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audsdetection.com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6A9A8C-FF3A-4DA7-B6A5-1366F7C47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6518596" cy="1258957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IN" sz="2000" b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</a:t>
            </a:r>
            <a:r>
              <a:rPr lang="en-IN" sz="2200" b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OR:</a:t>
            </a:r>
            <a:br>
              <a:rPr lang="en-IN" sz="2200" b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2200" b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NARAYANARAO.K.B.COM.FCA;CFFE-IFS(PUNE)</a:t>
            </a:r>
            <a:br>
              <a:rPr lang="en-IN" sz="2200" b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2200" b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MEMBER-ASSOCIATION OF CERTIFIED FRAUD EXAMINERS-ACFE-USA.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47E63D4-E8EA-4940-B81F-4CBFF9EA07F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09" y="4989443"/>
            <a:ext cx="1484243" cy="1258957"/>
          </a:xfrm>
        </p:spPr>
      </p:pic>
    </p:spTree>
    <p:extLst>
      <p:ext uri="{BB962C8B-B14F-4D97-AF65-F5344CB8AC3E}">
        <p14:creationId xmlns:p14="http://schemas.microsoft.com/office/powerpoint/2010/main" val="111397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E0B5-380F-44F7-8F2C-43122577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712" y="609601"/>
            <a:ext cx="6334540" cy="43069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IN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         FINAL DESTINATION OF ANY  FRAUDSTER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FF0626C-7916-4CA6-9BF8-A52CB7D8A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915" y="2160588"/>
            <a:ext cx="5550207" cy="3881437"/>
          </a:xfrm>
        </p:spPr>
      </p:pic>
    </p:spTree>
    <p:extLst>
      <p:ext uri="{BB962C8B-B14F-4D97-AF65-F5344CB8AC3E}">
        <p14:creationId xmlns:p14="http://schemas.microsoft.com/office/powerpoint/2010/main" val="99221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4B9C8FA-DF18-4D30-9A18-3B77AE8B7F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071" y="1444487"/>
            <a:ext cx="5946938" cy="3705082"/>
          </a:xfrm>
        </p:spPr>
      </p:pic>
    </p:spTree>
    <p:extLst>
      <p:ext uri="{BB962C8B-B14F-4D97-AF65-F5344CB8AC3E}">
        <p14:creationId xmlns:p14="http://schemas.microsoft.com/office/powerpoint/2010/main" val="279779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02F1C-1CE3-4A6E-8C12-DB7678F83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31305"/>
            <a:ext cx="4199466" cy="1258956"/>
          </a:xfrm>
          <a:solidFill>
            <a:srgbClr val="00206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</p:spPr>
        <p:txBody>
          <a:bodyPr>
            <a:noAutofit/>
          </a:bodyPr>
          <a:lstStyle/>
          <a:p>
            <a:r>
              <a:rPr lang="en-IN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WWW.FRAUDSDETECTION.COM</a:t>
            </a:r>
            <a:br>
              <a:rPr lang="en-IN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YouTube:</a:t>
            </a:r>
            <a:br>
              <a:rPr lang="en-IN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kollururao_fraudsdetection</a:t>
            </a:r>
            <a:br>
              <a:rPr lang="en-IN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IN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BAE333A-75EB-47DC-A321-64CCB6DB8B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243" y="3127513"/>
            <a:ext cx="5049079" cy="187866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5273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51854-8091-4637-932E-B7F777710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87964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“Honesty pays, but it doesn’t seem to pay enough to suit some people..” F. M.Hubbard, about Employee Frauds.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831A2AD-BF53-41C3-8627-D0BC37043D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748" y="2319130"/>
            <a:ext cx="6758609" cy="2396539"/>
          </a:xfrm>
        </p:spPr>
      </p:pic>
    </p:spTree>
    <p:extLst>
      <p:ext uri="{BB962C8B-B14F-4D97-AF65-F5344CB8AC3E}">
        <p14:creationId xmlns:p14="http://schemas.microsoft.com/office/powerpoint/2010/main" val="423914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638CB0-78D4-4B1A-95C0-2E06A2C6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2092370" cy="583096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Fraud?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DD43C-34AE-4A55-9CF7-8564E78E2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272803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endParaRPr lang="en-IN" dirty="0"/>
          </a:p>
          <a:p>
            <a:pPr marL="0" indent="0">
              <a:buNone/>
            </a:pPr>
            <a:r>
              <a:rPr lang="en-IN" dirty="0"/>
              <a:t>              First one should always understand the meaning of “FRAUD”</a:t>
            </a:r>
          </a:p>
          <a:p>
            <a:pPr marL="0" indent="0">
              <a:buNone/>
            </a:pPr>
            <a:r>
              <a:rPr lang="en-IN" sz="20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Fraud is wilful </a:t>
            </a:r>
            <a:r>
              <a:rPr lang="en-IN" sz="2000" b="1" cap="smal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representation</a:t>
            </a:r>
            <a:r>
              <a:rPr lang="en-IN" sz="20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 of a fact knowing it to be false and with an intention to make profit and to cause loss to the other party, “victim” who relied on the  fraud perpetrator.it is thus a   breach of trust ,placed by one party ,on the other.</a:t>
            </a:r>
          </a:p>
          <a:p>
            <a:pPr marL="0" indent="0">
              <a:buNone/>
            </a:pPr>
            <a:r>
              <a:rPr lang="en-IN" sz="20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The fraudster can be of any type and similarly the “victim” can be any one person or group of persons ,depending on the nature of fraud.</a:t>
            </a:r>
            <a:endParaRPr lang="en-IN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095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5E7F7-9DFF-414C-920B-9891746FC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5763222" cy="463826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 Various  Types  Of Work  Place Frauds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8C9D9-2566-41B8-A278-952EB2454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5908996" cy="311377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>1.Stealing of Inventory</a:t>
            </a:r>
          </a:p>
          <a:p>
            <a:pPr marL="0" indent="0">
              <a:buNone/>
            </a:pP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>2.Stealing of cash and cheques</a:t>
            </a:r>
          </a:p>
          <a:p>
            <a:pPr marL="0" indent="0">
              <a:buNone/>
            </a:pP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>3.Manipulation of accounting entries</a:t>
            </a:r>
          </a:p>
          <a:p>
            <a:pPr marL="0" indent="0">
              <a:buNone/>
            </a:pP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>4.Manipulation of Invoices</a:t>
            </a:r>
          </a:p>
          <a:p>
            <a:pPr marL="0" indent="0">
              <a:buNone/>
            </a:pP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>5.Collusion with vendors, suppliers and bankers</a:t>
            </a:r>
          </a:p>
          <a:p>
            <a:pPr marL="0" indent="0">
              <a:buNone/>
            </a:pP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>6. Manipulation of travel bills</a:t>
            </a:r>
          </a:p>
          <a:p>
            <a:pPr marL="0" indent="0">
              <a:buNone/>
            </a:pPr>
            <a:r>
              <a:rPr lang="en-IN" sz="2000" dirty="0">
                <a:latin typeface="Calibri" panose="020F0502020204030204" pitchFamily="34" charset="0"/>
                <a:cs typeface="Calibri" panose="020F0502020204030204" pitchFamily="34" charset="0"/>
              </a:rPr>
              <a:t>7. Bribery and corruption to get benefits for self</a:t>
            </a:r>
          </a:p>
        </p:txBody>
      </p:sp>
    </p:spTree>
    <p:extLst>
      <p:ext uri="{BB962C8B-B14F-4D97-AF65-F5344CB8AC3E}">
        <p14:creationId xmlns:p14="http://schemas.microsoft.com/office/powerpoint/2010/main" val="3715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D4954-2BF4-4A28-B301-D53691CE1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5855988" cy="636104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Psychological angle of Employee Frauds: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576C5-6064-4395-BFD2-752EC68F6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2296"/>
            <a:ext cx="8596668" cy="4446103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      There is a Psychological angle that explains why Employees commit frauds.</a:t>
            </a:r>
          </a:p>
          <a:p>
            <a:pPr marL="0" indent="0">
              <a:buNone/>
            </a:pPr>
            <a:r>
              <a:rPr lang="en-IN" dirty="0"/>
              <a:t>      It is better explained by the concept of  Fraud Triangle-</a:t>
            </a:r>
          </a:p>
          <a:p>
            <a:pPr marL="0" indent="0">
              <a:buNone/>
            </a:pPr>
            <a:r>
              <a:rPr lang="en-IN" dirty="0"/>
              <a:t>    Fraud Triangle explains how an otherwise honest employee commits fraud:</a:t>
            </a:r>
          </a:p>
          <a:p>
            <a:pPr marL="0" indent="0">
              <a:buNone/>
            </a:pPr>
            <a:r>
              <a:rPr lang="en-IN" dirty="0"/>
              <a:t>     1</a:t>
            </a:r>
            <a:r>
              <a:rPr lang="en-IN" b="1" u="sng" dirty="0"/>
              <a:t>.Pressure</a:t>
            </a:r>
            <a:r>
              <a:rPr lang="en-IN" dirty="0"/>
              <a:t>:Finacial &amp; Health, Work related, children’s education, need for   </a:t>
            </a:r>
          </a:p>
          <a:p>
            <a:pPr marL="0" indent="0">
              <a:buNone/>
            </a:pPr>
            <a:r>
              <a:rPr lang="en-IN" dirty="0"/>
              <a:t>      money due to addiction to alcohol, drugs or gambling or high style of living.</a:t>
            </a:r>
          </a:p>
          <a:p>
            <a:pPr marL="0" indent="0">
              <a:buNone/>
            </a:pPr>
            <a:r>
              <a:rPr lang="en-IN" dirty="0"/>
              <a:t>    2.</a:t>
            </a:r>
            <a:r>
              <a:rPr lang="en-IN" b="1" u="sng" dirty="0"/>
              <a:t>Oppurtunity</a:t>
            </a:r>
            <a:r>
              <a:rPr lang="en-IN" dirty="0"/>
              <a:t>: An employee who is long standing and is in control of various </a:t>
            </a:r>
          </a:p>
          <a:p>
            <a:pPr marL="0" indent="0">
              <a:buNone/>
            </a:pPr>
            <a:r>
              <a:rPr lang="en-IN" dirty="0"/>
              <a:t>      activities and job responsibilities may resort to stealing taking advantage of</a:t>
            </a:r>
          </a:p>
          <a:p>
            <a:pPr marL="0" indent="0">
              <a:buNone/>
            </a:pPr>
            <a:r>
              <a:rPr lang="en-IN" dirty="0"/>
              <a:t>      his position over a period of time. It is simply a human weakness to steal.</a:t>
            </a:r>
          </a:p>
          <a:p>
            <a:pPr marL="0" indent="0">
              <a:buNone/>
            </a:pPr>
            <a:r>
              <a:rPr lang="en-IN" dirty="0"/>
              <a:t>     3.</a:t>
            </a:r>
            <a:r>
              <a:rPr lang="en-IN" b="1" u="sng" dirty="0"/>
              <a:t>Rationlisation</a:t>
            </a:r>
            <a:r>
              <a:rPr lang="en-IN" dirty="0"/>
              <a:t>: An employee rationalises his act of fraud –not happy with</a:t>
            </a:r>
          </a:p>
          <a:p>
            <a:pPr marL="0" indent="0">
              <a:buNone/>
            </a:pPr>
            <a:r>
              <a:rPr lang="en-IN" dirty="0"/>
              <a:t>        the employer, not getting a salary hike or bonus etc and thus feels he is </a:t>
            </a:r>
          </a:p>
          <a:p>
            <a:pPr marL="0" indent="0">
              <a:buNone/>
            </a:pPr>
            <a:r>
              <a:rPr lang="en-IN" dirty="0"/>
              <a:t>        justified.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9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A946E-5FE2-4553-9558-2DD2F5DB4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8829"/>
            <a:ext cx="6598110" cy="746401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 Flags-Warning Signs –Work Place  Frauds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82675-E863-4D7F-8020-4B8409934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254631" cy="3880773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IN" dirty="0"/>
              <a:t>  1.When it is found that the employee is living beyond his means </a:t>
            </a:r>
          </a:p>
          <a:p>
            <a:pPr marL="0" indent="0">
              <a:buNone/>
            </a:pPr>
            <a:r>
              <a:rPr lang="en-IN" dirty="0"/>
              <a:t>  2. When it is  observed  that there are issues concerning reconciliation of </a:t>
            </a:r>
          </a:p>
          <a:p>
            <a:pPr marL="0" indent="0">
              <a:buNone/>
            </a:pPr>
            <a:r>
              <a:rPr lang="en-IN" dirty="0"/>
              <a:t>       accounts.</a:t>
            </a:r>
          </a:p>
          <a:p>
            <a:pPr marL="0" indent="0">
              <a:buNone/>
            </a:pPr>
            <a:r>
              <a:rPr lang="en-IN" dirty="0"/>
              <a:t>  3. There are complaints against an employee by customers and vendors.</a:t>
            </a:r>
          </a:p>
          <a:p>
            <a:pPr marL="0" indent="0">
              <a:buNone/>
            </a:pPr>
            <a:r>
              <a:rPr lang="en-IN" dirty="0"/>
              <a:t>  4. Unadjusted and long pending IOUs ,advances ,suspense accounts.</a:t>
            </a:r>
          </a:p>
          <a:p>
            <a:pPr marL="0" indent="0">
              <a:buNone/>
            </a:pPr>
            <a:r>
              <a:rPr lang="en-IN" dirty="0"/>
              <a:t>  5.The employee never takes a vacation or holiday, though he is eligible.</a:t>
            </a:r>
          </a:p>
          <a:p>
            <a:pPr marL="0" indent="0">
              <a:buNone/>
            </a:pPr>
            <a:r>
              <a:rPr lang="en-IN" dirty="0"/>
              <a:t>  6. When there is no division of duties and responsibilities among various </a:t>
            </a:r>
          </a:p>
          <a:p>
            <a:pPr marL="0" indent="0">
              <a:buNone/>
            </a:pPr>
            <a:r>
              <a:rPr lang="en-IN" dirty="0"/>
              <a:t>       employees.</a:t>
            </a:r>
          </a:p>
          <a:p>
            <a:pPr marL="0" indent="0">
              <a:buNone/>
            </a:pPr>
            <a:r>
              <a:rPr lang="en-IN" dirty="0"/>
              <a:t>  7.Where it is observed there is a poor or ineffective internal control system.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573F04-F977-4D0A-AFFC-031BAACCA19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175" y="458830"/>
            <a:ext cx="526415" cy="59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2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C1DC-197D-4AB5-877D-382737F2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047605" cy="543339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Preventive steps of Work Place Frauds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9BC50-BEA9-4797-A8FC-92961CC35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4" y="1285461"/>
            <a:ext cx="8452367" cy="4755902"/>
          </a:xfrm>
          <a:solidFill>
            <a:schemeClr val="accent5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IN" dirty="0"/>
              <a:t> 1. Know your Employee-KYE- Back ground checks-Previous jobs history-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IN" dirty="0"/>
              <a:t>       authenticity of education certificates.</a:t>
            </a:r>
          </a:p>
          <a:p>
            <a:pPr marL="0" indent="0">
              <a:buNone/>
            </a:pPr>
            <a:r>
              <a:rPr lang="en-IN" dirty="0"/>
              <a:t> 2. Training programmes- Giving employee training programmes from time to</a:t>
            </a:r>
          </a:p>
          <a:p>
            <a:pPr marL="0" indent="0">
              <a:buNone/>
            </a:pPr>
            <a:r>
              <a:rPr lang="en-IN" dirty="0"/>
              <a:t>    time and warn on the consequences of committing frauds.              </a:t>
            </a:r>
          </a:p>
          <a:p>
            <a:pPr marL="0" indent="0">
              <a:buNone/>
            </a:pPr>
            <a:r>
              <a:rPr lang="en-IN" dirty="0"/>
              <a:t> 3. Strong Whistle Blower Policy –and encouraging “Tips” of any fraud     </a:t>
            </a:r>
          </a:p>
          <a:p>
            <a:pPr marL="0" indent="0">
              <a:buNone/>
            </a:pPr>
            <a:r>
              <a:rPr lang="en-IN" dirty="0"/>
              <a:t>     committed by a co-worker . Providing Hotlines for giving information </a:t>
            </a:r>
          </a:p>
          <a:p>
            <a:pPr marL="0" indent="0">
              <a:buNone/>
            </a:pPr>
            <a:r>
              <a:rPr lang="en-IN" dirty="0"/>
              <a:t>      in strict confidence.</a:t>
            </a:r>
          </a:p>
          <a:p>
            <a:pPr marL="0" indent="0">
              <a:buNone/>
            </a:pPr>
            <a:r>
              <a:rPr lang="en-IN" dirty="0"/>
              <a:t> 4.  Installing a strong internal control system and internal audit .</a:t>
            </a:r>
          </a:p>
          <a:p>
            <a:pPr marL="0" indent="0">
              <a:buNone/>
            </a:pPr>
            <a:r>
              <a:rPr lang="en-IN" dirty="0"/>
              <a:t> 5.  Surprise checks by management</a:t>
            </a:r>
          </a:p>
          <a:p>
            <a:pPr marL="0" indent="0">
              <a:buNone/>
            </a:pPr>
            <a:r>
              <a:rPr lang="en-IN" dirty="0"/>
              <a:t> 6. Open door Policy of discussions with employee grievances and giving </a:t>
            </a:r>
          </a:p>
          <a:p>
            <a:pPr marL="0" indent="0">
              <a:buNone/>
            </a:pPr>
            <a:r>
              <a:rPr lang="en-IN" dirty="0"/>
              <a:t>      solutions.</a:t>
            </a:r>
          </a:p>
          <a:p>
            <a:pPr marL="0" indent="0">
              <a:buNone/>
            </a:pPr>
            <a:r>
              <a:rPr lang="en-IN" dirty="0"/>
              <a:t>  7.  Fraud Risk assessment by forensic accountant from time to time.</a:t>
            </a:r>
          </a:p>
          <a:p>
            <a:pPr marL="0" indent="0">
              <a:buNone/>
            </a:pPr>
            <a:r>
              <a:rPr lang="en-IN" dirty="0"/>
              <a:t>  8.  Strong assets control mechanisms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132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E1A2C60-940F-4B8D-8214-6D0CF51AB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7910075" cy="3816626"/>
          </a:xfrm>
          <a:solidFill>
            <a:schemeClr val="accent5">
              <a:lumMod val="50000"/>
            </a:schemeClr>
          </a:solidFill>
        </p:spPr>
        <p:txBody>
          <a:bodyPr>
            <a:norm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en-IN" i="1" dirty="0">
                <a:solidFill>
                  <a:schemeClr val="tx1">
                    <a:lumMod val="95000"/>
                  </a:schemeClr>
                </a:solidFill>
              </a:rPr>
              <a:t>VISIT</a:t>
            </a:r>
            <a:r>
              <a:rPr lang="en-IN" dirty="0">
                <a:solidFill>
                  <a:schemeClr val="tx1">
                    <a:lumMod val="95000"/>
                  </a:schemeClr>
                </a:solidFill>
              </a:rPr>
              <a:t>:</a:t>
            </a:r>
            <a:br>
              <a:rPr lang="en-IN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IN" b="1" dirty="0">
                <a:solidFill>
                  <a:schemeClr val="tx1"/>
                </a:solidFill>
                <a:hlinkClick r:id="rId2"/>
              </a:rPr>
              <a:t>WWW</a:t>
            </a:r>
            <a:r>
              <a:rPr lang="en-IN" dirty="0">
                <a:solidFill>
                  <a:schemeClr val="tx1"/>
                </a:solidFill>
                <a:hlinkClick r:id="rId2"/>
              </a:rPr>
              <a:t>.FRAUDSDETECTION.COM</a:t>
            </a:r>
            <a:br>
              <a:rPr lang="en-IN" dirty="0">
                <a:solidFill>
                  <a:schemeClr val="tx1">
                    <a:lumMod val="95000"/>
                  </a:schemeClr>
                </a:solidFill>
              </a:rPr>
            </a:b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</a:t>
            </a:r>
            <a:r>
              <a:rPr lang="en-IN" sz="27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YouTube: kollururao_fraudsdetection</a:t>
            </a:r>
            <a:br>
              <a:rPr lang="en-IN" dirty="0">
                <a:solidFill>
                  <a:schemeClr val="tx1">
                    <a:lumMod val="95000"/>
                  </a:schemeClr>
                </a:solidFill>
              </a:rPr>
            </a:br>
            <a:br>
              <a:rPr lang="en-IN" sz="2400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IN" sz="2400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  </a:t>
            </a:r>
            <a:r>
              <a:rPr lang="en-IN" sz="2400" b="1" dirty="0">
                <a:solidFill>
                  <a:schemeClr val="tx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STOP FRAUD  DETECT FRAUD  PREVENT FRAUD.</a:t>
            </a:r>
          </a:p>
        </p:txBody>
      </p:sp>
    </p:spTree>
    <p:extLst>
      <p:ext uri="{BB962C8B-B14F-4D97-AF65-F5344CB8AC3E}">
        <p14:creationId xmlns:p14="http://schemas.microsoft.com/office/powerpoint/2010/main" val="32534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1668</TotalTime>
  <Words>610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Trebuchet MS</vt:lpstr>
      <vt:lpstr>Wingdings 3</vt:lpstr>
      <vt:lpstr>Facet</vt:lpstr>
      <vt:lpstr>AUTHOR: NARAYANARAO.K.B.COM.FCA;CFFE-IFS(PUNE) MEMBER-ASSOCIATION OF CERTIFIED FRAUD EXAMINERS-ACFE-USA.</vt:lpstr>
      <vt:lpstr>WWW.FRAUDSDETECTION.COM YouTube: kollururao_fraudsdetection </vt:lpstr>
      <vt:lpstr>“Honesty pays, but it doesn’t seem to pay enough to suit some people..” F. M.Hubbard, about Employee Frauds.</vt:lpstr>
      <vt:lpstr>What is Fraud?</vt:lpstr>
      <vt:lpstr>The  Various  Types  Of Work  Place Frauds</vt:lpstr>
      <vt:lpstr>The Psychological angle of Employee Frauds:</vt:lpstr>
      <vt:lpstr>Red Flags-Warning Signs –Work Place  Frauds     </vt:lpstr>
      <vt:lpstr>Preventive steps of Work Place Frauds</vt:lpstr>
      <vt:lpstr>VISIT: WWW.FRAUDSDETECTION.COM      YouTube: kollururao_fraudsdetection           STOP FRAUD  DETECT FRAUD  PREVENT FRAUD.</vt:lpstr>
      <vt:lpstr>                FINAL DESTINATION OF ANY  FRAUDSTER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www.fraudsdetection.com  YouTube: kollururao_fraudsdetection</dc:title>
  <dc:creator>Narayanarao Kolluru</dc:creator>
  <cp:lastModifiedBy>Narayanarao Kolluru</cp:lastModifiedBy>
  <cp:revision>102</cp:revision>
  <dcterms:created xsi:type="dcterms:W3CDTF">2018-03-28T12:00:03Z</dcterms:created>
  <dcterms:modified xsi:type="dcterms:W3CDTF">2018-04-12T08:26:36Z</dcterms:modified>
</cp:coreProperties>
</file>