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0" r:id="rId4"/>
    <p:sldId id="276" r:id="rId5"/>
    <p:sldId id="263" r:id="rId6"/>
    <p:sldId id="266" r:id="rId7"/>
    <p:sldId id="265" r:id="rId8"/>
    <p:sldId id="267" r:id="rId9"/>
    <p:sldId id="264" r:id="rId10"/>
    <p:sldId id="268" r:id="rId11"/>
    <p:sldId id="269" r:id="rId12"/>
    <p:sldId id="270" r:id="rId13"/>
    <p:sldId id="271" r:id="rId14"/>
    <p:sldId id="272" r:id="rId15"/>
    <p:sldId id="273" r:id="rId16"/>
    <p:sldId id="277" r:id="rId17"/>
    <p:sldId id="278" r:id="rId18"/>
    <p:sldId id="280" r:id="rId19"/>
    <p:sldId id="274" r:id="rId20"/>
    <p:sldId id="282" r:id="rId21"/>
    <p:sldId id="283"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luru Rao" initials="KR" lastIdx="1" clrIdx="0">
    <p:extLst>
      <p:ext uri="{19B8F6BF-5375-455C-9EA6-DF929625EA0E}">
        <p15:presenceInfo xmlns:p15="http://schemas.microsoft.com/office/powerpoint/2012/main" userId="Kolluru Ra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E8AE-6BA8-4741-AA97-1F7C039670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EBB7BB9-B1F4-4A00-94C1-037F55660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CEBBDF6-96DB-42E3-8632-0C48B079CCF3}"/>
              </a:ext>
            </a:extLst>
          </p:cNvPr>
          <p:cNvSpPr>
            <a:spLocks noGrp="1"/>
          </p:cNvSpPr>
          <p:nvPr>
            <p:ph type="dt" sz="half" idx="10"/>
          </p:nvPr>
        </p:nvSpPr>
        <p:spPr/>
        <p:txBody>
          <a:bodyPr/>
          <a:lstStyle/>
          <a:p>
            <a:fld id="{2EB6702C-BD80-4B41-B818-A4EA770E3104}" type="datetimeFigureOut">
              <a:rPr lang="en-IN" smtClean="0"/>
              <a:t>25-08-2020</a:t>
            </a:fld>
            <a:endParaRPr lang="en-IN"/>
          </a:p>
        </p:txBody>
      </p:sp>
      <p:sp>
        <p:nvSpPr>
          <p:cNvPr id="5" name="Footer Placeholder 4">
            <a:extLst>
              <a:ext uri="{FF2B5EF4-FFF2-40B4-BE49-F238E27FC236}">
                <a16:creationId xmlns:a16="http://schemas.microsoft.com/office/drawing/2014/main" id="{090550CB-BA1F-4F04-8C03-9C3EFC54D5A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DEB2244-AB88-4366-B317-CEB9CAB489E9}"/>
              </a:ext>
            </a:extLst>
          </p:cNvPr>
          <p:cNvSpPr>
            <a:spLocks noGrp="1"/>
          </p:cNvSpPr>
          <p:nvPr>
            <p:ph type="sldNum" sz="quarter" idx="12"/>
          </p:nvPr>
        </p:nvSpPr>
        <p:spPr/>
        <p:txBody>
          <a:bodyPr/>
          <a:lstStyle/>
          <a:p>
            <a:fld id="{5E598CBD-EF6A-4232-A1C3-C5B5BE2FE93B}" type="slidenum">
              <a:rPr lang="en-IN" smtClean="0"/>
              <a:t>‹#›</a:t>
            </a:fld>
            <a:endParaRPr lang="en-IN"/>
          </a:p>
        </p:txBody>
      </p:sp>
    </p:spTree>
    <p:extLst>
      <p:ext uri="{BB962C8B-B14F-4D97-AF65-F5344CB8AC3E}">
        <p14:creationId xmlns:p14="http://schemas.microsoft.com/office/powerpoint/2010/main" val="826570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D1F3C-52FC-46B8-8910-1FEE1D85365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FF6AB04-1BDD-4243-BFDA-43446282A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0C5ADA8-49AE-4BB5-9D15-1E8BAA15E614}"/>
              </a:ext>
            </a:extLst>
          </p:cNvPr>
          <p:cNvSpPr>
            <a:spLocks noGrp="1"/>
          </p:cNvSpPr>
          <p:nvPr>
            <p:ph type="dt" sz="half" idx="10"/>
          </p:nvPr>
        </p:nvSpPr>
        <p:spPr/>
        <p:txBody>
          <a:bodyPr/>
          <a:lstStyle/>
          <a:p>
            <a:fld id="{2EB6702C-BD80-4B41-B818-A4EA770E3104}" type="datetimeFigureOut">
              <a:rPr lang="en-IN" smtClean="0"/>
              <a:t>25-08-2020</a:t>
            </a:fld>
            <a:endParaRPr lang="en-IN"/>
          </a:p>
        </p:txBody>
      </p:sp>
      <p:sp>
        <p:nvSpPr>
          <p:cNvPr id="5" name="Footer Placeholder 4">
            <a:extLst>
              <a:ext uri="{FF2B5EF4-FFF2-40B4-BE49-F238E27FC236}">
                <a16:creationId xmlns:a16="http://schemas.microsoft.com/office/drawing/2014/main" id="{D9AC2192-35C9-483D-89DA-B74EBE204B8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8CC9489-B633-484C-9153-FA9BB9466CC1}"/>
              </a:ext>
            </a:extLst>
          </p:cNvPr>
          <p:cNvSpPr>
            <a:spLocks noGrp="1"/>
          </p:cNvSpPr>
          <p:nvPr>
            <p:ph type="sldNum" sz="quarter" idx="12"/>
          </p:nvPr>
        </p:nvSpPr>
        <p:spPr/>
        <p:txBody>
          <a:bodyPr/>
          <a:lstStyle/>
          <a:p>
            <a:fld id="{5E598CBD-EF6A-4232-A1C3-C5B5BE2FE93B}" type="slidenum">
              <a:rPr lang="en-IN" smtClean="0"/>
              <a:t>‹#›</a:t>
            </a:fld>
            <a:endParaRPr lang="en-IN"/>
          </a:p>
        </p:txBody>
      </p:sp>
    </p:spTree>
    <p:extLst>
      <p:ext uri="{BB962C8B-B14F-4D97-AF65-F5344CB8AC3E}">
        <p14:creationId xmlns:p14="http://schemas.microsoft.com/office/powerpoint/2010/main" val="21975158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EA5BDE-5088-4990-A812-0782663A3A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A286807-7E74-49A7-8C3B-B8A477A855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364C352-CFFB-4A46-8105-8242B676E829}"/>
              </a:ext>
            </a:extLst>
          </p:cNvPr>
          <p:cNvSpPr>
            <a:spLocks noGrp="1"/>
          </p:cNvSpPr>
          <p:nvPr>
            <p:ph type="dt" sz="half" idx="10"/>
          </p:nvPr>
        </p:nvSpPr>
        <p:spPr/>
        <p:txBody>
          <a:bodyPr/>
          <a:lstStyle/>
          <a:p>
            <a:fld id="{2EB6702C-BD80-4B41-B818-A4EA770E3104}" type="datetimeFigureOut">
              <a:rPr lang="en-IN" smtClean="0"/>
              <a:t>25-08-2020</a:t>
            </a:fld>
            <a:endParaRPr lang="en-IN"/>
          </a:p>
        </p:txBody>
      </p:sp>
      <p:sp>
        <p:nvSpPr>
          <p:cNvPr id="5" name="Footer Placeholder 4">
            <a:extLst>
              <a:ext uri="{FF2B5EF4-FFF2-40B4-BE49-F238E27FC236}">
                <a16:creationId xmlns:a16="http://schemas.microsoft.com/office/drawing/2014/main" id="{752A84CF-0F38-438C-A845-327F592ACC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A0A222-D210-4B36-9FAC-54060FB3DA87}"/>
              </a:ext>
            </a:extLst>
          </p:cNvPr>
          <p:cNvSpPr>
            <a:spLocks noGrp="1"/>
          </p:cNvSpPr>
          <p:nvPr>
            <p:ph type="sldNum" sz="quarter" idx="12"/>
          </p:nvPr>
        </p:nvSpPr>
        <p:spPr/>
        <p:txBody>
          <a:bodyPr/>
          <a:lstStyle/>
          <a:p>
            <a:fld id="{5E598CBD-EF6A-4232-A1C3-C5B5BE2FE93B}" type="slidenum">
              <a:rPr lang="en-IN" smtClean="0"/>
              <a:t>‹#›</a:t>
            </a:fld>
            <a:endParaRPr lang="en-IN"/>
          </a:p>
        </p:txBody>
      </p:sp>
    </p:spTree>
    <p:extLst>
      <p:ext uri="{BB962C8B-B14F-4D97-AF65-F5344CB8AC3E}">
        <p14:creationId xmlns:p14="http://schemas.microsoft.com/office/powerpoint/2010/main" val="2334878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02468-CBA5-47FD-884C-B6553331D64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D729F93-40C3-4ED4-87D6-8B2538C596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A721077-BD7D-4658-AFF3-880B73C75FCA}"/>
              </a:ext>
            </a:extLst>
          </p:cNvPr>
          <p:cNvSpPr>
            <a:spLocks noGrp="1"/>
          </p:cNvSpPr>
          <p:nvPr>
            <p:ph type="dt" sz="half" idx="10"/>
          </p:nvPr>
        </p:nvSpPr>
        <p:spPr/>
        <p:txBody>
          <a:bodyPr/>
          <a:lstStyle/>
          <a:p>
            <a:fld id="{2EB6702C-BD80-4B41-B818-A4EA770E3104}" type="datetimeFigureOut">
              <a:rPr lang="en-IN" smtClean="0"/>
              <a:t>25-08-2020</a:t>
            </a:fld>
            <a:endParaRPr lang="en-IN"/>
          </a:p>
        </p:txBody>
      </p:sp>
      <p:sp>
        <p:nvSpPr>
          <p:cNvPr id="5" name="Footer Placeholder 4">
            <a:extLst>
              <a:ext uri="{FF2B5EF4-FFF2-40B4-BE49-F238E27FC236}">
                <a16:creationId xmlns:a16="http://schemas.microsoft.com/office/drawing/2014/main" id="{4C697708-D3BF-46BC-9CAA-177D353D22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DE8ECEF-5571-4076-B2EE-80DE5BEB0842}"/>
              </a:ext>
            </a:extLst>
          </p:cNvPr>
          <p:cNvSpPr>
            <a:spLocks noGrp="1"/>
          </p:cNvSpPr>
          <p:nvPr>
            <p:ph type="sldNum" sz="quarter" idx="12"/>
          </p:nvPr>
        </p:nvSpPr>
        <p:spPr/>
        <p:txBody>
          <a:bodyPr/>
          <a:lstStyle/>
          <a:p>
            <a:fld id="{5E598CBD-EF6A-4232-A1C3-C5B5BE2FE93B}" type="slidenum">
              <a:rPr lang="en-IN" smtClean="0"/>
              <a:t>‹#›</a:t>
            </a:fld>
            <a:endParaRPr lang="en-IN"/>
          </a:p>
        </p:txBody>
      </p:sp>
    </p:spTree>
    <p:extLst>
      <p:ext uri="{BB962C8B-B14F-4D97-AF65-F5344CB8AC3E}">
        <p14:creationId xmlns:p14="http://schemas.microsoft.com/office/powerpoint/2010/main" val="25862457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BCB02-C5F9-4B8B-865E-AAD436FEA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BB4B2B9-E757-4604-BA8A-491136D04B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4F258E-C137-4CD4-AB01-E6C566BCB3FD}"/>
              </a:ext>
            </a:extLst>
          </p:cNvPr>
          <p:cNvSpPr>
            <a:spLocks noGrp="1"/>
          </p:cNvSpPr>
          <p:nvPr>
            <p:ph type="dt" sz="half" idx="10"/>
          </p:nvPr>
        </p:nvSpPr>
        <p:spPr/>
        <p:txBody>
          <a:bodyPr/>
          <a:lstStyle/>
          <a:p>
            <a:fld id="{2EB6702C-BD80-4B41-B818-A4EA770E3104}" type="datetimeFigureOut">
              <a:rPr lang="en-IN" smtClean="0"/>
              <a:t>25-08-2020</a:t>
            </a:fld>
            <a:endParaRPr lang="en-IN"/>
          </a:p>
        </p:txBody>
      </p:sp>
      <p:sp>
        <p:nvSpPr>
          <p:cNvPr id="5" name="Footer Placeholder 4">
            <a:extLst>
              <a:ext uri="{FF2B5EF4-FFF2-40B4-BE49-F238E27FC236}">
                <a16:creationId xmlns:a16="http://schemas.microsoft.com/office/drawing/2014/main" id="{3530E69D-A99C-48B4-9674-DE71FDF4C91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9EA6069-9B38-4D01-9264-D9B72BFF491C}"/>
              </a:ext>
            </a:extLst>
          </p:cNvPr>
          <p:cNvSpPr>
            <a:spLocks noGrp="1"/>
          </p:cNvSpPr>
          <p:nvPr>
            <p:ph type="sldNum" sz="quarter" idx="12"/>
          </p:nvPr>
        </p:nvSpPr>
        <p:spPr/>
        <p:txBody>
          <a:bodyPr/>
          <a:lstStyle/>
          <a:p>
            <a:fld id="{5E598CBD-EF6A-4232-A1C3-C5B5BE2FE93B}" type="slidenum">
              <a:rPr lang="en-IN" smtClean="0"/>
              <a:t>‹#›</a:t>
            </a:fld>
            <a:endParaRPr lang="en-IN"/>
          </a:p>
        </p:txBody>
      </p:sp>
    </p:spTree>
    <p:extLst>
      <p:ext uri="{BB962C8B-B14F-4D97-AF65-F5344CB8AC3E}">
        <p14:creationId xmlns:p14="http://schemas.microsoft.com/office/powerpoint/2010/main" val="12220220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2BB5-30B1-4E7C-893F-B19F27C18A9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C5BC6EA-3EB8-4630-9C72-495B0CF29D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4A439F9-9E8C-4ED5-ACA5-5605D90AA0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8ACD22A-15AF-49AB-A2D7-4514B3A51756}"/>
              </a:ext>
            </a:extLst>
          </p:cNvPr>
          <p:cNvSpPr>
            <a:spLocks noGrp="1"/>
          </p:cNvSpPr>
          <p:nvPr>
            <p:ph type="dt" sz="half" idx="10"/>
          </p:nvPr>
        </p:nvSpPr>
        <p:spPr/>
        <p:txBody>
          <a:bodyPr/>
          <a:lstStyle/>
          <a:p>
            <a:fld id="{2EB6702C-BD80-4B41-B818-A4EA770E3104}" type="datetimeFigureOut">
              <a:rPr lang="en-IN" smtClean="0"/>
              <a:t>25-08-2020</a:t>
            </a:fld>
            <a:endParaRPr lang="en-IN"/>
          </a:p>
        </p:txBody>
      </p:sp>
      <p:sp>
        <p:nvSpPr>
          <p:cNvPr id="6" name="Footer Placeholder 5">
            <a:extLst>
              <a:ext uri="{FF2B5EF4-FFF2-40B4-BE49-F238E27FC236}">
                <a16:creationId xmlns:a16="http://schemas.microsoft.com/office/drawing/2014/main" id="{02FCFE84-78E7-483E-9FF7-61B91E0C3F3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A999761-0C52-4E79-B412-32D0D1AAAECE}"/>
              </a:ext>
            </a:extLst>
          </p:cNvPr>
          <p:cNvSpPr>
            <a:spLocks noGrp="1"/>
          </p:cNvSpPr>
          <p:nvPr>
            <p:ph type="sldNum" sz="quarter" idx="12"/>
          </p:nvPr>
        </p:nvSpPr>
        <p:spPr/>
        <p:txBody>
          <a:bodyPr/>
          <a:lstStyle/>
          <a:p>
            <a:fld id="{5E598CBD-EF6A-4232-A1C3-C5B5BE2FE93B}" type="slidenum">
              <a:rPr lang="en-IN" smtClean="0"/>
              <a:t>‹#›</a:t>
            </a:fld>
            <a:endParaRPr lang="en-IN"/>
          </a:p>
        </p:txBody>
      </p:sp>
    </p:spTree>
    <p:extLst>
      <p:ext uri="{BB962C8B-B14F-4D97-AF65-F5344CB8AC3E}">
        <p14:creationId xmlns:p14="http://schemas.microsoft.com/office/powerpoint/2010/main" val="4179753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BC43-5FA3-4E09-8438-469FBDE4644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0975BEB-ED05-4F85-8CA2-1FF917E1A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BB54F2-2B13-4983-9358-E51EE8A8A3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B0D0DE7-CD6B-458E-8D59-C11226317A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DADEB5-8BFF-4BB8-B0EA-023F06C3B6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50DC875-7941-43D2-92B3-6ADDF5DC162D}"/>
              </a:ext>
            </a:extLst>
          </p:cNvPr>
          <p:cNvSpPr>
            <a:spLocks noGrp="1"/>
          </p:cNvSpPr>
          <p:nvPr>
            <p:ph type="dt" sz="half" idx="10"/>
          </p:nvPr>
        </p:nvSpPr>
        <p:spPr/>
        <p:txBody>
          <a:bodyPr/>
          <a:lstStyle/>
          <a:p>
            <a:fld id="{2EB6702C-BD80-4B41-B818-A4EA770E3104}" type="datetimeFigureOut">
              <a:rPr lang="en-IN" smtClean="0"/>
              <a:t>25-08-2020</a:t>
            </a:fld>
            <a:endParaRPr lang="en-IN"/>
          </a:p>
        </p:txBody>
      </p:sp>
      <p:sp>
        <p:nvSpPr>
          <p:cNvPr id="8" name="Footer Placeholder 7">
            <a:extLst>
              <a:ext uri="{FF2B5EF4-FFF2-40B4-BE49-F238E27FC236}">
                <a16:creationId xmlns:a16="http://schemas.microsoft.com/office/drawing/2014/main" id="{D3DED4C3-467A-41DD-BF25-C2D86DF744C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3108EEE-4A94-4C67-B9E5-2C37FB7C35B8}"/>
              </a:ext>
            </a:extLst>
          </p:cNvPr>
          <p:cNvSpPr>
            <a:spLocks noGrp="1"/>
          </p:cNvSpPr>
          <p:nvPr>
            <p:ph type="sldNum" sz="quarter" idx="12"/>
          </p:nvPr>
        </p:nvSpPr>
        <p:spPr/>
        <p:txBody>
          <a:bodyPr/>
          <a:lstStyle/>
          <a:p>
            <a:fld id="{5E598CBD-EF6A-4232-A1C3-C5B5BE2FE93B}" type="slidenum">
              <a:rPr lang="en-IN" smtClean="0"/>
              <a:t>‹#›</a:t>
            </a:fld>
            <a:endParaRPr lang="en-IN"/>
          </a:p>
        </p:txBody>
      </p:sp>
    </p:spTree>
    <p:extLst>
      <p:ext uri="{BB962C8B-B14F-4D97-AF65-F5344CB8AC3E}">
        <p14:creationId xmlns:p14="http://schemas.microsoft.com/office/powerpoint/2010/main" val="1670279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20B5-E94F-4EE3-B422-A05E2A93F9A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EA8246F-DD45-46A3-A5B3-F92590DBAA97}"/>
              </a:ext>
            </a:extLst>
          </p:cNvPr>
          <p:cNvSpPr>
            <a:spLocks noGrp="1"/>
          </p:cNvSpPr>
          <p:nvPr>
            <p:ph type="dt" sz="half" idx="10"/>
          </p:nvPr>
        </p:nvSpPr>
        <p:spPr/>
        <p:txBody>
          <a:bodyPr/>
          <a:lstStyle/>
          <a:p>
            <a:fld id="{2EB6702C-BD80-4B41-B818-A4EA770E3104}" type="datetimeFigureOut">
              <a:rPr lang="en-IN" smtClean="0"/>
              <a:t>25-08-2020</a:t>
            </a:fld>
            <a:endParaRPr lang="en-IN"/>
          </a:p>
        </p:txBody>
      </p:sp>
      <p:sp>
        <p:nvSpPr>
          <p:cNvPr id="4" name="Footer Placeholder 3">
            <a:extLst>
              <a:ext uri="{FF2B5EF4-FFF2-40B4-BE49-F238E27FC236}">
                <a16:creationId xmlns:a16="http://schemas.microsoft.com/office/drawing/2014/main" id="{AFE56912-B094-4328-B4E5-696C4838AE8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1C2E533-394D-4FD2-81F0-EC017C4CDE62}"/>
              </a:ext>
            </a:extLst>
          </p:cNvPr>
          <p:cNvSpPr>
            <a:spLocks noGrp="1"/>
          </p:cNvSpPr>
          <p:nvPr>
            <p:ph type="sldNum" sz="quarter" idx="12"/>
          </p:nvPr>
        </p:nvSpPr>
        <p:spPr/>
        <p:txBody>
          <a:bodyPr/>
          <a:lstStyle/>
          <a:p>
            <a:fld id="{5E598CBD-EF6A-4232-A1C3-C5B5BE2FE93B}" type="slidenum">
              <a:rPr lang="en-IN" smtClean="0"/>
              <a:t>‹#›</a:t>
            </a:fld>
            <a:endParaRPr lang="en-IN"/>
          </a:p>
        </p:txBody>
      </p:sp>
    </p:spTree>
    <p:extLst>
      <p:ext uri="{BB962C8B-B14F-4D97-AF65-F5344CB8AC3E}">
        <p14:creationId xmlns:p14="http://schemas.microsoft.com/office/powerpoint/2010/main" val="3592384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5694F7-815C-44B7-9117-FF33689F1786}"/>
              </a:ext>
            </a:extLst>
          </p:cNvPr>
          <p:cNvSpPr>
            <a:spLocks noGrp="1"/>
          </p:cNvSpPr>
          <p:nvPr>
            <p:ph type="dt" sz="half" idx="10"/>
          </p:nvPr>
        </p:nvSpPr>
        <p:spPr/>
        <p:txBody>
          <a:bodyPr/>
          <a:lstStyle/>
          <a:p>
            <a:fld id="{2EB6702C-BD80-4B41-B818-A4EA770E3104}" type="datetimeFigureOut">
              <a:rPr lang="en-IN" smtClean="0"/>
              <a:t>25-08-2020</a:t>
            </a:fld>
            <a:endParaRPr lang="en-IN"/>
          </a:p>
        </p:txBody>
      </p:sp>
      <p:sp>
        <p:nvSpPr>
          <p:cNvPr id="3" name="Footer Placeholder 2">
            <a:extLst>
              <a:ext uri="{FF2B5EF4-FFF2-40B4-BE49-F238E27FC236}">
                <a16:creationId xmlns:a16="http://schemas.microsoft.com/office/drawing/2014/main" id="{CE189AE0-BFDD-41E1-AFCB-9162D5C92C1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722D6EC-B94C-4362-83C5-7FF96412B18C}"/>
              </a:ext>
            </a:extLst>
          </p:cNvPr>
          <p:cNvSpPr>
            <a:spLocks noGrp="1"/>
          </p:cNvSpPr>
          <p:nvPr>
            <p:ph type="sldNum" sz="quarter" idx="12"/>
          </p:nvPr>
        </p:nvSpPr>
        <p:spPr/>
        <p:txBody>
          <a:bodyPr/>
          <a:lstStyle/>
          <a:p>
            <a:fld id="{5E598CBD-EF6A-4232-A1C3-C5B5BE2FE93B}" type="slidenum">
              <a:rPr lang="en-IN" smtClean="0"/>
              <a:t>‹#›</a:t>
            </a:fld>
            <a:endParaRPr lang="en-IN"/>
          </a:p>
        </p:txBody>
      </p:sp>
    </p:spTree>
    <p:extLst>
      <p:ext uri="{BB962C8B-B14F-4D97-AF65-F5344CB8AC3E}">
        <p14:creationId xmlns:p14="http://schemas.microsoft.com/office/powerpoint/2010/main" val="2582954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1547-0215-4393-B442-B9D49971F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99531EF-299F-405C-AD1B-BB338E5F14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B24A398-B580-438B-B856-0C43C28C6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18FFB3-85A0-492B-BF02-69535C3303BF}"/>
              </a:ext>
            </a:extLst>
          </p:cNvPr>
          <p:cNvSpPr>
            <a:spLocks noGrp="1"/>
          </p:cNvSpPr>
          <p:nvPr>
            <p:ph type="dt" sz="half" idx="10"/>
          </p:nvPr>
        </p:nvSpPr>
        <p:spPr/>
        <p:txBody>
          <a:bodyPr/>
          <a:lstStyle/>
          <a:p>
            <a:fld id="{2EB6702C-BD80-4B41-B818-A4EA770E3104}" type="datetimeFigureOut">
              <a:rPr lang="en-IN" smtClean="0"/>
              <a:t>25-08-2020</a:t>
            </a:fld>
            <a:endParaRPr lang="en-IN"/>
          </a:p>
        </p:txBody>
      </p:sp>
      <p:sp>
        <p:nvSpPr>
          <p:cNvPr id="6" name="Footer Placeholder 5">
            <a:extLst>
              <a:ext uri="{FF2B5EF4-FFF2-40B4-BE49-F238E27FC236}">
                <a16:creationId xmlns:a16="http://schemas.microsoft.com/office/drawing/2014/main" id="{6BE865BF-03A0-43A6-8203-23C8B57C37E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C242F77-F3E6-41CA-B50A-98469A1B26CA}"/>
              </a:ext>
            </a:extLst>
          </p:cNvPr>
          <p:cNvSpPr>
            <a:spLocks noGrp="1"/>
          </p:cNvSpPr>
          <p:nvPr>
            <p:ph type="sldNum" sz="quarter" idx="12"/>
          </p:nvPr>
        </p:nvSpPr>
        <p:spPr/>
        <p:txBody>
          <a:bodyPr/>
          <a:lstStyle/>
          <a:p>
            <a:fld id="{5E598CBD-EF6A-4232-A1C3-C5B5BE2FE93B}" type="slidenum">
              <a:rPr lang="en-IN" smtClean="0"/>
              <a:t>‹#›</a:t>
            </a:fld>
            <a:endParaRPr lang="en-IN"/>
          </a:p>
        </p:txBody>
      </p:sp>
    </p:spTree>
    <p:extLst>
      <p:ext uri="{BB962C8B-B14F-4D97-AF65-F5344CB8AC3E}">
        <p14:creationId xmlns:p14="http://schemas.microsoft.com/office/powerpoint/2010/main" val="6138883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FC9B-C5BA-4839-90A3-DFE8CAEAB0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5CB78DD-3B7E-42D4-ADDF-8EBB8D2710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57E8FA5-765C-41E0-971F-D6A541E05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973E61-EC4E-416C-B216-1F31E4CBA522}"/>
              </a:ext>
            </a:extLst>
          </p:cNvPr>
          <p:cNvSpPr>
            <a:spLocks noGrp="1"/>
          </p:cNvSpPr>
          <p:nvPr>
            <p:ph type="dt" sz="half" idx="10"/>
          </p:nvPr>
        </p:nvSpPr>
        <p:spPr/>
        <p:txBody>
          <a:bodyPr/>
          <a:lstStyle/>
          <a:p>
            <a:fld id="{2EB6702C-BD80-4B41-B818-A4EA770E3104}" type="datetimeFigureOut">
              <a:rPr lang="en-IN" smtClean="0"/>
              <a:t>25-08-2020</a:t>
            </a:fld>
            <a:endParaRPr lang="en-IN"/>
          </a:p>
        </p:txBody>
      </p:sp>
      <p:sp>
        <p:nvSpPr>
          <p:cNvPr id="6" name="Footer Placeholder 5">
            <a:extLst>
              <a:ext uri="{FF2B5EF4-FFF2-40B4-BE49-F238E27FC236}">
                <a16:creationId xmlns:a16="http://schemas.microsoft.com/office/drawing/2014/main" id="{BD7B5CCF-682A-4D7C-85CB-C9C9DC10988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A9363AA-9E0D-430D-998F-A1CDB47729D8}"/>
              </a:ext>
            </a:extLst>
          </p:cNvPr>
          <p:cNvSpPr>
            <a:spLocks noGrp="1"/>
          </p:cNvSpPr>
          <p:nvPr>
            <p:ph type="sldNum" sz="quarter" idx="12"/>
          </p:nvPr>
        </p:nvSpPr>
        <p:spPr/>
        <p:txBody>
          <a:bodyPr/>
          <a:lstStyle/>
          <a:p>
            <a:fld id="{5E598CBD-EF6A-4232-A1C3-C5B5BE2FE93B}" type="slidenum">
              <a:rPr lang="en-IN" smtClean="0"/>
              <a:t>‹#›</a:t>
            </a:fld>
            <a:endParaRPr lang="en-IN"/>
          </a:p>
        </p:txBody>
      </p:sp>
    </p:spTree>
    <p:extLst>
      <p:ext uri="{BB962C8B-B14F-4D97-AF65-F5344CB8AC3E}">
        <p14:creationId xmlns:p14="http://schemas.microsoft.com/office/powerpoint/2010/main" val="2105242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F73E4C-F2D8-491F-8F1E-63B2D3A702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AC61047-FAEA-4341-BBA2-0F5F285E05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BF25008-C23F-4F28-AC64-62690CF659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6702C-BD80-4B41-B818-A4EA770E3104}" type="datetimeFigureOut">
              <a:rPr lang="en-IN" smtClean="0"/>
              <a:t>25-08-2020</a:t>
            </a:fld>
            <a:endParaRPr lang="en-IN"/>
          </a:p>
        </p:txBody>
      </p:sp>
      <p:sp>
        <p:nvSpPr>
          <p:cNvPr id="5" name="Footer Placeholder 4">
            <a:extLst>
              <a:ext uri="{FF2B5EF4-FFF2-40B4-BE49-F238E27FC236}">
                <a16:creationId xmlns:a16="http://schemas.microsoft.com/office/drawing/2014/main" id="{DAC52F75-C83B-4D0B-8074-7B9767D410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AA41A48-4677-490B-8788-48ED3DB9C4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98CBD-EF6A-4232-A1C3-C5B5BE2FE93B}" type="slidenum">
              <a:rPr lang="en-IN" smtClean="0"/>
              <a:t>‹#›</a:t>
            </a:fld>
            <a:endParaRPr lang="en-IN"/>
          </a:p>
        </p:txBody>
      </p:sp>
    </p:spTree>
    <p:extLst>
      <p:ext uri="{BB962C8B-B14F-4D97-AF65-F5344CB8AC3E}">
        <p14:creationId xmlns:p14="http://schemas.microsoft.com/office/powerpoint/2010/main" val="124960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audsdetection.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4D64F3-5FDE-4E14-BA08-6ECF32329223}"/>
              </a:ext>
            </a:extLst>
          </p:cNvPr>
          <p:cNvSpPr>
            <a:spLocks noGrp="1"/>
          </p:cNvSpPr>
          <p:nvPr>
            <p:ph type="title"/>
          </p:nvPr>
        </p:nvSpPr>
        <p:spPr>
          <a:solidFill>
            <a:schemeClr val="accent5">
              <a:lumMod val="60000"/>
              <a:lumOff val="40000"/>
            </a:schemeClr>
          </a:solidFill>
          <a:effectLst>
            <a:glow rad="101600">
              <a:srgbClr val="FF0000">
                <a:alpha val="60000"/>
              </a:srgbClr>
            </a:glow>
          </a:effectLst>
        </p:spPr>
        <p:txBody>
          <a:bodyPr>
            <a:noAutofit/>
          </a:bodyPr>
          <a:lstStyle/>
          <a:p>
            <a:r>
              <a:rPr lang="en-US" sz="3200" dirty="0">
                <a:solidFill>
                  <a:schemeClr val="accent5">
                    <a:lumMod val="50000"/>
                  </a:schemeClr>
                </a:solidFill>
                <a:latin typeface="+mn-lt"/>
              </a:rPr>
              <a:t>     </a:t>
            </a:r>
            <a:r>
              <a:rPr lang="en-US" sz="3200" dirty="0">
                <a:solidFill>
                  <a:srgbClr val="FF0000"/>
                </a:solidFill>
                <a:latin typeface="+mn-lt"/>
              </a:rPr>
              <a:t>     </a:t>
            </a:r>
            <a:r>
              <a:rPr lang="en-US" sz="2800" dirty="0">
                <a:solidFill>
                  <a:srgbClr val="FF0000"/>
                </a:solidFill>
                <a:latin typeface="+mn-lt"/>
              </a:rPr>
              <a:t>Lessons on Fraud Awareness  -(CYBER CRIME _ FRAUDS)                 </a:t>
            </a:r>
            <a:br>
              <a:rPr lang="en-US" sz="2800" dirty="0">
                <a:latin typeface="+mn-lt"/>
              </a:rPr>
            </a:br>
            <a:r>
              <a:rPr lang="en-US" sz="2800" dirty="0">
                <a:latin typeface="+mn-lt"/>
              </a:rPr>
              <a:t>                               </a:t>
            </a:r>
            <a:br>
              <a:rPr lang="en-US" sz="2800" dirty="0">
                <a:latin typeface="+mn-lt"/>
              </a:rPr>
            </a:br>
            <a:r>
              <a:rPr lang="en-US" sz="2800" dirty="0">
                <a:latin typeface="+mn-lt"/>
              </a:rPr>
              <a:t>                                                    LESSON – I V</a:t>
            </a:r>
            <a:endParaRPr lang="en-IN" sz="2800" dirty="0"/>
          </a:p>
        </p:txBody>
      </p:sp>
      <p:sp>
        <p:nvSpPr>
          <p:cNvPr id="5" name="Content Placeholder 4">
            <a:extLst>
              <a:ext uri="{FF2B5EF4-FFF2-40B4-BE49-F238E27FC236}">
                <a16:creationId xmlns:a16="http://schemas.microsoft.com/office/drawing/2014/main" id="{187AE5A3-5251-4892-BB1C-FE34D59DFB68}"/>
              </a:ext>
            </a:extLst>
          </p:cNvPr>
          <p:cNvSpPr>
            <a:spLocks noGrp="1"/>
          </p:cNvSpPr>
          <p:nvPr>
            <p:ph idx="1"/>
          </p:nvPr>
        </p:nvSpPr>
        <p:spPr>
          <a:xfrm>
            <a:off x="838200" y="2009103"/>
            <a:ext cx="10515600" cy="4167859"/>
          </a:xfrm>
          <a:solidFill>
            <a:schemeClr val="accent5">
              <a:lumMod val="60000"/>
              <a:lumOff val="40000"/>
            </a:schemeClr>
          </a:solidFill>
          <a:effectLst>
            <a:glow rad="101600">
              <a:srgbClr val="FF0000">
                <a:alpha val="60000"/>
              </a:srgbClr>
            </a:glow>
          </a:effectLst>
        </p:spPr>
        <p:txBody>
          <a:bodyPr/>
          <a:lstStyle/>
          <a:p>
            <a:pPr marL="0" indent="0">
              <a:buNone/>
            </a:pPr>
            <a:r>
              <a:rPr lang="en-US" sz="2400" dirty="0">
                <a:solidFill>
                  <a:schemeClr val="accent5">
                    <a:lumMod val="50000"/>
                  </a:schemeClr>
                </a:solidFill>
              </a:rPr>
              <a:t>                                                              </a:t>
            </a:r>
          </a:p>
          <a:p>
            <a:pPr marL="0" indent="0">
              <a:buNone/>
            </a:pPr>
            <a:endParaRPr lang="en-US" sz="2400" dirty="0">
              <a:solidFill>
                <a:schemeClr val="accent5">
                  <a:lumMod val="50000"/>
                </a:schemeClr>
              </a:solidFill>
            </a:endParaRPr>
          </a:p>
          <a:p>
            <a:pPr marL="0" indent="0">
              <a:buNone/>
            </a:pPr>
            <a:r>
              <a:rPr lang="en-US" sz="2400" dirty="0">
                <a:solidFill>
                  <a:schemeClr val="accent5">
                    <a:lumMod val="50000"/>
                  </a:schemeClr>
                </a:solidFill>
              </a:rPr>
              <a:t>                                                                   </a:t>
            </a:r>
            <a:r>
              <a:rPr lang="en-US" sz="2400" dirty="0"/>
              <a:t>Author</a:t>
            </a:r>
          </a:p>
          <a:p>
            <a:pPr marL="0" indent="0">
              <a:buNone/>
            </a:pPr>
            <a:r>
              <a:rPr lang="en-US" sz="2400" dirty="0"/>
              <a:t>                                                          Narayanarao Kolluru</a:t>
            </a:r>
          </a:p>
          <a:p>
            <a:pPr marL="0" indent="0">
              <a:buNone/>
            </a:pPr>
            <a:r>
              <a:rPr lang="en-US" sz="2400" dirty="0"/>
              <a:t>                           B .Com ; FCA; CFFE-(IFS-Pune),CFE-(West Virginia university)</a:t>
            </a:r>
          </a:p>
          <a:p>
            <a:pPr marL="0" indent="0">
              <a:buNone/>
            </a:pPr>
            <a:r>
              <a:rPr lang="en-US" sz="2400" dirty="0"/>
              <a:t>                                        </a:t>
            </a:r>
            <a:r>
              <a:rPr lang="en-US" sz="2400" dirty="0">
                <a:hlinkClick r:id="rId2">
                  <a:extLst>
                    <a:ext uri="{A12FA001-AC4F-418D-AE19-62706E023703}">
                      <ahyp:hlinkClr xmlns:ahyp="http://schemas.microsoft.com/office/drawing/2018/hyperlinkcolor" val="tx"/>
                    </a:ext>
                  </a:extLst>
                </a:hlinkClick>
              </a:rPr>
              <a:t>www.fraudsdetection.com</a:t>
            </a:r>
            <a:r>
              <a:rPr lang="en-US" sz="2400" dirty="0"/>
              <a:t> &amp;  LinkedIn </a:t>
            </a:r>
          </a:p>
          <a:p>
            <a:pPr marL="0" indent="0">
              <a:buNone/>
            </a:pPr>
            <a:r>
              <a:rPr lang="en-US" sz="2400" dirty="0"/>
              <a:t>                                     YouTube Channel: CA Narayanarao Kolluru</a:t>
            </a:r>
          </a:p>
          <a:p>
            <a:pPr marL="0" indent="0">
              <a:buNone/>
            </a:pPr>
            <a:r>
              <a:rPr lang="en-US" sz="1050" dirty="0">
                <a:latin typeface="Calibri" panose="020F0502020204030204" pitchFamily="34" charset="0"/>
                <a:cs typeface="Calibri" panose="020F0502020204030204" pitchFamily="34" charset="0"/>
              </a:rPr>
              <a:t>                             (All information on my ppts. Is from web ,my research articles, internet news and some related books, put in a concise form  into points for easy understanding)</a:t>
            </a:r>
            <a:endParaRPr lang="en-IN" sz="1050" dirty="0">
              <a:latin typeface="Calibri" panose="020F0502020204030204" pitchFamily="34" charset="0"/>
              <a:cs typeface="Calibri" panose="020F0502020204030204" pitchFamily="34" charset="0"/>
            </a:endParaRPr>
          </a:p>
          <a:p>
            <a:endParaRPr lang="en-IN" dirty="0"/>
          </a:p>
        </p:txBody>
      </p:sp>
    </p:spTree>
    <p:extLst>
      <p:ext uri="{BB962C8B-B14F-4D97-AF65-F5344CB8AC3E}">
        <p14:creationId xmlns:p14="http://schemas.microsoft.com/office/powerpoint/2010/main" val="3661051270"/>
      </p:ext>
    </p:extLst>
  </p:cSld>
  <p:clrMapOvr>
    <a:masterClrMapping/>
  </p:clrMapOvr>
  <mc:AlternateContent xmlns:mc="http://schemas.openxmlformats.org/markup-compatibility/2006" xmlns:p14="http://schemas.microsoft.com/office/powerpoint/2010/main">
    <mc:Choice Requires="p14">
      <p:transition spd="slow" p14:dur="800" advTm="6945">
        <p:circle/>
      </p:transition>
    </mc:Choice>
    <mc:Fallback xmlns="">
      <p:transition spd="slow" advTm="6945">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1418-4009-471A-9175-43776AFC0229}"/>
              </a:ext>
            </a:extLst>
          </p:cNvPr>
          <p:cNvSpPr>
            <a:spLocks noGrp="1"/>
          </p:cNvSpPr>
          <p:nvPr>
            <p:ph type="title"/>
          </p:nvPr>
        </p:nvSpPr>
        <p:spPr>
          <a:solidFill>
            <a:schemeClr val="accent5">
              <a:lumMod val="60000"/>
              <a:lumOff val="40000"/>
            </a:schemeClr>
          </a:solidFill>
          <a:effectLst>
            <a:glow rad="101600">
              <a:srgbClr val="FF0000">
                <a:alpha val="60000"/>
              </a:srgbClr>
            </a:glow>
          </a:effectLst>
        </p:spPr>
        <p:txBody>
          <a:bodyPr>
            <a:normAutofit/>
          </a:bodyPr>
          <a:lstStyle/>
          <a:p>
            <a:pPr marL="342900" indent="-342900">
              <a:buFont typeface="Wingdings" panose="05000000000000000000" pitchFamily="2" charset="2"/>
              <a:buChar char="v"/>
            </a:pPr>
            <a:r>
              <a:rPr lang="en-US" sz="2400" dirty="0">
                <a:latin typeface="+mn-lt"/>
              </a:rPr>
              <a:t>Brief description of Cyber frauds: </a:t>
            </a:r>
            <a:br>
              <a:rPr lang="en-US" sz="2000" dirty="0">
                <a:latin typeface="+mn-lt"/>
              </a:rPr>
            </a:br>
            <a:br>
              <a:rPr lang="en-US" sz="2400" dirty="0">
                <a:latin typeface="+mn-lt"/>
              </a:rPr>
            </a:br>
            <a:r>
              <a:rPr lang="en-US" sz="2400" dirty="0">
                <a:latin typeface="+mn-lt"/>
              </a:rPr>
              <a:t>          </a:t>
            </a:r>
            <a:r>
              <a:rPr lang="en-US" sz="2400" dirty="0">
                <a:solidFill>
                  <a:srgbClr val="FF0000"/>
                </a:solidFill>
                <a:latin typeface="+mn-lt"/>
              </a:rPr>
              <a:t>    </a:t>
            </a:r>
            <a:r>
              <a:rPr lang="en-US" sz="2200" dirty="0">
                <a:solidFill>
                  <a:srgbClr val="FF0000"/>
                </a:solidFill>
                <a:latin typeface="+mn-lt"/>
              </a:rPr>
              <a:t>3.PHISHING  e-mails/ SMISHING / VISHING</a:t>
            </a:r>
            <a:endParaRPr lang="en-IN" sz="2200" dirty="0">
              <a:solidFill>
                <a:srgbClr val="FF0000"/>
              </a:solidFill>
              <a:latin typeface="+mn-lt"/>
            </a:endParaRPr>
          </a:p>
        </p:txBody>
      </p:sp>
      <p:sp>
        <p:nvSpPr>
          <p:cNvPr id="3" name="Content Placeholder 2">
            <a:extLst>
              <a:ext uri="{FF2B5EF4-FFF2-40B4-BE49-F238E27FC236}">
                <a16:creationId xmlns:a16="http://schemas.microsoft.com/office/drawing/2014/main" id="{7C807EEB-1D5A-4CE3-A8BD-5A65F0325E0A}"/>
              </a:ext>
            </a:extLst>
          </p:cNvPr>
          <p:cNvSpPr>
            <a:spLocks noGrp="1"/>
          </p:cNvSpPr>
          <p:nvPr>
            <p:ph idx="1"/>
          </p:nvPr>
        </p:nvSpPr>
        <p:spPr>
          <a:xfrm>
            <a:off x="838200" y="2073498"/>
            <a:ext cx="10515600" cy="4623515"/>
          </a:xfrm>
          <a:solidFill>
            <a:schemeClr val="accent5">
              <a:lumMod val="60000"/>
              <a:lumOff val="40000"/>
            </a:schemeClr>
          </a:solidFill>
          <a:effectLst>
            <a:glow rad="101600">
              <a:srgbClr val="FF0000">
                <a:alpha val="60000"/>
              </a:srgbClr>
            </a:glow>
          </a:effectLst>
        </p:spPr>
        <p:txBody>
          <a:bodyPr>
            <a:normAutofit/>
          </a:bodyPr>
          <a:lstStyle/>
          <a:p>
            <a:pPr>
              <a:buFont typeface="Wingdings" panose="05000000000000000000" pitchFamily="2" charset="2"/>
              <a:buChar char="v"/>
            </a:pPr>
            <a:r>
              <a:rPr lang="en-US" sz="2000" dirty="0"/>
              <a:t>Phishing Attacks: E-mails :</a:t>
            </a:r>
          </a:p>
          <a:p>
            <a:pPr>
              <a:buFont typeface="Wingdings" panose="05000000000000000000" pitchFamily="2" charset="2"/>
              <a:buChar char="Ø"/>
            </a:pPr>
            <a:r>
              <a:rPr lang="en-US" sz="2000" dirty="0"/>
              <a:t>These attacks are the underlying driving force for many internal data breaches and most of the external ones which lead to billions of dollars I finance losses each year.</a:t>
            </a:r>
          </a:p>
          <a:p>
            <a:pPr>
              <a:buFont typeface="Wingdings" panose="05000000000000000000" pitchFamily="2" charset="2"/>
              <a:buChar char="Ø"/>
            </a:pPr>
            <a:r>
              <a:rPr lang="en-US" sz="2000" dirty="0"/>
              <a:t>No individual or organization is exempt from phishing frauds.</a:t>
            </a:r>
          </a:p>
          <a:p>
            <a:pPr>
              <a:buFont typeface="Wingdings" panose="05000000000000000000" pitchFamily="2" charset="2"/>
              <a:buChar char="Ø"/>
            </a:pPr>
            <a:r>
              <a:rPr lang="en-US" sz="2000" dirty="0"/>
              <a:t>Phishing remains the most commonly exploited of all vector attacks and accounts for 90-95% of all cyber attacks.</a:t>
            </a:r>
          </a:p>
          <a:p>
            <a:pPr>
              <a:buFont typeface="Wingdings" panose="05000000000000000000" pitchFamily="2" charset="2"/>
              <a:buChar char="Ø"/>
            </a:pPr>
            <a:r>
              <a:rPr lang="en-US" sz="2000" dirty="0"/>
              <a:t>Are responsible for most data breaches.</a:t>
            </a:r>
          </a:p>
          <a:p>
            <a:pPr>
              <a:buFont typeface="Wingdings" panose="05000000000000000000" pitchFamily="2" charset="2"/>
              <a:buChar char="v"/>
            </a:pPr>
            <a:r>
              <a:rPr lang="en-US" sz="2000" dirty="0"/>
              <a:t>Smishing: SMS : </a:t>
            </a:r>
          </a:p>
          <a:p>
            <a:pPr>
              <a:buFont typeface="Wingdings" panose="05000000000000000000" pitchFamily="2" charset="2"/>
              <a:buChar char="Ø"/>
            </a:pPr>
            <a:r>
              <a:rPr lang="en-US" sz="2000" dirty="0"/>
              <a:t>Under this mode the fraudsters try to get victims through SMS on mobiles, directing the victims to give a phone call or visit a website ,where by the personal information is extracted by social engineering techniques.</a:t>
            </a:r>
          </a:p>
          <a:p>
            <a:pPr>
              <a:buFont typeface="Wingdings" panose="05000000000000000000" pitchFamily="2" charset="2"/>
              <a:buChar char="Ø"/>
            </a:pPr>
            <a:r>
              <a:rPr lang="en-US" sz="2000" dirty="0"/>
              <a:t>Vishing</a:t>
            </a:r>
            <a:r>
              <a:rPr lang="en-US" sz="2000" dirty="0">
                <a:solidFill>
                  <a:srgbClr val="FF0000"/>
                </a:solidFill>
              </a:rPr>
              <a:t>: </a:t>
            </a:r>
            <a:r>
              <a:rPr lang="en-US" sz="2000" dirty="0"/>
              <a:t>Under this mode the fraudsters contact by telephone or text messages of an offer or prize etc  and try to extract personal information like debit/card info/ bank info etc.</a:t>
            </a:r>
          </a:p>
          <a:p>
            <a:pPr>
              <a:buFont typeface="Wingdings" panose="05000000000000000000" pitchFamily="2" charset="2"/>
              <a:buChar char="Ø"/>
            </a:pPr>
            <a:endParaRPr lang="en-IN" sz="2000" dirty="0"/>
          </a:p>
        </p:txBody>
      </p:sp>
      <p:pic>
        <p:nvPicPr>
          <p:cNvPr id="8" name="Picture 7">
            <a:extLst>
              <a:ext uri="{FF2B5EF4-FFF2-40B4-BE49-F238E27FC236}">
                <a16:creationId xmlns:a16="http://schemas.microsoft.com/office/drawing/2014/main" id="{453990D6-D26B-4B77-AEA0-21A7AA1C603D}"/>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65206" y="463639"/>
            <a:ext cx="2073498" cy="1107584"/>
          </a:xfrm>
          <a:prstGeom prst="ellipse">
            <a:avLst/>
          </a:prstGeom>
          <a:ln>
            <a:noFill/>
          </a:ln>
          <a:effectLst>
            <a:softEdge rad="112500"/>
          </a:effectLst>
        </p:spPr>
      </p:pic>
    </p:spTree>
    <p:extLst>
      <p:ext uri="{BB962C8B-B14F-4D97-AF65-F5344CB8AC3E}">
        <p14:creationId xmlns:p14="http://schemas.microsoft.com/office/powerpoint/2010/main" val="15710664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1418-4009-471A-9175-43776AFC0229}"/>
              </a:ext>
            </a:extLst>
          </p:cNvPr>
          <p:cNvSpPr>
            <a:spLocks noGrp="1"/>
          </p:cNvSpPr>
          <p:nvPr>
            <p:ph type="title"/>
          </p:nvPr>
        </p:nvSpPr>
        <p:spPr>
          <a:solidFill>
            <a:schemeClr val="accent5">
              <a:lumMod val="60000"/>
              <a:lumOff val="40000"/>
            </a:schemeClr>
          </a:solidFill>
          <a:effectLst>
            <a:glow rad="101600">
              <a:srgbClr val="FF0000">
                <a:alpha val="60000"/>
              </a:srgbClr>
            </a:glow>
          </a:effectLst>
        </p:spPr>
        <p:txBody>
          <a:bodyPr>
            <a:normAutofit fontScale="90000"/>
          </a:bodyPr>
          <a:lstStyle/>
          <a:p>
            <a:pPr marL="342900" indent="-342900">
              <a:buFont typeface="Wingdings" panose="05000000000000000000" pitchFamily="2" charset="2"/>
              <a:buChar char="v"/>
            </a:pPr>
            <a:r>
              <a:rPr lang="en-US" sz="2700" dirty="0">
                <a:latin typeface="+mn-lt"/>
              </a:rPr>
              <a:t>Brief description of  Cyber frauds:  </a:t>
            </a:r>
            <a:br>
              <a:rPr lang="en-US" sz="2700" dirty="0">
                <a:latin typeface="+mn-lt"/>
              </a:rPr>
            </a:br>
            <a:br>
              <a:rPr lang="en-US" sz="2200" dirty="0">
                <a:latin typeface="+mn-lt"/>
              </a:rPr>
            </a:br>
            <a:r>
              <a:rPr lang="en-US" sz="2400" b="1" dirty="0">
                <a:solidFill>
                  <a:srgbClr val="FF0000"/>
                </a:solidFill>
                <a:latin typeface="+mn-lt"/>
              </a:rPr>
              <a:t>                                    4.</a:t>
            </a:r>
            <a:r>
              <a:rPr lang="en-US" sz="2400" dirty="0">
                <a:solidFill>
                  <a:srgbClr val="FF0000"/>
                </a:solidFill>
                <a:latin typeface="+mn-lt"/>
                <a:cs typeface="Calibri" panose="020F0502020204030204" pitchFamily="34" charset="0"/>
              </a:rPr>
              <a:t>SYNTHETIC IDENTITY THEFT:     </a:t>
            </a:r>
            <a:r>
              <a:rPr lang="en-US" sz="2400" dirty="0">
                <a:solidFill>
                  <a:srgbClr val="FF0000"/>
                </a:solidFill>
                <a:latin typeface="+mn-lt"/>
              </a:rPr>
              <a:t>  </a:t>
            </a:r>
            <a:r>
              <a:rPr lang="en-US" sz="2400" b="1" dirty="0">
                <a:solidFill>
                  <a:srgbClr val="FF0000"/>
                </a:solidFill>
                <a:latin typeface="+mn-lt"/>
              </a:rPr>
              <a:t>                                    </a:t>
            </a:r>
            <a:br>
              <a:rPr lang="en-US" sz="2400" dirty="0">
                <a:solidFill>
                  <a:schemeClr val="accent5">
                    <a:lumMod val="50000"/>
                  </a:schemeClr>
                </a:solidFill>
              </a:rPr>
            </a:br>
            <a:endParaRPr lang="en-IN" sz="2200" dirty="0">
              <a:latin typeface="+mn-lt"/>
            </a:endParaRPr>
          </a:p>
        </p:txBody>
      </p:sp>
      <p:sp>
        <p:nvSpPr>
          <p:cNvPr id="7" name="Content Placeholder 6">
            <a:extLst>
              <a:ext uri="{FF2B5EF4-FFF2-40B4-BE49-F238E27FC236}">
                <a16:creationId xmlns:a16="http://schemas.microsoft.com/office/drawing/2014/main" id="{1B10D420-15A7-4106-BBF8-D32412A4EA43}"/>
              </a:ext>
            </a:extLst>
          </p:cNvPr>
          <p:cNvSpPr>
            <a:spLocks noGrp="1"/>
          </p:cNvSpPr>
          <p:nvPr>
            <p:ph idx="1"/>
          </p:nvPr>
        </p:nvSpPr>
        <p:spPr>
          <a:xfrm>
            <a:off x="838200" y="1893194"/>
            <a:ext cx="10515600" cy="4765183"/>
          </a:xfrm>
          <a:solidFill>
            <a:schemeClr val="accent5">
              <a:lumMod val="60000"/>
              <a:lumOff val="40000"/>
            </a:schemeClr>
          </a:solidFill>
          <a:effectLst>
            <a:glow rad="101600">
              <a:srgbClr val="FF0000">
                <a:alpha val="60000"/>
              </a:srgbClr>
            </a:glow>
          </a:effectLst>
        </p:spPr>
        <p:txBody>
          <a:bodyPr/>
          <a:lstStyle/>
          <a:p>
            <a:r>
              <a:rPr lang="en-US" b="0" i="0" dirty="0">
                <a:solidFill>
                  <a:srgbClr val="5E5E5E"/>
                </a:solidFill>
                <a:effectLst/>
                <a:latin typeface="Lato"/>
              </a:rPr>
              <a:t> </a:t>
            </a:r>
            <a:r>
              <a:rPr lang="en-US" sz="2000" b="0" i="0" dirty="0">
                <a:effectLst/>
              </a:rPr>
              <a:t>Synthetic Identity Fraud : Difficult to detect in the initial stages till damage is done.</a:t>
            </a:r>
          </a:p>
          <a:p>
            <a:pPr marL="0" indent="0">
              <a:buNone/>
            </a:pPr>
            <a:r>
              <a:rPr lang="en-US" sz="2000" dirty="0"/>
              <a:t>  </a:t>
            </a:r>
            <a:r>
              <a:rPr lang="en-US" sz="3600" dirty="0"/>
              <a:t> I</a:t>
            </a:r>
            <a:r>
              <a:rPr lang="en-US" sz="2000" b="0" i="0" dirty="0">
                <a:effectLst/>
              </a:rPr>
              <a:t>s defined as when the fraudster combines real and fake identities to create a new identity.</a:t>
            </a:r>
          </a:p>
          <a:p>
            <a:pPr>
              <a:buFont typeface="Wingdings" panose="05000000000000000000" pitchFamily="2" charset="2"/>
              <a:buChar char="Ø"/>
            </a:pPr>
            <a:r>
              <a:rPr lang="en-US" sz="2000" b="0" i="0" dirty="0">
                <a:effectLst/>
              </a:rPr>
              <a:t>     They creates fake accounts -makes purchases by use of credit cards and other means .</a:t>
            </a:r>
          </a:p>
          <a:p>
            <a:pPr>
              <a:buFont typeface="Wingdings" panose="05000000000000000000" pitchFamily="2" charset="2"/>
              <a:buChar char="Ø"/>
            </a:pPr>
            <a:r>
              <a:rPr lang="en-US" sz="2000" dirty="0"/>
              <a:t>     T</a:t>
            </a:r>
            <a:r>
              <a:rPr lang="en-US" sz="2000" b="0" i="0" dirty="0">
                <a:effectLst/>
              </a:rPr>
              <a:t>he fraudsters also use this type of fraud to fake driver’s licenses, open deposit accounts and </a:t>
            </a:r>
          </a:p>
          <a:p>
            <a:pPr marL="0" indent="0">
              <a:buNone/>
            </a:pPr>
            <a:r>
              <a:rPr lang="en-US" sz="2000" dirty="0"/>
              <a:t>           </a:t>
            </a:r>
            <a:r>
              <a:rPr lang="en-US" sz="2000" b="0" i="0" dirty="0">
                <a:effectLst/>
              </a:rPr>
              <a:t>fake passports.  </a:t>
            </a:r>
          </a:p>
          <a:p>
            <a:pPr>
              <a:buFont typeface="Wingdings" panose="05000000000000000000" pitchFamily="2" charset="2"/>
              <a:buChar char="Ø"/>
            </a:pPr>
            <a:r>
              <a:rPr lang="en-US" sz="2000" dirty="0"/>
              <a:t>      </a:t>
            </a:r>
            <a:r>
              <a:rPr lang="en-US" sz="2000" b="0" i="0" dirty="0">
                <a:effectLst/>
              </a:rPr>
              <a:t>Synthetic identity fraud accounts for 80% -85%of all identity frauds. </a:t>
            </a:r>
          </a:p>
          <a:p>
            <a:pPr>
              <a:lnSpc>
                <a:spcPct val="100000"/>
              </a:lnSpc>
              <a:buFont typeface="Wingdings" panose="05000000000000000000" pitchFamily="2" charset="2"/>
              <a:buChar char="Ø"/>
            </a:pPr>
            <a:r>
              <a:rPr lang="en-US" sz="2000" dirty="0"/>
              <a:t>     </a:t>
            </a:r>
            <a:r>
              <a:rPr lang="en-US" sz="2000" b="0" i="0" dirty="0">
                <a:effectLst/>
              </a:rPr>
              <a:t>Fraudsters secure inactive social security numbers or infrequently used cards .</a:t>
            </a:r>
          </a:p>
          <a:p>
            <a:pPr>
              <a:lnSpc>
                <a:spcPct val="100000"/>
              </a:lnSpc>
              <a:buFont typeface="Wingdings" panose="05000000000000000000" pitchFamily="2" charset="2"/>
              <a:buChar char="Ø"/>
            </a:pPr>
            <a:r>
              <a:rPr lang="en-US" sz="2000" dirty="0"/>
              <a:t>     S</a:t>
            </a:r>
            <a:r>
              <a:rPr lang="en-US" sz="2000" b="0" i="0" dirty="0">
                <a:effectLst/>
              </a:rPr>
              <a:t>uch numbers </a:t>
            </a:r>
            <a:r>
              <a:rPr lang="en-US" sz="2000" dirty="0"/>
              <a:t>are used by fraudsters to wrongly use or secure vital information and</a:t>
            </a:r>
          </a:p>
          <a:p>
            <a:pPr marL="0" indent="0">
              <a:lnSpc>
                <a:spcPct val="100000"/>
              </a:lnSpc>
              <a:buNone/>
            </a:pPr>
            <a:r>
              <a:rPr lang="en-US" sz="2000" dirty="0"/>
              <a:t>           thus resort to unlawful activities.</a:t>
            </a:r>
          </a:p>
          <a:p>
            <a:pPr>
              <a:lnSpc>
                <a:spcPct val="100000"/>
              </a:lnSpc>
              <a:buFont typeface="Wingdings" panose="05000000000000000000" pitchFamily="2" charset="2"/>
              <a:buChar char="Ø"/>
            </a:pPr>
            <a:r>
              <a:rPr lang="en-US" sz="2000" b="0" i="0" dirty="0">
                <a:effectLst/>
              </a:rPr>
              <a:t>    </a:t>
            </a:r>
            <a:r>
              <a:rPr lang="en-US" sz="1400" b="0" i="0" dirty="0">
                <a:effectLst/>
                <a:latin typeface="Lato"/>
              </a:rPr>
              <a:t>      </a:t>
            </a:r>
            <a:r>
              <a:rPr lang="en-US" sz="2000" b="0" i="0" dirty="0">
                <a:effectLst/>
                <a:latin typeface="Calibri" panose="020F0502020204030204" pitchFamily="34" charset="0"/>
                <a:cs typeface="Calibri" panose="020F0502020204030204" pitchFamily="34" charset="0"/>
              </a:rPr>
              <a:t>Fraudsters secure information from data banks of credit rating agencies who have the data       of millions of people that deal with banks &amp; other NBCs and take loans</a:t>
            </a:r>
            <a:r>
              <a:rPr lang="en-US" sz="2000" b="0" i="0" dirty="0">
                <a:solidFill>
                  <a:srgbClr val="5E5E5E"/>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96525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1418-4009-471A-9175-43776AFC0229}"/>
              </a:ext>
            </a:extLst>
          </p:cNvPr>
          <p:cNvSpPr>
            <a:spLocks noGrp="1"/>
          </p:cNvSpPr>
          <p:nvPr>
            <p:ph type="title"/>
          </p:nvPr>
        </p:nvSpPr>
        <p:spPr>
          <a:solidFill>
            <a:schemeClr val="accent5">
              <a:lumMod val="60000"/>
              <a:lumOff val="40000"/>
            </a:schemeClr>
          </a:solidFill>
          <a:effectLst>
            <a:glow rad="101600">
              <a:srgbClr val="FF0000">
                <a:alpha val="60000"/>
              </a:srgbClr>
            </a:glow>
          </a:effectLst>
        </p:spPr>
        <p:txBody>
          <a:bodyPr>
            <a:normAutofit/>
          </a:bodyPr>
          <a:lstStyle/>
          <a:p>
            <a:r>
              <a:rPr lang="en-US" sz="2400" dirty="0">
                <a:latin typeface="+mn-lt"/>
              </a:rPr>
              <a:t>Brief description of Cyber frauds: </a:t>
            </a:r>
            <a:br>
              <a:rPr lang="en-US" sz="2400" dirty="0">
                <a:latin typeface="+mn-lt"/>
              </a:rPr>
            </a:br>
            <a:r>
              <a:rPr lang="en-US" sz="3200" dirty="0">
                <a:latin typeface="+mn-lt"/>
              </a:rPr>
              <a:t>                               </a:t>
            </a:r>
            <a:r>
              <a:rPr lang="en-US" sz="2200" dirty="0">
                <a:solidFill>
                  <a:srgbClr val="FF0000"/>
                </a:solidFill>
                <a:latin typeface="+mn-lt"/>
              </a:rPr>
              <a:t>5. CYBER STALKING</a:t>
            </a:r>
            <a:endParaRPr lang="en-IN" sz="2200" dirty="0">
              <a:solidFill>
                <a:srgbClr val="FF0000"/>
              </a:solidFill>
              <a:latin typeface="+mn-lt"/>
            </a:endParaRPr>
          </a:p>
        </p:txBody>
      </p:sp>
      <p:sp>
        <p:nvSpPr>
          <p:cNvPr id="3" name="Content Placeholder 2">
            <a:extLst>
              <a:ext uri="{FF2B5EF4-FFF2-40B4-BE49-F238E27FC236}">
                <a16:creationId xmlns:a16="http://schemas.microsoft.com/office/drawing/2014/main" id="{7C807EEB-1D5A-4CE3-A8BD-5A65F0325E0A}"/>
              </a:ext>
            </a:extLst>
          </p:cNvPr>
          <p:cNvSpPr>
            <a:spLocks noGrp="1"/>
          </p:cNvSpPr>
          <p:nvPr>
            <p:ph idx="1"/>
          </p:nvPr>
        </p:nvSpPr>
        <p:spPr>
          <a:xfrm>
            <a:off x="838200" y="2073499"/>
            <a:ext cx="10515600" cy="4103464"/>
          </a:xfrm>
          <a:solidFill>
            <a:schemeClr val="accent5">
              <a:lumMod val="60000"/>
              <a:lumOff val="40000"/>
            </a:schemeClr>
          </a:solidFill>
          <a:effectLst>
            <a:glow rad="101600">
              <a:srgbClr val="FF0000">
                <a:alpha val="60000"/>
              </a:srgbClr>
            </a:glow>
          </a:effectLst>
        </p:spPr>
        <p:txBody>
          <a:bodyPr>
            <a:normAutofit fontScale="92500"/>
          </a:bodyPr>
          <a:lstStyle/>
          <a:p>
            <a:pPr marL="0" indent="0">
              <a:lnSpc>
                <a:spcPct val="107000"/>
              </a:lnSpc>
              <a:spcAft>
                <a:spcPts val="800"/>
              </a:spcAft>
              <a:buNone/>
            </a:pPr>
            <a:r>
              <a:rPr lang="en-IN" sz="2000" b="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    </a:t>
            </a:r>
            <a:r>
              <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Cyber Bullying /Cyber stalking</a:t>
            </a:r>
          </a:p>
          <a:p>
            <a:pPr>
              <a:lnSpc>
                <a:spcPct val="107000"/>
              </a:lnSpc>
              <a:spcAft>
                <a:spcPts val="800"/>
              </a:spcAft>
              <a:buFont typeface="Wingdings" panose="05000000000000000000" pitchFamily="2" charset="2"/>
              <a:buChar char="Ø"/>
            </a:pPr>
            <a:r>
              <a:rPr lang="en-US" sz="2000" dirty="0">
                <a:solidFill>
                  <a:srgbClr val="222222"/>
                </a:solidFill>
                <a:latin typeface="Calibri" panose="020F0502020204030204" pitchFamily="34" charset="0"/>
                <a:ea typeface="Calibri" panose="020F0502020204030204" pitchFamily="34" charset="0"/>
                <a:cs typeface="Calibri" panose="020F0502020204030204" pitchFamily="34" charset="0"/>
              </a:rPr>
              <a:t>Cyber stalking is an online stalking by repeated use of the internet or other electronic media as a means to harass, frighten, intimidate by use of e-mail, phone, text messages SMS messages .At times the fraudsters may hack onto your systems extract personal information and demand money or else threaten  to expose on social media.</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buFont typeface="Wingdings" panose="05000000000000000000" pitchFamily="2" charset="2"/>
              <a:buChar char="Ø"/>
            </a:pPr>
            <a:r>
              <a:rPr lang="en-IN" sz="20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This is another very rampant crimes on the social media and internet. It is a form of bullying carried over the internet and a very serious issue on the internet. It is using technology 0ver internet and hurting someone By rumours/gossip, making fun of the person and sending mean and hurtful messages. </a:t>
            </a:r>
            <a:endParaRPr lang="en-IN" sz="2000"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en-IN" sz="20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Mainly the young generation from 15-25 years of age are more likely to get bullied on the internet by faceless unidentifiable strangers on the net.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1932717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1418-4009-471A-9175-43776AFC0229}"/>
              </a:ext>
            </a:extLst>
          </p:cNvPr>
          <p:cNvSpPr>
            <a:spLocks noGrp="1"/>
          </p:cNvSpPr>
          <p:nvPr>
            <p:ph type="title"/>
          </p:nvPr>
        </p:nvSpPr>
        <p:spPr>
          <a:solidFill>
            <a:schemeClr val="accent5">
              <a:lumMod val="60000"/>
              <a:lumOff val="40000"/>
            </a:schemeClr>
          </a:solidFill>
          <a:effectLst>
            <a:glow rad="101600">
              <a:srgbClr val="FF0000">
                <a:alpha val="60000"/>
              </a:srgbClr>
            </a:glow>
          </a:effectLst>
        </p:spPr>
        <p:txBody>
          <a:bodyPr>
            <a:normAutofit fontScale="90000"/>
          </a:bodyPr>
          <a:lstStyle/>
          <a:p>
            <a:pPr marL="457200" indent="-457200">
              <a:buFont typeface="Wingdings" panose="05000000000000000000" pitchFamily="2" charset="2"/>
              <a:buChar char="v"/>
            </a:pP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r>
              <a:rPr lang="en-US" sz="2700" dirty="0">
                <a:latin typeface="+mn-lt"/>
              </a:rPr>
              <a:t>Brief description of  Cyber frauds: </a:t>
            </a:r>
            <a:br>
              <a:rPr lang="en-US" sz="2800" dirty="0">
                <a:latin typeface="+mn-lt"/>
              </a:rPr>
            </a:br>
            <a:r>
              <a:rPr lang="en-US" sz="2800" dirty="0">
                <a:latin typeface="+mn-lt"/>
              </a:rPr>
              <a:t>   </a:t>
            </a:r>
            <a:br>
              <a:rPr lang="en-US" sz="2800" dirty="0">
                <a:latin typeface="+mn-lt"/>
              </a:rPr>
            </a:br>
            <a:r>
              <a:rPr lang="en-US" sz="2400" dirty="0">
                <a:solidFill>
                  <a:srgbClr val="FF0000"/>
                </a:solidFill>
                <a:latin typeface="+mn-lt"/>
              </a:rPr>
              <a:t>6.</a:t>
            </a:r>
            <a:r>
              <a:rPr lang="en-IN" sz="2400" dirty="0">
                <a:solidFill>
                  <a:srgbClr val="FF0000"/>
                </a:solidFill>
                <a:effectLst/>
                <a:latin typeface="+mn-lt"/>
                <a:ea typeface="Calibri" panose="020F0502020204030204" pitchFamily="34" charset="0"/>
                <a:cs typeface="Calibri" panose="020F0502020204030204" pitchFamily="34" charset="0"/>
              </a:rPr>
              <a:t>CYBER  WARFARE  &amp; ESPIONAGE</a:t>
            </a:r>
            <a:br>
              <a:rPr lang="en-IN" sz="2700" dirty="0">
                <a:effectLst/>
                <a:latin typeface="Calibri" panose="020F0502020204030204" pitchFamily="34" charset="0"/>
                <a:ea typeface="Calibri" panose="020F0502020204030204" pitchFamily="34" charset="0"/>
                <a:cs typeface="Calibri" panose="020F0502020204030204" pitchFamily="34" charset="0"/>
              </a:rPr>
            </a:br>
            <a:br>
              <a:rPr lang="en-US" sz="2700" dirty="0">
                <a:latin typeface="Calibri" panose="020F0502020204030204" pitchFamily="34" charset="0"/>
                <a:cs typeface="Calibri" panose="020F0502020204030204" pitchFamily="34" charset="0"/>
              </a:rPr>
            </a:br>
            <a:br>
              <a:rPr lang="en-US" sz="2800" dirty="0">
                <a:latin typeface="+mn-lt"/>
              </a:rPr>
            </a:br>
            <a:br>
              <a:rPr lang="en-US" sz="2800" dirty="0">
                <a:latin typeface="+mn-lt"/>
              </a:rPr>
            </a:br>
            <a:r>
              <a:rPr lang="en-US" sz="3200" dirty="0">
                <a:latin typeface="+mn-lt"/>
              </a:rPr>
              <a:t>                                </a:t>
            </a:r>
            <a:br>
              <a:rPr lang="en-US" sz="2800" dirty="0">
                <a:latin typeface="+mn-lt"/>
              </a:rPr>
            </a:br>
            <a:endParaRPr lang="en-IN" sz="2800" dirty="0">
              <a:latin typeface="+mn-lt"/>
            </a:endParaRPr>
          </a:p>
        </p:txBody>
      </p:sp>
      <p:sp>
        <p:nvSpPr>
          <p:cNvPr id="3" name="Content Placeholder 2">
            <a:extLst>
              <a:ext uri="{FF2B5EF4-FFF2-40B4-BE49-F238E27FC236}">
                <a16:creationId xmlns:a16="http://schemas.microsoft.com/office/drawing/2014/main" id="{7C807EEB-1D5A-4CE3-A8BD-5A65F0325E0A}"/>
              </a:ext>
            </a:extLst>
          </p:cNvPr>
          <p:cNvSpPr>
            <a:spLocks noGrp="1"/>
          </p:cNvSpPr>
          <p:nvPr>
            <p:ph idx="1"/>
          </p:nvPr>
        </p:nvSpPr>
        <p:spPr>
          <a:xfrm>
            <a:off x="838200" y="2073499"/>
            <a:ext cx="10515600" cy="4103464"/>
          </a:xfrm>
          <a:solidFill>
            <a:schemeClr val="accent5">
              <a:lumMod val="60000"/>
              <a:lumOff val="40000"/>
            </a:schemeClr>
          </a:solidFill>
          <a:effectLst>
            <a:glow rad="101600">
              <a:srgbClr val="FF0000">
                <a:alpha val="60000"/>
              </a:srgbClr>
            </a:glow>
          </a:effectLst>
        </p:spPr>
        <p:txBody>
          <a:bodyPr>
            <a:normAutofit fontScale="70000" lnSpcReduction="20000"/>
          </a:bodyPr>
          <a:lstStyle/>
          <a:p>
            <a:pPr>
              <a:buFont typeface="Wingdings" panose="05000000000000000000" pitchFamily="2" charset="2"/>
              <a:buChar char="Ø"/>
            </a:pPr>
            <a:r>
              <a:rPr lang="en-IN" sz="2600" dirty="0">
                <a:effectLst/>
                <a:latin typeface="Calibri" panose="020F0502020204030204" pitchFamily="34" charset="0"/>
                <a:ea typeface="Calibri" panose="020F0502020204030204" pitchFamily="34" charset="0"/>
                <a:cs typeface="Calibri" panose="020F0502020204030204" pitchFamily="34" charset="0"/>
              </a:rPr>
              <a:t>Cyberwarfare means and includes use of computers and internet, objective being, to attack the defence systems and other secret data pertaining to defence strategic planning in order to cripple another country’s defence operations and also involves espionage and counter espionage leading to important data theft by agents and spies. It also at times cripple’s data servers and stealing financial information data.</a:t>
            </a:r>
          </a:p>
          <a:p>
            <a:pPr>
              <a:buFont typeface="Wingdings" panose="05000000000000000000" pitchFamily="2" charset="2"/>
              <a:buChar char="Ø"/>
            </a:pPr>
            <a:r>
              <a:rPr lang="en-IN" sz="2600" dirty="0">
                <a:effectLst/>
                <a:latin typeface="Calibri" panose="020F0502020204030204" pitchFamily="34" charset="0"/>
                <a:ea typeface="Calibri" panose="020F0502020204030204" pitchFamily="34" charset="0"/>
                <a:cs typeface="Calibri" panose="020F0502020204030204" pitchFamily="34" charset="0"/>
              </a:rPr>
              <a:t>Cyberwarfare also includes intruding into the systems of oil &amp; gas, underground rail systems, waste management, Petroleum whose operations are all system driven by computers and are targeted to disrupt opponent countries operations and cause chaos. These attacks are made possible by “bot network”.</a:t>
            </a:r>
          </a:p>
          <a:p>
            <a:pPr>
              <a:buFont typeface="Wingdings" panose="05000000000000000000" pitchFamily="2" charset="2"/>
              <a:buChar char="Ø"/>
            </a:pPr>
            <a:r>
              <a:rPr lang="en-US" sz="2600" b="0" i="0" dirty="0">
                <a:effectLst/>
                <a:latin typeface="Calibri" panose="020F0502020204030204" pitchFamily="34" charset="0"/>
                <a:cs typeface="Calibri" panose="020F0502020204030204" pitchFamily="34" charset="0"/>
              </a:rPr>
              <a:t>Cyber warfare also includes intruding into the systems of oil &amp; gas, underground rail systems, waste management, Petroleum whose operations are all system driven by computers and are targeted to disrupt opponent countries operations and cause chaos. These attacks are made possible by “bot network”.     </a:t>
            </a:r>
            <a:br>
              <a:rPr lang="en-US" sz="2600" b="0" i="0" dirty="0">
                <a:effectLst/>
                <a:latin typeface="Calibri" panose="020F0502020204030204" pitchFamily="34" charset="0"/>
                <a:cs typeface="Calibri" panose="020F0502020204030204" pitchFamily="34" charset="0"/>
              </a:rPr>
            </a:br>
            <a:endParaRPr lang="en-US" sz="2600" b="0" i="0" dirty="0">
              <a:effectLst/>
              <a:latin typeface="Calibri" panose="020F0502020204030204" pitchFamily="34" charset="0"/>
              <a:cs typeface="Calibri" panose="020F0502020204030204" pitchFamily="34" charset="0"/>
            </a:endParaRPr>
          </a:p>
          <a:p>
            <a:pPr algn="l">
              <a:buFont typeface="Wingdings" panose="05000000000000000000" pitchFamily="2" charset="2"/>
              <a:buChar char="Ø"/>
            </a:pPr>
            <a:r>
              <a:rPr lang="en-US" sz="2600" b="0" i="0" dirty="0">
                <a:effectLst/>
                <a:latin typeface="Calibri" panose="020F0502020204030204" pitchFamily="34" charset="0"/>
                <a:cs typeface="Calibri" panose="020F0502020204030204" pitchFamily="34" charset="0"/>
              </a:rPr>
              <a:t>  These words are used to signify computer or network security threats. These can be good bots or bad bots. Bad bots perform malicious tasks attaching the intended Victim’s computer and networks. They perform repetitive tasks. Worldwide there may be 1000 million computers and at least 25% get effected by these bots malware from time to time. At times, difficult to detect such malicious bots and the owners may not notice them except that they observe the computers running slow.   </a:t>
            </a:r>
          </a:p>
          <a:p>
            <a:pPr marL="0" indent="0">
              <a:buNone/>
            </a:pPr>
            <a:br>
              <a:rPr lang="en-US" sz="2400" dirty="0">
                <a:latin typeface="Calibri" panose="020F0502020204030204" pitchFamily="34" charset="0"/>
                <a:cs typeface="Calibri" panose="020F0502020204030204" pitchFamily="34" charset="0"/>
              </a:rPr>
            </a:br>
            <a:endParaRPr lang="en-IN"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dirty="0"/>
          </a:p>
        </p:txBody>
      </p:sp>
      <p:pic>
        <p:nvPicPr>
          <p:cNvPr id="5" name="Picture 4">
            <a:extLst>
              <a:ext uri="{FF2B5EF4-FFF2-40B4-BE49-F238E27FC236}">
                <a16:creationId xmlns:a16="http://schemas.microsoft.com/office/drawing/2014/main" id="{4430E355-6502-4469-B779-3EBB9BFB6466}"/>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02333" y="489397"/>
            <a:ext cx="3737892" cy="1068947"/>
          </a:xfrm>
          <a:prstGeom prst="ellipse">
            <a:avLst/>
          </a:prstGeom>
          <a:ln>
            <a:noFill/>
          </a:ln>
          <a:effectLst>
            <a:softEdge rad="112500"/>
          </a:effectLst>
        </p:spPr>
      </p:pic>
    </p:spTree>
    <p:extLst>
      <p:ext uri="{BB962C8B-B14F-4D97-AF65-F5344CB8AC3E}">
        <p14:creationId xmlns:p14="http://schemas.microsoft.com/office/powerpoint/2010/main" val="541204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1418-4009-471A-9175-43776AFC0229}"/>
              </a:ext>
            </a:extLst>
          </p:cNvPr>
          <p:cNvSpPr>
            <a:spLocks noGrp="1"/>
          </p:cNvSpPr>
          <p:nvPr>
            <p:ph type="title"/>
          </p:nvPr>
        </p:nvSpPr>
        <p:spPr>
          <a:solidFill>
            <a:schemeClr val="accent5">
              <a:lumMod val="60000"/>
              <a:lumOff val="40000"/>
            </a:schemeClr>
          </a:solidFill>
          <a:effectLst>
            <a:glow rad="101600">
              <a:srgbClr val="FF0000">
                <a:alpha val="60000"/>
              </a:srgbClr>
            </a:glow>
          </a:effectLst>
        </p:spPr>
        <p:txBody>
          <a:bodyPr>
            <a:noAutofit/>
          </a:bodyPr>
          <a:lstStyle/>
          <a:p>
            <a:br>
              <a:rPr lang="en-US" sz="2800" dirty="0">
                <a:latin typeface="+mn-lt"/>
              </a:rPr>
            </a:br>
            <a:r>
              <a:rPr lang="en-US" sz="2800" dirty="0">
                <a:latin typeface="+mn-lt"/>
              </a:rPr>
              <a:t>     </a:t>
            </a:r>
            <a:r>
              <a:rPr lang="en-US" sz="2400" dirty="0">
                <a:latin typeface="Calibri" panose="020F0502020204030204" pitchFamily="34" charset="0"/>
                <a:cs typeface="Calibri" panose="020F0502020204030204" pitchFamily="34" charset="0"/>
              </a:rPr>
              <a:t>Brief description of Cyber frauds:                  </a:t>
            </a:r>
            <a:br>
              <a:rPr lang="en-US" sz="2800" dirty="0">
                <a:latin typeface="+mn-lt"/>
              </a:rPr>
            </a:br>
            <a:r>
              <a:rPr lang="en-US" sz="2800" dirty="0">
                <a:latin typeface="+mn-lt"/>
              </a:rPr>
              <a:t>                 </a:t>
            </a:r>
            <a:br>
              <a:rPr lang="en-US" sz="2800" dirty="0">
                <a:latin typeface="+mn-lt"/>
              </a:rPr>
            </a:br>
            <a:r>
              <a:rPr lang="en-US" sz="2200" dirty="0">
                <a:latin typeface="+mn-lt"/>
              </a:rPr>
              <a:t>                       </a:t>
            </a:r>
            <a:r>
              <a:rPr lang="en-US" sz="2200" dirty="0">
                <a:solidFill>
                  <a:srgbClr val="FF0000"/>
                </a:solidFill>
                <a:latin typeface="+mn-lt"/>
              </a:rPr>
              <a:t>7.Ransomeware, DDoS Attack, Botnets</a:t>
            </a:r>
            <a:br>
              <a:rPr lang="en-IN" sz="2200" dirty="0">
                <a:solidFill>
                  <a:srgbClr val="FF0000"/>
                </a:solidFill>
                <a:effectLst/>
                <a:latin typeface="+mn-lt"/>
                <a:ea typeface="Calibri" panose="020F0502020204030204" pitchFamily="34" charset="0"/>
                <a:cs typeface="Calibri" panose="020F0502020204030204" pitchFamily="34" charset="0"/>
              </a:rPr>
            </a:br>
            <a:endParaRPr lang="en-IN" sz="2200" dirty="0">
              <a:solidFill>
                <a:srgbClr val="FF0000"/>
              </a:solidFill>
              <a:latin typeface="+mn-lt"/>
            </a:endParaRPr>
          </a:p>
        </p:txBody>
      </p:sp>
      <p:sp>
        <p:nvSpPr>
          <p:cNvPr id="3" name="Content Placeholder 2">
            <a:extLst>
              <a:ext uri="{FF2B5EF4-FFF2-40B4-BE49-F238E27FC236}">
                <a16:creationId xmlns:a16="http://schemas.microsoft.com/office/drawing/2014/main" id="{7C807EEB-1D5A-4CE3-A8BD-5A65F0325E0A}"/>
              </a:ext>
            </a:extLst>
          </p:cNvPr>
          <p:cNvSpPr>
            <a:spLocks noGrp="1"/>
          </p:cNvSpPr>
          <p:nvPr>
            <p:ph idx="1"/>
          </p:nvPr>
        </p:nvSpPr>
        <p:spPr>
          <a:xfrm>
            <a:off x="838200" y="2073499"/>
            <a:ext cx="10515600" cy="4103464"/>
          </a:xfrm>
          <a:solidFill>
            <a:schemeClr val="accent5">
              <a:lumMod val="60000"/>
              <a:lumOff val="40000"/>
            </a:schemeClr>
          </a:solidFill>
          <a:effectLst>
            <a:glow rad="101600">
              <a:srgbClr val="FF0000">
                <a:alpha val="60000"/>
              </a:srgbClr>
            </a:glow>
          </a:effectLst>
        </p:spPr>
        <p:txBody>
          <a:bodyPr>
            <a:normAutofit lnSpcReduction="10000"/>
          </a:bodyPr>
          <a:lstStyle/>
          <a:p>
            <a:pPr>
              <a:lnSpc>
                <a:spcPct val="107000"/>
              </a:lnSpc>
              <a:spcAft>
                <a:spcPts val="800"/>
              </a:spcAft>
              <a:buFont typeface="Wingdings" panose="05000000000000000000" pitchFamily="2" charset="2"/>
              <a:buChar char="Ø"/>
            </a:pPr>
            <a:r>
              <a:rPr lang="en-IN" sz="2000" u="sng" dirty="0">
                <a:effectLst/>
                <a:latin typeface="Calibri" panose="020F0502020204030204" pitchFamily="34" charset="0"/>
                <a:ea typeface="Calibri" panose="020F0502020204030204" pitchFamily="34" charset="0"/>
                <a:cs typeface="Calibri" panose="020F0502020204030204" pitchFamily="34" charset="0"/>
              </a:rPr>
              <a:t> Ransomware</a:t>
            </a:r>
            <a:r>
              <a:rPr lang="en-IN" sz="20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most destructive malware. It will enter computers and networks and encrypts information, files. In 2017, over $5billion is lost due to global ransomware.</a:t>
            </a:r>
          </a:p>
          <a:p>
            <a:pPr>
              <a:lnSpc>
                <a:spcPct val="107000"/>
              </a:lnSpc>
              <a:spcAft>
                <a:spcPts val="800"/>
              </a:spcAft>
              <a:buFont typeface="Wingdings" panose="05000000000000000000" pitchFamily="2" charset="2"/>
              <a:buChar char="Ø"/>
            </a:pPr>
            <a:r>
              <a:rPr lang="en-IN" sz="2000" u="sng" dirty="0">
                <a:effectLst/>
                <a:latin typeface="Calibri" panose="020F0502020204030204" pitchFamily="34" charset="0"/>
                <a:ea typeface="Calibri" panose="020F0502020204030204" pitchFamily="34" charset="0"/>
                <a:cs typeface="Calibri" panose="020F0502020204030204" pitchFamily="34" charset="0"/>
              </a:rPr>
              <a:t>DDOS Attack</a:t>
            </a:r>
            <a:r>
              <a:rPr lang="en-IN" sz="20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Distributed Denial of Service Attack is one of the most popular methods of hacking. These attacks interrupts servers and networks temporarily or completely and make websites unavailable.</a:t>
            </a:r>
          </a:p>
          <a:p>
            <a:pPr>
              <a:lnSpc>
                <a:spcPct val="107000"/>
              </a:lnSpc>
              <a:spcAft>
                <a:spcPts val="800"/>
              </a:spcAft>
              <a:buFont typeface="Wingdings" panose="05000000000000000000" pitchFamily="2" charset="2"/>
              <a:buChar char="Ø"/>
            </a:pPr>
            <a:r>
              <a:rPr lang="en-IN" sz="2000" u="sng" dirty="0">
                <a:effectLst/>
                <a:latin typeface="Calibri" panose="020F0502020204030204" pitchFamily="34" charset="0"/>
                <a:ea typeface="Calibri" panose="020F0502020204030204" pitchFamily="34" charset="0"/>
                <a:cs typeface="Calibri" panose="020F0502020204030204" pitchFamily="34" charset="0"/>
              </a:rPr>
              <a:t>Botnets</a:t>
            </a:r>
            <a:r>
              <a:rPr lang="en-IN" sz="20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Are controlled by remote attackers by sending spams and malware. Mostly happens with businesses and Governments.</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800"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IN" dirty="0"/>
          </a:p>
        </p:txBody>
      </p:sp>
    </p:spTree>
    <p:extLst>
      <p:ext uri="{BB962C8B-B14F-4D97-AF65-F5344CB8AC3E}">
        <p14:creationId xmlns:p14="http://schemas.microsoft.com/office/powerpoint/2010/main" val="2189841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1418-4009-471A-9175-43776AFC0229}"/>
              </a:ext>
            </a:extLst>
          </p:cNvPr>
          <p:cNvSpPr>
            <a:spLocks noGrp="1"/>
          </p:cNvSpPr>
          <p:nvPr>
            <p:ph type="title"/>
          </p:nvPr>
        </p:nvSpPr>
        <p:spPr>
          <a:solidFill>
            <a:schemeClr val="accent5">
              <a:lumMod val="60000"/>
              <a:lumOff val="40000"/>
            </a:schemeClr>
          </a:solidFill>
          <a:effectLst>
            <a:glow rad="101600">
              <a:srgbClr val="FF0000">
                <a:alpha val="60000"/>
              </a:srgbClr>
            </a:glow>
          </a:effectLst>
        </p:spPr>
        <p:txBody>
          <a:bodyPr>
            <a:normAutofit fontScale="90000"/>
          </a:bodyPr>
          <a:lstStyle/>
          <a:p>
            <a:r>
              <a:rPr lang="en-US" sz="2700" dirty="0">
                <a:latin typeface="Calibri" panose="020F0502020204030204" pitchFamily="34" charset="0"/>
                <a:cs typeface="Calibri" panose="020F0502020204030204" pitchFamily="34" charset="0"/>
              </a:rPr>
              <a:t>Brief description of Cyber frauds:                  </a:t>
            </a:r>
            <a:br>
              <a:rPr lang="en-US" sz="4800" dirty="0">
                <a:latin typeface="+mn-lt"/>
              </a:rPr>
            </a:br>
            <a:r>
              <a:rPr lang="en-US" sz="4800" dirty="0">
                <a:latin typeface="+mn-lt"/>
              </a:rPr>
              <a:t>  </a:t>
            </a:r>
            <a:r>
              <a:rPr lang="en-US" sz="2400" dirty="0">
                <a:solidFill>
                  <a:srgbClr val="FF0000"/>
                </a:solidFill>
                <a:latin typeface="Calibri" panose="020F0502020204030204" pitchFamily="34" charset="0"/>
                <a:cs typeface="Calibri" panose="020F0502020204030204" pitchFamily="34" charset="0"/>
              </a:rPr>
              <a:t>8.Virus,</a:t>
            </a:r>
            <a:r>
              <a:rPr lang="en-IN" sz="24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IN"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Trojan horse,</a:t>
            </a:r>
            <a:br>
              <a:rPr lang="en-IN" sz="2400" dirty="0">
                <a:effectLst/>
                <a:latin typeface="Calibri" panose="020F0502020204030204" pitchFamily="34" charset="0"/>
                <a:ea typeface="Calibri" panose="020F0502020204030204" pitchFamily="34" charset="0"/>
                <a:cs typeface="Calibri" panose="020F0502020204030204" pitchFamily="34" charset="0"/>
              </a:rPr>
            </a:br>
            <a:endParaRPr lang="en-IN" sz="2400"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C807EEB-1D5A-4CE3-A8BD-5A65F0325E0A}"/>
              </a:ext>
            </a:extLst>
          </p:cNvPr>
          <p:cNvSpPr>
            <a:spLocks noGrp="1"/>
          </p:cNvSpPr>
          <p:nvPr>
            <p:ph idx="1"/>
          </p:nvPr>
        </p:nvSpPr>
        <p:spPr>
          <a:xfrm>
            <a:off x="838200" y="2073499"/>
            <a:ext cx="10515600" cy="4103464"/>
          </a:xfrm>
          <a:solidFill>
            <a:schemeClr val="accent5">
              <a:lumMod val="60000"/>
              <a:lumOff val="40000"/>
            </a:schemeClr>
          </a:solidFill>
          <a:effectLst>
            <a:glow rad="101600">
              <a:srgbClr val="FF0000">
                <a:alpha val="60000"/>
              </a:srgbClr>
            </a:glow>
          </a:effectLst>
        </p:spPr>
        <p:txBody>
          <a:bodyPr/>
          <a:lstStyle/>
          <a:p>
            <a:pPr marL="0" indent="0">
              <a:buNone/>
            </a:pPr>
            <a:endParaRPr lang="en-IN"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IN"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Virus:</a:t>
            </a:r>
          </a:p>
          <a:p>
            <a:pPr marL="0" indent="0">
              <a:buNone/>
            </a:pPr>
            <a:r>
              <a:rPr lang="en-IN"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 computer virus is a malicious software programme loaded onto a user’s computer without the users’ knowledge and performs malicious actions. It can self-replicate by inserting into other programmes, files, infecting them in the process. However, all viruses may not be destructive.</a:t>
            </a:r>
          </a:p>
          <a:p>
            <a:pPr>
              <a:buFont typeface="Wingdings" panose="05000000000000000000" pitchFamily="2" charset="2"/>
              <a:buChar char="Ø"/>
            </a:pPr>
            <a:r>
              <a:rPr lang="en-IN" sz="18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Trojan Horse:</a:t>
            </a:r>
          </a:p>
          <a:p>
            <a:pPr marL="0" indent="0">
              <a:buNone/>
            </a:pPr>
            <a:r>
              <a:rPr lang="en-IN" sz="18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  </a:t>
            </a:r>
            <a:r>
              <a:rPr lang="en-IN" sz="20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I</a:t>
            </a:r>
            <a:r>
              <a:rPr lang="en-IN" sz="20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 a programme that claims to rid your computer systems of viruses but instead introduces several viruses onto your systems. The term comes from the Greek story of Trojan war. It thus seemingly hides programmes that look harmless or trick you into installing in the system.</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1800"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marL="0" indent="0">
              <a:buNone/>
            </a:pPr>
            <a:r>
              <a:rPr lang="en-IN"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a:p>
            <a:pPr marL="0" indent="0">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4" name="Picture 3" descr="Image result for virus in computer definition">
            <a:extLst>
              <a:ext uri="{FF2B5EF4-FFF2-40B4-BE49-F238E27FC236}">
                <a16:creationId xmlns:a16="http://schemas.microsoft.com/office/drawing/2014/main" id="{B22D568E-A18E-4081-92AF-ED0F2C5B62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35043" y="489397"/>
            <a:ext cx="3258208" cy="1094703"/>
          </a:xfrm>
          <a:prstGeom prst="ellipse">
            <a:avLst/>
          </a:prstGeom>
          <a:ln>
            <a:noFill/>
          </a:ln>
          <a:effectLst>
            <a:softEdge rad="112500"/>
          </a:effectLst>
        </p:spPr>
      </p:pic>
    </p:spTree>
    <p:extLst>
      <p:ext uri="{BB962C8B-B14F-4D97-AF65-F5344CB8AC3E}">
        <p14:creationId xmlns:p14="http://schemas.microsoft.com/office/powerpoint/2010/main" val="16690407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8712-1A66-4C20-A3E5-F8119957C66C}"/>
              </a:ext>
            </a:extLst>
          </p:cNvPr>
          <p:cNvSpPr>
            <a:spLocks noGrp="1"/>
          </p:cNvSpPr>
          <p:nvPr>
            <p:ph type="title"/>
          </p:nvPr>
        </p:nvSpPr>
        <p:spPr>
          <a:solidFill>
            <a:schemeClr val="accent5">
              <a:lumMod val="60000"/>
              <a:lumOff val="40000"/>
            </a:schemeClr>
          </a:solidFill>
        </p:spPr>
        <p:txBody>
          <a:bodyPr>
            <a:normAutofit fontScale="90000"/>
          </a:bodyPr>
          <a:lstStyle/>
          <a:p>
            <a:br>
              <a:rPr lang="en-US" sz="2700" dirty="0">
                <a:latin typeface="+mn-lt"/>
                <a:cs typeface="Calibri" panose="020F0502020204030204" pitchFamily="34" charset="0"/>
              </a:rPr>
            </a:br>
            <a:br>
              <a:rPr lang="en-US" sz="2700" dirty="0">
                <a:latin typeface="+mn-lt"/>
                <a:cs typeface="Calibri" panose="020F0502020204030204" pitchFamily="34" charset="0"/>
              </a:rPr>
            </a:br>
            <a:r>
              <a:rPr lang="en-US" sz="2700" dirty="0">
                <a:latin typeface="+mn-lt"/>
                <a:cs typeface="Calibri" panose="020F0502020204030204" pitchFamily="34" charset="0"/>
              </a:rPr>
              <a:t>Brief description of Cyber frauds:   </a:t>
            </a:r>
            <a:r>
              <a:rPr lang="en-US" sz="4400" dirty="0">
                <a:latin typeface="Calibri" panose="020F0502020204030204" pitchFamily="34" charset="0"/>
                <a:cs typeface="Calibri" panose="020F0502020204030204" pitchFamily="34" charset="0"/>
              </a:rPr>
              <a:t>               </a:t>
            </a:r>
            <a:br>
              <a:rPr lang="en-US" sz="7200" dirty="0">
                <a:latin typeface="+mn-lt"/>
              </a:rPr>
            </a:br>
            <a:r>
              <a:rPr lang="en-US" sz="7200" dirty="0">
                <a:latin typeface="+mn-lt"/>
              </a:rPr>
              <a:t>  </a:t>
            </a:r>
            <a:r>
              <a:rPr lang="en-US" sz="2400" dirty="0">
                <a:solidFill>
                  <a:srgbClr val="FF0000"/>
                </a:solidFill>
                <a:latin typeface="+mn-lt"/>
                <a:cs typeface="Calibri" panose="020F0502020204030204" pitchFamily="34" charset="0"/>
              </a:rPr>
              <a:t>9.</a:t>
            </a:r>
            <a:r>
              <a:rPr lang="en-IN" sz="2400" dirty="0">
                <a:solidFill>
                  <a:srgbClr val="FF0000"/>
                </a:solidFill>
                <a:effectLst/>
                <a:latin typeface="+mn-lt"/>
                <a:ea typeface="Calibri" panose="020F0502020204030204" pitchFamily="34" charset="0"/>
                <a:cs typeface="Times New Roman" panose="02020603050405020304" pitchFamily="18" charset="0"/>
              </a:rPr>
              <a:t> Logic Bombs, Worms,</a:t>
            </a:r>
            <a:br>
              <a:rPr lang="en-IN" sz="2400" u="sng" dirty="0">
                <a:solidFill>
                  <a:srgbClr val="FF0000"/>
                </a:solidFill>
                <a:effectLst/>
                <a:latin typeface="+mn-lt"/>
                <a:ea typeface="Calibri" panose="020F0502020204030204" pitchFamily="34" charset="0"/>
                <a:cs typeface="Times New Roman" panose="02020603050405020304" pitchFamily="18" charset="0"/>
              </a:rPr>
            </a:br>
            <a:br>
              <a:rPr lang="en-IN" sz="2400" dirty="0">
                <a:effectLst/>
                <a:latin typeface="Calibri" panose="020F0502020204030204" pitchFamily="34" charset="0"/>
                <a:ea typeface="Calibri" panose="020F0502020204030204" pitchFamily="34" charset="0"/>
                <a:cs typeface="Calibri" panose="020F0502020204030204" pitchFamily="34" charset="0"/>
              </a:rPr>
            </a:br>
            <a:endParaRPr lang="en-IN" sz="2400" dirty="0"/>
          </a:p>
        </p:txBody>
      </p:sp>
      <p:sp>
        <p:nvSpPr>
          <p:cNvPr id="3" name="Content Placeholder 2">
            <a:extLst>
              <a:ext uri="{FF2B5EF4-FFF2-40B4-BE49-F238E27FC236}">
                <a16:creationId xmlns:a16="http://schemas.microsoft.com/office/drawing/2014/main" id="{D165778C-D972-4056-BA54-A5EE657431A7}"/>
              </a:ext>
            </a:extLst>
          </p:cNvPr>
          <p:cNvSpPr>
            <a:spLocks noGrp="1"/>
          </p:cNvSpPr>
          <p:nvPr>
            <p:ph idx="1"/>
          </p:nvPr>
        </p:nvSpPr>
        <p:spPr>
          <a:xfrm>
            <a:off x="838200" y="1825625"/>
            <a:ext cx="10515600" cy="3763806"/>
          </a:xfrm>
          <a:solidFill>
            <a:schemeClr val="accent5">
              <a:lumMod val="60000"/>
              <a:lumOff val="40000"/>
            </a:schemeClr>
          </a:solidFill>
        </p:spPr>
        <p:txBody>
          <a:bodyPr>
            <a:normAutofit/>
          </a:bodyPr>
          <a:lstStyle/>
          <a:p>
            <a:pPr marL="0" indent="0">
              <a:buNone/>
            </a:pPr>
            <a:endParaRPr lang="en-US" sz="2000" dirty="0"/>
          </a:p>
          <a:p>
            <a:pPr>
              <a:buFont typeface="Wingdings" panose="05000000000000000000" pitchFamily="2" charset="2"/>
              <a:buChar char="Ø"/>
            </a:pPr>
            <a:r>
              <a:rPr lang="en-US" sz="2000" dirty="0"/>
              <a:t>Logic Bombs:</a:t>
            </a:r>
          </a:p>
          <a:p>
            <a:pPr marL="0" indent="0">
              <a:buNone/>
            </a:pPr>
            <a:r>
              <a:rPr lang="en-IN" sz="20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 logic Bomb is a piece of code intentionally inserted into a software system that will set off a malicious function when the specified conditions are met.</a:t>
            </a:r>
          </a:p>
          <a:p>
            <a:pPr>
              <a:buFont typeface="Wingdings" panose="05000000000000000000" pitchFamily="2" charset="2"/>
              <a:buChar char="Ø"/>
            </a:pPr>
            <a:r>
              <a:rPr lang="en-IN" sz="2000" dirty="0">
                <a:effectLst/>
                <a:latin typeface="Calibri" panose="020F0502020204030204" pitchFamily="34" charset="0"/>
                <a:ea typeface="Calibri" panose="020F0502020204030204" pitchFamily="34" charset="0"/>
                <a:cs typeface="Times New Roman" panose="02020603050405020304" pitchFamily="18" charset="0"/>
              </a:rPr>
              <a:t>Worms:</a:t>
            </a:r>
          </a:p>
          <a:p>
            <a:pPr marL="0" indent="0">
              <a:buNone/>
            </a:pPr>
            <a:r>
              <a:rPr lang="en-IN"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 computer worm is a standalone malware computer programme that replicates itself in order to spread to other computers. They do cause some problem to the network of the systems. It has thus the ability to spread from computer to computer. The worms often get into the systems through e-mails.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IN" sz="2000" dirty="0"/>
          </a:p>
        </p:txBody>
      </p:sp>
      <p:pic>
        <p:nvPicPr>
          <p:cNvPr id="4" name="Picture 3">
            <a:extLst>
              <a:ext uri="{FF2B5EF4-FFF2-40B4-BE49-F238E27FC236}">
                <a16:creationId xmlns:a16="http://schemas.microsoft.com/office/drawing/2014/main" id="{ED9A603E-2B80-456B-BB88-8155AB4C82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68224" y="513238"/>
            <a:ext cx="3515933" cy="1029335"/>
          </a:xfrm>
          <a:prstGeom prst="rect">
            <a:avLst/>
          </a:prstGeom>
          <a:noFill/>
          <a:ln>
            <a:noFill/>
          </a:ln>
        </p:spPr>
      </p:pic>
    </p:spTree>
    <p:extLst>
      <p:ext uri="{BB962C8B-B14F-4D97-AF65-F5344CB8AC3E}">
        <p14:creationId xmlns:p14="http://schemas.microsoft.com/office/powerpoint/2010/main" val="2063167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8712-1A66-4C20-A3E5-F8119957C66C}"/>
              </a:ext>
            </a:extLst>
          </p:cNvPr>
          <p:cNvSpPr>
            <a:spLocks noGrp="1"/>
          </p:cNvSpPr>
          <p:nvPr>
            <p:ph type="title"/>
          </p:nvPr>
        </p:nvSpPr>
        <p:spPr>
          <a:xfrm>
            <a:off x="838200" y="218941"/>
            <a:ext cx="10515600" cy="1442434"/>
          </a:xfrm>
          <a:solidFill>
            <a:schemeClr val="accent5">
              <a:lumMod val="60000"/>
              <a:lumOff val="40000"/>
            </a:schemeClr>
          </a:solidFill>
        </p:spPr>
        <p:txBody>
          <a:bodyPr>
            <a:normAutofit/>
          </a:bodyPr>
          <a:lstStyle/>
          <a:p>
            <a:pPr marL="342900" indent="-342900">
              <a:buFont typeface="Wingdings" panose="05000000000000000000" pitchFamily="2" charset="2"/>
              <a:buChar char="v"/>
            </a:pPr>
            <a:r>
              <a:rPr lang="en-US" sz="2400" dirty="0">
                <a:latin typeface="Calibri" panose="020F0502020204030204" pitchFamily="34" charset="0"/>
                <a:cs typeface="Calibri" panose="020F0502020204030204" pitchFamily="34" charset="0"/>
              </a:rPr>
              <a:t>Brief description of Cyber frauds:</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200" dirty="0">
                <a:solidFill>
                  <a:srgbClr val="FF0000"/>
                </a:solidFill>
                <a:latin typeface="Calibri" panose="020F0502020204030204" pitchFamily="34" charset="0"/>
                <a:cs typeface="Calibri" panose="020F0502020204030204" pitchFamily="34" charset="0"/>
              </a:rPr>
              <a:t>     10.HACKING &amp; HACKERS</a:t>
            </a:r>
            <a:endParaRPr lang="en-IN" sz="2200"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165778C-D972-4056-BA54-A5EE657431A7}"/>
              </a:ext>
            </a:extLst>
          </p:cNvPr>
          <p:cNvSpPr>
            <a:spLocks noGrp="1"/>
          </p:cNvSpPr>
          <p:nvPr>
            <p:ph idx="1"/>
          </p:nvPr>
        </p:nvSpPr>
        <p:spPr>
          <a:xfrm>
            <a:off x="838200" y="2060619"/>
            <a:ext cx="10515600" cy="4378818"/>
          </a:xfrm>
          <a:solidFill>
            <a:schemeClr val="accent5">
              <a:lumMod val="60000"/>
              <a:lumOff val="40000"/>
            </a:schemeClr>
          </a:solidFill>
        </p:spPr>
        <p:txBody>
          <a:bodyPr>
            <a:normAutofit/>
          </a:bodyPr>
          <a:lstStyle/>
          <a:p>
            <a:pPr>
              <a:lnSpc>
                <a:spcPct val="107000"/>
              </a:lnSpc>
              <a:spcAft>
                <a:spcPts val="800"/>
              </a:spcAft>
              <a:buFont typeface="Wingdings" panose="05000000000000000000" pitchFamily="2" charset="2"/>
              <a:buChar char="v"/>
            </a:pPr>
            <a:r>
              <a:rPr lang="en-IN" sz="2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The damage caused in 2016 statistics is $3 Trillion and growing year by year and expected to go up o $6 Trillion by the year 2021.</a:t>
            </a:r>
            <a:endParaRPr lang="en-IN" sz="2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en-IN" sz="2000" dirty="0">
                <a:solidFill>
                  <a:srgbClr val="000000"/>
                </a:solidFill>
                <a:effectLst/>
                <a:ea typeface="Calibri" panose="020F0502020204030204" pitchFamily="34" charset="0"/>
                <a:cs typeface="Times New Roman" panose="02020603050405020304" pitchFamily="18" charset="0"/>
              </a:rPr>
              <a:t>HACKING: Means</a:t>
            </a:r>
            <a:r>
              <a:rPr lang="en-IN"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breaching the computer systems and networks security and steal data and information. It is thus invading the privacy. Hacking may take place from a individual to corporates and Government and defence systems of the Nations.</a:t>
            </a:r>
          </a:p>
          <a:p>
            <a:pPr>
              <a:lnSpc>
                <a:spcPct val="107000"/>
              </a:lnSpc>
              <a:spcAft>
                <a:spcPts val="800"/>
              </a:spcAft>
              <a:buFont typeface="Wingdings" panose="05000000000000000000" pitchFamily="2" charset="2"/>
              <a:buChar char="Ø"/>
            </a:pPr>
            <a:r>
              <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HACKERS: </a:t>
            </a:r>
            <a:r>
              <a:rPr lang="en-IN"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en-IN" sz="20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White Hats  ii. Black Hats iii. </a:t>
            </a:r>
            <a:r>
              <a:rPr lang="en-IN" sz="2000" dirty="0">
                <a:solidFill>
                  <a:srgbClr val="000000"/>
                </a:solidFill>
                <a:latin typeface="Calibri" panose="020F0502020204030204" pitchFamily="34" charset="0"/>
                <a:ea typeface="Calibri" panose="020F0502020204030204" pitchFamily="34" charset="0"/>
                <a:cs typeface="Calibri" panose="020F0502020204030204" pitchFamily="34" charset="0"/>
              </a:rPr>
              <a:t>Grey </a:t>
            </a:r>
            <a:r>
              <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Hats iv. Blue Hats v Green vi Red Hat</a:t>
            </a:r>
          </a:p>
          <a:p>
            <a:pPr>
              <a:lnSpc>
                <a:spcPct val="107000"/>
              </a:lnSpc>
              <a:spcAft>
                <a:spcPts val="800"/>
              </a:spcAft>
              <a:buFont typeface="Wingdings" panose="05000000000000000000" pitchFamily="2" charset="2"/>
              <a:buChar char="Ø"/>
            </a:pPr>
            <a:r>
              <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Hackers work for good or bad cause.</a:t>
            </a:r>
          </a:p>
          <a:p>
            <a:pPr>
              <a:lnSpc>
                <a:spcPct val="107000"/>
              </a:lnSpc>
              <a:spcAft>
                <a:spcPts val="800"/>
              </a:spcAft>
              <a:buFont typeface="Wingdings" panose="05000000000000000000" pitchFamily="2" charset="2"/>
              <a:buChar char="Ø"/>
            </a:pPr>
            <a:endParaRPr lang="en-IN"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I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………………..Contd………………………..</a:t>
            </a: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4098" name="Picture 2" descr="Types of Hackers: White Hat vs. Black Hat &amp; Every Shade in Between ...">
            <a:extLst>
              <a:ext uri="{FF2B5EF4-FFF2-40B4-BE49-F238E27FC236}">
                <a16:creationId xmlns:a16="http://schemas.microsoft.com/office/drawing/2014/main" id="{C0344B81-96CD-4121-8225-DAED1887003B}"/>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2153" y="334852"/>
            <a:ext cx="2962275" cy="11590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051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8712-1A66-4C20-A3E5-F8119957C66C}"/>
              </a:ext>
            </a:extLst>
          </p:cNvPr>
          <p:cNvSpPr>
            <a:spLocks noGrp="1"/>
          </p:cNvSpPr>
          <p:nvPr>
            <p:ph type="title"/>
          </p:nvPr>
        </p:nvSpPr>
        <p:spPr>
          <a:xfrm>
            <a:off x="838200" y="365125"/>
            <a:ext cx="10515600" cy="1030311"/>
          </a:xfrm>
          <a:solidFill>
            <a:schemeClr val="accent5">
              <a:lumMod val="60000"/>
              <a:lumOff val="40000"/>
            </a:schemeClr>
          </a:solidFill>
        </p:spPr>
        <p:txBody>
          <a:bodyPr>
            <a:normAutofit/>
          </a:bodyPr>
          <a:lstStyle/>
          <a:p>
            <a:r>
              <a:rPr lang="en-US" sz="2800" dirty="0">
                <a:solidFill>
                  <a:srgbClr val="FF0000"/>
                </a:solidFill>
                <a:latin typeface="Calibri" panose="020F0502020204030204" pitchFamily="34" charset="0"/>
                <a:cs typeface="Calibri" panose="020F0502020204030204" pitchFamily="34" charset="0"/>
              </a:rPr>
              <a:t>10.HACKING &amp; HACKERS……Contd…..</a:t>
            </a:r>
            <a:endParaRPr lang="en-IN" sz="2800" dirty="0"/>
          </a:p>
        </p:txBody>
      </p:sp>
      <p:sp>
        <p:nvSpPr>
          <p:cNvPr id="3" name="Content Placeholder 2">
            <a:extLst>
              <a:ext uri="{FF2B5EF4-FFF2-40B4-BE49-F238E27FC236}">
                <a16:creationId xmlns:a16="http://schemas.microsoft.com/office/drawing/2014/main" id="{D165778C-D972-4056-BA54-A5EE657431A7}"/>
              </a:ext>
            </a:extLst>
          </p:cNvPr>
          <p:cNvSpPr>
            <a:spLocks noGrp="1"/>
          </p:cNvSpPr>
          <p:nvPr>
            <p:ph idx="1"/>
          </p:nvPr>
        </p:nvSpPr>
        <p:spPr>
          <a:xfrm>
            <a:off x="838200" y="1493949"/>
            <a:ext cx="10515600" cy="5241702"/>
          </a:xfrm>
          <a:solidFill>
            <a:schemeClr val="accent5">
              <a:lumMod val="60000"/>
              <a:lumOff val="40000"/>
            </a:schemeClr>
          </a:solidFill>
        </p:spPr>
        <p:txBody>
          <a:bodyPr>
            <a:normAutofit/>
          </a:bodyPr>
          <a:lstStyle/>
          <a:p>
            <a:pPr>
              <a:buFont typeface="Wingdings" panose="05000000000000000000" pitchFamily="2" charset="2"/>
              <a:buChar char="v"/>
            </a:pPr>
            <a:r>
              <a:rPr lang="en-US" sz="1700" dirty="0">
                <a:latin typeface="Calibri" panose="020F0502020204030204" pitchFamily="34" charset="0"/>
                <a:cs typeface="Calibri" panose="020F0502020204030204" pitchFamily="34" charset="0"/>
              </a:rPr>
              <a:t>I. White Hat Hackers : </a:t>
            </a:r>
          </a:p>
          <a:p>
            <a:pPr>
              <a:buFont typeface="Wingdings" panose="05000000000000000000" pitchFamily="2" charset="2"/>
              <a:buChar char="Ø"/>
            </a:pPr>
            <a:r>
              <a:rPr lang="en-US" sz="1700" dirty="0">
                <a:latin typeface="Calibri" panose="020F0502020204030204" pitchFamily="34" charset="0"/>
                <a:cs typeface="Calibri" panose="020F0502020204030204" pitchFamily="34" charset="0"/>
              </a:rPr>
              <a:t>Are ethical hackers. They are employed by the organizations to check for any vulnerabilities or weakness in the systems, connectivity, firewalls etc. They abide by the rules.</a:t>
            </a:r>
          </a:p>
          <a:p>
            <a:pPr>
              <a:buFont typeface="Wingdings" panose="05000000000000000000" pitchFamily="2" charset="2"/>
              <a:buChar char="v"/>
            </a:pPr>
            <a:r>
              <a:rPr lang="en-US" sz="1700" dirty="0">
                <a:latin typeface="Calibri" panose="020F0502020204030204" pitchFamily="34" charset="0"/>
                <a:cs typeface="Calibri" panose="020F0502020204030204" pitchFamily="34" charset="0"/>
              </a:rPr>
              <a:t>ii. Black Hat Hackers:</a:t>
            </a:r>
          </a:p>
          <a:p>
            <a:pPr>
              <a:buFont typeface="Wingdings" panose="05000000000000000000" pitchFamily="2" charset="2"/>
              <a:buChar char="Ø"/>
            </a:pPr>
            <a:r>
              <a:rPr lang="en-US" sz="1700" dirty="0">
                <a:latin typeface="Calibri" panose="020F0502020204030204" pitchFamily="34" charset="0"/>
                <a:cs typeface="Calibri" panose="020F0502020204030204" pitchFamily="34" charset="0"/>
              </a:rPr>
              <a:t>This the hackers do for fun and without the permission of the owners. It is unlawful to do so. It may be at times some one getting paid to trick the systems and search engines for extracting information on behalf of others thus black hat hacking is punishable. In fact Back Hats are criminal in nature.</a:t>
            </a:r>
          </a:p>
          <a:p>
            <a:pPr>
              <a:buFont typeface="Wingdings" panose="05000000000000000000" pitchFamily="2" charset="2"/>
              <a:buChar char="v"/>
            </a:pPr>
            <a:r>
              <a:rPr lang="en-US" sz="1700" dirty="0">
                <a:latin typeface="Calibri" panose="020F0502020204030204" pitchFamily="34" charset="0"/>
                <a:cs typeface="Calibri" panose="020F0502020204030204" pitchFamily="34" charset="0"/>
              </a:rPr>
              <a:t>iii. Grey Hat Hackers: </a:t>
            </a:r>
          </a:p>
          <a:p>
            <a:pPr>
              <a:buFont typeface="Wingdings" panose="05000000000000000000" pitchFamily="2" charset="2"/>
              <a:buChar char="Ø"/>
            </a:pPr>
            <a:r>
              <a:rPr lang="en-US" sz="1700" dirty="0">
                <a:latin typeface="Calibri" panose="020F0502020204030204" pitchFamily="34" charset="0"/>
                <a:cs typeface="Calibri" panose="020F0502020204030204" pitchFamily="34" charset="0"/>
              </a:rPr>
              <a:t>These hackers in between the White Hats and Black Hats. Thus they are ethical like white hats but have knowledge of the tricks of the trade like Black Hats. They may do check and when any vulnerabilities are found they bring to the attention of the owners and do the repair for a fee.</a:t>
            </a:r>
          </a:p>
          <a:p>
            <a:pPr>
              <a:buFont typeface="Wingdings" panose="05000000000000000000" pitchFamily="2" charset="2"/>
              <a:buChar char="v"/>
            </a:pPr>
            <a:r>
              <a:rPr lang="en-US" sz="1700" dirty="0">
                <a:latin typeface="Calibri" panose="020F0502020204030204" pitchFamily="34" charset="0"/>
                <a:cs typeface="Calibri" panose="020F0502020204030204" pitchFamily="34" charset="0"/>
              </a:rPr>
              <a:t>Blue Hat Hackers :</a:t>
            </a:r>
          </a:p>
          <a:p>
            <a:pPr>
              <a:buFont typeface="Wingdings" panose="05000000000000000000" pitchFamily="2" charset="2"/>
              <a:buChar char="Ø"/>
            </a:pPr>
            <a:r>
              <a:rPr lang="en-US" sz="1700" dirty="0">
                <a:latin typeface="Calibri" panose="020F0502020204030204" pitchFamily="34" charset="0"/>
                <a:cs typeface="Calibri" panose="020F0502020204030204" pitchFamily="34" charset="0"/>
              </a:rPr>
              <a:t>Basically Blue Hats are a third party technicians who are called upon by a company to test their product before implementing. They do the  checking for any bugs and review and fix a new product before its launch.</a:t>
            </a:r>
          </a:p>
          <a:p>
            <a:pPr>
              <a:buFont typeface="Wingdings" panose="05000000000000000000" pitchFamily="2" charset="2"/>
              <a:buChar char="v"/>
            </a:pPr>
            <a:r>
              <a:rPr lang="en-US" sz="1700" dirty="0">
                <a:latin typeface="Calibri" panose="020F0502020204030204" pitchFamily="34" charset="0"/>
                <a:cs typeface="Calibri" panose="020F0502020204030204" pitchFamily="34" charset="0"/>
              </a:rPr>
              <a:t>Green Hat Hackers : They are basically Novices with little knowledge and new to hacking.</a:t>
            </a:r>
          </a:p>
          <a:p>
            <a:pPr>
              <a:buFont typeface="Wingdings" panose="05000000000000000000" pitchFamily="2" charset="2"/>
              <a:buChar char="v"/>
            </a:pPr>
            <a:r>
              <a:rPr lang="en-US" sz="1700" dirty="0">
                <a:latin typeface="Calibri" panose="020F0502020204030204" pitchFamily="34" charset="0"/>
                <a:cs typeface="Calibri" panose="020F0502020204030204" pitchFamily="34" charset="0"/>
              </a:rPr>
              <a:t>Red Hat Hackers : They are like white hats, but their methodology is different .They too seek to  disarm Black Hats.</a:t>
            </a:r>
          </a:p>
          <a:p>
            <a:pPr marL="0" indent="0">
              <a:buNone/>
            </a:pPr>
            <a:endParaRPr lang="en-US" sz="2800" dirty="0">
              <a:latin typeface="Calibri" panose="020F0502020204030204" pitchFamily="34" charset="0"/>
              <a:cs typeface="Calibri" panose="020F0502020204030204" pitchFamily="34" charset="0"/>
            </a:endParaRPr>
          </a:p>
          <a:p>
            <a:pPr>
              <a:buFont typeface="Wingdings" panose="05000000000000000000" pitchFamily="2" charset="2"/>
              <a:buChar char="Ø"/>
            </a:pPr>
            <a:endParaRPr lang="en-US" sz="2800" dirty="0">
              <a:latin typeface="Calibri" panose="020F0502020204030204" pitchFamily="34" charset="0"/>
              <a:cs typeface="Calibri" panose="020F0502020204030204" pitchFamily="34" charset="0"/>
            </a:endParaRPr>
          </a:p>
          <a:p>
            <a:pPr marL="0" indent="0">
              <a:buNone/>
            </a:pPr>
            <a:endParaRPr lang="en-US" sz="2800" dirty="0">
              <a:latin typeface="Calibri" panose="020F0502020204030204" pitchFamily="34" charset="0"/>
              <a:cs typeface="Calibri" panose="020F0502020204030204" pitchFamily="34" charset="0"/>
            </a:endParaRPr>
          </a:p>
          <a:p>
            <a:pPr marL="0" indent="0">
              <a:buNone/>
            </a:pPr>
            <a:endParaRPr lang="en-US" sz="2800" dirty="0">
              <a:latin typeface="Calibri" panose="020F0502020204030204" pitchFamily="34" charset="0"/>
              <a:cs typeface="Calibri" panose="020F0502020204030204" pitchFamily="34" charset="0"/>
            </a:endParaRPr>
          </a:p>
          <a:p>
            <a:endParaRPr lang="en-IN" dirty="0"/>
          </a:p>
        </p:txBody>
      </p:sp>
      <p:pic>
        <p:nvPicPr>
          <p:cNvPr id="5" name="Picture 2" descr="What are Black Hat, White Hat, and Grey Hat Hackers? | JDYoung.com">
            <a:extLst>
              <a:ext uri="{FF2B5EF4-FFF2-40B4-BE49-F238E27FC236}">
                <a16:creationId xmlns:a16="http://schemas.microsoft.com/office/drawing/2014/main" id="{AE2FBEE8-A799-4D3C-B5D2-5D4296152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852" y="365126"/>
            <a:ext cx="2962275" cy="10303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180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1418-4009-471A-9175-43776AFC0229}"/>
              </a:ext>
            </a:extLst>
          </p:cNvPr>
          <p:cNvSpPr>
            <a:spLocks noGrp="1"/>
          </p:cNvSpPr>
          <p:nvPr>
            <p:ph type="title"/>
          </p:nvPr>
        </p:nvSpPr>
        <p:spPr>
          <a:xfrm>
            <a:off x="838200" y="231820"/>
            <a:ext cx="10515600" cy="1712889"/>
          </a:xfrm>
          <a:solidFill>
            <a:schemeClr val="accent5">
              <a:lumMod val="60000"/>
              <a:lumOff val="40000"/>
            </a:schemeClr>
          </a:solidFill>
          <a:effectLst>
            <a:glow rad="101600">
              <a:srgbClr val="FF0000">
                <a:alpha val="60000"/>
              </a:srgbClr>
            </a:glow>
          </a:effectLst>
        </p:spPr>
        <p:txBody>
          <a:bodyPr>
            <a:normAutofit/>
          </a:bodyPr>
          <a:lstStyle/>
          <a:p>
            <a:pPr>
              <a:lnSpc>
                <a:spcPct val="107000"/>
              </a:lnSpc>
              <a:spcAft>
                <a:spcPts val="800"/>
              </a:spcAft>
            </a:pPr>
            <a:r>
              <a:rPr lang="en-IN" sz="2400" i="1" dirty="0">
                <a:solidFill>
                  <a:srgbClr val="FF0000"/>
                </a:solidFill>
                <a:effectLst/>
                <a:latin typeface="+mn-lt"/>
                <a:ea typeface="Calibri" panose="020F0502020204030204" pitchFamily="34" charset="0"/>
                <a:cs typeface="Times New Roman" panose="02020603050405020304" pitchFamily="18" charset="0"/>
              </a:rPr>
              <a:t>CYBER-SECURITY:</a:t>
            </a:r>
            <a:br>
              <a:rPr lang="en-IN" sz="2400" i="1" dirty="0">
                <a:effectLst/>
                <a:latin typeface="+mn-lt"/>
                <a:ea typeface="Calibri" panose="020F0502020204030204" pitchFamily="34" charset="0"/>
                <a:cs typeface="Times New Roman" panose="02020603050405020304" pitchFamily="18" charset="0"/>
              </a:rPr>
            </a:br>
            <a:r>
              <a:rPr lang="en-IN" sz="1800" b="1" dirty="0">
                <a:latin typeface="Calibri Light" panose="020F0302020204030204" pitchFamily="34" charset="0"/>
                <a:ea typeface="Calibri" panose="020F0502020204030204" pitchFamily="34" charset="0"/>
                <a:cs typeface="Times New Roman" panose="02020603050405020304" pitchFamily="18" charset="0"/>
              </a:rPr>
              <a:t>Be </a:t>
            </a:r>
            <a:r>
              <a:rPr lang="en-IN" sz="1800" b="1" dirty="0">
                <a:effectLst/>
                <a:latin typeface="Calibri Light" panose="020F0302020204030204" pitchFamily="34" charset="0"/>
                <a:ea typeface="Calibri" panose="020F0502020204030204" pitchFamily="34" charset="0"/>
                <a:cs typeface="Times New Roman" panose="02020603050405020304" pitchFamily="18" charset="0"/>
              </a:rPr>
              <a:t>safe on the internet and pay attention to the precautions </a:t>
            </a:r>
            <a:br>
              <a:rPr lang="en-IN" sz="1800" b="1" dirty="0">
                <a:effectLst/>
                <a:latin typeface="Calibri Light" panose="020F0302020204030204" pitchFamily="34" charset="0"/>
                <a:ea typeface="Calibri" panose="020F0502020204030204" pitchFamily="34" charset="0"/>
                <a:cs typeface="Times New Roman" panose="02020603050405020304" pitchFamily="18" charset="0"/>
              </a:rPr>
            </a:br>
            <a:r>
              <a:rPr lang="en-IN" sz="1800" b="1" dirty="0">
                <a:effectLst/>
                <a:latin typeface="Calibri Light" panose="020F0302020204030204" pitchFamily="34" charset="0"/>
                <a:ea typeface="Calibri" panose="020F0502020204030204" pitchFamily="34" charset="0"/>
                <a:cs typeface="Times New Roman" panose="02020603050405020304" pitchFamily="18" charset="0"/>
              </a:rPr>
              <a:t>and be sure not to become a “Victim” sooner or later to cybercrime.</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ontent Placeholder 11">
            <a:extLst>
              <a:ext uri="{FF2B5EF4-FFF2-40B4-BE49-F238E27FC236}">
                <a16:creationId xmlns:a16="http://schemas.microsoft.com/office/drawing/2014/main" id="{1F3CE5CD-8E01-4E15-9939-4FFFA66D4972}"/>
              </a:ext>
            </a:extLst>
          </p:cNvPr>
          <p:cNvSpPr>
            <a:spLocks noGrp="1"/>
          </p:cNvSpPr>
          <p:nvPr>
            <p:ph idx="1"/>
          </p:nvPr>
        </p:nvSpPr>
        <p:spPr>
          <a:xfrm>
            <a:off x="838200" y="2511380"/>
            <a:ext cx="10515600" cy="4024648"/>
          </a:xfrm>
          <a:solidFill>
            <a:schemeClr val="accent5">
              <a:lumMod val="60000"/>
              <a:lumOff val="40000"/>
            </a:schemeClr>
          </a:solidFill>
        </p:spPr>
        <p:txBody>
          <a:bodyPr>
            <a:normAutofit/>
          </a:bodyPr>
          <a:lstStyle/>
          <a:p>
            <a:pPr>
              <a:buFont typeface="Wingdings" panose="05000000000000000000" pitchFamily="2" charset="2"/>
              <a:buChar char="v"/>
            </a:pPr>
            <a:r>
              <a:rPr lang="en-US" sz="2000" dirty="0"/>
              <a:t>Objective of cyber security:</a:t>
            </a:r>
          </a:p>
          <a:p>
            <a:pPr marL="0" indent="0">
              <a:buNone/>
            </a:pPr>
            <a:r>
              <a:rPr lang="en-IN" sz="2000" dirty="0"/>
              <a:t>Main objective of Cyber security is :</a:t>
            </a:r>
          </a:p>
          <a:p>
            <a:pPr marL="0" indent="0">
              <a:buNone/>
            </a:pPr>
            <a:r>
              <a:rPr lang="en-IN" sz="2000" dirty="0"/>
              <a:t>1.Protect data</a:t>
            </a:r>
          </a:p>
          <a:p>
            <a:pPr marL="0" indent="0">
              <a:buNone/>
            </a:pPr>
            <a:r>
              <a:rPr lang="en-IN" sz="2000" dirty="0"/>
              <a:t>2.Guard against privacy breaches</a:t>
            </a:r>
          </a:p>
          <a:p>
            <a:pPr marL="0" indent="0">
              <a:buNone/>
            </a:pPr>
            <a:r>
              <a:rPr lang="en-IN" sz="2000" dirty="0"/>
              <a:t>3. Install measures &amp; processes to prevent cyber attacks</a:t>
            </a:r>
          </a:p>
          <a:p>
            <a:pPr marL="0" indent="0">
              <a:buNone/>
            </a:pPr>
            <a:r>
              <a:rPr lang="en-IN" sz="2000" dirty="0"/>
              <a:t>4.Improve cyber resilience</a:t>
            </a:r>
          </a:p>
          <a:p>
            <a:pPr marL="0" indent="0">
              <a:buNone/>
            </a:pPr>
            <a:r>
              <a:rPr lang="en-IN" sz="2000" dirty="0"/>
              <a:t>Cyber resilience is ability to anticipate, withstand, recover and adapt to adverse conditions , stresses, attacks or compromises on cyber resources. Thus an organisation’s ability to defend against all cyber attacks.</a:t>
            </a:r>
          </a:p>
        </p:txBody>
      </p:sp>
      <p:pic>
        <p:nvPicPr>
          <p:cNvPr id="13" name="Content Placeholder 9">
            <a:extLst>
              <a:ext uri="{FF2B5EF4-FFF2-40B4-BE49-F238E27FC236}">
                <a16:creationId xmlns:a16="http://schemas.microsoft.com/office/drawing/2014/main" id="{DEB29E86-3784-491E-900A-5CF21251A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3537" y="321972"/>
            <a:ext cx="1884877" cy="1493949"/>
          </a:xfrm>
          <a:prstGeom prst="rect">
            <a:avLst/>
          </a:prstGeom>
        </p:spPr>
      </p:pic>
    </p:spTree>
    <p:extLst>
      <p:ext uri="{BB962C8B-B14F-4D97-AF65-F5344CB8AC3E}">
        <p14:creationId xmlns:p14="http://schemas.microsoft.com/office/powerpoint/2010/main" val="2866364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0B1EB-6349-4DC6-B2B8-322130F8BFC0}"/>
              </a:ext>
            </a:extLst>
          </p:cNvPr>
          <p:cNvSpPr>
            <a:spLocks noGrp="1"/>
          </p:cNvSpPr>
          <p:nvPr>
            <p:ph type="title"/>
          </p:nvPr>
        </p:nvSpPr>
        <p:spPr>
          <a:solidFill>
            <a:schemeClr val="accent5">
              <a:lumMod val="60000"/>
              <a:lumOff val="40000"/>
            </a:schemeClr>
          </a:solidFill>
          <a:effectLst>
            <a:glow rad="101600">
              <a:srgbClr val="FF0000">
                <a:alpha val="60000"/>
              </a:srgbClr>
            </a:glow>
          </a:effectLst>
        </p:spPr>
        <p:txBody>
          <a:bodyPr>
            <a:normAutofit/>
          </a:bodyPr>
          <a:lstStyle/>
          <a:p>
            <a:r>
              <a:rPr lang="en-US" sz="2800" dirty="0">
                <a:solidFill>
                  <a:srgbClr val="FF0000"/>
                </a:solidFill>
              </a:rPr>
              <a:t>Motto of a CYBER CRMINAL*********************</a:t>
            </a:r>
            <a:endParaRPr lang="en-IN" sz="2800" dirty="0">
              <a:solidFill>
                <a:srgbClr val="FF0000"/>
              </a:solidFill>
            </a:endParaRPr>
          </a:p>
        </p:txBody>
      </p:sp>
      <p:sp>
        <p:nvSpPr>
          <p:cNvPr id="3" name="Content Placeholder 2">
            <a:extLst>
              <a:ext uri="{FF2B5EF4-FFF2-40B4-BE49-F238E27FC236}">
                <a16:creationId xmlns:a16="http://schemas.microsoft.com/office/drawing/2014/main" id="{521CC94F-A4A6-465C-B99B-87A31A871265}"/>
              </a:ext>
            </a:extLst>
          </p:cNvPr>
          <p:cNvSpPr>
            <a:spLocks noGrp="1"/>
          </p:cNvSpPr>
          <p:nvPr>
            <p:ph idx="1"/>
          </p:nvPr>
        </p:nvSpPr>
        <p:spPr>
          <a:xfrm>
            <a:off x="838200" y="1957589"/>
            <a:ext cx="10515600" cy="4219374"/>
          </a:xfrm>
          <a:solidFill>
            <a:schemeClr val="accent4">
              <a:lumMod val="20000"/>
              <a:lumOff val="80000"/>
            </a:schemeClr>
          </a:solidFill>
          <a:effectLst>
            <a:glow rad="101600">
              <a:srgbClr val="FF0000">
                <a:alpha val="60000"/>
              </a:srgbClr>
            </a:glow>
          </a:effectLst>
        </p:spPr>
        <p:txBody>
          <a:bodyPr/>
          <a:lstStyle/>
          <a:p>
            <a:endParaRPr lang="en-US" dirty="0"/>
          </a:p>
          <a:p>
            <a:pPr marL="0" indent="0">
              <a:buNone/>
            </a:pPr>
            <a:r>
              <a:rPr lang="en-IN" dirty="0"/>
              <a:t>                                </a:t>
            </a:r>
            <a:r>
              <a:rPr lang="en-IN" sz="3200" b="1" dirty="0">
                <a:solidFill>
                  <a:srgbClr val="FF0000"/>
                </a:solidFill>
              </a:rPr>
              <a:t>I CAN ACCESS YOUR DATA!!</a:t>
            </a:r>
          </a:p>
          <a:p>
            <a:endParaRPr lang="en-IN" dirty="0"/>
          </a:p>
          <a:p>
            <a:endParaRPr lang="en-IN" dirty="0"/>
          </a:p>
        </p:txBody>
      </p:sp>
      <p:pic>
        <p:nvPicPr>
          <p:cNvPr id="5" name="Picture 4" descr="Image result for worms in computer terminology">
            <a:extLst>
              <a:ext uri="{FF2B5EF4-FFF2-40B4-BE49-F238E27FC236}">
                <a16:creationId xmlns:a16="http://schemas.microsoft.com/office/drawing/2014/main" id="{E469C2F3-6F1D-4697-B075-6599EBA81715}"/>
              </a:ext>
            </a:extLst>
          </p:cNvPr>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602328" y="3090930"/>
            <a:ext cx="3996207" cy="2962140"/>
          </a:xfrm>
          <a:prstGeom prst="ellipse">
            <a:avLst/>
          </a:prstGeom>
          <a:solidFill>
            <a:srgbClr val="FF0000"/>
          </a:solidFill>
          <a:ln>
            <a:noFill/>
          </a:ln>
          <a:effectLst>
            <a:softEdge rad="112500"/>
          </a:effectLst>
        </p:spPr>
      </p:pic>
    </p:spTree>
    <p:extLst>
      <p:ext uri="{BB962C8B-B14F-4D97-AF65-F5344CB8AC3E}">
        <p14:creationId xmlns:p14="http://schemas.microsoft.com/office/powerpoint/2010/main" val="407783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9578-6D7A-4470-A067-EB2EE5F842A3}"/>
              </a:ext>
            </a:extLst>
          </p:cNvPr>
          <p:cNvSpPr>
            <a:spLocks noGrp="1"/>
          </p:cNvSpPr>
          <p:nvPr>
            <p:ph type="title"/>
          </p:nvPr>
        </p:nvSpPr>
        <p:spPr>
          <a:xfrm>
            <a:off x="838200" y="365125"/>
            <a:ext cx="10515600" cy="549275"/>
          </a:xfrm>
          <a:solidFill>
            <a:schemeClr val="accent5">
              <a:lumMod val="60000"/>
              <a:lumOff val="40000"/>
            </a:schemeClr>
          </a:solidFill>
        </p:spPr>
        <p:txBody>
          <a:bodyPr>
            <a:normAutofit/>
          </a:bodyPr>
          <a:lstStyle/>
          <a:p>
            <a:r>
              <a:rPr lang="en-US" sz="2800" dirty="0">
                <a:solidFill>
                  <a:srgbClr val="FF0000"/>
                </a:solidFill>
                <a:latin typeface="+mn-lt"/>
              </a:rPr>
              <a:t>                     SAFETY TIPS AGAINST CYBER FRAUDS</a:t>
            </a:r>
            <a:endParaRPr lang="en-IN" sz="2800" dirty="0">
              <a:solidFill>
                <a:srgbClr val="FF0000"/>
              </a:solidFill>
              <a:latin typeface="+mn-lt"/>
            </a:endParaRPr>
          </a:p>
        </p:txBody>
      </p:sp>
      <p:sp>
        <p:nvSpPr>
          <p:cNvPr id="3" name="Content Placeholder 2">
            <a:extLst>
              <a:ext uri="{FF2B5EF4-FFF2-40B4-BE49-F238E27FC236}">
                <a16:creationId xmlns:a16="http://schemas.microsoft.com/office/drawing/2014/main" id="{ABF21E38-FECE-4AAD-94D2-D322A5BA6705}"/>
              </a:ext>
            </a:extLst>
          </p:cNvPr>
          <p:cNvSpPr>
            <a:spLocks noGrp="1"/>
          </p:cNvSpPr>
          <p:nvPr>
            <p:ph idx="1"/>
          </p:nvPr>
        </p:nvSpPr>
        <p:spPr>
          <a:xfrm>
            <a:off x="838200" y="1068946"/>
            <a:ext cx="10515600" cy="5789054"/>
          </a:xfrm>
          <a:solidFill>
            <a:schemeClr val="accent5">
              <a:lumMod val="60000"/>
              <a:lumOff val="40000"/>
            </a:schemeClr>
          </a:solidFill>
        </p:spPr>
        <p:txBody>
          <a:bodyPr>
            <a:normAutofit fontScale="25000" lnSpcReduction="20000"/>
          </a:bodyPr>
          <a:lstStyle/>
          <a:p>
            <a:pPr>
              <a:lnSpc>
                <a:spcPct val="107000"/>
              </a:lnSpc>
              <a:spcAft>
                <a:spcPts val="800"/>
              </a:spcAft>
            </a:pPr>
            <a:r>
              <a:rPr lang="en-IN" sz="6400" b="1" u="sng" dirty="0">
                <a:effectLst/>
                <a:ea typeface="Calibri" panose="020F0502020204030204" pitchFamily="34" charset="0"/>
                <a:cs typeface="Times New Roman" panose="02020603050405020304" pitchFamily="18" charset="0"/>
              </a:rPr>
              <a:t>The following are some of the safety measures against cybercrimes:</a:t>
            </a:r>
            <a:endParaRPr lang="en-IN" sz="6400" dirty="0">
              <a:effectLst/>
              <a:ea typeface="Calibri" panose="020F0502020204030204" pitchFamily="34" charset="0"/>
              <a:cs typeface="Times New Roman" panose="02020603050405020304" pitchFamily="18" charset="0"/>
            </a:endParaRPr>
          </a:p>
          <a:p>
            <a:pPr>
              <a:lnSpc>
                <a:spcPct val="107000"/>
              </a:lnSpc>
              <a:spcAft>
                <a:spcPts val="800"/>
              </a:spcAft>
            </a:pPr>
            <a:r>
              <a:rPr lang="en-IN" sz="4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 very strong password. Avoid date of birth, family names and such familiar hints.</a:t>
            </a:r>
            <a:endParaRPr lang="en-IN"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4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2.Never disclose or correspond on the internet about your personal details etc to unknown persons.</a:t>
            </a:r>
            <a:endParaRPr lang="en-IN"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4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3.Avoid giving details of your travel plans and family photos etc on the social media and the details may move from your contact persons on the social media to another and another and it is endless.</a:t>
            </a:r>
            <a:endParaRPr lang="en-IN"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4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4.Avoid to keep your location is “ON” all the time.</a:t>
            </a:r>
            <a:endParaRPr lang="en-IN"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4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5.Use strong trusted and original anti-virus software to protect your systems.</a:t>
            </a:r>
            <a:endParaRPr lang="en-IN"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4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6.Never do financial transactions etc on unsecured public Wi-Fi at airports/hotels/restaurants /railway stations etc just because it is free. You may regret latter!!</a:t>
            </a:r>
            <a:endParaRPr lang="en-IN"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4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7.Keep an eye on children using internet at home.</a:t>
            </a:r>
            <a:endParaRPr lang="en-IN"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4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Never send your credit and debit card details over internet to unknown or unsecure websites. Double confirm whether the websites are genuine.</a:t>
            </a:r>
            <a:endParaRPr lang="en-IN"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4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9.Report any cybercrime immediately to police.</a:t>
            </a:r>
            <a:endParaRPr lang="en-IN"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4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10.Get your computers and hardware checked from time to time.</a:t>
            </a:r>
            <a:endParaRPr lang="en-IN"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4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11.Never share your passwords with anyone, even the most known and dear friends or relations.</a:t>
            </a:r>
            <a:endParaRPr lang="en-IN"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4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Always protect your data in external storage devises.</a:t>
            </a:r>
            <a:endParaRPr lang="en-IN" sz="4800" dirty="0">
              <a:effectLst/>
              <a:latin typeface="Calibri" panose="020F0502020204030204" pitchFamily="34" charset="0"/>
              <a:ea typeface="Calibri" panose="020F0502020204030204" pitchFamily="34" charset="0"/>
              <a:cs typeface="Calibri" panose="020F0502020204030204" pitchFamily="34" charset="0"/>
            </a:endParaRPr>
          </a:p>
          <a:p>
            <a:r>
              <a:rPr lang="en-IN" sz="4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Do net get carried away by e-mails from supposed to be known or unknown persons asking for monies or open attachments purported to be from your bankers/suppliers or customers unless otherwise the same double checked</a:t>
            </a:r>
            <a:endParaRPr lang="en-IN"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5316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5040-3F44-48E5-8FD8-03230CE4E89D}"/>
              </a:ext>
            </a:extLst>
          </p:cNvPr>
          <p:cNvSpPr>
            <a:spLocks noGrp="1"/>
          </p:cNvSpPr>
          <p:nvPr>
            <p:ph type="title"/>
          </p:nvPr>
        </p:nvSpPr>
        <p:spPr>
          <a:solidFill>
            <a:schemeClr val="accent5">
              <a:lumMod val="60000"/>
              <a:lumOff val="40000"/>
            </a:schemeClr>
          </a:solidFill>
        </p:spPr>
        <p:txBody>
          <a:bodyPr>
            <a:normAutofit/>
          </a:bodyPr>
          <a:lstStyle/>
          <a:p>
            <a:r>
              <a:rPr lang="en-US" sz="2800" dirty="0">
                <a:solidFill>
                  <a:srgbClr val="FF0000"/>
                </a:solidFill>
                <a:latin typeface="+mn-lt"/>
              </a:rPr>
              <a:t>                         Cyber Law In India and abroad…</a:t>
            </a:r>
            <a:endParaRPr lang="en-IN" sz="2800" dirty="0">
              <a:solidFill>
                <a:srgbClr val="FF0000"/>
              </a:solidFill>
              <a:latin typeface="+mn-lt"/>
            </a:endParaRPr>
          </a:p>
        </p:txBody>
      </p:sp>
      <p:sp>
        <p:nvSpPr>
          <p:cNvPr id="3" name="Content Placeholder 2">
            <a:extLst>
              <a:ext uri="{FF2B5EF4-FFF2-40B4-BE49-F238E27FC236}">
                <a16:creationId xmlns:a16="http://schemas.microsoft.com/office/drawing/2014/main" id="{11C028FF-264C-49B8-8412-ACF0AADD54B0}"/>
              </a:ext>
            </a:extLst>
          </p:cNvPr>
          <p:cNvSpPr>
            <a:spLocks noGrp="1"/>
          </p:cNvSpPr>
          <p:nvPr>
            <p:ph idx="1"/>
          </p:nvPr>
        </p:nvSpPr>
        <p:spPr>
          <a:xfrm>
            <a:off x="838200" y="1825625"/>
            <a:ext cx="10515600" cy="3365353"/>
          </a:xfrm>
          <a:solidFill>
            <a:schemeClr val="accent5">
              <a:lumMod val="60000"/>
              <a:lumOff val="40000"/>
            </a:schemeClr>
          </a:solidFill>
        </p:spPr>
        <p:txBody>
          <a:bodyPr>
            <a:normAutofit/>
          </a:bodyPr>
          <a:lstStyle/>
          <a:p>
            <a:pPr>
              <a:buFont typeface="Wingdings" panose="05000000000000000000" pitchFamily="2" charset="2"/>
              <a:buChar char="v"/>
            </a:pPr>
            <a:r>
              <a:rPr lang="en-US" sz="1800" dirty="0">
                <a:solidFill>
                  <a:srgbClr val="4D5156"/>
                </a:solidFill>
                <a:cs typeface="Calibri" panose="020F0502020204030204" pitchFamily="34" charset="0"/>
              </a:rPr>
              <a:t>Cyber law is the legal right dealing with mass communications via internet. It dictated ethics on internet. Also it deals with unethical practices and brings an awareness about unethical practices over internet against any form of threats. Deals with Cyber terrorism ,credit card frauds ,pornography etc.</a:t>
            </a:r>
          </a:p>
          <a:p>
            <a:pPr>
              <a:buFont typeface="Wingdings" panose="05000000000000000000" pitchFamily="2" charset="2"/>
              <a:buChar char="v"/>
            </a:pPr>
            <a:r>
              <a:rPr lang="en-US" sz="1800" dirty="0">
                <a:solidFill>
                  <a:srgbClr val="4D5156"/>
                </a:solidFill>
                <a:cs typeface="Calibri" panose="020F0502020204030204" pitchFamily="34" charset="0"/>
              </a:rPr>
              <a:t>According to UNCTAD 79% countries have legislation to deal with cyber crimes,13% have no legislation are-Belarus,Syria,Libya,Chad,Eritrea,CentralAfricanRepublic,Congo,Gabon,Somalia,Namibia,Suriname,Gyuana and Bolivia, Liberia, Guinea-Bissau . There are 5% with Draft legislation.</a:t>
            </a:r>
            <a:endParaRPr lang="en-US" sz="1800" dirty="0">
              <a:cs typeface="Calibri" panose="020F0502020204030204" pitchFamily="34" charset="0"/>
            </a:endParaRPr>
          </a:p>
          <a:p>
            <a:pPr>
              <a:buFont typeface="Wingdings" panose="05000000000000000000" pitchFamily="2" charset="2"/>
              <a:buChar char="v"/>
            </a:pPr>
            <a:r>
              <a:rPr lang="en-US" sz="1800" dirty="0">
                <a:latin typeface="Calibri" panose="020F0502020204030204" pitchFamily="34" charset="0"/>
                <a:cs typeface="Calibri" panose="020F0502020204030204" pitchFamily="34" charset="0"/>
              </a:rPr>
              <a:t>Thus there are appropriate laws in 79% country to deal with the  Cyber crimes and Frauds.</a:t>
            </a:r>
          </a:p>
          <a:p>
            <a:pPr>
              <a:buFont typeface="Wingdings" panose="05000000000000000000" pitchFamily="2" charset="2"/>
              <a:buChar char="v"/>
            </a:pPr>
            <a:r>
              <a:rPr lang="en-US" sz="1800" dirty="0">
                <a:latin typeface="Calibri" panose="020F0502020204030204" pitchFamily="34" charset="0"/>
                <a:cs typeface="Calibri" panose="020F0502020204030204" pitchFamily="34" charset="0"/>
              </a:rPr>
              <a:t>In India mainly there is Information &amp; Technology Act. However there are other acts that deal with Frauds involving Cyber crime like Money Laundering Act,  Negotiable instruments Act and other State rules and regulations for monitoring CCTV etc all which are related in some context to cyber crimes and frauds.</a:t>
            </a: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endParaRPr lang="en-I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4509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F17DFF-378F-45EA-8840-B7C2C9155D02}"/>
              </a:ext>
            </a:extLst>
          </p:cNvPr>
          <p:cNvSpPr>
            <a:spLocks noGrp="1"/>
          </p:cNvSpPr>
          <p:nvPr>
            <p:ph type="title"/>
          </p:nvPr>
        </p:nvSpPr>
        <p:spPr>
          <a:xfrm>
            <a:off x="838200" y="352247"/>
            <a:ext cx="10515600" cy="2429590"/>
          </a:xfrm>
          <a:solidFill>
            <a:schemeClr val="accent5">
              <a:lumMod val="60000"/>
              <a:lumOff val="40000"/>
            </a:schemeClr>
          </a:solidFill>
          <a:effectLst>
            <a:glow rad="228600">
              <a:schemeClr val="accent4">
                <a:satMod val="175000"/>
                <a:alpha val="40000"/>
              </a:schemeClr>
            </a:glow>
            <a:softEdge rad="12700"/>
          </a:effectLst>
        </p:spPr>
        <p:txBody>
          <a:bodyPr>
            <a:normAutofit/>
          </a:bodyPr>
          <a:lstStyle/>
          <a:p>
            <a:r>
              <a:rPr lang="en-US" dirty="0"/>
              <a:t>    </a:t>
            </a:r>
            <a:r>
              <a:rPr lang="en-US" sz="2800" i="1" dirty="0">
                <a:solidFill>
                  <a:schemeClr val="accent5">
                    <a:lumMod val="50000"/>
                  </a:schemeClr>
                </a:solidFill>
                <a:latin typeface="+mn-lt"/>
              </a:rPr>
              <a:t>End of Lesson  FOUR   </a:t>
            </a:r>
            <a:br>
              <a:rPr lang="en-US" sz="3600" b="1" dirty="0">
                <a:solidFill>
                  <a:schemeClr val="accent1">
                    <a:lumMod val="50000"/>
                  </a:schemeClr>
                </a:solidFill>
                <a:latin typeface="Lucida Calligraphy" panose="03010101010101010101" pitchFamily="66" charset="0"/>
              </a:rPr>
            </a:br>
            <a:r>
              <a:rPr lang="en-US" sz="3600" b="1" dirty="0">
                <a:solidFill>
                  <a:schemeClr val="accent1">
                    <a:lumMod val="50000"/>
                  </a:schemeClr>
                </a:solidFill>
                <a:latin typeface="Lucida Calligraphy" panose="03010101010101010101" pitchFamily="66" charset="0"/>
              </a:rPr>
              <a:t>        </a:t>
            </a:r>
            <a:br>
              <a:rPr lang="en-US" sz="3600" b="1" dirty="0">
                <a:solidFill>
                  <a:schemeClr val="accent1">
                    <a:lumMod val="50000"/>
                  </a:schemeClr>
                </a:solidFill>
                <a:latin typeface="Lucida Calligraphy" panose="03010101010101010101" pitchFamily="66" charset="0"/>
              </a:rPr>
            </a:br>
            <a:r>
              <a:rPr lang="en-US" sz="3200" b="1" i="1" dirty="0">
                <a:solidFill>
                  <a:schemeClr val="accent1">
                    <a:lumMod val="50000"/>
                  </a:schemeClr>
                </a:solidFill>
                <a:latin typeface="Lucida Calligraphy" panose="03010101010101010101" pitchFamily="66" charset="0"/>
              </a:rPr>
              <a:t>CYBER FRAUDS &amp; Crimes</a:t>
            </a:r>
            <a:endParaRPr lang="en-IN" sz="3200" b="1" i="1" dirty="0">
              <a:solidFill>
                <a:schemeClr val="accent1">
                  <a:lumMod val="50000"/>
                </a:schemeClr>
              </a:solidFill>
              <a:latin typeface="Lucida Calligraphy" panose="03010101010101010101" pitchFamily="66" charset="0"/>
            </a:endParaRPr>
          </a:p>
        </p:txBody>
      </p:sp>
      <p:pic>
        <p:nvPicPr>
          <p:cNvPr id="6" name="Picture 2" descr="Thank You Stock Photos, Pictures &amp; Royalty-Free Images">
            <a:extLst>
              <a:ext uri="{FF2B5EF4-FFF2-40B4-BE49-F238E27FC236}">
                <a16:creationId xmlns:a16="http://schemas.microsoft.com/office/drawing/2014/main" id="{F9DA54DE-99DE-453B-A0FF-482B4A338856}"/>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2614411" y="3583709"/>
            <a:ext cx="6220496" cy="2922043"/>
          </a:xfrm>
          <a:prstGeom prst="ellipse">
            <a:avLst/>
          </a:prstGeom>
          <a:solidFill>
            <a:schemeClr val="accent6">
              <a:lumMod val="40000"/>
              <a:lumOff val="60000"/>
            </a:schemeClr>
          </a:solidFill>
          <a:ln>
            <a:noFill/>
          </a:ln>
          <a:effectLst>
            <a:softEdge rad="112500"/>
          </a:effectLst>
          <a:scene3d>
            <a:camera prst="isometricOffAxis2Left"/>
            <a:lightRig rig="threePt" dir="t"/>
          </a:scene3d>
        </p:spPr>
      </p:pic>
      <p:pic>
        <p:nvPicPr>
          <p:cNvPr id="5" name="Picture 4" descr="Image result for worms in computer terminology">
            <a:extLst>
              <a:ext uri="{FF2B5EF4-FFF2-40B4-BE49-F238E27FC236}">
                <a16:creationId xmlns:a16="http://schemas.microsoft.com/office/drawing/2014/main" id="{C65283F3-3BA5-48DD-8453-CB0B90496064}"/>
              </a:ext>
            </a:extLst>
          </p:cNvPr>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173532" y="656823"/>
            <a:ext cx="3709116" cy="1738647"/>
          </a:xfrm>
          <a:prstGeom prst="ellipse">
            <a:avLst/>
          </a:prstGeom>
          <a:solidFill>
            <a:schemeClr val="accent5">
              <a:lumMod val="60000"/>
              <a:lumOff val="40000"/>
            </a:schemeClr>
          </a:solidFill>
          <a:ln>
            <a:noFill/>
          </a:ln>
          <a:effectLst>
            <a:softEdge rad="112500"/>
          </a:effectLst>
        </p:spPr>
      </p:pic>
    </p:spTree>
    <p:extLst>
      <p:ext uri="{BB962C8B-B14F-4D97-AF65-F5344CB8AC3E}">
        <p14:creationId xmlns:p14="http://schemas.microsoft.com/office/powerpoint/2010/main" val="3142396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1418-4009-471A-9175-43776AFC0229}"/>
              </a:ext>
            </a:extLst>
          </p:cNvPr>
          <p:cNvSpPr>
            <a:spLocks noGrp="1"/>
          </p:cNvSpPr>
          <p:nvPr>
            <p:ph type="title"/>
          </p:nvPr>
        </p:nvSpPr>
        <p:spPr>
          <a:solidFill>
            <a:schemeClr val="accent5">
              <a:lumMod val="60000"/>
              <a:lumOff val="40000"/>
            </a:schemeClr>
          </a:solidFill>
          <a:effectLst>
            <a:glow rad="101600">
              <a:srgbClr val="FF0000">
                <a:alpha val="60000"/>
              </a:srgbClr>
            </a:glow>
          </a:effectLst>
        </p:spPr>
        <p:txBody>
          <a:bodyPr>
            <a:normAutofit/>
          </a:bodyPr>
          <a:lstStyle/>
          <a:p>
            <a:r>
              <a:rPr lang="en-US" sz="2800" dirty="0">
                <a:latin typeface="+mn-lt"/>
              </a:rPr>
              <a:t>                         CYBER CRIME FRAUDS –LESSON FOUR</a:t>
            </a:r>
            <a:br>
              <a:rPr lang="en-US" sz="2800" dirty="0">
                <a:latin typeface="+mn-lt"/>
              </a:rPr>
            </a:br>
            <a:r>
              <a:rPr lang="en-US" sz="2800" dirty="0">
                <a:latin typeface="+mn-lt"/>
              </a:rPr>
              <a:t> </a:t>
            </a:r>
            <a:r>
              <a:rPr lang="en-US" sz="2000" dirty="0">
                <a:solidFill>
                  <a:srgbClr val="FF0000"/>
                </a:solidFill>
                <a:latin typeface="+mn-lt"/>
              </a:rPr>
              <a:t>Cyber </a:t>
            </a:r>
            <a:r>
              <a:rPr lang="en-IN" sz="2000" dirty="0">
                <a:solidFill>
                  <a:srgbClr val="FF0000"/>
                </a:solidFill>
                <a:effectLst/>
                <a:latin typeface="+mn-lt"/>
                <a:ea typeface="Times New Roman" panose="02020603050405020304" pitchFamily="18" charset="0"/>
              </a:rPr>
              <a:t>Frauds have become a global challenge specially with the development of Technology</a:t>
            </a:r>
            <a:endParaRPr lang="en-IN" sz="2000" dirty="0">
              <a:solidFill>
                <a:srgbClr val="FF0000"/>
              </a:solidFill>
              <a:latin typeface="+mn-lt"/>
            </a:endParaRPr>
          </a:p>
        </p:txBody>
      </p:sp>
      <p:sp>
        <p:nvSpPr>
          <p:cNvPr id="3" name="Content Placeholder 2">
            <a:extLst>
              <a:ext uri="{FF2B5EF4-FFF2-40B4-BE49-F238E27FC236}">
                <a16:creationId xmlns:a16="http://schemas.microsoft.com/office/drawing/2014/main" id="{7C807EEB-1D5A-4CE3-A8BD-5A65F0325E0A}"/>
              </a:ext>
            </a:extLst>
          </p:cNvPr>
          <p:cNvSpPr>
            <a:spLocks noGrp="1"/>
          </p:cNvSpPr>
          <p:nvPr>
            <p:ph idx="1"/>
          </p:nvPr>
        </p:nvSpPr>
        <p:spPr>
          <a:xfrm>
            <a:off x="838200" y="1854558"/>
            <a:ext cx="10515600" cy="4638317"/>
          </a:xfrm>
          <a:solidFill>
            <a:schemeClr val="accent5">
              <a:lumMod val="60000"/>
              <a:lumOff val="40000"/>
            </a:schemeClr>
          </a:solidFill>
          <a:effectLst>
            <a:glow rad="101600">
              <a:srgbClr val="FF0000">
                <a:alpha val="60000"/>
              </a:srgbClr>
            </a:glow>
          </a:effectLst>
        </p:spPr>
        <p:txBody>
          <a:bodyPr>
            <a:normAutofit/>
          </a:bodyPr>
          <a:lstStyle/>
          <a:p>
            <a:pPr>
              <a:buFont typeface="Wingdings" panose="05000000000000000000" pitchFamily="2" charset="2"/>
              <a:buChar char="Ø"/>
            </a:pPr>
            <a:endParaRPr lang="en-IN" dirty="0">
              <a:solidFill>
                <a:schemeClr val="accent5">
                  <a:lumMod val="50000"/>
                </a:schemeClr>
              </a:solidFill>
            </a:endParaRPr>
          </a:p>
          <a:p>
            <a:pPr marL="0" indent="0">
              <a:buNone/>
            </a:pPr>
            <a:endParaRPr lang="en-IN" dirty="0">
              <a:solidFill>
                <a:schemeClr val="accent5">
                  <a:lumMod val="50000"/>
                </a:schemeClr>
              </a:solidFill>
            </a:endParaRPr>
          </a:p>
          <a:p>
            <a:pPr>
              <a:buFont typeface="Wingdings" panose="05000000000000000000" pitchFamily="2" charset="2"/>
              <a:buChar char="Ø"/>
            </a:pPr>
            <a:endParaRPr lang="en-IN" dirty="0">
              <a:solidFill>
                <a:schemeClr val="accent5">
                  <a:lumMod val="50000"/>
                </a:schemeClr>
              </a:solidFill>
            </a:endParaRPr>
          </a:p>
          <a:p>
            <a:pPr>
              <a:buFont typeface="Wingdings" panose="05000000000000000000" pitchFamily="2" charset="2"/>
              <a:buChar char="Ø"/>
            </a:pPr>
            <a:endParaRPr lang="en-IN" dirty="0">
              <a:solidFill>
                <a:schemeClr val="accent5">
                  <a:lumMod val="50000"/>
                </a:schemeClr>
              </a:solidFill>
            </a:endParaRPr>
          </a:p>
          <a:p>
            <a:pPr>
              <a:buFont typeface="Wingdings" panose="05000000000000000000" pitchFamily="2" charset="2"/>
              <a:buChar char="Ø"/>
            </a:pPr>
            <a:endParaRPr lang="en-IN" dirty="0">
              <a:solidFill>
                <a:schemeClr val="accent5">
                  <a:lumMod val="50000"/>
                </a:schemeClr>
              </a:solidFill>
            </a:endParaRPr>
          </a:p>
          <a:p>
            <a:pPr>
              <a:buFont typeface="Wingdings" panose="05000000000000000000" pitchFamily="2" charset="2"/>
              <a:buChar char="Ø"/>
            </a:pPr>
            <a:r>
              <a:rPr lang="en-IN" sz="2000" dirty="0"/>
              <a:t>Lesson One:           Frauds in an overall perspective.</a:t>
            </a:r>
          </a:p>
          <a:p>
            <a:pPr>
              <a:buFont typeface="Wingdings" panose="05000000000000000000" pitchFamily="2" charset="2"/>
              <a:buChar char="Ø"/>
            </a:pPr>
            <a:r>
              <a:rPr lang="en-IN" sz="2000" dirty="0"/>
              <a:t>Lesson Two:           The concept of Frauds In Financial statements.</a:t>
            </a:r>
          </a:p>
          <a:p>
            <a:pPr>
              <a:buFont typeface="Wingdings" panose="05000000000000000000" pitchFamily="2" charset="2"/>
              <a:buChar char="Ø"/>
            </a:pPr>
            <a:r>
              <a:rPr lang="en-IN" sz="2000" dirty="0"/>
              <a:t>Lesson Three:         Whistle Blowers</a:t>
            </a:r>
          </a:p>
          <a:p>
            <a:pPr>
              <a:buFont typeface="Wingdings" panose="05000000000000000000" pitchFamily="2" charset="2"/>
              <a:buChar char="Ø"/>
            </a:pPr>
            <a:endParaRPr lang="en-IN" dirty="0"/>
          </a:p>
        </p:txBody>
      </p:sp>
      <p:pic>
        <p:nvPicPr>
          <p:cNvPr id="2050" name="Picture 2" descr="India stands third among top 20 cyber crime victims, says FBI ...">
            <a:extLst>
              <a:ext uri="{FF2B5EF4-FFF2-40B4-BE49-F238E27FC236}">
                <a16:creationId xmlns:a16="http://schemas.microsoft.com/office/drawing/2014/main" id="{53ECD0BD-6425-4C65-A48A-B7E782F2D9F0}"/>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3358" y="2671763"/>
            <a:ext cx="3142445" cy="20032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046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719D-3814-4D50-AAA7-CC7854965A18}"/>
              </a:ext>
            </a:extLst>
          </p:cNvPr>
          <p:cNvSpPr>
            <a:spLocks noGrp="1"/>
          </p:cNvSpPr>
          <p:nvPr>
            <p:ph type="title"/>
          </p:nvPr>
        </p:nvSpPr>
        <p:spPr>
          <a:xfrm>
            <a:off x="838200" y="244699"/>
            <a:ext cx="10515600" cy="1661374"/>
          </a:xfrm>
          <a:solidFill>
            <a:schemeClr val="accent5">
              <a:lumMod val="60000"/>
              <a:lumOff val="40000"/>
            </a:schemeClr>
          </a:solidFill>
          <a:effectLst>
            <a:glow rad="101600">
              <a:srgbClr val="FF0000">
                <a:alpha val="60000"/>
              </a:srgbClr>
            </a:glow>
          </a:effectLst>
        </p:spPr>
        <p:txBody>
          <a:bodyPr>
            <a:normAutofit/>
          </a:bodyPr>
          <a:lstStyle/>
          <a:p>
            <a:r>
              <a:rPr lang="en-US" sz="2800" dirty="0">
                <a:solidFill>
                  <a:srgbClr val="FF0000"/>
                </a:solidFill>
                <a:latin typeface="+mn-lt"/>
              </a:rPr>
              <a:t>Definition of Fraud &amp; Cyber Crime &amp; Frauds</a:t>
            </a:r>
            <a:r>
              <a:rPr lang="en-US" sz="3200" dirty="0">
                <a:solidFill>
                  <a:srgbClr val="FF0000"/>
                </a:solidFill>
                <a:latin typeface="+mn-lt"/>
              </a:rPr>
              <a:t>:</a:t>
            </a:r>
            <a:endParaRPr lang="en-IN" sz="3200" dirty="0">
              <a:solidFill>
                <a:srgbClr val="FF0000"/>
              </a:solidFill>
              <a:latin typeface="+mn-lt"/>
            </a:endParaRPr>
          </a:p>
        </p:txBody>
      </p:sp>
      <p:sp>
        <p:nvSpPr>
          <p:cNvPr id="3" name="Content Placeholder 2">
            <a:extLst>
              <a:ext uri="{FF2B5EF4-FFF2-40B4-BE49-F238E27FC236}">
                <a16:creationId xmlns:a16="http://schemas.microsoft.com/office/drawing/2014/main" id="{D28346CC-300A-45C8-8F95-2C38D31F76AF}"/>
              </a:ext>
            </a:extLst>
          </p:cNvPr>
          <p:cNvSpPr>
            <a:spLocks noGrp="1"/>
          </p:cNvSpPr>
          <p:nvPr>
            <p:ph idx="1"/>
          </p:nvPr>
        </p:nvSpPr>
        <p:spPr>
          <a:xfrm>
            <a:off x="838200" y="2537137"/>
            <a:ext cx="10515600" cy="3966693"/>
          </a:xfrm>
          <a:solidFill>
            <a:schemeClr val="accent5">
              <a:lumMod val="60000"/>
              <a:lumOff val="40000"/>
            </a:schemeClr>
          </a:solidFill>
          <a:effectLst>
            <a:glow rad="101600">
              <a:srgbClr val="FF0000">
                <a:alpha val="60000"/>
              </a:srgbClr>
            </a:glow>
          </a:effectLst>
        </p:spPr>
        <p:txBody>
          <a:bodyPr>
            <a:normAutofit/>
          </a:bodyPr>
          <a:lstStyle/>
          <a:p>
            <a:pPr marL="0" indent="0">
              <a:buNone/>
            </a:pPr>
            <a:endParaRPr lang="en-US" sz="2600" dirty="0">
              <a:solidFill>
                <a:schemeClr val="accent5">
                  <a:lumMod val="50000"/>
                </a:schemeClr>
              </a:solidFill>
            </a:endParaRPr>
          </a:p>
          <a:p>
            <a:pPr marL="0" indent="0">
              <a:buNone/>
            </a:pPr>
            <a:r>
              <a:rPr lang="en-US" sz="2200" u="sng" dirty="0"/>
              <a:t>Definition of Fraud:</a:t>
            </a:r>
            <a:br>
              <a:rPr lang="en-US" sz="2200" u="sng" dirty="0"/>
            </a:br>
            <a:endParaRPr lang="en-US" sz="2200" u="sng" dirty="0"/>
          </a:p>
          <a:p>
            <a:pPr marL="0" indent="0">
              <a:buNone/>
            </a:pPr>
            <a:r>
              <a:rPr lang="en-IN" sz="2200" dirty="0">
                <a:effectLst/>
                <a:ea typeface="Times New Roman" panose="02020603050405020304" pitchFamily="18" charset="0"/>
                <a:cs typeface="Times New Roman" panose="02020603050405020304" pitchFamily="18" charset="0"/>
              </a:rPr>
              <a:t>A Fraud is a deception by a person or group of persons to secure unfair or unlawful gain at the cost of “VICTIM” who Trusted such a person viz. the Fraudster.</a:t>
            </a:r>
            <a:br>
              <a:rPr lang="en-IN" sz="2200" dirty="0">
                <a:effectLst/>
                <a:ea typeface="Times New Roman" panose="02020603050405020304" pitchFamily="18" charset="0"/>
                <a:cs typeface="Times New Roman" panose="02020603050405020304" pitchFamily="18" charset="0"/>
              </a:rPr>
            </a:br>
            <a:br>
              <a:rPr lang="en-IN" sz="2200" dirty="0">
                <a:effectLst/>
                <a:ea typeface="Times New Roman" panose="02020603050405020304" pitchFamily="18" charset="0"/>
                <a:cs typeface="Times New Roman" panose="02020603050405020304" pitchFamily="18" charset="0"/>
              </a:rPr>
            </a:br>
            <a:r>
              <a:rPr lang="en-IN" sz="2200" dirty="0">
                <a:effectLst/>
                <a:ea typeface="Times New Roman" panose="02020603050405020304" pitchFamily="18" charset="0"/>
                <a:cs typeface="Times New Roman" panose="02020603050405020304" pitchFamily="18" charset="0"/>
              </a:rPr>
              <a:t> A false representation of a material fact, either a misstatement or omission, with knowledge that the representation is false with total disregard for truth.</a:t>
            </a:r>
            <a:br>
              <a:rPr lang="en-IN" sz="2400" dirty="0">
                <a:effectLst/>
                <a:ea typeface="Times New Roman" panose="02020603050405020304" pitchFamily="18" charset="0"/>
                <a:cs typeface="Times New Roman" panose="02020603050405020304" pitchFamily="18" charset="0"/>
              </a:rPr>
            </a:br>
            <a:br>
              <a:rPr lang="en-IN" sz="2400" i="1" dirty="0">
                <a:solidFill>
                  <a:schemeClr val="accent5">
                    <a:lumMod val="50000"/>
                  </a:schemeClr>
                </a:solidFill>
                <a:ea typeface="Times New Roman" panose="02020603050405020304" pitchFamily="18" charset="0"/>
                <a:cs typeface="Times New Roman" panose="02020603050405020304" pitchFamily="18" charset="0"/>
              </a:rPr>
            </a:br>
            <a:br>
              <a:rPr lang="en-IN" sz="2400" dirty="0">
                <a:solidFill>
                  <a:schemeClr val="accent5">
                    <a:lumMod val="50000"/>
                  </a:schemeClr>
                </a:solidFill>
                <a:effectLst/>
                <a:ea typeface="Times New Roman" panose="02020603050405020304" pitchFamily="18" charset="0"/>
                <a:cs typeface="Times New Roman" panose="02020603050405020304" pitchFamily="18" charset="0"/>
              </a:rPr>
            </a:br>
            <a:endParaRPr lang="en-IN" sz="2400" dirty="0"/>
          </a:p>
        </p:txBody>
      </p:sp>
      <p:pic>
        <p:nvPicPr>
          <p:cNvPr id="6" name="Picture 5">
            <a:extLst>
              <a:ext uri="{FF2B5EF4-FFF2-40B4-BE49-F238E27FC236}">
                <a16:creationId xmlns:a16="http://schemas.microsoft.com/office/drawing/2014/main" id="{5F01E2E4-C3EF-4F9E-86FB-3A7C9F5DC49B}"/>
              </a:ext>
            </a:extLst>
          </p:cNvPr>
          <p:cNvPicPr/>
          <p:nvPr/>
        </p:nvPicPr>
        <p:blipFill>
          <a:blip r:embed="rId2">
            <a:extLst>
              <a:ext uri="{28A0092B-C50C-407E-A947-70E740481C1C}">
                <a14:useLocalDpi xmlns:a14="http://schemas.microsoft.com/office/drawing/2010/main" val="0"/>
              </a:ext>
            </a:extLst>
          </a:blip>
          <a:stretch>
            <a:fillRect/>
          </a:stretch>
        </p:blipFill>
        <p:spPr>
          <a:xfrm>
            <a:off x="7469746" y="502275"/>
            <a:ext cx="3603876" cy="1068947"/>
          </a:xfrm>
          <a:prstGeom prst="ellipse">
            <a:avLst/>
          </a:prstGeom>
          <a:ln>
            <a:noFill/>
          </a:ln>
          <a:effectLst>
            <a:softEdge rad="112500"/>
          </a:effectLst>
        </p:spPr>
      </p:pic>
    </p:spTree>
    <p:extLst>
      <p:ext uri="{BB962C8B-B14F-4D97-AF65-F5344CB8AC3E}">
        <p14:creationId xmlns:p14="http://schemas.microsoft.com/office/powerpoint/2010/main" val="109156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1418-4009-471A-9175-43776AFC0229}"/>
              </a:ext>
            </a:extLst>
          </p:cNvPr>
          <p:cNvSpPr>
            <a:spLocks noGrp="1"/>
          </p:cNvSpPr>
          <p:nvPr>
            <p:ph type="title"/>
          </p:nvPr>
        </p:nvSpPr>
        <p:spPr>
          <a:xfrm>
            <a:off x="838200" y="199623"/>
            <a:ext cx="10515600" cy="1642056"/>
          </a:xfrm>
          <a:solidFill>
            <a:schemeClr val="accent5">
              <a:lumMod val="60000"/>
              <a:lumOff val="40000"/>
            </a:schemeClr>
          </a:solidFill>
          <a:effectLst>
            <a:glow rad="101600">
              <a:srgbClr val="FF0000">
                <a:alpha val="60000"/>
              </a:srgbClr>
            </a:glow>
          </a:effectLst>
        </p:spPr>
        <p:txBody>
          <a:bodyPr>
            <a:normAutofit/>
          </a:bodyPr>
          <a:lstStyle/>
          <a:p>
            <a:r>
              <a:rPr lang="en-US" sz="2800" dirty="0">
                <a:solidFill>
                  <a:schemeClr val="accent5">
                    <a:lumMod val="50000"/>
                  </a:schemeClr>
                </a:solidFill>
                <a:latin typeface="+mn-lt"/>
              </a:rPr>
              <a:t>     </a:t>
            </a:r>
            <a:r>
              <a:rPr lang="en-US" sz="2800" dirty="0">
                <a:solidFill>
                  <a:srgbClr val="FF0000"/>
                </a:solidFill>
                <a:latin typeface="+mn-lt"/>
              </a:rPr>
              <a:t>Contd.…..Definition of Cyber Crime Frauds </a:t>
            </a:r>
            <a:br>
              <a:rPr lang="en-US" sz="2800" dirty="0">
                <a:solidFill>
                  <a:schemeClr val="accent5">
                    <a:lumMod val="50000"/>
                  </a:schemeClr>
                </a:solidFill>
                <a:latin typeface="+mn-lt"/>
              </a:rPr>
            </a:br>
            <a:r>
              <a:rPr lang="en-US" sz="2800" dirty="0">
                <a:solidFill>
                  <a:schemeClr val="accent5">
                    <a:lumMod val="50000"/>
                  </a:schemeClr>
                </a:solidFill>
                <a:latin typeface="+mn-lt"/>
              </a:rPr>
              <a:t>     </a:t>
            </a:r>
            <a:endParaRPr lang="en-IN" sz="28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7C807EEB-1D5A-4CE3-A8BD-5A65F0325E0A}"/>
              </a:ext>
            </a:extLst>
          </p:cNvPr>
          <p:cNvSpPr>
            <a:spLocks noGrp="1"/>
          </p:cNvSpPr>
          <p:nvPr>
            <p:ph idx="1"/>
          </p:nvPr>
        </p:nvSpPr>
        <p:spPr>
          <a:xfrm>
            <a:off x="838200" y="2228045"/>
            <a:ext cx="10515600" cy="4056845"/>
          </a:xfrm>
          <a:solidFill>
            <a:schemeClr val="accent5">
              <a:lumMod val="60000"/>
              <a:lumOff val="40000"/>
            </a:schemeClr>
          </a:solidFill>
          <a:effectLst>
            <a:glow rad="101600">
              <a:srgbClr val="FF0000">
                <a:alpha val="60000"/>
              </a:srgbClr>
            </a:glow>
          </a:effectLst>
        </p:spPr>
        <p:txBody>
          <a:bodyPr>
            <a:noAutofit/>
          </a:bodyPr>
          <a:lstStyle/>
          <a:p>
            <a:pPr marL="0" indent="0">
              <a:buNone/>
            </a:pPr>
            <a:endParaRPr lang="en-IN" sz="2000" u="sng" dirty="0">
              <a:solidFill>
                <a:schemeClr val="accent5">
                  <a:lumMod val="50000"/>
                </a:schemeClr>
              </a:solidFill>
              <a:effectLst/>
              <a:latin typeface="+mn-lt"/>
              <a:ea typeface="Times New Roman" panose="02020603050405020304" pitchFamily="18" charset="0"/>
              <a:cs typeface="Times New Roman" panose="02020603050405020304" pitchFamily="18" charset="0"/>
            </a:endParaRPr>
          </a:p>
          <a:p>
            <a:pPr marL="0" indent="0">
              <a:buNone/>
            </a:pPr>
            <a:r>
              <a:rPr lang="en-IN" sz="2000" u="sng" dirty="0">
                <a:effectLst/>
                <a:latin typeface="+mn-lt"/>
                <a:ea typeface="Times New Roman" panose="02020603050405020304" pitchFamily="18" charset="0"/>
                <a:cs typeface="Times New Roman" panose="02020603050405020304" pitchFamily="18" charset="0"/>
              </a:rPr>
              <a:t>Definition of Cyber Crimes:</a:t>
            </a:r>
          </a:p>
          <a:p>
            <a:pPr>
              <a:buFont typeface="Wingdings" panose="05000000000000000000" pitchFamily="2" charset="2"/>
              <a:buChar char="Ø"/>
            </a:pPr>
            <a:r>
              <a:rPr lang="en-IN" sz="2000" dirty="0">
                <a:effectLst/>
                <a:latin typeface="+mn-lt"/>
                <a:ea typeface="Times New Roman" panose="02020603050405020304" pitchFamily="18" charset="0"/>
                <a:cs typeface="Times New Roman" panose="02020603050405020304" pitchFamily="18" charset="0"/>
              </a:rPr>
              <a:t>Cyber is the most modern weapon of choice, “in this age of Information &amp; Technology and Digitisation and online transacting and total dependency on computers and Global networks and availability of personal information as well organisation’s information on the web and other social media freely accessible to one and all.” </a:t>
            </a:r>
            <a:br>
              <a:rPr lang="en-IN" sz="2000" dirty="0">
                <a:effectLst/>
                <a:latin typeface="+mn-lt"/>
                <a:ea typeface="Times New Roman" panose="02020603050405020304" pitchFamily="18" charset="0"/>
                <a:cs typeface="Times New Roman" panose="02020603050405020304" pitchFamily="18" charset="0"/>
              </a:rPr>
            </a:br>
            <a:endParaRPr lang="en-IN" sz="2000" dirty="0">
              <a:effectLst/>
              <a:latin typeface="+mn-lt"/>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sz="2000" dirty="0">
                <a:effectLst/>
                <a:latin typeface="+mn-lt"/>
                <a:ea typeface="Times New Roman" panose="02020603050405020304" pitchFamily="18" charset="0"/>
              </a:rPr>
              <a:t>Cybercrimes though a new concept evolved with the technological development all over the world. </a:t>
            </a:r>
            <a:br>
              <a:rPr lang="en-IN" sz="2000" dirty="0">
                <a:effectLst/>
                <a:latin typeface="+mn-lt"/>
                <a:ea typeface="Times New Roman" panose="02020603050405020304" pitchFamily="18" charset="0"/>
                <a:cs typeface="Times New Roman" panose="02020603050405020304" pitchFamily="18" charset="0"/>
              </a:rPr>
            </a:br>
            <a:endParaRPr lang="en-IN" sz="2000" dirty="0">
              <a:effectLst/>
              <a:latin typeface="+mn-lt"/>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sz="2000" dirty="0">
                <a:effectLst/>
                <a:latin typeface="+mn-lt"/>
                <a:ea typeface="Times New Roman" panose="02020603050405020304" pitchFamily="18" charset="0"/>
                <a:cs typeface="Times New Roman" panose="02020603050405020304" pitchFamily="18" charset="0"/>
              </a:rPr>
              <a:t>Thus it means any crime that is related to computer or such other devise like mobile phones ,Internet etc.</a:t>
            </a:r>
            <a:br>
              <a:rPr lang="en-IN" sz="2400" dirty="0">
                <a:effectLst/>
                <a:latin typeface="+mn-lt"/>
                <a:ea typeface="Times New Roman" panose="02020603050405020304" pitchFamily="18" charset="0"/>
                <a:cs typeface="Times New Roman" panose="02020603050405020304" pitchFamily="18" charset="0"/>
              </a:rPr>
            </a:br>
            <a:br>
              <a:rPr lang="en-IN" sz="2400" dirty="0">
                <a:solidFill>
                  <a:schemeClr val="accent5">
                    <a:lumMod val="50000"/>
                  </a:schemeClr>
                </a:solidFill>
                <a:effectLst/>
                <a:latin typeface="+mn-lt"/>
                <a:ea typeface="Times New Roman" panose="02020603050405020304" pitchFamily="18" charset="0"/>
                <a:cs typeface="Times New Roman" panose="02020603050405020304" pitchFamily="18" charset="0"/>
              </a:rPr>
            </a:br>
            <a:endParaRPr lang="en-IN" sz="2400" dirty="0"/>
          </a:p>
        </p:txBody>
      </p:sp>
      <p:pic>
        <p:nvPicPr>
          <p:cNvPr id="4" name="Picture 3">
            <a:extLst>
              <a:ext uri="{FF2B5EF4-FFF2-40B4-BE49-F238E27FC236}">
                <a16:creationId xmlns:a16="http://schemas.microsoft.com/office/drawing/2014/main" id="{D2FA256F-0E5B-4279-971E-9B0E19D94088}"/>
              </a:ext>
            </a:extLst>
          </p:cNvPr>
          <p:cNvPicPr/>
          <p:nvPr/>
        </p:nvPicPr>
        <p:blipFill>
          <a:blip r:embed="rId2">
            <a:extLst>
              <a:ext uri="{28A0092B-C50C-407E-A947-70E740481C1C}">
                <a14:useLocalDpi xmlns:a14="http://schemas.microsoft.com/office/drawing/2010/main" val="0"/>
              </a:ext>
            </a:extLst>
          </a:blip>
          <a:stretch>
            <a:fillRect/>
          </a:stretch>
        </p:blipFill>
        <p:spPr>
          <a:xfrm>
            <a:off x="7611414" y="425003"/>
            <a:ext cx="3462208" cy="1197735"/>
          </a:xfrm>
          <a:prstGeom prst="ellipse">
            <a:avLst/>
          </a:prstGeom>
          <a:ln>
            <a:noFill/>
          </a:ln>
          <a:effectLst>
            <a:softEdge rad="112500"/>
          </a:effectLst>
        </p:spPr>
      </p:pic>
    </p:spTree>
    <p:extLst>
      <p:ext uri="{BB962C8B-B14F-4D97-AF65-F5344CB8AC3E}">
        <p14:creationId xmlns:p14="http://schemas.microsoft.com/office/powerpoint/2010/main" val="8770307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1418-4009-471A-9175-43776AFC0229}"/>
              </a:ext>
            </a:extLst>
          </p:cNvPr>
          <p:cNvSpPr>
            <a:spLocks noGrp="1"/>
          </p:cNvSpPr>
          <p:nvPr>
            <p:ph type="title"/>
          </p:nvPr>
        </p:nvSpPr>
        <p:spPr>
          <a:solidFill>
            <a:schemeClr val="accent5">
              <a:lumMod val="60000"/>
              <a:lumOff val="40000"/>
            </a:schemeClr>
          </a:solidFill>
          <a:effectLst>
            <a:glow rad="101600">
              <a:srgbClr val="FF0000">
                <a:alpha val="60000"/>
              </a:srgbClr>
            </a:glow>
          </a:effectLst>
        </p:spPr>
        <p:txBody>
          <a:bodyPr>
            <a:normAutofit/>
          </a:bodyPr>
          <a:lstStyle/>
          <a:p>
            <a:r>
              <a:rPr lang="en-US" sz="2400" dirty="0">
                <a:latin typeface="+mn-lt"/>
              </a:rPr>
              <a:t>     </a:t>
            </a:r>
            <a:r>
              <a:rPr lang="en-US" sz="2400" dirty="0">
                <a:solidFill>
                  <a:srgbClr val="FF0000"/>
                </a:solidFill>
                <a:latin typeface="+mn-lt"/>
              </a:rPr>
              <a:t>Stages of Cyber Attacks…..</a:t>
            </a:r>
            <a:endParaRPr lang="en-IN" sz="2400" dirty="0">
              <a:solidFill>
                <a:srgbClr val="FF0000"/>
              </a:solidFill>
              <a:latin typeface="+mn-lt"/>
            </a:endParaRPr>
          </a:p>
        </p:txBody>
      </p:sp>
      <p:sp>
        <p:nvSpPr>
          <p:cNvPr id="3" name="Content Placeholder 2">
            <a:extLst>
              <a:ext uri="{FF2B5EF4-FFF2-40B4-BE49-F238E27FC236}">
                <a16:creationId xmlns:a16="http://schemas.microsoft.com/office/drawing/2014/main" id="{7C807EEB-1D5A-4CE3-A8BD-5A65F0325E0A}"/>
              </a:ext>
            </a:extLst>
          </p:cNvPr>
          <p:cNvSpPr>
            <a:spLocks noGrp="1"/>
          </p:cNvSpPr>
          <p:nvPr>
            <p:ph idx="1"/>
          </p:nvPr>
        </p:nvSpPr>
        <p:spPr>
          <a:xfrm>
            <a:off x="838200" y="2073499"/>
            <a:ext cx="10515600" cy="4103464"/>
          </a:xfrm>
          <a:solidFill>
            <a:schemeClr val="accent5">
              <a:lumMod val="60000"/>
              <a:lumOff val="40000"/>
            </a:schemeClr>
          </a:solidFill>
          <a:effectLst>
            <a:glow rad="101600">
              <a:srgbClr val="FF0000">
                <a:alpha val="60000"/>
              </a:srgbClr>
            </a:glow>
          </a:effectLst>
        </p:spPr>
        <p:txBody>
          <a:bodyPr>
            <a:normAutofit/>
          </a:bodyPr>
          <a:lstStyle/>
          <a:p>
            <a:pPr>
              <a:buFont typeface="Wingdings" panose="05000000000000000000" pitchFamily="2" charset="2"/>
              <a:buChar char="v"/>
            </a:pPr>
            <a:endParaRPr lang="en-US" sz="2000" b="1" dirty="0">
              <a:solidFill>
                <a:schemeClr val="accent5">
                  <a:lumMod val="50000"/>
                </a:schemeClr>
              </a:solidFill>
            </a:endParaRPr>
          </a:p>
          <a:p>
            <a:pPr>
              <a:buFont typeface="Wingdings" panose="05000000000000000000" pitchFamily="2" charset="2"/>
              <a:buChar char="v"/>
            </a:pPr>
            <a:endParaRPr lang="en-US" sz="2000" b="1" dirty="0">
              <a:solidFill>
                <a:schemeClr val="accent5">
                  <a:lumMod val="50000"/>
                </a:schemeClr>
              </a:solidFill>
            </a:endParaRPr>
          </a:p>
          <a:p>
            <a:pPr>
              <a:buFont typeface="Wingdings" panose="05000000000000000000" pitchFamily="2" charset="2"/>
              <a:buChar char="v"/>
            </a:pPr>
            <a:r>
              <a:rPr lang="en-US" sz="2000" b="1" dirty="0"/>
              <a:t>Understanding these stages will help the organization to defend better:</a:t>
            </a:r>
          </a:p>
          <a:p>
            <a:pPr marL="0" indent="0">
              <a:buNone/>
            </a:pPr>
            <a:r>
              <a:rPr lang="en-US" sz="2000" dirty="0"/>
              <a:t>1.Survey 2.Delivery 3.Breach and 4.Affect.</a:t>
            </a:r>
          </a:p>
          <a:p>
            <a:pPr>
              <a:buFont typeface="Wingdings" panose="05000000000000000000" pitchFamily="2" charset="2"/>
              <a:buChar char="Ø"/>
            </a:pPr>
            <a:r>
              <a:rPr lang="en-US" sz="2000" dirty="0"/>
              <a:t>Survey: Investigating and analyzing available information and identify vulnerabilities.</a:t>
            </a:r>
          </a:p>
          <a:p>
            <a:pPr>
              <a:buFont typeface="Wingdings" panose="05000000000000000000" pitchFamily="2" charset="2"/>
              <a:buChar char="Ø"/>
            </a:pPr>
            <a:r>
              <a:rPr lang="en-US" sz="2000" dirty="0"/>
              <a:t>Delivery: Getting to the point in a system where a vulnerability can be exploited.</a:t>
            </a:r>
          </a:p>
          <a:p>
            <a:pPr>
              <a:buFont typeface="Wingdings" panose="05000000000000000000" pitchFamily="2" charset="2"/>
              <a:buChar char="Ø"/>
            </a:pPr>
            <a:r>
              <a:rPr lang="en-US" sz="2000" dirty="0"/>
              <a:t>Breach: Exploiting the vulnerability to gain some form of unauthorized access.</a:t>
            </a:r>
          </a:p>
          <a:p>
            <a:pPr>
              <a:buFont typeface="Wingdings" panose="05000000000000000000" pitchFamily="2" charset="2"/>
              <a:buChar char="Ø"/>
            </a:pPr>
            <a:r>
              <a:rPr lang="en-US" sz="2000" dirty="0"/>
              <a:t>Affect : Carrying out activities within a system that achieve the attacker’s goal.</a:t>
            </a:r>
            <a:endParaRPr lang="en-IN" sz="2000" dirty="0"/>
          </a:p>
        </p:txBody>
      </p:sp>
      <p:pic>
        <p:nvPicPr>
          <p:cNvPr id="5" name="Picture 4">
            <a:extLst>
              <a:ext uri="{FF2B5EF4-FFF2-40B4-BE49-F238E27FC236}">
                <a16:creationId xmlns:a16="http://schemas.microsoft.com/office/drawing/2014/main" id="{8BA241D0-E47A-43CA-9227-897F58723571}"/>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74535" y="463640"/>
            <a:ext cx="3945228" cy="1227048"/>
          </a:xfrm>
          <a:prstGeom prst="ellipse">
            <a:avLst/>
          </a:prstGeom>
          <a:ln>
            <a:noFill/>
          </a:ln>
          <a:effectLst>
            <a:softEdge rad="112500"/>
          </a:effectLst>
        </p:spPr>
      </p:pic>
    </p:spTree>
    <p:extLst>
      <p:ext uri="{BB962C8B-B14F-4D97-AF65-F5344CB8AC3E}">
        <p14:creationId xmlns:p14="http://schemas.microsoft.com/office/powerpoint/2010/main" val="4043268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1418-4009-471A-9175-43776AFC0229}"/>
              </a:ext>
            </a:extLst>
          </p:cNvPr>
          <p:cNvSpPr>
            <a:spLocks noGrp="1"/>
          </p:cNvSpPr>
          <p:nvPr>
            <p:ph type="title"/>
          </p:nvPr>
        </p:nvSpPr>
        <p:spPr>
          <a:solidFill>
            <a:schemeClr val="accent5">
              <a:lumMod val="60000"/>
              <a:lumOff val="40000"/>
            </a:schemeClr>
          </a:solidFill>
          <a:effectLst>
            <a:glow rad="101600">
              <a:srgbClr val="FF0000">
                <a:alpha val="60000"/>
              </a:srgbClr>
            </a:glow>
          </a:effectLst>
        </p:spPr>
        <p:txBody>
          <a:bodyPr>
            <a:normAutofit/>
          </a:bodyPr>
          <a:lstStyle/>
          <a:p>
            <a:r>
              <a:rPr lang="en-US" sz="2800" dirty="0">
                <a:latin typeface="+mn-lt"/>
              </a:rPr>
              <a:t>Various Types of Cyber Frauds/Crimes:</a:t>
            </a:r>
            <a:br>
              <a:rPr lang="en-US" sz="2800" dirty="0">
                <a:latin typeface="+mn-lt"/>
              </a:rPr>
            </a:br>
            <a:br>
              <a:rPr lang="en-US" sz="2800" dirty="0">
                <a:latin typeface="+mn-lt"/>
              </a:rPr>
            </a:br>
            <a:r>
              <a:rPr lang="en-US" sz="2200" dirty="0">
                <a:solidFill>
                  <a:srgbClr val="FF0000"/>
                </a:solidFill>
                <a:latin typeface="+mn-lt"/>
              </a:rPr>
              <a:t>The weakest link in the security chain is “People”</a:t>
            </a:r>
            <a:endParaRPr lang="en-IN" sz="2200" dirty="0">
              <a:solidFill>
                <a:srgbClr val="FF0000"/>
              </a:solidFill>
              <a:latin typeface="+mn-lt"/>
            </a:endParaRPr>
          </a:p>
        </p:txBody>
      </p:sp>
      <p:sp>
        <p:nvSpPr>
          <p:cNvPr id="3" name="Content Placeholder 2">
            <a:extLst>
              <a:ext uri="{FF2B5EF4-FFF2-40B4-BE49-F238E27FC236}">
                <a16:creationId xmlns:a16="http://schemas.microsoft.com/office/drawing/2014/main" id="{7C807EEB-1D5A-4CE3-A8BD-5A65F0325E0A}"/>
              </a:ext>
            </a:extLst>
          </p:cNvPr>
          <p:cNvSpPr>
            <a:spLocks noGrp="1"/>
          </p:cNvSpPr>
          <p:nvPr>
            <p:ph idx="1"/>
          </p:nvPr>
        </p:nvSpPr>
        <p:spPr>
          <a:xfrm>
            <a:off x="838200" y="2073499"/>
            <a:ext cx="10515600" cy="4288664"/>
          </a:xfrm>
          <a:solidFill>
            <a:schemeClr val="accent5">
              <a:lumMod val="60000"/>
              <a:lumOff val="40000"/>
            </a:schemeClr>
          </a:solidFill>
          <a:effectLst>
            <a:glow rad="101600">
              <a:srgbClr val="FF0000">
                <a:alpha val="60000"/>
              </a:srgbClr>
            </a:glow>
          </a:effectLst>
        </p:spPr>
        <p:txBody>
          <a:bodyPr>
            <a:normAutofit lnSpcReduction="10000"/>
          </a:bodyPr>
          <a:lstStyle/>
          <a:p>
            <a:pPr>
              <a:buFont typeface="Wingdings" panose="05000000000000000000" pitchFamily="2" charset="2"/>
              <a:buChar char="v"/>
            </a:pPr>
            <a:endParaRPr lang="en-US" sz="2000" dirty="0"/>
          </a:p>
          <a:p>
            <a:pPr>
              <a:buFont typeface="Wingdings" panose="05000000000000000000" pitchFamily="2" charset="2"/>
              <a:buChar char="v"/>
            </a:pPr>
            <a:r>
              <a:rPr lang="en-US" sz="2000" b="1" u="sng" dirty="0"/>
              <a:t>The following are the various types of Cyber Crimes/ Frauds and how they are done:</a:t>
            </a:r>
          </a:p>
          <a:p>
            <a:pPr>
              <a:buFont typeface="Wingdings" panose="05000000000000000000" pitchFamily="2" charset="2"/>
              <a:buChar char="Ø"/>
            </a:pPr>
            <a:r>
              <a:rPr lang="en-US" sz="2000" dirty="0"/>
              <a:t>1.COVID 19 Frauds online</a:t>
            </a:r>
          </a:p>
          <a:p>
            <a:pPr>
              <a:buFont typeface="Wingdings" panose="05000000000000000000" pitchFamily="2" charset="2"/>
              <a:buChar char="Ø"/>
            </a:pPr>
            <a:r>
              <a:rPr lang="en-US" sz="2000" dirty="0"/>
              <a:t>2.Social Engineering </a:t>
            </a:r>
          </a:p>
          <a:p>
            <a:pPr>
              <a:buFont typeface="Wingdings" panose="05000000000000000000" pitchFamily="2" charset="2"/>
              <a:buChar char="Ø"/>
            </a:pPr>
            <a:r>
              <a:rPr lang="en-US" sz="2000" dirty="0"/>
              <a:t>3.Phishing e-mails/ Smising / Vishing</a:t>
            </a:r>
          </a:p>
          <a:p>
            <a:pPr>
              <a:buFont typeface="Wingdings" panose="05000000000000000000" pitchFamily="2" charset="2"/>
              <a:buChar char="Ø"/>
            </a:pPr>
            <a:r>
              <a:rPr lang="en-US" sz="2000" dirty="0"/>
              <a:t>4.Synthetic Identity Theft</a:t>
            </a:r>
          </a:p>
          <a:p>
            <a:pPr>
              <a:buFont typeface="Wingdings" panose="05000000000000000000" pitchFamily="2" charset="2"/>
              <a:buChar char="Ø"/>
            </a:pPr>
            <a:r>
              <a:rPr lang="en-US" sz="2000" dirty="0"/>
              <a:t>5.Cyber stalking</a:t>
            </a:r>
          </a:p>
          <a:p>
            <a:pPr>
              <a:buFont typeface="Wingdings" panose="05000000000000000000" pitchFamily="2" charset="2"/>
              <a:buChar char="Ø"/>
            </a:pPr>
            <a:r>
              <a:rPr lang="en-US" sz="2000" dirty="0"/>
              <a:t>6.Virus,Worms,Logic Bombs</a:t>
            </a:r>
          </a:p>
          <a:p>
            <a:pPr>
              <a:buFont typeface="Wingdings" panose="05000000000000000000" pitchFamily="2" charset="2"/>
              <a:buChar char="Ø"/>
            </a:pPr>
            <a:r>
              <a:rPr lang="en-US" sz="2000" dirty="0"/>
              <a:t>7.Malware</a:t>
            </a:r>
          </a:p>
          <a:p>
            <a:pPr>
              <a:buFont typeface="Wingdings" panose="05000000000000000000" pitchFamily="2" charset="2"/>
              <a:buChar char="Ø"/>
            </a:pPr>
            <a:r>
              <a:rPr lang="en-US" sz="2000" dirty="0"/>
              <a:t>8.DoS attacks</a:t>
            </a:r>
          </a:p>
          <a:p>
            <a:pPr>
              <a:buFont typeface="Wingdings" panose="05000000000000000000" pitchFamily="2" charset="2"/>
              <a:buChar char="Ø"/>
            </a:pPr>
            <a:r>
              <a:rPr lang="en-US" sz="2000" dirty="0"/>
              <a:t>9.Hacking</a:t>
            </a:r>
            <a:endParaRPr lang="en-IN" sz="2000" dirty="0"/>
          </a:p>
        </p:txBody>
      </p:sp>
      <p:pic>
        <p:nvPicPr>
          <p:cNvPr id="5" name="Picture 4">
            <a:extLst>
              <a:ext uri="{FF2B5EF4-FFF2-40B4-BE49-F238E27FC236}">
                <a16:creationId xmlns:a16="http://schemas.microsoft.com/office/drawing/2014/main" id="{2681E17A-FE57-422B-AB45-FA74261C45F8}"/>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24963" y="495837"/>
            <a:ext cx="2686050" cy="1062507"/>
          </a:xfrm>
          <a:prstGeom prst="ellipse">
            <a:avLst/>
          </a:prstGeom>
          <a:ln>
            <a:noFill/>
          </a:ln>
          <a:effectLst>
            <a:softEdge rad="112500"/>
          </a:effectLst>
        </p:spPr>
      </p:pic>
    </p:spTree>
    <p:extLst>
      <p:ext uri="{BB962C8B-B14F-4D97-AF65-F5344CB8AC3E}">
        <p14:creationId xmlns:p14="http://schemas.microsoft.com/office/powerpoint/2010/main" val="4123970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1418-4009-471A-9175-43776AFC0229}"/>
              </a:ext>
            </a:extLst>
          </p:cNvPr>
          <p:cNvSpPr>
            <a:spLocks noGrp="1"/>
          </p:cNvSpPr>
          <p:nvPr>
            <p:ph type="title"/>
          </p:nvPr>
        </p:nvSpPr>
        <p:spPr>
          <a:xfrm>
            <a:off x="970189" y="321972"/>
            <a:ext cx="10170036" cy="1416676"/>
          </a:xfrm>
          <a:solidFill>
            <a:schemeClr val="accent5">
              <a:lumMod val="60000"/>
              <a:lumOff val="40000"/>
            </a:schemeClr>
          </a:solidFill>
          <a:effectLst>
            <a:glow rad="101600">
              <a:srgbClr val="FF0000">
                <a:alpha val="60000"/>
              </a:srgbClr>
            </a:glow>
          </a:effectLst>
        </p:spPr>
        <p:txBody>
          <a:bodyPr>
            <a:normAutofit/>
          </a:bodyPr>
          <a:lstStyle/>
          <a:p>
            <a:pPr marL="342900" indent="-342900">
              <a:buFont typeface="Wingdings" panose="05000000000000000000" pitchFamily="2" charset="2"/>
              <a:buChar char="v"/>
            </a:pPr>
            <a:r>
              <a:rPr lang="en-US" sz="2400" dirty="0">
                <a:latin typeface="+mn-lt"/>
              </a:rPr>
              <a:t>Brief description of  Cyber frauds:  </a:t>
            </a:r>
            <a:br>
              <a:rPr lang="en-US" sz="2400" dirty="0">
                <a:latin typeface="+mn-lt"/>
              </a:rPr>
            </a:br>
            <a:br>
              <a:rPr lang="en-US" sz="2400" dirty="0">
                <a:latin typeface="+mn-lt"/>
              </a:rPr>
            </a:br>
            <a:r>
              <a:rPr lang="en-US" sz="2400" dirty="0">
                <a:solidFill>
                  <a:srgbClr val="FF0000"/>
                </a:solidFill>
                <a:latin typeface="+mn-lt"/>
              </a:rPr>
              <a:t>         </a:t>
            </a:r>
            <a:r>
              <a:rPr lang="en-US" sz="2200" dirty="0">
                <a:solidFill>
                  <a:srgbClr val="FF0000"/>
                </a:solidFill>
                <a:latin typeface="Calibri" panose="020F0502020204030204" pitchFamily="34" charset="0"/>
                <a:cs typeface="Calibri" panose="020F0502020204030204" pitchFamily="34" charset="0"/>
              </a:rPr>
              <a:t>1. COVID 19 RELATED  FRAUDS</a:t>
            </a:r>
            <a:endParaRPr lang="en-IN" sz="2200"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C807EEB-1D5A-4CE3-A8BD-5A65F0325E0A}"/>
              </a:ext>
            </a:extLst>
          </p:cNvPr>
          <p:cNvSpPr>
            <a:spLocks noGrp="1"/>
          </p:cNvSpPr>
          <p:nvPr>
            <p:ph idx="1"/>
          </p:nvPr>
        </p:nvSpPr>
        <p:spPr>
          <a:xfrm>
            <a:off x="838200" y="2009103"/>
            <a:ext cx="10515600" cy="4655713"/>
          </a:xfrm>
          <a:solidFill>
            <a:schemeClr val="accent5">
              <a:lumMod val="60000"/>
              <a:lumOff val="40000"/>
            </a:schemeClr>
          </a:solidFill>
          <a:effectLst>
            <a:glow rad="101600">
              <a:srgbClr val="FF0000">
                <a:alpha val="60000"/>
              </a:srgbClr>
            </a:glow>
          </a:effectLst>
        </p:spPr>
        <p:txBody>
          <a:bodyPr>
            <a:normAutofit fontScale="92500" lnSpcReduction="10000"/>
          </a:bodyPr>
          <a:lstStyle/>
          <a:p>
            <a:pPr marL="0" indent="0">
              <a:buNone/>
            </a:pPr>
            <a:endParaRPr lang="en-US" sz="2000" b="1" dirty="0"/>
          </a:p>
          <a:p>
            <a:pPr>
              <a:buFont typeface="Wingdings" panose="05000000000000000000" pitchFamily="2" charset="2"/>
              <a:buChar char="v"/>
            </a:pPr>
            <a:r>
              <a:rPr lang="en-US" sz="1900" dirty="0">
                <a:latin typeface="Calibri" panose="020F0502020204030204" pitchFamily="34" charset="0"/>
                <a:cs typeface="Calibri" panose="020F0502020204030204" pitchFamily="34" charset="0"/>
              </a:rPr>
              <a:t>The deadly pandemic that broke out in December 2019 ,has given an opportunity to fraudsters to make use of the fearful situation by trying to sell at less rates safety items, equipment etc. even without stocks .COVID19 is a Pandemic that as spread to all the countries across the world and as on date 18.8 Million cases with deaths of about 70K.</a:t>
            </a:r>
          </a:p>
          <a:p>
            <a:pPr>
              <a:buFont typeface="Wingdings" panose="05000000000000000000" pitchFamily="2" charset="2"/>
              <a:buChar char="ü"/>
            </a:pPr>
            <a:r>
              <a:rPr lang="en-US" sz="1900" dirty="0">
                <a:latin typeface="Calibri" panose="020F0502020204030204" pitchFamily="34" charset="0"/>
                <a:cs typeface="Calibri" panose="020F0502020204030204" pitchFamily="34" charset="0"/>
              </a:rPr>
              <a:t>NGOs and other religious groups are engaged in providing relief to the needy and it has become easier for the new type of frauds to be perpetrated by fraudsters by misrepresenting such organizations and duping people by way of collecting donations.</a:t>
            </a:r>
          </a:p>
          <a:p>
            <a:pPr>
              <a:buFont typeface="Wingdings" panose="05000000000000000000" pitchFamily="2" charset="2"/>
              <a:buChar char="ü"/>
            </a:pPr>
            <a:r>
              <a:rPr lang="en-US" sz="1900" dirty="0">
                <a:latin typeface="Calibri" panose="020F0502020204030204" pitchFamily="34" charset="0"/>
                <a:cs typeface="Calibri" panose="020F0502020204030204" pitchFamily="34" charset="0"/>
              </a:rPr>
              <a:t>There are job hunting scams ,as the pandemic has displaced ,many people, of their jobs, due to lack of business; the scamsters collect monies with promise to give jobs and disappear into thin air.</a:t>
            </a:r>
          </a:p>
          <a:p>
            <a:pPr>
              <a:buFont typeface="Wingdings" panose="05000000000000000000" pitchFamily="2" charset="2"/>
              <a:buChar char="ü"/>
            </a:pPr>
            <a:r>
              <a:rPr lang="en-US" sz="1900" dirty="0">
                <a:latin typeface="Calibri" panose="020F0502020204030204" pitchFamily="34" charset="0"/>
                <a:cs typeface="Calibri" panose="020F0502020204030204" pitchFamily="34" charset="0"/>
              </a:rPr>
              <a:t>As many governments have announced relief measures, differing bank loans etc, there started fake “Agents” collecting money in the guise of doing the LYC and other paper work for availing such benefits.</a:t>
            </a:r>
          </a:p>
          <a:p>
            <a:pPr>
              <a:buFont typeface="Wingdings" panose="05000000000000000000" pitchFamily="2" charset="2"/>
              <a:buChar char="ü"/>
            </a:pPr>
            <a:r>
              <a:rPr lang="en-US" sz="1900" dirty="0">
                <a:latin typeface="Calibri" panose="020F0502020204030204" pitchFamily="34" charset="0"/>
                <a:cs typeface="Calibri" panose="020F0502020204030204" pitchFamily="34" charset="0"/>
              </a:rPr>
              <a:t>Insider frauds, as many employees are not getting paid salaries, or cut in salaries or loosing jobs.</a:t>
            </a:r>
          </a:p>
          <a:p>
            <a:pPr>
              <a:buFont typeface="Wingdings" panose="05000000000000000000" pitchFamily="2" charset="2"/>
              <a:buChar char="ü"/>
            </a:pPr>
            <a:r>
              <a:rPr lang="en-US" sz="1900" dirty="0">
                <a:latin typeface="Calibri" panose="020F0502020204030204" pitchFamily="34" charset="0"/>
                <a:cs typeface="Calibri" panose="020F0502020204030204" pitchFamily="34" charset="0"/>
              </a:rPr>
              <a:t>Fake medicines and fake anti-corona medicines or only sale &amp; no delivery.</a:t>
            </a:r>
          </a:p>
          <a:p>
            <a:pPr>
              <a:buFont typeface="Wingdings" panose="05000000000000000000" pitchFamily="2" charset="2"/>
              <a:buChar char="ü"/>
            </a:pPr>
            <a:r>
              <a:rPr lang="en-US" sz="1900" dirty="0">
                <a:latin typeface="Calibri" panose="020F0502020204030204" pitchFamily="34" charset="0"/>
                <a:cs typeface="Calibri" panose="020F0502020204030204" pitchFamily="34" charset="0"/>
              </a:rPr>
              <a:t>By hacking into mobiles, laptops, sextortion crimes on the younger generation using various apps. Instagram etc.</a:t>
            </a:r>
          </a:p>
          <a:p>
            <a:pPr>
              <a:buFont typeface="Wingdings" panose="05000000000000000000" pitchFamily="2" charset="2"/>
              <a:buChar char="ü"/>
            </a:pPr>
            <a:endParaRPr lang="en-US" sz="1900" dirty="0">
              <a:solidFill>
                <a:srgbClr val="000000"/>
              </a:solidFill>
              <a:latin typeface="Calibri" panose="020F0502020204030204" pitchFamily="34" charset="0"/>
              <a:cs typeface="Calibri" panose="020F0502020204030204" pitchFamily="34" charset="0"/>
            </a:endParaRPr>
          </a:p>
          <a:p>
            <a:pPr>
              <a:buFont typeface="Wingdings" panose="05000000000000000000" pitchFamily="2" charset="2"/>
              <a:buChar char="ü"/>
            </a:pPr>
            <a:endParaRPr lang="en-US" sz="2000" dirty="0">
              <a:solidFill>
                <a:srgbClr val="000000"/>
              </a:solidFill>
            </a:endParaRPr>
          </a:p>
          <a:p>
            <a:pPr>
              <a:buFont typeface="Wingdings" panose="05000000000000000000" pitchFamily="2" charset="2"/>
              <a:buChar char="ü"/>
            </a:pPr>
            <a:endParaRPr lang="en-US" sz="2000" dirty="0"/>
          </a:p>
          <a:p>
            <a:pPr marL="0" indent="0">
              <a:buNone/>
            </a:pPr>
            <a:endParaRPr lang="en-US" sz="2000" dirty="0"/>
          </a:p>
          <a:p>
            <a:endParaRPr lang="en-IN" dirty="0"/>
          </a:p>
        </p:txBody>
      </p:sp>
      <p:pic>
        <p:nvPicPr>
          <p:cNvPr id="4" name="Picture 2" descr="Avoiding COVID-19 scams - American Kidney Fund (AKF)">
            <a:extLst>
              <a:ext uri="{FF2B5EF4-FFF2-40B4-BE49-F238E27FC236}">
                <a16:creationId xmlns:a16="http://schemas.microsoft.com/office/drawing/2014/main" id="{6F258D03-0532-4712-A58E-341DAE7398F5}"/>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76563" y="321972"/>
            <a:ext cx="3683358" cy="14166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412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1418-4009-471A-9175-43776AFC0229}"/>
              </a:ext>
            </a:extLst>
          </p:cNvPr>
          <p:cNvSpPr>
            <a:spLocks noGrp="1"/>
          </p:cNvSpPr>
          <p:nvPr>
            <p:ph type="title"/>
          </p:nvPr>
        </p:nvSpPr>
        <p:spPr>
          <a:xfrm>
            <a:off x="838199" y="321972"/>
            <a:ext cx="10515599" cy="1725769"/>
          </a:xfrm>
          <a:solidFill>
            <a:schemeClr val="accent5">
              <a:lumMod val="60000"/>
              <a:lumOff val="40000"/>
            </a:schemeClr>
          </a:solidFill>
          <a:effectLst>
            <a:glow rad="101600">
              <a:srgbClr val="FF0000">
                <a:alpha val="60000"/>
              </a:srgbClr>
            </a:glow>
          </a:effectLst>
        </p:spPr>
        <p:txBody>
          <a:bodyPr>
            <a:normAutofit/>
          </a:bodyPr>
          <a:lstStyle/>
          <a:p>
            <a:pPr marL="342900" indent="-342900">
              <a:buFont typeface="Wingdings" panose="05000000000000000000" pitchFamily="2" charset="2"/>
              <a:buChar char="v"/>
            </a:pPr>
            <a:r>
              <a:rPr lang="en-US" sz="2400" dirty="0">
                <a:latin typeface="+mn-lt"/>
              </a:rPr>
              <a:t>Brief description of  Cyber frauds:</a:t>
            </a:r>
            <a:br>
              <a:rPr lang="en-US" sz="2400" dirty="0">
                <a:latin typeface="+mn-lt"/>
              </a:rPr>
            </a:br>
            <a:br>
              <a:rPr lang="en-US" sz="2400" dirty="0">
                <a:latin typeface="+mn-lt"/>
              </a:rPr>
            </a:br>
            <a:r>
              <a:rPr lang="en-US" sz="2400" dirty="0">
                <a:latin typeface="+mn-lt"/>
              </a:rPr>
              <a:t>     </a:t>
            </a:r>
            <a:r>
              <a:rPr lang="en-US" sz="2000" b="1" dirty="0">
                <a:solidFill>
                  <a:srgbClr val="FF0000"/>
                </a:solidFill>
                <a:latin typeface="+mn-lt"/>
              </a:rPr>
              <a:t>    </a:t>
            </a:r>
            <a:r>
              <a:rPr lang="en-US" sz="2200" b="1" dirty="0">
                <a:solidFill>
                  <a:srgbClr val="FF0000"/>
                </a:solidFill>
                <a:latin typeface="+mn-lt"/>
              </a:rPr>
              <a:t>2.</a:t>
            </a:r>
            <a:r>
              <a:rPr lang="en-US" sz="2200" dirty="0">
                <a:solidFill>
                  <a:srgbClr val="FF0000"/>
                </a:solidFill>
                <a:latin typeface="+mn-lt"/>
              </a:rPr>
              <a:t>SOCIAL ENGINEERING –PSYCHOLOGICAL MANIPULATION </a:t>
            </a:r>
            <a:endParaRPr lang="en-IN" sz="2200" dirty="0">
              <a:solidFill>
                <a:srgbClr val="FF0000"/>
              </a:solidFill>
              <a:latin typeface="+mn-lt"/>
            </a:endParaRPr>
          </a:p>
        </p:txBody>
      </p:sp>
      <p:sp>
        <p:nvSpPr>
          <p:cNvPr id="11" name="Content Placeholder 10">
            <a:extLst>
              <a:ext uri="{FF2B5EF4-FFF2-40B4-BE49-F238E27FC236}">
                <a16:creationId xmlns:a16="http://schemas.microsoft.com/office/drawing/2014/main" id="{6B1432DF-BFA5-4E8E-9CE4-B1D2B9E2E232}"/>
              </a:ext>
            </a:extLst>
          </p:cNvPr>
          <p:cNvSpPr>
            <a:spLocks noGrp="1"/>
          </p:cNvSpPr>
          <p:nvPr>
            <p:ph idx="1"/>
          </p:nvPr>
        </p:nvSpPr>
        <p:spPr>
          <a:xfrm>
            <a:off x="838200" y="2408348"/>
            <a:ext cx="10515600" cy="4127679"/>
          </a:xfrm>
          <a:solidFill>
            <a:schemeClr val="accent5">
              <a:lumMod val="60000"/>
              <a:lumOff val="40000"/>
            </a:schemeClr>
          </a:solidFill>
          <a:effectLst>
            <a:glow rad="101600">
              <a:srgbClr val="FF0000">
                <a:alpha val="60000"/>
              </a:srgbClr>
            </a:glow>
          </a:effectLst>
        </p:spPr>
        <p:txBody>
          <a:bodyPr>
            <a:noAutofit/>
          </a:bodyPr>
          <a:lstStyle/>
          <a:p>
            <a:pPr algn="just">
              <a:lnSpc>
                <a:spcPct val="200000"/>
              </a:lnSpc>
              <a:spcAft>
                <a:spcPts val="1000"/>
              </a:spcAft>
              <a:buFont typeface="Wingdings" panose="05000000000000000000" pitchFamily="2" charset="2"/>
              <a:buChar char="v"/>
            </a:pPr>
            <a:r>
              <a:rPr lang="en-IN" sz="2000" u="sng" dirty="0">
                <a:effectLst/>
                <a:ea typeface="Times New Roman" panose="02020603050405020304" pitchFamily="18" charset="0"/>
                <a:cs typeface="Times New Roman" panose="02020603050405020304" pitchFamily="18" charset="0"/>
              </a:rPr>
              <a:t>Social Engineering</a:t>
            </a:r>
            <a:r>
              <a:rPr lang="en-IN" sz="2000" dirty="0">
                <a:effectLst/>
                <a:ea typeface="Times New Roman" panose="02020603050405020304" pitchFamily="18" charset="0"/>
                <a:cs typeface="Times New Roman" panose="02020603050405020304" pitchFamily="18" charset="0"/>
              </a:rPr>
              <a:t>: </a:t>
            </a:r>
            <a:endParaRPr lang="en-IN" sz="2000" dirty="0">
              <a:ea typeface="Times New Roman" panose="02020603050405020304" pitchFamily="18" charset="0"/>
              <a:cs typeface="Times New Roman" panose="02020603050405020304" pitchFamily="18" charset="0"/>
            </a:endParaRPr>
          </a:p>
          <a:p>
            <a:pPr algn="just">
              <a:lnSpc>
                <a:spcPct val="200000"/>
              </a:lnSpc>
              <a:spcAft>
                <a:spcPts val="1000"/>
              </a:spcAft>
              <a:buFont typeface="Wingdings" panose="05000000000000000000" pitchFamily="2" charset="2"/>
              <a:buChar char="Ø"/>
            </a:pPr>
            <a:r>
              <a:rPr lang="en-IN" sz="2000" dirty="0">
                <a:effectLst/>
                <a:ea typeface="Times New Roman" panose="02020603050405020304" pitchFamily="18" charset="0"/>
                <a:cs typeface="Times New Roman" panose="02020603050405020304" pitchFamily="18" charset="0"/>
              </a:rPr>
              <a:t>This is one of the most widely used technique to commit cyber frauds-the vulnerable categories of Victims include, Elderly , Younger generation individuals.</a:t>
            </a:r>
          </a:p>
          <a:p>
            <a:pPr>
              <a:buFont typeface="Wingdings" panose="05000000000000000000" pitchFamily="2" charset="2"/>
              <a:buChar char="Ø"/>
            </a:pPr>
            <a:r>
              <a:rPr lang="en-IN" sz="2000" dirty="0">
                <a:effectLst/>
                <a:ea typeface="Times New Roman" panose="02020603050405020304" pitchFamily="18" charset="0"/>
              </a:rPr>
              <a:t>Social engineering involves manipulating individuals, to part with personal information, which can be used, for fraudulent purposes. It is an art by the criminals and thus exploit by manipulating individuals</a:t>
            </a:r>
            <a:endParaRPr lang="en-IN" sz="2000" dirty="0"/>
          </a:p>
          <a:p>
            <a:pPr>
              <a:buFont typeface="Wingdings" panose="05000000000000000000" pitchFamily="2" charset="2"/>
              <a:buChar char="Ø"/>
            </a:pPr>
            <a:r>
              <a:rPr lang="en-IN" sz="2000" dirty="0"/>
              <a:t>Social engineering is one of the main method by which cyber frauds/crimes are perpetrated. Insiders of an organisation are also responsible for assisting cyber criminals for committing these crimes.</a:t>
            </a:r>
          </a:p>
        </p:txBody>
      </p:sp>
      <p:pic>
        <p:nvPicPr>
          <p:cNvPr id="19" name="Picture 8" descr="Warning - The Most Effective Social Engineering Attacks">
            <a:extLst>
              <a:ext uri="{FF2B5EF4-FFF2-40B4-BE49-F238E27FC236}">
                <a16:creationId xmlns:a16="http://schemas.microsoft.com/office/drawing/2014/main" id="{ECF5D343-7F68-4573-9721-5B9B4D67486B}"/>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7753082" y="476518"/>
            <a:ext cx="3425780" cy="14810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16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3361</TotalTime>
  <Words>2957</Words>
  <Application>Microsoft Office PowerPoint</Application>
  <PresentationFormat>Widescreen</PresentationFormat>
  <Paragraphs>175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Lato</vt:lpstr>
      <vt:lpstr>Lucida Calligraphy</vt:lpstr>
      <vt:lpstr>Wingdings</vt:lpstr>
      <vt:lpstr>Office Theme</vt:lpstr>
      <vt:lpstr>          Lessons on Fraud Awareness  -(CYBER CRIME _ FRAUDS)                                                                                                      LESSON – I V</vt:lpstr>
      <vt:lpstr>Motto of a CYBER CRMINAL*********************</vt:lpstr>
      <vt:lpstr>                         CYBER CRIME FRAUDS –LESSON FOUR  Cyber Frauds have become a global challenge specially with the development of Technology</vt:lpstr>
      <vt:lpstr>Definition of Fraud &amp; Cyber Crime &amp; Frauds:</vt:lpstr>
      <vt:lpstr>     Contd.…..Definition of Cyber Crime Frauds       </vt:lpstr>
      <vt:lpstr>     Stages of Cyber Attacks…..</vt:lpstr>
      <vt:lpstr>Various Types of Cyber Frauds/Crimes:  The weakest link in the security chain is “People”</vt:lpstr>
      <vt:lpstr>Brief description of  Cyber frauds:             1. COVID 19 RELATED  FRAUDS</vt:lpstr>
      <vt:lpstr>Brief description of  Cyber frauds:           2.SOCIAL ENGINEERING –PSYCHOLOGICAL MANIPULATION </vt:lpstr>
      <vt:lpstr>Brief description of Cyber frauds:                 3.PHISHING  e-mails/ SMISHING / VISHING</vt:lpstr>
      <vt:lpstr>Brief description of  Cyber frauds:                                        4.SYNTHETIC IDENTITY THEFT:                                            </vt:lpstr>
      <vt:lpstr>Brief description of Cyber frauds:                                 5. CYBER STALKING</vt:lpstr>
      <vt:lpstr>     Brief description of  Cyber frauds:      6.CYBER  WARFARE  &amp; ESPIONAGE                                     </vt:lpstr>
      <vt:lpstr>      Brief description of Cyber frauds:                                                            7.Ransomeware, DDoS Attack, Botnets </vt:lpstr>
      <vt:lpstr>Brief description of Cyber frauds:                     8.Virus, Trojan horse, </vt:lpstr>
      <vt:lpstr>  Brief description of Cyber frauds:                     9. Logic Bombs, Worms,  </vt:lpstr>
      <vt:lpstr>Brief description of Cyber frauds:       10.HACKING &amp; HACKERS</vt:lpstr>
      <vt:lpstr>10.HACKING &amp; HACKERS……Contd…..</vt:lpstr>
      <vt:lpstr>CYBER-SECURITY: Be safe on the internet and pay attention to the precautions  and be sure not to become a “Victim” sooner or later to cybercrime.</vt:lpstr>
      <vt:lpstr>                     SAFETY TIPS AGAINST CYBER FRAUDS</vt:lpstr>
      <vt:lpstr>                         Cyber Law In India and abroad…</vt:lpstr>
      <vt:lpstr>    End of Lesson  FOUR             CYBER FRAUDS &amp; Crimes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Fraud Awareness  -(CYBER_FRAUDS)                                                                                          LESSON – I V</dc:title>
  <dc:creator>Kolluru Rao</dc:creator>
  <cp:lastModifiedBy>Kolluru Rao</cp:lastModifiedBy>
  <cp:revision>148</cp:revision>
  <dcterms:created xsi:type="dcterms:W3CDTF">2020-08-05T06:45:26Z</dcterms:created>
  <dcterms:modified xsi:type="dcterms:W3CDTF">2020-08-25T14:35:26Z</dcterms:modified>
</cp:coreProperties>
</file>