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72" r:id="rId6"/>
    <p:sldId id="262" r:id="rId7"/>
    <p:sldId id="27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57" r:id="rId17"/>
    <p:sldId id="25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6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B8410-1CCA-4799-AA1F-8FBE05B65E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178E92-F773-4F3B-AA7D-D7F4FC635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95089-C6A7-49EC-B911-863646F02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762C-0118-4E24-986F-1A519443CD86}" type="datetimeFigureOut">
              <a:rPr lang="en-IN" smtClean="0"/>
              <a:t>31-08-2020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52B0A-3E22-4C14-AB15-2BECBEBB2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3BA01-F270-4187-AB5F-5376E0FD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27B1-A5F8-4D45-8496-22E0E46C4F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346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84CFE-E27F-4D61-BB26-8682188A8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373D55-EFE2-4CC6-98DD-4EC6D1A2B8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120B7-7F0B-4A30-A67C-D9C5F9224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762C-0118-4E24-986F-1A519443CD86}" type="datetimeFigureOut">
              <a:rPr lang="en-IN" smtClean="0"/>
              <a:t>31-08-2020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5119C-7A7B-4AF0-8128-419CB84B8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92523-4680-4403-91CB-8EAF22122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27B1-A5F8-4D45-8496-22E0E46C4F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936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5A7BF3-4716-4DFC-AAE1-CD901D851D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37DCED-A06A-472A-92C5-57A5C018F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F930B-5AFB-4DD4-8ED3-1BD0D9B4C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762C-0118-4E24-986F-1A519443CD86}" type="datetimeFigureOut">
              <a:rPr lang="en-IN" smtClean="0"/>
              <a:t>31-08-2020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FA9C3-1277-4497-8F84-E4B8411E3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2D57-9A8A-4165-BEA1-72E51C3E3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27B1-A5F8-4D45-8496-22E0E46C4F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278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B7C3D-599A-407D-B9F8-7B097C17C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BFAE4-2DC4-4BF9-BC8C-4B1F2BDFF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7F29A-CEF8-49AC-AE32-6CDB02D29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762C-0118-4E24-986F-1A519443CD86}" type="datetimeFigureOut">
              <a:rPr lang="en-IN" smtClean="0"/>
              <a:t>31-08-2020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CC637-9F2B-402D-8CD5-4D748AE6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9086A-ACB3-4A5C-BB93-C2EA7F9F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27B1-A5F8-4D45-8496-22E0E46C4F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723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991AE-A5A6-4497-9F01-042E8DEAF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D12FA-3517-4EA9-BF66-8FFBA2F21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B92D2-C8CB-4AF7-9B24-AEDEA7166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762C-0118-4E24-986F-1A519443CD86}" type="datetimeFigureOut">
              <a:rPr lang="en-IN" smtClean="0"/>
              <a:t>31-08-2020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D2456-E9A8-46E8-94C6-BD26E5BBD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A3734-E9A4-48BC-BE7D-3644C35D0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27B1-A5F8-4D45-8496-22E0E46C4F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673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49030-5C84-4152-9606-3EC767A9E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492D-B516-4F77-BB30-E0AD2A64CA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508699-37ED-4C59-A5A3-E2E186872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E35B8-492C-4B8C-9DE3-C848E8A78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762C-0118-4E24-986F-1A519443CD86}" type="datetimeFigureOut">
              <a:rPr lang="en-IN" smtClean="0"/>
              <a:t>31-08-2020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F0029-5299-4BA7-B714-0C110F682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E9CABE-764D-4C09-A809-4DFE97EAB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27B1-A5F8-4D45-8496-22E0E46C4F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878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E4246-4E87-4A65-B998-1587A5A58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CE22F-E132-44EF-9F8D-F3B4212D5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7955E0-7C98-46E4-AAE7-6ED509356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E28751-D232-4BF1-9554-3A01D3549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801C9E-0198-4E9C-A9E1-1E3ACC64E4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35E315-82DB-44DB-BFFB-4292FAC45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762C-0118-4E24-986F-1A519443CD86}" type="datetimeFigureOut">
              <a:rPr lang="en-IN" smtClean="0"/>
              <a:t>31-08-2020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2781A6-4B1E-44FF-AEC5-62DED5BD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574714-E075-46C0-8107-DA92FFF78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27B1-A5F8-4D45-8496-22E0E46C4F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740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CC434-1A43-4713-B959-068C30488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1D0641-08D1-4F60-9114-929A30841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762C-0118-4E24-986F-1A519443CD86}" type="datetimeFigureOut">
              <a:rPr lang="en-IN" smtClean="0"/>
              <a:t>31-08-2020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68BF04-1500-469A-B700-58A3EF9AF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4F312D-FA1F-4585-819C-4B5E81255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27B1-A5F8-4D45-8496-22E0E46C4F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093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15304C-FAAB-4E8A-B01C-DDFECA9F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762C-0118-4E24-986F-1A519443CD86}" type="datetimeFigureOut">
              <a:rPr lang="en-IN" smtClean="0"/>
              <a:t>31-08-2020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ECB0A9-DFAA-4090-AB4A-7FFD27302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B9A61D-E21E-4963-B071-6D2AC3B2A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27B1-A5F8-4D45-8496-22E0E46C4F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0048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5E60B-2E40-469B-A978-425F31778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61E03-99C7-44D5-9776-2C47EA8B8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056BE7-4BFD-476D-9DE1-771DBCFEF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4DB2A-32B2-4868-A14E-CE78C111D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762C-0118-4E24-986F-1A519443CD86}" type="datetimeFigureOut">
              <a:rPr lang="en-IN" smtClean="0"/>
              <a:t>31-08-2020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4D0D9C-E16D-45FC-832A-9EC559E13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D5D80-C9C5-4674-B1A5-080B116CF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27B1-A5F8-4D45-8496-22E0E46C4F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375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CC483-9975-4BB0-8A89-771A053CD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FC01D-4AA8-47C4-8FA0-9ABE301FCC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150AA1-91E5-40D9-AEAA-92BE75921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2ACCC3-00E5-4DD9-9FB4-D01CDAA19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762C-0118-4E24-986F-1A519443CD86}" type="datetimeFigureOut">
              <a:rPr lang="en-IN" smtClean="0"/>
              <a:t>31-08-2020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EBFFC6-21CA-42DC-A41C-DEB1C4DCD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B02FD5-831D-494E-B364-CC44CEA2A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27B1-A5F8-4D45-8496-22E0E46C4F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887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8BCC7-ED21-46C4-ABFF-B40E1925C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4106C-96AF-4AF0-BE9E-BA26B7917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1EEEF-D680-454B-B7AA-69B054C409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4762C-0118-4E24-986F-1A519443CD86}" type="datetimeFigureOut">
              <a:rPr lang="en-IN" smtClean="0"/>
              <a:t>31-08-2020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8E3CC-7AC2-4514-A10B-BA73920C28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E8392-DA5C-4453-8A19-30716AFB0E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727B1-A5F8-4D45-8496-22E0E46C4F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486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fraudsdetection.com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+mn-lt"/>
              </a:rPr>
              <a:t>                     Lessons on Fraud Awareness – Lesson VII</a:t>
            </a:r>
            <a:br>
              <a:rPr lang="en-US" sz="3200" dirty="0">
                <a:solidFill>
                  <a:schemeClr val="bg1"/>
                </a:solidFill>
                <a:latin typeface="+mn-lt"/>
              </a:rPr>
            </a:br>
            <a:r>
              <a:rPr lang="en-US" sz="3200" dirty="0">
                <a:solidFill>
                  <a:schemeClr val="bg1"/>
                </a:solidFill>
                <a:latin typeface="+mn-lt"/>
              </a:rPr>
              <a:t>                                  </a:t>
            </a:r>
            <a:br>
              <a:rPr lang="en-US" sz="3200" dirty="0">
                <a:solidFill>
                  <a:schemeClr val="bg1"/>
                </a:solidFill>
                <a:latin typeface="+mn-lt"/>
              </a:rPr>
            </a:br>
            <a:r>
              <a:rPr lang="en-US" sz="3200" dirty="0">
                <a:solidFill>
                  <a:schemeClr val="bg1"/>
                </a:solidFill>
                <a:latin typeface="+mn-lt"/>
              </a:rPr>
              <a:t>                                           RED FLAGS          </a:t>
            </a:r>
            <a:endParaRPr lang="en-IN" sz="3200" dirty="0"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1169"/>
            <a:ext cx="10515600" cy="3855794"/>
          </a:xfrm>
          <a:solidFill>
            <a:srgbClr val="FF0000"/>
          </a:solidFill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IN" sz="2800" dirty="0">
                <a:solidFill>
                  <a:schemeClr val="accent5">
                    <a:lumMod val="50000"/>
                  </a:schemeClr>
                </a:solidFill>
              </a:rPr>
              <a:t>                                                    </a:t>
            </a:r>
            <a:r>
              <a:rPr lang="en-US" sz="2800" dirty="0">
                <a:solidFill>
                  <a:schemeClr val="bg1"/>
                </a:solidFill>
              </a:rPr>
              <a:t>Author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                                       Narayanarao Kolluru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                      </a:t>
            </a:r>
            <a:r>
              <a:rPr lang="en-US" sz="2000" dirty="0">
                <a:solidFill>
                  <a:schemeClr val="bg1"/>
                </a:solidFill>
              </a:rPr>
              <a:t>B .Com ; FCA; CFFE-(IFS-Pune),CFE-(West Virginia university)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                          </a:t>
            </a:r>
            <a:r>
              <a:rPr lang="en-US" sz="28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www.fraudsdetection.com</a:t>
            </a:r>
            <a:r>
              <a:rPr lang="en-US" sz="2800" dirty="0">
                <a:solidFill>
                  <a:schemeClr val="bg1"/>
                </a:solidFill>
              </a:rPr>
              <a:t> &amp;  LinkedIn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                              </a:t>
            </a:r>
            <a:r>
              <a:rPr lang="en-US" sz="2000" dirty="0">
                <a:solidFill>
                  <a:schemeClr val="bg1"/>
                </a:solidFill>
              </a:rPr>
              <a:t>YouTube Channel: CA Narayanarao Kolluru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7E9582-E5B0-4B57-B863-BA15802539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180" y="850626"/>
            <a:ext cx="2400300" cy="8400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5717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+mn-lt"/>
              </a:rPr>
              <a:t>         RED FLAGS…… Ignored                                                     </a:t>
            </a:r>
            <a:endParaRPr lang="en-IN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endParaRPr lang="en-US" dirty="0"/>
          </a:p>
          <a:p>
            <a:endParaRPr lang="en-IN" dirty="0">
              <a:solidFill>
                <a:schemeClr val="bg1"/>
              </a:solidFill>
            </a:endParaRPr>
          </a:p>
          <a:p>
            <a:endParaRPr lang="en-IN" dirty="0">
              <a:solidFill>
                <a:schemeClr val="bg1"/>
              </a:solidFill>
            </a:endParaRPr>
          </a:p>
          <a:p>
            <a:r>
              <a:rPr lang="en-IN" dirty="0">
                <a:solidFill>
                  <a:schemeClr val="bg1"/>
                </a:solidFill>
              </a:rPr>
              <a:t>IT IS OBSERVED THAT IN THE CASE OF AT LEAST 85% OF THE FRAUDS, THERE ARE INDICATORS ,OF AT LEAST ONE, RED FLAG BUT NOT PAID ATTENTION OR NO ACTION WAS INITIATED TO INVESTIGATE.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1A25E8-E3DE-4DEB-BAF5-A9CDD8F33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863" y="404950"/>
            <a:ext cx="2327277" cy="11625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290031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+mn-lt"/>
              </a:rPr>
              <a:t>     RED FLAGS OF MANAGEMENT ACTIONS                                       </a:t>
            </a:r>
            <a:endParaRPr lang="en-IN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  <a:solidFill>
            <a:srgbClr val="FF0000"/>
          </a:solidFill>
        </p:spPr>
        <p:txBody>
          <a:bodyPr/>
          <a:lstStyle/>
          <a:p>
            <a:pPr marL="0" indent="0">
              <a:buNone/>
            </a:pPr>
            <a:r>
              <a:rPr lang="en-IN" sz="2200" dirty="0">
                <a:solidFill>
                  <a:schemeClr val="bg1"/>
                </a:solidFill>
              </a:rPr>
              <a:t>Fraud examiners and Auditors must pay attention towards red flag to check frauds by Management:</a:t>
            </a:r>
          </a:p>
          <a:p>
            <a:pPr marL="0" indent="0">
              <a:buNone/>
            </a:pPr>
            <a:r>
              <a:rPr lang="en-IN" sz="2200" dirty="0">
                <a:solidFill>
                  <a:schemeClr val="bg1"/>
                </a:solidFill>
              </a:rPr>
              <a:t>The following are some of such Red Alerts:</a:t>
            </a:r>
          </a:p>
          <a:p>
            <a:pPr marL="0" indent="0">
              <a:buNone/>
            </a:pPr>
            <a:r>
              <a:rPr lang="en-IN" sz="1800" dirty="0">
                <a:solidFill>
                  <a:schemeClr val="bg1"/>
                </a:solidFill>
              </a:rPr>
              <a:t>1.Management evading to give necessary information.</a:t>
            </a:r>
          </a:p>
          <a:p>
            <a:pPr marL="0" indent="0">
              <a:buNone/>
            </a:pPr>
            <a:r>
              <a:rPr lang="en-IN" sz="1800" dirty="0">
                <a:solidFill>
                  <a:schemeClr val="bg1"/>
                </a:solidFill>
              </a:rPr>
              <a:t>2.Decisions at the top by a very close group of directors.</a:t>
            </a:r>
          </a:p>
          <a:p>
            <a:pPr marL="0" indent="0">
              <a:buNone/>
            </a:pPr>
            <a:r>
              <a:rPr lang="en-IN" sz="1800" dirty="0">
                <a:solidFill>
                  <a:schemeClr val="bg1"/>
                </a:solidFill>
              </a:rPr>
              <a:t>3.Poor internal control systems</a:t>
            </a:r>
          </a:p>
          <a:p>
            <a:pPr marL="0" indent="0">
              <a:buNone/>
            </a:pPr>
            <a:r>
              <a:rPr lang="en-IN" sz="1800" dirty="0">
                <a:solidFill>
                  <a:schemeClr val="bg1"/>
                </a:solidFill>
              </a:rPr>
              <a:t>4.Internal control policies not implemented as desired.</a:t>
            </a:r>
          </a:p>
          <a:p>
            <a:pPr marL="0" indent="0">
              <a:buNone/>
            </a:pPr>
            <a:r>
              <a:rPr lang="en-IN" sz="1800" dirty="0">
                <a:solidFill>
                  <a:schemeClr val="bg1"/>
                </a:solidFill>
              </a:rPr>
              <a:t>5.Managements aggressive in giving </a:t>
            </a:r>
            <a:r>
              <a:rPr lang="en-IN" sz="1800" dirty="0" err="1">
                <a:solidFill>
                  <a:schemeClr val="bg1"/>
                </a:solidFill>
              </a:rPr>
              <a:t>ansers</a:t>
            </a:r>
            <a:r>
              <a:rPr lang="en-IN" sz="1800" dirty="0">
                <a:solidFill>
                  <a:schemeClr val="bg1"/>
                </a:solidFill>
              </a:rPr>
              <a:t> to fraud examiners or auditors.</a:t>
            </a:r>
          </a:p>
          <a:p>
            <a:pPr marL="0" indent="0">
              <a:buNone/>
            </a:pPr>
            <a:r>
              <a:rPr lang="en-IN" sz="1800" dirty="0">
                <a:solidFill>
                  <a:schemeClr val="bg1"/>
                </a:solidFill>
              </a:rPr>
              <a:t>6. Inexperienced people in the accounts and finance departments</a:t>
            </a:r>
          </a:p>
          <a:p>
            <a:pPr marL="0" indent="0">
              <a:buNone/>
            </a:pPr>
            <a:r>
              <a:rPr lang="en-IN" sz="1800" dirty="0">
                <a:solidFill>
                  <a:schemeClr val="bg1"/>
                </a:solidFill>
              </a:rPr>
              <a:t>7.Suspicious year end adjustments at the insistence of management.</a:t>
            </a:r>
          </a:p>
          <a:p>
            <a:pPr marL="0" indent="0">
              <a:buNone/>
            </a:pPr>
            <a:r>
              <a:rPr lang="en-IN" sz="1800" dirty="0">
                <a:solidFill>
                  <a:schemeClr val="bg1"/>
                </a:solidFill>
              </a:rPr>
              <a:t>8.Exceswive and repeated borrowing</a:t>
            </a:r>
          </a:p>
          <a:p>
            <a:pPr marL="0" indent="0">
              <a:buNone/>
            </a:pPr>
            <a:r>
              <a:rPr lang="en-IN" sz="1800" dirty="0">
                <a:solidFill>
                  <a:schemeClr val="bg1"/>
                </a:solidFill>
              </a:rPr>
              <a:t>9.History of corruption abroad involving any one or members of the board.</a:t>
            </a:r>
          </a:p>
          <a:p>
            <a:pPr marL="0" indent="0">
              <a:buNone/>
            </a:pPr>
            <a:r>
              <a:rPr lang="en-IN" sz="1800" dirty="0">
                <a:solidFill>
                  <a:schemeClr val="bg1"/>
                </a:solidFill>
              </a:rPr>
              <a:t>10.Acquisition of companies without proper due diligence report from a professional</a:t>
            </a:r>
          </a:p>
          <a:p>
            <a:pPr marL="0" indent="0">
              <a:buNone/>
            </a:pPr>
            <a:endParaRPr lang="en-IN" sz="1800" dirty="0">
              <a:solidFill>
                <a:schemeClr val="bg1"/>
              </a:solidFill>
            </a:endParaRPr>
          </a:p>
          <a:p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26F36BF-06E1-4F26-8AF8-AB7F9410B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740" y="772672"/>
            <a:ext cx="2400300" cy="65699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52696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805FB2-C115-4374-A61B-9D6939A9E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929" y="772672"/>
            <a:ext cx="2400300" cy="6569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6878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790B651-8981-45CA-9973-A72AE604A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928" y="752791"/>
            <a:ext cx="2241369" cy="6702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34088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8C0FA4-1106-4EFF-A926-7886A8AEA8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180" y="587829"/>
            <a:ext cx="2400300" cy="8418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17774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627A0B-8F75-421F-B143-36CB53605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180" y="772672"/>
            <a:ext cx="2400300" cy="6569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107977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2DBCF7E-8E9F-465F-AA0A-1D4B66E6CF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866" y="772672"/>
            <a:ext cx="2400300" cy="65699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08690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F7A21B-F272-4500-B2C4-4315CCB99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740" y="772672"/>
            <a:ext cx="2400300" cy="65699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86927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                 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RED FLAGS OR WARNING SIGNALS</a:t>
            </a:r>
            <a:endParaRPr lang="en-IN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41673"/>
            <a:ext cx="10515600" cy="3530991"/>
          </a:xfrm>
          <a:solidFill>
            <a:srgbClr val="FF0000"/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N" dirty="0">
                <a:solidFill>
                  <a:schemeClr val="bg1"/>
                </a:solidFill>
              </a:rPr>
              <a:t>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chemeClr val="bg1"/>
                </a:solidFill>
              </a:rPr>
              <a:t>                                                   ARE ,</a:t>
            </a:r>
          </a:p>
          <a:p>
            <a:pPr marL="0" indent="0">
              <a:buNone/>
            </a:pPr>
            <a:r>
              <a:rPr lang="en-IN" dirty="0">
                <a:solidFill>
                  <a:schemeClr val="bg1"/>
                </a:solidFill>
              </a:rPr>
              <a:t>               WARNING INDICATORS OF POTENTIAL PROBLEMS !!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C137A5D-2FCE-4308-B91C-97F14D420E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118" y="699411"/>
            <a:ext cx="2400300" cy="6569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627354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+mn-lt"/>
              </a:rPr>
              <a:t>                      IMPORTANCE OF RED FLAGS               </a:t>
            </a:r>
            <a:endParaRPr lang="en-IN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6591"/>
            <a:ext cx="10515600" cy="3560372"/>
          </a:xfrm>
          <a:solidFill>
            <a:srgbClr val="FF0000"/>
          </a:solidFill>
        </p:spPr>
        <p:txBody>
          <a:bodyPr/>
          <a:lstStyle/>
          <a:p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IN" dirty="0">
                <a:solidFill>
                  <a:schemeClr val="bg1"/>
                </a:solidFill>
              </a:rPr>
              <a:t>No Organisation is free from Frauds despite the most stringent controls and policies ;</a:t>
            </a:r>
          </a:p>
          <a:p>
            <a:endParaRPr lang="en-IN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dirty="0">
                <a:solidFill>
                  <a:schemeClr val="bg1"/>
                </a:solidFill>
              </a:rPr>
              <a:t>However always there are RED FLAG INDICATORS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CCBFCD-B3ED-498E-AEF9-46E1119A0B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055" y="499638"/>
            <a:ext cx="2400300" cy="11026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43761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/>
              <a:t>                 </a:t>
            </a:r>
            <a:r>
              <a:rPr lang="en-US" sz="4400" dirty="0">
                <a:solidFill>
                  <a:schemeClr val="bg1"/>
                </a:solidFill>
                <a:latin typeface="+mn-lt"/>
              </a:rPr>
              <a:t>Brief about “Frauds”</a:t>
            </a:r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en-US" sz="28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bg1"/>
                </a:solidFill>
              </a:rPr>
              <a:t>IT IS ALWAYS IMPORTANT TO RECOLLECT DEFINITION OF FRAUDS.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bg1"/>
                </a:solidFill>
              </a:rPr>
              <a:t>A fraud is an act committed by one person, ‘’the Fraudster” , on another , the “Victim” , and cause monetary or other losses to the Victim. This is made possible as the fraudster creates first trust on the other and latter commits the act of fraud.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bg1"/>
                </a:solidFill>
              </a:rPr>
              <a:t>As discussed earlier lessons, there are several types of frauds, committed by the fraudsters.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79FD5F-DB78-41F4-AF63-0E387BDC47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928" y="699411"/>
            <a:ext cx="2400300" cy="81588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97858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0FF81-0118-4166-AF9D-25BE5EF2C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183"/>
            <a:ext cx="10515600" cy="1497505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  <a:latin typeface="+mn-lt"/>
              </a:rPr>
              <a:t>RED ALERTS..   RED FLAGS   ………………                              </a:t>
            </a:r>
            <a:br>
              <a:rPr lang="en-US" sz="3600" dirty="0">
                <a:solidFill>
                  <a:schemeClr val="bg1"/>
                </a:solidFill>
                <a:latin typeface="+mn-lt"/>
              </a:rPr>
            </a:br>
            <a:endParaRPr lang="en-IN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ACD07-3F33-4FB2-983E-21B1D4B66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80471"/>
          </a:xfrm>
          <a:solidFill>
            <a:srgbClr val="FF0000"/>
          </a:solidFill>
        </p:spPr>
        <p:txBody>
          <a:bodyPr/>
          <a:lstStyle/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sz="2400" dirty="0">
                <a:solidFill>
                  <a:schemeClr val="bg1"/>
                </a:solidFill>
              </a:rPr>
              <a:t>REMEMBER ALWAYS THAT ANY ALERT OR RED FLAG DURING THE COURCE OF AUDIT OR INVESTIGATION, NOT NECESSARILY, INDICATE,  INNCOCENCE OR GUIL, BUT ,ARE ONLY, INDICATORS OR POSSIBLE SIGNALS OF FRAUDS.</a:t>
            </a:r>
          </a:p>
          <a:p>
            <a:endParaRPr lang="en-IN" sz="24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dirty="0">
                <a:solidFill>
                  <a:schemeClr val="bg1"/>
                </a:solidFill>
              </a:rPr>
              <a:t>EARLY DETECTION BY FOLLOWING A RED FLAG WILL PREVENT OR AT LEAST DETECT FRAUDS AT AN EARLY STAGE.</a:t>
            </a:r>
          </a:p>
          <a:p>
            <a:endParaRPr lang="en-IN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930E6D-E401-426F-B1DF-082E4A68F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203" y="360608"/>
            <a:ext cx="3326215" cy="118485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1113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+mn-lt"/>
              </a:rPr>
              <a:t>What are Red Flags…….?</a:t>
            </a:r>
            <a:endParaRPr lang="en-IN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sz="2000" dirty="0">
                <a:solidFill>
                  <a:schemeClr val="bg1"/>
                </a:solidFill>
              </a:rPr>
              <a:t>They are warning signals and alerts: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</a:rPr>
              <a:t> Any suspicious or doubtful transaction entry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</a:rPr>
              <a:t>  Year end adjustments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</a:rPr>
              <a:t>  Too many debit and credit memos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</a:rPr>
              <a:t>   Employee Behavioural changes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</a:rPr>
              <a:t>   Frequent complaints against some employees from with in the organisation or external third parties.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</a:rPr>
              <a:t>Multiple payments for same invoice.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</a:rPr>
              <a:t>Missing documents and vouchers 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</a:rPr>
              <a:t>Closeness with vendors.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</a:rPr>
              <a:t>Alerts during course of  audit-for fraudulent entries or misappropriations</a:t>
            </a:r>
          </a:p>
          <a:p>
            <a:pPr marL="0" indent="0">
              <a:buNone/>
            </a:pPr>
            <a:endParaRPr lang="en-IN" sz="20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IN" sz="20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IN" sz="20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IN" sz="20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IN" sz="2000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1E2675C-B5CB-4A02-82F4-66F0826A1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363" y="772672"/>
            <a:ext cx="2400300" cy="6569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64048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A5B49-6A52-48E3-A841-DF2A3BE991C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+mn-lt"/>
              </a:rPr>
              <a:t>Risks or Red alerts by ay an auditor….</a:t>
            </a:r>
            <a:endParaRPr lang="en-IN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95EF0-5CFA-4632-AE6C-8B781E25B9A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bg1"/>
                </a:solidFill>
              </a:rPr>
              <a:t>When an auditor is planning and evaluating the results of the audit procedures he must keep in mind the red </a:t>
            </a:r>
            <a:r>
              <a:rPr lang="en-US" dirty="0" err="1">
                <a:solidFill>
                  <a:schemeClr val="bg1"/>
                </a:solidFill>
              </a:rPr>
              <a:t>flagsor</a:t>
            </a:r>
            <a:r>
              <a:rPr lang="en-US" dirty="0">
                <a:solidFill>
                  <a:schemeClr val="bg1"/>
                </a:solidFill>
              </a:rPr>
              <a:t> risks  in the following cases: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</a:rPr>
              <a:t>1.Misstatements arising from fraud or errors.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</a:rPr>
              <a:t>. Misstatements arising from fraudulent financial reporting</a:t>
            </a:r>
          </a:p>
          <a:p>
            <a:endParaRPr lang="en-IN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EE1EAF-3A64-4674-8D7E-ADE7DBD508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055" y="499638"/>
            <a:ext cx="2400300" cy="100719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2939707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      Red Flags-Employees                                                   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Some of the red flags in the case of an employee: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400" dirty="0">
                <a:solidFill>
                  <a:schemeClr val="bg1"/>
                </a:solidFill>
              </a:rPr>
              <a:t>1.Employee behavioural changes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400" dirty="0">
                <a:solidFill>
                  <a:schemeClr val="bg1"/>
                </a:solidFill>
              </a:rPr>
              <a:t>2.Employee change in Life style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400" dirty="0">
                <a:solidFill>
                  <a:schemeClr val="bg1"/>
                </a:solidFill>
              </a:rPr>
              <a:t>3.Unreconciled accounts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400" dirty="0">
                <a:solidFill>
                  <a:schemeClr val="bg1"/>
                </a:solidFill>
              </a:rPr>
              <a:t>4. Unsatisfactory explanations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400" dirty="0">
                <a:solidFill>
                  <a:schemeClr val="bg1"/>
                </a:solidFill>
              </a:rPr>
              <a:t>5.Closeness to vendor, customers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400" dirty="0">
                <a:solidFill>
                  <a:schemeClr val="bg1"/>
                </a:solidFill>
              </a:rPr>
              <a:t>6.unusal working hours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400" dirty="0">
                <a:solidFill>
                  <a:schemeClr val="bg1"/>
                </a:solidFill>
              </a:rPr>
              <a:t>7.unjustified complaint's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400" dirty="0">
                <a:solidFill>
                  <a:schemeClr val="bg1"/>
                </a:solidFill>
              </a:rPr>
              <a:t>8.Complaints by a co-employee or third parties.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400" dirty="0">
                <a:solidFill>
                  <a:schemeClr val="bg1"/>
                </a:solidFill>
              </a:rPr>
              <a:t>9.”Wheeler-Dealer’’attitude.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9AF5E8-B634-4F70-B2AD-7D33DF7A9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117" y="772672"/>
            <a:ext cx="2400300" cy="6569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03741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4E7194-7643-45B7-B131-95F23FFD5D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dirty="0"/>
              <a:t>                                                         Red Flags </a:t>
            </a:r>
            <a:r>
              <a:rPr lang="en-US" dirty="0" err="1"/>
              <a:t>i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Red Flags in Accounts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25441-0CA8-46FF-9384-29D58ED46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4268"/>
          </a:xfrm>
          <a:solidFill>
            <a:srgbClr val="FF0000"/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Following are some of the main Red Flag indicators: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</a:rPr>
              <a:t>1.Inconsistent debt –equity ratio with 100 % debts to equity.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</a:rPr>
              <a:t>2.A downfall in the interest coverage ratio, specially if it is less than 5.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</a:rPr>
              <a:t>3.If the last three years earnings are going down or the business doesn’t not show consistent improvement.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</a:rPr>
              <a:t>4.Special attention should be paid to Miscellaneous or other expenses in the financial statements.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</a:rPr>
              <a:t>5.Unreconciled suspense accounts.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</a:rPr>
              <a:t>6. Inconsistent cash flows-either too much cash stuck or the </a:t>
            </a:r>
            <a:r>
              <a:rPr lang="en-US" sz="2000" dirty="0" err="1">
                <a:solidFill>
                  <a:schemeClr val="bg1"/>
                </a:solidFill>
              </a:rPr>
              <a:t>cashin</a:t>
            </a:r>
            <a:r>
              <a:rPr lang="en-US" sz="2000" dirty="0">
                <a:solidFill>
                  <a:schemeClr val="bg1"/>
                </a:solidFill>
              </a:rPr>
              <a:t>  flows are not healthy.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</a:rPr>
              <a:t>7.Falling Gross profit margins.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</a:rPr>
              <a:t>8. Heavy scrap sales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</a:rPr>
              <a:t>9. Increases in sales and debtors figures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</a:rPr>
              <a:t>10. Any suspicious transaction or entry in the books of accounts.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IN" sz="2400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DA22DF-5DC5-4B3F-95A8-DD4DC75274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054" y="772672"/>
            <a:ext cx="2400300" cy="65699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52601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2867</TotalTime>
  <Words>765</Words>
  <Application>Microsoft Office PowerPoint</Application>
  <PresentationFormat>Widescreen</PresentationFormat>
  <Paragraphs>91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                     Lessons on Fraud Awareness – Lesson VII                                                                               RED FLAGS          </vt:lpstr>
      <vt:lpstr>                 RED FLAGS OR WARNING SIGNALS</vt:lpstr>
      <vt:lpstr>                      IMPORTANCE OF RED FLAGS               </vt:lpstr>
      <vt:lpstr>                 Brief about “Frauds”</vt:lpstr>
      <vt:lpstr> RED ALERTS..   RED FLAGS   ………………                               </vt:lpstr>
      <vt:lpstr>What are Red Flags…….?</vt:lpstr>
      <vt:lpstr>Risks or Red alerts by ay an auditor….</vt:lpstr>
      <vt:lpstr>      Red Flags-Employees                                                   </vt:lpstr>
      <vt:lpstr>                                                         Red Flags i Red Flags in Accounts</vt:lpstr>
      <vt:lpstr>         RED FLAGS…… Ignored                                                     </vt:lpstr>
      <vt:lpstr>     RED FLAGS OF MANAGEMENT ACTIONS        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Kolluru Rao</dc:creator>
  <cp:lastModifiedBy>Kolluru Rao</cp:lastModifiedBy>
  <cp:revision>34</cp:revision>
  <dcterms:created xsi:type="dcterms:W3CDTF">2020-08-28T13:39:43Z</dcterms:created>
  <dcterms:modified xsi:type="dcterms:W3CDTF">2020-08-31T08:13:17Z</dcterms:modified>
</cp:coreProperties>
</file>