
<file path=[Content_Types].xml><?xml version="1.0" encoding="utf-8"?>
<Types xmlns="http://schemas.openxmlformats.org/package/2006/content-types">
  <Default Extension="jpeg" ContentType="image/jpeg"/>
  <Default Extension="jpg" ContentType="image/jpeg"/>
  <Default Extension="mid" ContentType="audio/mid"/>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59" r:id="rId5"/>
    <p:sldId id="279" r:id="rId6"/>
    <p:sldId id="258" r:id="rId7"/>
    <p:sldId id="260" r:id="rId8"/>
    <p:sldId id="261" r:id="rId9"/>
    <p:sldId id="262" r:id="rId10"/>
    <p:sldId id="263" r:id="rId11"/>
    <p:sldId id="264" r:id="rId12"/>
    <p:sldId id="278" r:id="rId13"/>
    <p:sldId id="266" r:id="rId14"/>
    <p:sldId id="265" r:id="rId15"/>
    <p:sldId id="267" r:id="rId16"/>
    <p:sldId id="27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D5FB211-FE76-4E2A-A813-863965987D06}">
          <p14:sldIdLst>
            <p14:sldId id="256"/>
            <p14:sldId id="280"/>
            <p14:sldId id="257"/>
            <p14:sldId id="259"/>
            <p14:sldId id="279"/>
          </p14:sldIdLst>
        </p14:section>
        <p14:section name="Untitled Section" id="{5670F1FF-2A24-4C04-A10D-D1DF9811290E}">
          <p14:sldIdLst>
            <p14:sldId id="258"/>
            <p14:sldId id="260"/>
            <p14:sldId id="261"/>
            <p14:sldId id="262"/>
            <p14:sldId id="263"/>
            <p14:sldId id="264"/>
            <p14:sldId id="278"/>
            <p14:sldId id="266"/>
            <p14:sldId id="265"/>
            <p14:sldId id="267"/>
            <p14:sldId id="27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0A444-DAF4-4935-8840-D3EA296A0D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8B056A6-3240-4629-B2EA-4864FE9891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61DEE9A-B2D8-49E0-88FA-0CB24964B119}"/>
              </a:ext>
            </a:extLst>
          </p:cNvPr>
          <p:cNvSpPr>
            <a:spLocks noGrp="1"/>
          </p:cNvSpPr>
          <p:nvPr>
            <p:ph type="dt" sz="half" idx="10"/>
          </p:nvPr>
        </p:nvSpPr>
        <p:spPr/>
        <p:txBody>
          <a:bodyPr/>
          <a:lstStyle/>
          <a:p>
            <a:fld id="{570EA2FE-2C09-4890-83EB-AC8E7CD142BF}" type="datetimeFigureOut">
              <a:rPr lang="en-IN" smtClean="0"/>
              <a:t>15-08-2020</a:t>
            </a:fld>
            <a:endParaRPr lang="en-IN"/>
          </a:p>
        </p:txBody>
      </p:sp>
      <p:sp>
        <p:nvSpPr>
          <p:cNvPr id="5" name="Footer Placeholder 4">
            <a:extLst>
              <a:ext uri="{FF2B5EF4-FFF2-40B4-BE49-F238E27FC236}">
                <a16:creationId xmlns:a16="http://schemas.microsoft.com/office/drawing/2014/main" id="{3BD4A169-D543-43A6-8B7E-9269FA83949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2AFA82B-1EFE-41D8-A347-8B148A4AB751}"/>
              </a:ext>
            </a:extLst>
          </p:cNvPr>
          <p:cNvSpPr>
            <a:spLocks noGrp="1"/>
          </p:cNvSpPr>
          <p:nvPr>
            <p:ph type="sldNum" sz="quarter" idx="12"/>
          </p:nvPr>
        </p:nvSpPr>
        <p:spPr/>
        <p:txBody>
          <a:bodyPr/>
          <a:lstStyle/>
          <a:p>
            <a:fld id="{AC7149C1-8608-41E6-90F3-BBA52BDAD526}" type="slidenum">
              <a:rPr lang="en-IN" smtClean="0"/>
              <a:t>‹#›</a:t>
            </a:fld>
            <a:endParaRPr lang="en-IN"/>
          </a:p>
        </p:txBody>
      </p:sp>
    </p:spTree>
    <p:extLst>
      <p:ext uri="{BB962C8B-B14F-4D97-AF65-F5344CB8AC3E}">
        <p14:creationId xmlns:p14="http://schemas.microsoft.com/office/powerpoint/2010/main" val="415443349"/>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69E16-3D3D-4F67-9219-A07794B0D51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CD58123-005B-46E6-9BFD-FFBC288B0E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52B98C-E140-4DEF-8B56-ECAC1B569EBA}"/>
              </a:ext>
            </a:extLst>
          </p:cNvPr>
          <p:cNvSpPr>
            <a:spLocks noGrp="1"/>
          </p:cNvSpPr>
          <p:nvPr>
            <p:ph type="dt" sz="half" idx="10"/>
          </p:nvPr>
        </p:nvSpPr>
        <p:spPr/>
        <p:txBody>
          <a:bodyPr/>
          <a:lstStyle/>
          <a:p>
            <a:fld id="{570EA2FE-2C09-4890-83EB-AC8E7CD142BF}" type="datetimeFigureOut">
              <a:rPr lang="en-IN" smtClean="0"/>
              <a:t>15-08-2020</a:t>
            </a:fld>
            <a:endParaRPr lang="en-IN"/>
          </a:p>
        </p:txBody>
      </p:sp>
      <p:sp>
        <p:nvSpPr>
          <p:cNvPr id="5" name="Footer Placeholder 4">
            <a:extLst>
              <a:ext uri="{FF2B5EF4-FFF2-40B4-BE49-F238E27FC236}">
                <a16:creationId xmlns:a16="http://schemas.microsoft.com/office/drawing/2014/main" id="{BBC667E9-44EB-47A7-81A0-D89D3F2533D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A156ECB-3D3B-4B64-AC74-4A6983EE5341}"/>
              </a:ext>
            </a:extLst>
          </p:cNvPr>
          <p:cNvSpPr>
            <a:spLocks noGrp="1"/>
          </p:cNvSpPr>
          <p:nvPr>
            <p:ph type="sldNum" sz="quarter" idx="12"/>
          </p:nvPr>
        </p:nvSpPr>
        <p:spPr/>
        <p:txBody>
          <a:bodyPr/>
          <a:lstStyle/>
          <a:p>
            <a:fld id="{AC7149C1-8608-41E6-90F3-BBA52BDAD526}" type="slidenum">
              <a:rPr lang="en-IN" smtClean="0"/>
              <a:t>‹#›</a:t>
            </a:fld>
            <a:endParaRPr lang="en-IN"/>
          </a:p>
        </p:txBody>
      </p:sp>
    </p:spTree>
    <p:extLst>
      <p:ext uri="{BB962C8B-B14F-4D97-AF65-F5344CB8AC3E}">
        <p14:creationId xmlns:p14="http://schemas.microsoft.com/office/powerpoint/2010/main" val="1042108884"/>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31D562-7F2F-44B8-A154-EF639FCB26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4898DDC-C6F0-4637-9429-03DBE68892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FD1E79C-C56A-45E9-A6D4-3D770E1F4D72}"/>
              </a:ext>
            </a:extLst>
          </p:cNvPr>
          <p:cNvSpPr>
            <a:spLocks noGrp="1"/>
          </p:cNvSpPr>
          <p:nvPr>
            <p:ph type="dt" sz="half" idx="10"/>
          </p:nvPr>
        </p:nvSpPr>
        <p:spPr/>
        <p:txBody>
          <a:bodyPr/>
          <a:lstStyle/>
          <a:p>
            <a:fld id="{570EA2FE-2C09-4890-83EB-AC8E7CD142BF}" type="datetimeFigureOut">
              <a:rPr lang="en-IN" smtClean="0"/>
              <a:t>15-08-2020</a:t>
            </a:fld>
            <a:endParaRPr lang="en-IN"/>
          </a:p>
        </p:txBody>
      </p:sp>
      <p:sp>
        <p:nvSpPr>
          <p:cNvPr id="5" name="Footer Placeholder 4">
            <a:extLst>
              <a:ext uri="{FF2B5EF4-FFF2-40B4-BE49-F238E27FC236}">
                <a16:creationId xmlns:a16="http://schemas.microsoft.com/office/drawing/2014/main" id="{14F3F40A-B49F-4AD7-AFF6-AC05FA0CBA6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4963BFD-F664-4A95-B464-C3FB3CEB9C0D}"/>
              </a:ext>
            </a:extLst>
          </p:cNvPr>
          <p:cNvSpPr>
            <a:spLocks noGrp="1"/>
          </p:cNvSpPr>
          <p:nvPr>
            <p:ph type="sldNum" sz="quarter" idx="12"/>
          </p:nvPr>
        </p:nvSpPr>
        <p:spPr/>
        <p:txBody>
          <a:bodyPr/>
          <a:lstStyle/>
          <a:p>
            <a:fld id="{AC7149C1-8608-41E6-90F3-BBA52BDAD526}" type="slidenum">
              <a:rPr lang="en-IN" smtClean="0"/>
              <a:t>‹#›</a:t>
            </a:fld>
            <a:endParaRPr lang="en-IN"/>
          </a:p>
        </p:txBody>
      </p:sp>
    </p:spTree>
    <p:extLst>
      <p:ext uri="{BB962C8B-B14F-4D97-AF65-F5344CB8AC3E}">
        <p14:creationId xmlns:p14="http://schemas.microsoft.com/office/powerpoint/2010/main" val="2628697740"/>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4FE9-BF75-4008-8223-EBD16CE8C9D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EC08EF7-DDC7-4402-9E25-3707456AE4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4AD357F-36ED-4E10-BE9E-A99FDF341241}"/>
              </a:ext>
            </a:extLst>
          </p:cNvPr>
          <p:cNvSpPr>
            <a:spLocks noGrp="1"/>
          </p:cNvSpPr>
          <p:nvPr>
            <p:ph type="dt" sz="half" idx="10"/>
          </p:nvPr>
        </p:nvSpPr>
        <p:spPr/>
        <p:txBody>
          <a:bodyPr/>
          <a:lstStyle/>
          <a:p>
            <a:fld id="{570EA2FE-2C09-4890-83EB-AC8E7CD142BF}" type="datetimeFigureOut">
              <a:rPr lang="en-IN" smtClean="0"/>
              <a:t>15-08-2020</a:t>
            </a:fld>
            <a:endParaRPr lang="en-IN"/>
          </a:p>
        </p:txBody>
      </p:sp>
      <p:sp>
        <p:nvSpPr>
          <p:cNvPr id="5" name="Footer Placeholder 4">
            <a:extLst>
              <a:ext uri="{FF2B5EF4-FFF2-40B4-BE49-F238E27FC236}">
                <a16:creationId xmlns:a16="http://schemas.microsoft.com/office/drawing/2014/main" id="{F07660D6-E149-405D-ADBC-B33068D7715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E72D35C-7552-43E4-ABF3-5AF5D18A14B3}"/>
              </a:ext>
            </a:extLst>
          </p:cNvPr>
          <p:cNvSpPr>
            <a:spLocks noGrp="1"/>
          </p:cNvSpPr>
          <p:nvPr>
            <p:ph type="sldNum" sz="quarter" idx="12"/>
          </p:nvPr>
        </p:nvSpPr>
        <p:spPr/>
        <p:txBody>
          <a:bodyPr/>
          <a:lstStyle/>
          <a:p>
            <a:fld id="{AC7149C1-8608-41E6-90F3-BBA52BDAD526}" type="slidenum">
              <a:rPr lang="en-IN" smtClean="0"/>
              <a:t>‹#›</a:t>
            </a:fld>
            <a:endParaRPr lang="en-IN"/>
          </a:p>
        </p:txBody>
      </p:sp>
    </p:spTree>
    <p:extLst>
      <p:ext uri="{BB962C8B-B14F-4D97-AF65-F5344CB8AC3E}">
        <p14:creationId xmlns:p14="http://schemas.microsoft.com/office/powerpoint/2010/main" val="3155453123"/>
      </p:ext>
    </p:extLst>
  </p:cSld>
  <p:clrMapOvr>
    <a:overrideClrMapping bg1="dk1" tx1="lt1" bg2="dk2" tx2="lt2" accent1="accent1" accent2="accent2" accent3="accent3" accent4="accent4" accent5="accent5" accent6="accent6" hlink="hlink" folHlink="folHlink"/>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E4EE1-B6FC-4E06-8A32-C0805670B4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A39C187-0CC7-44EE-A261-180D1AE640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F29A54-FAFD-44A3-9CCD-A77E1602AA94}"/>
              </a:ext>
            </a:extLst>
          </p:cNvPr>
          <p:cNvSpPr>
            <a:spLocks noGrp="1"/>
          </p:cNvSpPr>
          <p:nvPr>
            <p:ph type="dt" sz="half" idx="10"/>
          </p:nvPr>
        </p:nvSpPr>
        <p:spPr/>
        <p:txBody>
          <a:bodyPr/>
          <a:lstStyle/>
          <a:p>
            <a:fld id="{570EA2FE-2C09-4890-83EB-AC8E7CD142BF}" type="datetimeFigureOut">
              <a:rPr lang="en-IN" smtClean="0"/>
              <a:t>15-08-2020</a:t>
            </a:fld>
            <a:endParaRPr lang="en-IN"/>
          </a:p>
        </p:txBody>
      </p:sp>
      <p:sp>
        <p:nvSpPr>
          <p:cNvPr id="5" name="Footer Placeholder 4">
            <a:extLst>
              <a:ext uri="{FF2B5EF4-FFF2-40B4-BE49-F238E27FC236}">
                <a16:creationId xmlns:a16="http://schemas.microsoft.com/office/drawing/2014/main" id="{52530915-76C3-4ED5-8DB7-B501639289F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F5B514-42E0-4317-B395-78A434CBBA07}"/>
              </a:ext>
            </a:extLst>
          </p:cNvPr>
          <p:cNvSpPr>
            <a:spLocks noGrp="1"/>
          </p:cNvSpPr>
          <p:nvPr>
            <p:ph type="sldNum" sz="quarter" idx="12"/>
          </p:nvPr>
        </p:nvSpPr>
        <p:spPr/>
        <p:txBody>
          <a:bodyPr/>
          <a:lstStyle/>
          <a:p>
            <a:fld id="{AC7149C1-8608-41E6-90F3-BBA52BDAD526}" type="slidenum">
              <a:rPr lang="en-IN" smtClean="0"/>
              <a:t>‹#›</a:t>
            </a:fld>
            <a:endParaRPr lang="en-IN"/>
          </a:p>
        </p:txBody>
      </p:sp>
    </p:spTree>
    <p:extLst>
      <p:ext uri="{BB962C8B-B14F-4D97-AF65-F5344CB8AC3E}">
        <p14:creationId xmlns:p14="http://schemas.microsoft.com/office/powerpoint/2010/main" val="2098993922"/>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44CA3-C3D6-4BEA-BD64-56CACFC2B8C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06918DB-A94F-4E23-9882-CFE0BAFE23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54A32CB6-5624-4C95-BDF6-0B562B244F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74EDAD4-BEBD-44A4-84B2-FA306ECF3594}"/>
              </a:ext>
            </a:extLst>
          </p:cNvPr>
          <p:cNvSpPr>
            <a:spLocks noGrp="1"/>
          </p:cNvSpPr>
          <p:nvPr>
            <p:ph type="dt" sz="half" idx="10"/>
          </p:nvPr>
        </p:nvSpPr>
        <p:spPr/>
        <p:txBody>
          <a:bodyPr/>
          <a:lstStyle/>
          <a:p>
            <a:fld id="{570EA2FE-2C09-4890-83EB-AC8E7CD142BF}" type="datetimeFigureOut">
              <a:rPr lang="en-IN" smtClean="0"/>
              <a:t>15-08-2020</a:t>
            </a:fld>
            <a:endParaRPr lang="en-IN"/>
          </a:p>
        </p:txBody>
      </p:sp>
      <p:sp>
        <p:nvSpPr>
          <p:cNvPr id="6" name="Footer Placeholder 5">
            <a:extLst>
              <a:ext uri="{FF2B5EF4-FFF2-40B4-BE49-F238E27FC236}">
                <a16:creationId xmlns:a16="http://schemas.microsoft.com/office/drawing/2014/main" id="{87354595-BEAF-42A3-A253-2B26274535C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9C5147B-D1A2-4848-83F3-763DAA3270C6}"/>
              </a:ext>
            </a:extLst>
          </p:cNvPr>
          <p:cNvSpPr>
            <a:spLocks noGrp="1"/>
          </p:cNvSpPr>
          <p:nvPr>
            <p:ph type="sldNum" sz="quarter" idx="12"/>
          </p:nvPr>
        </p:nvSpPr>
        <p:spPr/>
        <p:txBody>
          <a:bodyPr/>
          <a:lstStyle/>
          <a:p>
            <a:fld id="{AC7149C1-8608-41E6-90F3-BBA52BDAD526}" type="slidenum">
              <a:rPr lang="en-IN" smtClean="0"/>
              <a:t>‹#›</a:t>
            </a:fld>
            <a:endParaRPr lang="en-IN"/>
          </a:p>
        </p:txBody>
      </p:sp>
    </p:spTree>
    <p:extLst>
      <p:ext uri="{BB962C8B-B14F-4D97-AF65-F5344CB8AC3E}">
        <p14:creationId xmlns:p14="http://schemas.microsoft.com/office/powerpoint/2010/main" val="3627763196"/>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4472D-8FCC-443B-A38C-E333DE04D99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FF2F88-ECF3-4198-A09D-D01C6ED917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4AD1DD-9979-4DED-9539-AA4B966B4C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31062CE-6D00-47D7-ACD6-6C9C102DD7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437AD3-57AE-4012-B1D3-EA9C9EAC12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5AB5A35-54E8-4F7C-9152-C13AAEC446CE}"/>
              </a:ext>
            </a:extLst>
          </p:cNvPr>
          <p:cNvSpPr>
            <a:spLocks noGrp="1"/>
          </p:cNvSpPr>
          <p:nvPr>
            <p:ph type="dt" sz="half" idx="10"/>
          </p:nvPr>
        </p:nvSpPr>
        <p:spPr/>
        <p:txBody>
          <a:bodyPr/>
          <a:lstStyle/>
          <a:p>
            <a:fld id="{570EA2FE-2C09-4890-83EB-AC8E7CD142BF}" type="datetimeFigureOut">
              <a:rPr lang="en-IN" smtClean="0"/>
              <a:t>15-08-2020</a:t>
            </a:fld>
            <a:endParaRPr lang="en-IN"/>
          </a:p>
        </p:txBody>
      </p:sp>
      <p:sp>
        <p:nvSpPr>
          <p:cNvPr id="8" name="Footer Placeholder 7">
            <a:extLst>
              <a:ext uri="{FF2B5EF4-FFF2-40B4-BE49-F238E27FC236}">
                <a16:creationId xmlns:a16="http://schemas.microsoft.com/office/drawing/2014/main" id="{6E96AAC7-D052-43C5-AAA7-6B52E186E22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79EC93B-1AB6-4FBB-B163-AA98BBDBC43B}"/>
              </a:ext>
            </a:extLst>
          </p:cNvPr>
          <p:cNvSpPr>
            <a:spLocks noGrp="1"/>
          </p:cNvSpPr>
          <p:nvPr>
            <p:ph type="sldNum" sz="quarter" idx="12"/>
          </p:nvPr>
        </p:nvSpPr>
        <p:spPr/>
        <p:txBody>
          <a:bodyPr/>
          <a:lstStyle/>
          <a:p>
            <a:fld id="{AC7149C1-8608-41E6-90F3-BBA52BDAD526}" type="slidenum">
              <a:rPr lang="en-IN" smtClean="0"/>
              <a:t>‹#›</a:t>
            </a:fld>
            <a:endParaRPr lang="en-IN"/>
          </a:p>
        </p:txBody>
      </p:sp>
    </p:spTree>
    <p:extLst>
      <p:ext uri="{BB962C8B-B14F-4D97-AF65-F5344CB8AC3E}">
        <p14:creationId xmlns:p14="http://schemas.microsoft.com/office/powerpoint/2010/main" val="3790200002"/>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9BC40-F17D-4DD8-8A74-8795F72C7CE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6B7EF22-890D-44C1-9686-BC5F12196C70}"/>
              </a:ext>
            </a:extLst>
          </p:cNvPr>
          <p:cNvSpPr>
            <a:spLocks noGrp="1"/>
          </p:cNvSpPr>
          <p:nvPr>
            <p:ph type="dt" sz="half" idx="10"/>
          </p:nvPr>
        </p:nvSpPr>
        <p:spPr/>
        <p:txBody>
          <a:bodyPr/>
          <a:lstStyle/>
          <a:p>
            <a:fld id="{570EA2FE-2C09-4890-83EB-AC8E7CD142BF}" type="datetimeFigureOut">
              <a:rPr lang="en-IN" smtClean="0"/>
              <a:t>15-08-2020</a:t>
            </a:fld>
            <a:endParaRPr lang="en-IN"/>
          </a:p>
        </p:txBody>
      </p:sp>
      <p:sp>
        <p:nvSpPr>
          <p:cNvPr id="4" name="Footer Placeholder 3">
            <a:extLst>
              <a:ext uri="{FF2B5EF4-FFF2-40B4-BE49-F238E27FC236}">
                <a16:creationId xmlns:a16="http://schemas.microsoft.com/office/drawing/2014/main" id="{2FD5AFF2-8F54-4C7A-BD4D-9F96FB6698E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1D4D310-8E17-49DA-AA3D-92A69BCED399}"/>
              </a:ext>
            </a:extLst>
          </p:cNvPr>
          <p:cNvSpPr>
            <a:spLocks noGrp="1"/>
          </p:cNvSpPr>
          <p:nvPr>
            <p:ph type="sldNum" sz="quarter" idx="12"/>
          </p:nvPr>
        </p:nvSpPr>
        <p:spPr/>
        <p:txBody>
          <a:bodyPr/>
          <a:lstStyle/>
          <a:p>
            <a:fld id="{AC7149C1-8608-41E6-90F3-BBA52BDAD526}" type="slidenum">
              <a:rPr lang="en-IN" smtClean="0"/>
              <a:t>‹#›</a:t>
            </a:fld>
            <a:endParaRPr lang="en-IN"/>
          </a:p>
        </p:txBody>
      </p:sp>
    </p:spTree>
    <p:extLst>
      <p:ext uri="{BB962C8B-B14F-4D97-AF65-F5344CB8AC3E}">
        <p14:creationId xmlns:p14="http://schemas.microsoft.com/office/powerpoint/2010/main" val="1732124873"/>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F2F67C-0827-49DF-8FF2-72C96B774798}"/>
              </a:ext>
            </a:extLst>
          </p:cNvPr>
          <p:cNvSpPr>
            <a:spLocks noGrp="1"/>
          </p:cNvSpPr>
          <p:nvPr>
            <p:ph type="dt" sz="half" idx="10"/>
          </p:nvPr>
        </p:nvSpPr>
        <p:spPr/>
        <p:txBody>
          <a:bodyPr/>
          <a:lstStyle/>
          <a:p>
            <a:fld id="{570EA2FE-2C09-4890-83EB-AC8E7CD142BF}" type="datetimeFigureOut">
              <a:rPr lang="en-IN" smtClean="0"/>
              <a:t>15-08-2020</a:t>
            </a:fld>
            <a:endParaRPr lang="en-IN"/>
          </a:p>
        </p:txBody>
      </p:sp>
      <p:sp>
        <p:nvSpPr>
          <p:cNvPr id="3" name="Footer Placeholder 2">
            <a:extLst>
              <a:ext uri="{FF2B5EF4-FFF2-40B4-BE49-F238E27FC236}">
                <a16:creationId xmlns:a16="http://schemas.microsoft.com/office/drawing/2014/main" id="{74C5FB4C-0FF1-44E2-8718-2206822B9A1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45D1E94-8339-4148-BB98-5F4055CF087B}"/>
              </a:ext>
            </a:extLst>
          </p:cNvPr>
          <p:cNvSpPr>
            <a:spLocks noGrp="1"/>
          </p:cNvSpPr>
          <p:nvPr>
            <p:ph type="sldNum" sz="quarter" idx="12"/>
          </p:nvPr>
        </p:nvSpPr>
        <p:spPr/>
        <p:txBody>
          <a:bodyPr/>
          <a:lstStyle/>
          <a:p>
            <a:fld id="{AC7149C1-8608-41E6-90F3-BBA52BDAD526}" type="slidenum">
              <a:rPr lang="en-IN" smtClean="0"/>
              <a:t>‹#›</a:t>
            </a:fld>
            <a:endParaRPr lang="en-IN"/>
          </a:p>
        </p:txBody>
      </p:sp>
    </p:spTree>
    <p:extLst>
      <p:ext uri="{BB962C8B-B14F-4D97-AF65-F5344CB8AC3E}">
        <p14:creationId xmlns:p14="http://schemas.microsoft.com/office/powerpoint/2010/main" val="1123880906"/>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11BBC-6FB4-426E-8289-8681043E11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228CC67-238C-4414-A707-572491546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A5ECE52-8BC4-4BFD-B2F0-DD639650CA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D9B452-6C90-4786-81E7-4802C5812111}"/>
              </a:ext>
            </a:extLst>
          </p:cNvPr>
          <p:cNvSpPr>
            <a:spLocks noGrp="1"/>
          </p:cNvSpPr>
          <p:nvPr>
            <p:ph type="dt" sz="half" idx="10"/>
          </p:nvPr>
        </p:nvSpPr>
        <p:spPr/>
        <p:txBody>
          <a:bodyPr/>
          <a:lstStyle/>
          <a:p>
            <a:fld id="{570EA2FE-2C09-4890-83EB-AC8E7CD142BF}" type="datetimeFigureOut">
              <a:rPr lang="en-IN" smtClean="0"/>
              <a:t>15-08-2020</a:t>
            </a:fld>
            <a:endParaRPr lang="en-IN"/>
          </a:p>
        </p:txBody>
      </p:sp>
      <p:sp>
        <p:nvSpPr>
          <p:cNvPr id="6" name="Footer Placeholder 5">
            <a:extLst>
              <a:ext uri="{FF2B5EF4-FFF2-40B4-BE49-F238E27FC236}">
                <a16:creationId xmlns:a16="http://schemas.microsoft.com/office/drawing/2014/main" id="{E19C932F-052F-4077-A6CE-3D4A04A6059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FBB11E5-39BB-40B7-A5BA-7169E78A052A}"/>
              </a:ext>
            </a:extLst>
          </p:cNvPr>
          <p:cNvSpPr>
            <a:spLocks noGrp="1"/>
          </p:cNvSpPr>
          <p:nvPr>
            <p:ph type="sldNum" sz="quarter" idx="12"/>
          </p:nvPr>
        </p:nvSpPr>
        <p:spPr/>
        <p:txBody>
          <a:bodyPr/>
          <a:lstStyle/>
          <a:p>
            <a:fld id="{AC7149C1-8608-41E6-90F3-BBA52BDAD526}" type="slidenum">
              <a:rPr lang="en-IN" smtClean="0"/>
              <a:t>‹#›</a:t>
            </a:fld>
            <a:endParaRPr lang="en-IN"/>
          </a:p>
        </p:txBody>
      </p:sp>
    </p:spTree>
    <p:extLst>
      <p:ext uri="{BB962C8B-B14F-4D97-AF65-F5344CB8AC3E}">
        <p14:creationId xmlns:p14="http://schemas.microsoft.com/office/powerpoint/2010/main" val="1847855839"/>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D0A92-A4DE-4176-8E3D-68920E2658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7F18019-BCB9-4A9B-A146-B6467D9BC1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6E0E474-7C8D-4C8F-9CF1-D22D645985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325F22-C287-4045-9D8B-354705322FAD}"/>
              </a:ext>
            </a:extLst>
          </p:cNvPr>
          <p:cNvSpPr>
            <a:spLocks noGrp="1"/>
          </p:cNvSpPr>
          <p:nvPr>
            <p:ph type="dt" sz="half" idx="10"/>
          </p:nvPr>
        </p:nvSpPr>
        <p:spPr/>
        <p:txBody>
          <a:bodyPr/>
          <a:lstStyle/>
          <a:p>
            <a:fld id="{570EA2FE-2C09-4890-83EB-AC8E7CD142BF}" type="datetimeFigureOut">
              <a:rPr lang="en-IN" smtClean="0"/>
              <a:t>15-08-2020</a:t>
            </a:fld>
            <a:endParaRPr lang="en-IN"/>
          </a:p>
        </p:txBody>
      </p:sp>
      <p:sp>
        <p:nvSpPr>
          <p:cNvPr id="6" name="Footer Placeholder 5">
            <a:extLst>
              <a:ext uri="{FF2B5EF4-FFF2-40B4-BE49-F238E27FC236}">
                <a16:creationId xmlns:a16="http://schemas.microsoft.com/office/drawing/2014/main" id="{A85A7622-E5DF-4755-B5B3-C67FE611A25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632CA7C-0E93-41BB-9A86-0F22B8015437}"/>
              </a:ext>
            </a:extLst>
          </p:cNvPr>
          <p:cNvSpPr>
            <a:spLocks noGrp="1"/>
          </p:cNvSpPr>
          <p:nvPr>
            <p:ph type="sldNum" sz="quarter" idx="12"/>
          </p:nvPr>
        </p:nvSpPr>
        <p:spPr/>
        <p:txBody>
          <a:bodyPr/>
          <a:lstStyle/>
          <a:p>
            <a:fld id="{AC7149C1-8608-41E6-90F3-BBA52BDAD526}" type="slidenum">
              <a:rPr lang="en-IN" smtClean="0"/>
              <a:t>‹#›</a:t>
            </a:fld>
            <a:endParaRPr lang="en-IN"/>
          </a:p>
        </p:txBody>
      </p:sp>
    </p:spTree>
    <p:extLst>
      <p:ext uri="{BB962C8B-B14F-4D97-AF65-F5344CB8AC3E}">
        <p14:creationId xmlns:p14="http://schemas.microsoft.com/office/powerpoint/2010/main" val="611933949"/>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D94635-661F-4460-B5BF-A074F8C423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C0C9D32-BF86-4D8A-A68A-6DAC1DF426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BD328D4-C20F-45A8-806B-6753B47C32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EA2FE-2C09-4890-83EB-AC8E7CD142BF}" type="datetimeFigureOut">
              <a:rPr lang="en-IN" smtClean="0"/>
              <a:t>15-08-2020</a:t>
            </a:fld>
            <a:endParaRPr lang="en-IN"/>
          </a:p>
        </p:txBody>
      </p:sp>
      <p:sp>
        <p:nvSpPr>
          <p:cNvPr id="5" name="Footer Placeholder 4">
            <a:extLst>
              <a:ext uri="{FF2B5EF4-FFF2-40B4-BE49-F238E27FC236}">
                <a16:creationId xmlns:a16="http://schemas.microsoft.com/office/drawing/2014/main" id="{037C0ED7-2A41-43C1-83AD-5D4DEC2550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93F4459-DC31-4F3A-A28D-CAC7BCD3FF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149C1-8608-41E6-90F3-BBA52BDAD526}" type="slidenum">
              <a:rPr lang="en-IN" smtClean="0"/>
              <a:t>‹#›</a:t>
            </a:fld>
            <a:endParaRPr lang="en-IN"/>
          </a:p>
        </p:txBody>
      </p:sp>
    </p:spTree>
    <p:extLst>
      <p:ext uri="{BB962C8B-B14F-4D97-AF65-F5344CB8AC3E}">
        <p14:creationId xmlns:p14="http://schemas.microsoft.com/office/powerpoint/2010/main" val="1651663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dir="ver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id"/><Relationship Id="rId1" Type="http://schemas.microsoft.com/office/2007/relationships/media" Target="../media/media1.mid"/><Relationship Id="rId5" Type="http://schemas.openxmlformats.org/officeDocument/2006/relationships/image" Target="../media/image1.png"/><Relationship Id="rId4" Type="http://schemas.openxmlformats.org/officeDocument/2006/relationships/hyperlink" Target="http://www.fraudsdetection.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needpix.com/photo/221042/thank-you-text-message-note-gratitude-appreciation-grateful-appreciate-communication"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64D09B-D85C-497B-98F3-B5D27DA16C4A}"/>
              </a:ext>
            </a:extLst>
          </p:cNvPr>
          <p:cNvSpPr>
            <a:spLocks noGrp="1"/>
          </p:cNvSpPr>
          <p:nvPr>
            <p:ph type="title"/>
          </p:nvPr>
        </p:nvSpPr>
        <p:spPr>
          <a:solidFill>
            <a:schemeClr val="accent5">
              <a:lumMod val="40000"/>
              <a:lumOff val="60000"/>
            </a:schemeClr>
          </a:solidFill>
          <a:effectLst/>
        </p:spPr>
        <p:txBody>
          <a:bodyPr>
            <a:normAutofit fontScale="90000"/>
          </a:bodyPr>
          <a:lstStyle/>
          <a:p>
            <a:r>
              <a:rPr lang="en-US" sz="4800" dirty="0">
                <a:solidFill>
                  <a:srgbClr val="FF0000"/>
                </a:solidFill>
                <a:latin typeface="+mn-lt"/>
              </a:rPr>
              <a:t>    </a:t>
            </a:r>
            <a:r>
              <a:rPr lang="en-US" sz="3100" dirty="0">
                <a:solidFill>
                  <a:schemeClr val="accent5">
                    <a:lumMod val="50000"/>
                  </a:schemeClr>
                </a:solidFill>
                <a:latin typeface="+mn-lt"/>
              </a:rPr>
              <a:t>Lessons on Fraud Awareness  -Digital Forensics Basic Concepts-           </a:t>
            </a:r>
            <a:br>
              <a:rPr lang="en-US" sz="3100" dirty="0">
                <a:solidFill>
                  <a:schemeClr val="accent5">
                    <a:lumMod val="50000"/>
                  </a:schemeClr>
                </a:solidFill>
                <a:latin typeface="+mn-lt"/>
              </a:rPr>
            </a:br>
            <a:r>
              <a:rPr lang="en-US" sz="3100" dirty="0">
                <a:solidFill>
                  <a:schemeClr val="accent5">
                    <a:lumMod val="50000"/>
                  </a:schemeClr>
                </a:solidFill>
                <a:latin typeface="+mn-lt"/>
              </a:rPr>
              <a:t>                                           </a:t>
            </a:r>
            <a:r>
              <a:rPr lang="en-US" sz="4400" dirty="0">
                <a:solidFill>
                  <a:schemeClr val="accent5">
                    <a:lumMod val="50000"/>
                  </a:schemeClr>
                </a:solidFill>
                <a:latin typeface="+mn-lt"/>
              </a:rPr>
              <a:t>   </a:t>
            </a:r>
            <a:r>
              <a:rPr lang="en-US" sz="3100" dirty="0">
                <a:solidFill>
                  <a:schemeClr val="accent5">
                    <a:lumMod val="50000"/>
                  </a:schemeClr>
                </a:solidFill>
                <a:latin typeface="+mn-lt"/>
              </a:rPr>
              <a:t>LESSON –  V</a:t>
            </a:r>
            <a:endParaRPr lang="en-IN" sz="3100" dirty="0">
              <a:solidFill>
                <a:schemeClr val="accent5">
                  <a:lumMod val="50000"/>
                </a:schemeClr>
              </a:solidFill>
            </a:endParaRPr>
          </a:p>
        </p:txBody>
      </p:sp>
      <p:sp>
        <p:nvSpPr>
          <p:cNvPr id="5" name="Content Placeholder 4">
            <a:extLst>
              <a:ext uri="{FF2B5EF4-FFF2-40B4-BE49-F238E27FC236}">
                <a16:creationId xmlns:a16="http://schemas.microsoft.com/office/drawing/2014/main" id="{DB6A7883-4D9A-4367-A453-6907777685BF}"/>
              </a:ext>
            </a:extLst>
          </p:cNvPr>
          <p:cNvSpPr>
            <a:spLocks noGrp="1"/>
          </p:cNvSpPr>
          <p:nvPr>
            <p:ph idx="1"/>
          </p:nvPr>
        </p:nvSpPr>
        <p:spPr>
          <a:xfrm>
            <a:off x="838200" y="2021983"/>
            <a:ext cx="10515600" cy="4154980"/>
          </a:xfrm>
          <a:solidFill>
            <a:schemeClr val="accent5">
              <a:lumMod val="40000"/>
              <a:lumOff val="60000"/>
            </a:schemeClr>
          </a:solidFill>
        </p:spPr>
        <p:txBody>
          <a:bodyPr>
            <a:normAutofit/>
          </a:bodyPr>
          <a:lstStyle/>
          <a:p>
            <a:endParaRPr lang="en-US" dirty="0"/>
          </a:p>
          <a:p>
            <a:pPr marL="0" indent="0">
              <a:buNone/>
            </a:pPr>
            <a:r>
              <a:rPr lang="en-IN" dirty="0">
                <a:solidFill>
                  <a:schemeClr val="accent5">
                    <a:lumMod val="50000"/>
                  </a:schemeClr>
                </a:solidFill>
              </a:rPr>
              <a:t>                                                 </a:t>
            </a:r>
            <a:r>
              <a:rPr lang="en-US" sz="2800" dirty="0">
                <a:solidFill>
                  <a:schemeClr val="accent5">
                    <a:lumMod val="50000"/>
                  </a:schemeClr>
                </a:solidFill>
              </a:rPr>
              <a:t>Author</a:t>
            </a:r>
          </a:p>
          <a:p>
            <a:pPr marL="0" indent="0">
              <a:buNone/>
            </a:pPr>
            <a:r>
              <a:rPr lang="en-US" sz="2800" dirty="0">
                <a:solidFill>
                  <a:schemeClr val="accent5">
                    <a:lumMod val="50000"/>
                  </a:schemeClr>
                </a:solidFill>
              </a:rPr>
              <a:t>                                       Narayanarao Kolluru</a:t>
            </a:r>
          </a:p>
          <a:p>
            <a:pPr marL="0" indent="0">
              <a:buNone/>
            </a:pPr>
            <a:r>
              <a:rPr lang="en-US" sz="2800" dirty="0">
                <a:solidFill>
                  <a:schemeClr val="accent5">
                    <a:lumMod val="50000"/>
                  </a:schemeClr>
                </a:solidFill>
              </a:rPr>
              <a:t>                      </a:t>
            </a:r>
            <a:r>
              <a:rPr lang="en-US" sz="2000" dirty="0">
                <a:solidFill>
                  <a:schemeClr val="accent5">
                    <a:lumMod val="50000"/>
                  </a:schemeClr>
                </a:solidFill>
              </a:rPr>
              <a:t>B .Com ; FCA; CFFE-(IFS-Pune),CFE-(West Virginia university)</a:t>
            </a:r>
          </a:p>
          <a:p>
            <a:pPr marL="0" indent="0">
              <a:buNone/>
            </a:pPr>
            <a:r>
              <a:rPr lang="en-US" sz="2800" dirty="0">
                <a:solidFill>
                  <a:schemeClr val="accent5">
                    <a:lumMod val="50000"/>
                  </a:schemeClr>
                </a:solidFill>
              </a:rPr>
              <a:t>                          </a:t>
            </a:r>
            <a:r>
              <a:rPr lang="en-US" sz="2800" dirty="0">
                <a:solidFill>
                  <a:schemeClr val="accent5">
                    <a:lumMod val="50000"/>
                  </a:schemeClr>
                </a:solidFill>
                <a:hlinkClick r:id="rId4">
                  <a:extLst>
                    <a:ext uri="{A12FA001-AC4F-418D-AE19-62706E023703}">
                      <ahyp:hlinkClr xmlns:ahyp="http://schemas.microsoft.com/office/drawing/2018/hyperlinkcolor" val="tx"/>
                    </a:ext>
                  </a:extLst>
                </a:hlinkClick>
              </a:rPr>
              <a:t>www.fraudsdetection.com</a:t>
            </a:r>
            <a:r>
              <a:rPr lang="en-US" sz="2800" dirty="0">
                <a:solidFill>
                  <a:schemeClr val="accent5">
                    <a:lumMod val="50000"/>
                  </a:schemeClr>
                </a:solidFill>
              </a:rPr>
              <a:t> &amp;  LinkedIn </a:t>
            </a:r>
          </a:p>
          <a:p>
            <a:pPr marL="0" indent="0">
              <a:buNone/>
            </a:pPr>
            <a:r>
              <a:rPr lang="en-US" sz="2800" dirty="0">
                <a:solidFill>
                  <a:schemeClr val="accent5">
                    <a:lumMod val="50000"/>
                  </a:schemeClr>
                </a:solidFill>
              </a:rPr>
              <a:t>                              </a:t>
            </a:r>
            <a:r>
              <a:rPr lang="en-US" sz="2000" dirty="0">
                <a:solidFill>
                  <a:schemeClr val="accent5">
                    <a:lumMod val="50000"/>
                  </a:schemeClr>
                </a:solidFill>
              </a:rPr>
              <a:t>YouTube Channel: CA Narayanarao Kolluru</a:t>
            </a:r>
          </a:p>
          <a:p>
            <a:pPr marL="0" indent="0">
              <a:buNone/>
            </a:pPr>
            <a:r>
              <a:rPr lang="en-US" sz="1100" dirty="0">
                <a:solidFill>
                  <a:schemeClr val="accent5">
                    <a:lumMod val="50000"/>
                  </a:schemeClr>
                </a:solidFill>
                <a:latin typeface="Calibri" panose="020F0502020204030204" pitchFamily="34" charset="0"/>
                <a:cs typeface="Calibri" panose="020F0502020204030204" pitchFamily="34" charset="0"/>
              </a:rPr>
              <a:t>                   (All information on my ppts. Is from web ,my research articles, internet news and some related books, put in a concise form  into points for easy understanding)</a:t>
            </a:r>
            <a:endParaRPr lang="en-IN" sz="1100" dirty="0">
              <a:solidFill>
                <a:schemeClr val="accent5">
                  <a:lumMod val="50000"/>
                </a:schemeClr>
              </a:solidFill>
              <a:latin typeface="Calibri" panose="020F0502020204030204" pitchFamily="34" charset="0"/>
              <a:cs typeface="Calibri" panose="020F0502020204030204" pitchFamily="34" charset="0"/>
            </a:endParaRPr>
          </a:p>
          <a:p>
            <a:endParaRPr lang="en-IN" dirty="0">
              <a:solidFill>
                <a:schemeClr val="bg1"/>
              </a:solidFill>
            </a:endParaRPr>
          </a:p>
        </p:txBody>
      </p:sp>
      <p:pic>
        <p:nvPicPr>
          <p:cNvPr id="6" name="manicpiano">
            <a:hlinkClick r:id="" action="ppaction://media"/>
            <a:extLst>
              <a:ext uri="{FF2B5EF4-FFF2-40B4-BE49-F238E27FC236}">
                <a16:creationId xmlns:a16="http://schemas.microsoft.com/office/drawing/2014/main" id="{45C76712-A413-4866-A12B-911A9EEC1E95}"/>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5791200" y="3124200"/>
            <a:ext cx="609600" cy="609600"/>
          </a:xfrm>
          <a:prstGeom prst="rect">
            <a:avLst/>
          </a:prstGeom>
        </p:spPr>
      </p:pic>
    </p:spTree>
    <p:extLst>
      <p:ext uri="{BB962C8B-B14F-4D97-AF65-F5344CB8AC3E}">
        <p14:creationId xmlns:p14="http://schemas.microsoft.com/office/powerpoint/2010/main" val="161865912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numSld="999" showWhenStopped="0">
                <p:cTn id="7" repeatCount="indefinite" fill="hold" display="0">
                  <p:stCondLst>
                    <p:cond delay="indefinite"/>
                  </p:stCondLst>
                  <p:endCondLst>
                    <p:cond evt="onStopAudio" delay="0">
                      <p:tgtEl>
                        <p:sldTgt/>
                      </p:tgtEl>
                    </p:cond>
                  </p:endCondLst>
                </p:cTn>
                <p:tgtEl>
                  <p:spTgt spid="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DE54C-78D7-46FF-BB07-CE484888D5EA}"/>
              </a:ext>
            </a:extLst>
          </p:cNvPr>
          <p:cNvSpPr>
            <a:spLocks noGrp="1"/>
          </p:cNvSpPr>
          <p:nvPr>
            <p:ph type="title"/>
          </p:nvPr>
        </p:nvSpPr>
        <p:spPr>
          <a:xfrm>
            <a:off x="838200" y="283335"/>
            <a:ext cx="10515600" cy="1107583"/>
          </a:xfrm>
          <a:solidFill>
            <a:schemeClr val="accent5">
              <a:lumMod val="40000"/>
              <a:lumOff val="60000"/>
            </a:schemeClr>
          </a:solidFill>
        </p:spPr>
        <p:txBody>
          <a:bodyPr>
            <a:normAutofit fontScale="90000"/>
          </a:bodyPr>
          <a:lstStyle/>
          <a:p>
            <a:r>
              <a:rPr lang="en-US" sz="3100" dirty="0">
                <a:solidFill>
                  <a:schemeClr val="bg1"/>
                </a:solidFill>
                <a:latin typeface="+mn-lt"/>
              </a:rPr>
              <a:t>             </a:t>
            </a:r>
            <a:r>
              <a:rPr lang="en-US" sz="3100" dirty="0">
                <a:solidFill>
                  <a:schemeClr val="accent5">
                    <a:lumMod val="50000"/>
                  </a:schemeClr>
                </a:solidFill>
                <a:latin typeface="+mn-lt"/>
              </a:rPr>
              <a:t>Brief description of different branches of Digital Forensics</a:t>
            </a:r>
            <a:br>
              <a:rPr lang="en-US" sz="4400" dirty="0">
                <a:solidFill>
                  <a:schemeClr val="accent5">
                    <a:lumMod val="50000"/>
                  </a:schemeClr>
                </a:solidFill>
                <a:latin typeface="+mn-lt"/>
              </a:rPr>
            </a:br>
            <a:r>
              <a:rPr lang="en-US" sz="4400" dirty="0">
                <a:solidFill>
                  <a:schemeClr val="accent5">
                    <a:lumMod val="50000"/>
                  </a:schemeClr>
                </a:solidFill>
                <a:latin typeface="+mn-lt"/>
              </a:rPr>
              <a:t>                            </a:t>
            </a:r>
            <a:r>
              <a:rPr lang="en-US" sz="2700" dirty="0">
                <a:solidFill>
                  <a:schemeClr val="accent5">
                    <a:lumMod val="50000"/>
                  </a:schemeClr>
                </a:solidFill>
                <a:latin typeface="+mn-lt"/>
              </a:rPr>
              <a:t>3.  Data Base Forensics </a:t>
            </a:r>
            <a:endParaRPr lang="en-IN" sz="2700" dirty="0">
              <a:solidFill>
                <a:schemeClr val="accent5">
                  <a:lumMod val="50000"/>
                </a:schemeClr>
              </a:solidFill>
            </a:endParaRPr>
          </a:p>
        </p:txBody>
      </p:sp>
      <p:sp>
        <p:nvSpPr>
          <p:cNvPr id="3" name="Content Placeholder 2">
            <a:extLst>
              <a:ext uri="{FF2B5EF4-FFF2-40B4-BE49-F238E27FC236}">
                <a16:creationId xmlns:a16="http://schemas.microsoft.com/office/drawing/2014/main" id="{6F6F4493-43BF-4E65-A293-FFA7387A8295}"/>
              </a:ext>
            </a:extLst>
          </p:cNvPr>
          <p:cNvSpPr>
            <a:spLocks noGrp="1"/>
          </p:cNvSpPr>
          <p:nvPr>
            <p:ph idx="1"/>
          </p:nvPr>
        </p:nvSpPr>
        <p:spPr>
          <a:xfrm>
            <a:off x="838200" y="2189409"/>
            <a:ext cx="10515600" cy="3987554"/>
          </a:xfrm>
          <a:solidFill>
            <a:schemeClr val="accent5">
              <a:lumMod val="40000"/>
              <a:lumOff val="60000"/>
            </a:schemeClr>
          </a:solidFill>
        </p:spPr>
        <p:txBody>
          <a:bodyPr/>
          <a:lstStyle/>
          <a:p>
            <a:pPr>
              <a:buFont typeface="Wingdings" panose="05000000000000000000" pitchFamily="2" charset="2"/>
              <a:buChar char="v"/>
            </a:pPr>
            <a:r>
              <a:rPr lang="en-IN" sz="2000" dirty="0">
                <a:solidFill>
                  <a:schemeClr val="accent5">
                    <a:lumMod val="50000"/>
                  </a:schemeClr>
                </a:solidFill>
              </a:rPr>
              <a:t>Another very important concept of digital forensics is Data Base forensics. Data base forensics deals with the meta data and time stamps which show who accessed the data and the various actions  performed .This analysis is important when there are breaches of the systems and devises and data is stolen or misused.</a:t>
            </a:r>
          </a:p>
          <a:p>
            <a:pPr>
              <a:buFont typeface="Wingdings" panose="05000000000000000000" pitchFamily="2" charset="2"/>
              <a:buChar char="v"/>
            </a:pPr>
            <a:r>
              <a:rPr lang="en-IN" sz="2000" dirty="0">
                <a:solidFill>
                  <a:schemeClr val="accent5">
                    <a:lumMod val="50000"/>
                  </a:schemeClr>
                </a:solidFill>
              </a:rPr>
              <a:t>A data base may be defines as the data collected and stored on any computer or other devises using the internet and web browsing or any other data compiled in the organisation and various files stored on the devises. Hence data base forensics helps in case of any wrong doing or fraud by any insider or outsider.</a:t>
            </a:r>
          </a:p>
          <a:p>
            <a:pPr>
              <a:buFont typeface="Wingdings" panose="05000000000000000000" pitchFamily="2" charset="2"/>
              <a:buChar char="v"/>
            </a:pPr>
            <a:r>
              <a:rPr lang="en-IN" sz="2000" dirty="0">
                <a:solidFill>
                  <a:schemeClr val="accent5">
                    <a:lumMod val="50000"/>
                  </a:schemeClr>
                </a:solidFill>
              </a:rPr>
              <a:t>There are various data bases like end user, operational, distributed ,centralised etc.</a:t>
            </a:r>
          </a:p>
          <a:p>
            <a:pPr>
              <a:buFont typeface="Wingdings" panose="05000000000000000000" pitchFamily="2" charset="2"/>
              <a:buChar char="v"/>
            </a:pPr>
            <a:r>
              <a:rPr lang="en-IN" sz="2000" dirty="0">
                <a:solidFill>
                  <a:schemeClr val="accent5">
                    <a:lumMod val="50000"/>
                  </a:schemeClr>
                </a:solidFill>
              </a:rPr>
              <a:t> The goal pf data base forensics is fact finding and recreating the truth.</a:t>
            </a:r>
          </a:p>
          <a:p>
            <a:pPr>
              <a:buFont typeface="Wingdings" panose="05000000000000000000" pitchFamily="2" charset="2"/>
              <a:buChar char="v"/>
            </a:pPr>
            <a:r>
              <a:rPr lang="en-IN" sz="2000" dirty="0">
                <a:solidFill>
                  <a:schemeClr val="accent5">
                    <a:lumMod val="50000"/>
                  </a:schemeClr>
                </a:solidFill>
              </a:rPr>
              <a:t>Data base forensic experts use various tools for verifying the data on ”read only data” mode so that there will not be any changes accidental or otherwise of the data collected.</a:t>
            </a:r>
          </a:p>
          <a:p>
            <a:pPr>
              <a:buFont typeface="Wingdings" panose="05000000000000000000" pitchFamily="2" charset="2"/>
              <a:buChar char="v"/>
            </a:pPr>
            <a:endParaRPr lang="en-IN" dirty="0"/>
          </a:p>
        </p:txBody>
      </p:sp>
    </p:spTree>
    <p:extLst>
      <p:ext uri="{BB962C8B-B14F-4D97-AF65-F5344CB8AC3E}">
        <p14:creationId xmlns:p14="http://schemas.microsoft.com/office/powerpoint/2010/main" val="3256431189"/>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A351D-8331-4244-8746-98B6A969787C}"/>
              </a:ext>
            </a:extLst>
          </p:cNvPr>
          <p:cNvSpPr>
            <a:spLocks noGrp="1"/>
          </p:cNvSpPr>
          <p:nvPr>
            <p:ph type="title"/>
          </p:nvPr>
        </p:nvSpPr>
        <p:spPr>
          <a:solidFill>
            <a:schemeClr val="accent5">
              <a:lumMod val="40000"/>
              <a:lumOff val="60000"/>
            </a:schemeClr>
          </a:solidFill>
        </p:spPr>
        <p:txBody>
          <a:bodyPr>
            <a:normAutofit fontScale="90000"/>
          </a:bodyPr>
          <a:lstStyle/>
          <a:p>
            <a:r>
              <a:rPr lang="en-US" sz="3100" dirty="0">
                <a:solidFill>
                  <a:schemeClr val="bg1"/>
                </a:solidFill>
                <a:latin typeface="+mn-lt"/>
              </a:rPr>
              <a:t>      </a:t>
            </a:r>
            <a:r>
              <a:rPr lang="en-US" sz="3100" dirty="0">
                <a:solidFill>
                  <a:schemeClr val="accent5">
                    <a:lumMod val="50000"/>
                  </a:schemeClr>
                </a:solidFill>
                <a:latin typeface="+mn-lt"/>
              </a:rPr>
              <a:t>Brief description of different branches of Digital Forensics</a:t>
            </a:r>
            <a:br>
              <a:rPr lang="en-US" sz="6000" dirty="0">
                <a:solidFill>
                  <a:schemeClr val="accent5">
                    <a:lumMod val="50000"/>
                  </a:schemeClr>
                </a:solidFill>
                <a:latin typeface="+mn-lt"/>
              </a:rPr>
            </a:br>
            <a:r>
              <a:rPr lang="en-US" sz="6000" dirty="0">
                <a:solidFill>
                  <a:schemeClr val="accent5">
                    <a:lumMod val="50000"/>
                  </a:schemeClr>
                </a:solidFill>
                <a:latin typeface="+mn-lt"/>
              </a:rPr>
              <a:t>                    </a:t>
            </a:r>
            <a:r>
              <a:rPr lang="en-US" sz="2700" dirty="0">
                <a:solidFill>
                  <a:schemeClr val="accent5">
                    <a:lumMod val="50000"/>
                  </a:schemeClr>
                </a:solidFill>
                <a:latin typeface="+mn-lt"/>
              </a:rPr>
              <a:t>4. Mobile Device Forensics</a:t>
            </a:r>
            <a:endParaRPr lang="en-IN" sz="2700" dirty="0">
              <a:solidFill>
                <a:schemeClr val="accent5">
                  <a:lumMod val="50000"/>
                </a:schemeClr>
              </a:solidFill>
            </a:endParaRPr>
          </a:p>
        </p:txBody>
      </p:sp>
      <p:sp>
        <p:nvSpPr>
          <p:cNvPr id="3" name="Content Placeholder 2">
            <a:extLst>
              <a:ext uri="{FF2B5EF4-FFF2-40B4-BE49-F238E27FC236}">
                <a16:creationId xmlns:a16="http://schemas.microsoft.com/office/drawing/2014/main" id="{F65F92C4-F717-408E-892E-A1796E984D10}"/>
              </a:ext>
            </a:extLst>
          </p:cNvPr>
          <p:cNvSpPr>
            <a:spLocks noGrp="1"/>
          </p:cNvSpPr>
          <p:nvPr>
            <p:ph idx="1"/>
          </p:nvPr>
        </p:nvSpPr>
        <p:spPr>
          <a:xfrm>
            <a:off x="838200" y="1825625"/>
            <a:ext cx="10515600" cy="4667250"/>
          </a:xfrm>
          <a:solidFill>
            <a:schemeClr val="accent5">
              <a:lumMod val="40000"/>
              <a:lumOff val="60000"/>
            </a:schemeClr>
          </a:solidFill>
        </p:spPr>
        <p:txBody>
          <a:bodyPr>
            <a:normAutofit lnSpcReduction="10000"/>
          </a:bodyPr>
          <a:lstStyle/>
          <a:p>
            <a:pPr marL="0" indent="0">
              <a:buNone/>
            </a:pPr>
            <a:endParaRPr lang="en-US" sz="2000" dirty="0">
              <a:solidFill>
                <a:schemeClr val="bg1"/>
              </a:solidFill>
            </a:endParaRPr>
          </a:p>
          <a:p>
            <a:pPr>
              <a:buFont typeface="Wingdings" panose="05000000000000000000" pitchFamily="2" charset="2"/>
              <a:buChar char="v"/>
            </a:pPr>
            <a:r>
              <a:rPr lang="en-US" sz="2000" dirty="0">
                <a:solidFill>
                  <a:schemeClr val="accent5">
                    <a:lumMod val="50000"/>
                  </a:schemeClr>
                </a:solidFill>
              </a:rPr>
              <a:t>The data extraction from mobile phones is frequently used in all cyber crime/ Frauds.</a:t>
            </a:r>
          </a:p>
          <a:p>
            <a:pPr>
              <a:buFont typeface="Wingdings" panose="05000000000000000000" pitchFamily="2" charset="2"/>
              <a:buChar char="v"/>
            </a:pPr>
            <a:r>
              <a:rPr lang="en-US" sz="2000" dirty="0">
                <a:solidFill>
                  <a:schemeClr val="accent5">
                    <a:lumMod val="50000"/>
                  </a:schemeClr>
                </a:solidFill>
              </a:rPr>
              <a:t>It takes about four to eight hours to extract all the data from a mobile phone.</a:t>
            </a:r>
          </a:p>
          <a:p>
            <a:pPr>
              <a:buFont typeface="Wingdings" panose="05000000000000000000" pitchFamily="2" charset="2"/>
              <a:buChar char="v"/>
            </a:pPr>
            <a:r>
              <a:rPr lang="en-US" sz="2000" dirty="0">
                <a:solidFill>
                  <a:schemeClr val="accent5">
                    <a:lumMod val="50000"/>
                  </a:schemeClr>
                </a:solidFill>
              </a:rPr>
              <a:t>Even deleted data also can be retrieved for investigation.</a:t>
            </a:r>
          </a:p>
          <a:p>
            <a:pPr>
              <a:buFont typeface="Wingdings" panose="05000000000000000000" pitchFamily="2" charset="2"/>
              <a:buChar char="v"/>
            </a:pPr>
            <a:r>
              <a:rPr lang="en-IN" sz="2000" dirty="0">
                <a:solidFill>
                  <a:schemeClr val="accent5">
                    <a:lumMod val="50000"/>
                  </a:schemeClr>
                </a:solidFill>
              </a:rPr>
              <a:t>Police and investigators use “Tower Dumps” without any warrant in their investigation of any crime or fraud, to get details of all voice messages, pictures, call logs, text messages, E-mails, social apps. Interacting, etc from the Telephone Towers which are in the vicinity of the fraud or crime or based on any clue.</a:t>
            </a:r>
          </a:p>
          <a:p>
            <a:pPr>
              <a:buFont typeface="Wingdings" panose="05000000000000000000" pitchFamily="2" charset="2"/>
              <a:buChar char="v"/>
            </a:pPr>
            <a:r>
              <a:rPr lang="en-IN" sz="2000" dirty="0">
                <a:solidFill>
                  <a:schemeClr val="accent5">
                    <a:lumMod val="50000"/>
                  </a:schemeClr>
                </a:solidFill>
              </a:rPr>
              <a:t>How far is collecting data from Tower dumps is legal has to be examined as in the process of crime investigation even the data of persons not related to the fraud or crime also collected!!</a:t>
            </a:r>
          </a:p>
          <a:p>
            <a:pPr>
              <a:buFont typeface="Wingdings" panose="05000000000000000000" pitchFamily="2" charset="2"/>
              <a:buChar char="v"/>
            </a:pPr>
            <a:r>
              <a:rPr lang="en-IN" sz="2000" dirty="0">
                <a:solidFill>
                  <a:schemeClr val="accent5">
                    <a:lumMod val="50000"/>
                  </a:schemeClr>
                </a:solidFill>
              </a:rPr>
              <a:t>The process of Mobile forensics involves-Seizure of the mobile and preserve it for chain of custody, Put in Airplane mode and switch off Wi-Fi, disable hotspots, clone the devise Sim card, use phone jammers from any interference and finally use a Faraday Box or Bag with built in power source to safeguard the mobile as well to guard during transportation to lab etc.</a:t>
            </a:r>
          </a:p>
        </p:txBody>
      </p:sp>
    </p:spTree>
    <p:extLst>
      <p:ext uri="{BB962C8B-B14F-4D97-AF65-F5344CB8AC3E}">
        <p14:creationId xmlns:p14="http://schemas.microsoft.com/office/powerpoint/2010/main" val="2482534819"/>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4DE22-7148-4FF1-B963-40BDD6537102}"/>
              </a:ext>
            </a:extLst>
          </p:cNvPr>
          <p:cNvSpPr>
            <a:spLocks noGrp="1"/>
          </p:cNvSpPr>
          <p:nvPr>
            <p:ph type="title"/>
          </p:nvPr>
        </p:nvSpPr>
        <p:spPr>
          <a:solidFill>
            <a:schemeClr val="accent5">
              <a:lumMod val="40000"/>
              <a:lumOff val="60000"/>
            </a:schemeClr>
          </a:solidFill>
        </p:spPr>
        <p:txBody>
          <a:bodyPr>
            <a:normAutofit/>
          </a:bodyPr>
          <a:lstStyle/>
          <a:p>
            <a:r>
              <a:rPr lang="en-US" sz="2800" dirty="0">
                <a:solidFill>
                  <a:schemeClr val="bg1"/>
                </a:solidFill>
                <a:latin typeface="+mn-lt"/>
              </a:rPr>
              <a:t>         </a:t>
            </a:r>
            <a:r>
              <a:rPr lang="en-US" sz="2800" dirty="0">
                <a:solidFill>
                  <a:schemeClr val="accent5">
                    <a:lumMod val="50000"/>
                  </a:schemeClr>
                </a:solidFill>
                <a:latin typeface="+mn-lt"/>
              </a:rPr>
              <a:t>Brief description of different branches of Digital Forensics</a:t>
            </a:r>
            <a:br>
              <a:rPr lang="en-US" sz="5400" dirty="0">
                <a:solidFill>
                  <a:schemeClr val="accent5">
                    <a:lumMod val="50000"/>
                  </a:schemeClr>
                </a:solidFill>
                <a:latin typeface="+mn-lt"/>
              </a:rPr>
            </a:br>
            <a:r>
              <a:rPr lang="en-US" sz="5400" dirty="0">
                <a:solidFill>
                  <a:schemeClr val="accent5">
                    <a:lumMod val="50000"/>
                  </a:schemeClr>
                </a:solidFill>
                <a:latin typeface="+mn-lt"/>
              </a:rPr>
              <a:t>                    </a:t>
            </a:r>
            <a:r>
              <a:rPr lang="en-US" sz="2400" dirty="0">
                <a:solidFill>
                  <a:schemeClr val="accent5">
                    <a:lumMod val="50000"/>
                  </a:schemeClr>
                </a:solidFill>
                <a:latin typeface="+mn-lt"/>
              </a:rPr>
              <a:t>5. E-Mail  Forensics</a:t>
            </a:r>
            <a:endParaRPr lang="en-IN" sz="2800" dirty="0">
              <a:solidFill>
                <a:schemeClr val="accent5">
                  <a:lumMod val="50000"/>
                </a:schemeClr>
              </a:solidFill>
              <a:latin typeface="+mn-lt"/>
            </a:endParaRPr>
          </a:p>
        </p:txBody>
      </p:sp>
      <p:sp>
        <p:nvSpPr>
          <p:cNvPr id="3" name="Content Placeholder 2">
            <a:extLst>
              <a:ext uri="{FF2B5EF4-FFF2-40B4-BE49-F238E27FC236}">
                <a16:creationId xmlns:a16="http://schemas.microsoft.com/office/drawing/2014/main" id="{C7DA7225-265C-4694-B89C-D81DA3A199A8}"/>
              </a:ext>
            </a:extLst>
          </p:cNvPr>
          <p:cNvSpPr>
            <a:spLocks noGrp="1"/>
          </p:cNvSpPr>
          <p:nvPr>
            <p:ph idx="1"/>
          </p:nvPr>
        </p:nvSpPr>
        <p:spPr>
          <a:xfrm>
            <a:off x="838200" y="1825625"/>
            <a:ext cx="10515600" cy="4819874"/>
          </a:xfrm>
          <a:solidFill>
            <a:schemeClr val="accent5">
              <a:lumMod val="40000"/>
              <a:lumOff val="60000"/>
            </a:schemeClr>
          </a:solidFill>
        </p:spPr>
        <p:txBody>
          <a:bodyPr>
            <a:normAutofit/>
          </a:bodyPr>
          <a:lstStyle/>
          <a:p>
            <a:pPr>
              <a:buFont typeface="Wingdings" panose="05000000000000000000" pitchFamily="2" charset="2"/>
              <a:buChar char="v"/>
            </a:pPr>
            <a:r>
              <a:rPr lang="en-US" sz="2000" dirty="0">
                <a:solidFill>
                  <a:schemeClr val="accent5">
                    <a:lumMod val="50000"/>
                  </a:schemeClr>
                </a:solidFill>
              </a:rPr>
              <a:t> Next important source of evidence in the process of investigation is information retrieved from  e-mails. This gives data about the sender,receiver,content,time sent, to help the investigators, in any fraud or criminal probe.</a:t>
            </a:r>
          </a:p>
          <a:p>
            <a:pPr>
              <a:buFont typeface="Wingdings" panose="05000000000000000000" pitchFamily="2" charset="2"/>
              <a:buChar char="v"/>
            </a:pPr>
            <a:r>
              <a:rPr lang="en-US" sz="2000" dirty="0">
                <a:solidFill>
                  <a:schemeClr val="accent5">
                    <a:lumMod val="50000"/>
                  </a:schemeClr>
                </a:solidFill>
              </a:rPr>
              <a:t>E-mail communications over the internet and various devises like computers, mobile or Tab is of high importance. Also the digital analysis of email is very important to trace fake e-mails addresses misrepresenting as if from a genuine sender to the recipient. Despite many security protocols the  Cyber criminals still manage to send spam mails, phishing e-mails, distributing hate mail, child pornography, worms, viruses and Trojan horses.</a:t>
            </a:r>
          </a:p>
          <a:p>
            <a:pPr>
              <a:buFont typeface="Wingdings" panose="05000000000000000000" pitchFamily="2" charset="2"/>
              <a:buChar char="v"/>
            </a:pPr>
            <a:r>
              <a:rPr lang="en-US" sz="1800" u="sng" dirty="0">
                <a:solidFill>
                  <a:schemeClr val="accent5">
                    <a:lumMod val="50000"/>
                  </a:schemeClr>
                </a:solidFill>
              </a:rPr>
              <a:t>There are several tools to investigate E-mails, the following are some of them to cite as an example:</a:t>
            </a:r>
          </a:p>
          <a:p>
            <a:pPr>
              <a:buFont typeface="Wingdings" panose="05000000000000000000" pitchFamily="2" charset="2"/>
              <a:buChar char="ü"/>
            </a:pPr>
            <a:r>
              <a:rPr lang="en-US" sz="2000" b="1" dirty="0">
                <a:solidFill>
                  <a:schemeClr val="accent5">
                    <a:lumMod val="50000"/>
                  </a:schemeClr>
                </a:solidFill>
              </a:rPr>
              <a:t>E-Mail Tracker Pro </a:t>
            </a:r>
            <a:r>
              <a:rPr lang="en-US" sz="2000" dirty="0">
                <a:solidFill>
                  <a:schemeClr val="accent5">
                    <a:lumMod val="50000"/>
                  </a:schemeClr>
                </a:solidFill>
              </a:rPr>
              <a:t>:analyses the headers, to identify the IP address of the machine that sent the email. This e mail can pin point the city from where the mail has most likely come from.</a:t>
            </a:r>
          </a:p>
          <a:p>
            <a:pPr>
              <a:buFont typeface="Wingdings" panose="05000000000000000000" pitchFamily="2" charset="2"/>
              <a:buChar char="ü"/>
            </a:pPr>
            <a:r>
              <a:rPr lang="en-US" sz="2000" b="1" dirty="0">
                <a:solidFill>
                  <a:schemeClr val="accent5">
                    <a:lumMod val="50000"/>
                  </a:schemeClr>
                </a:solidFill>
              </a:rPr>
              <a:t>E-Mail Tracer</a:t>
            </a:r>
            <a:r>
              <a:rPr lang="en-US" sz="2000" dirty="0">
                <a:solidFill>
                  <a:schemeClr val="accent5">
                    <a:lumMod val="50000"/>
                  </a:schemeClr>
                </a:solidFill>
              </a:rPr>
              <a:t>:  It is an email migration and conversion tool, which supports various mail formats. It can detect deleted e-mails.</a:t>
            </a:r>
          </a:p>
          <a:p>
            <a:pPr>
              <a:buFont typeface="Wingdings" panose="05000000000000000000" pitchFamily="2" charset="2"/>
              <a:buChar char="ü"/>
            </a:pPr>
            <a:r>
              <a:rPr lang="en-US" sz="2000" b="1" dirty="0">
                <a:solidFill>
                  <a:schemeClr val="accent5">
                    <a:lumMod val="50000"/>
                  </a:schemeClr>
                </a:solidFill>
              </a:rPr>
              <a:t>Access Data's FTK:</a:t>
            </a:r>
            <a:r>
              <a:rPr lang="en-US" sz="2000" dirty="0">
                <a:solidFill>
                  <a:schemeClr val="accent5">
                    <a:lumMod val="50000"/>
                  </a:schemeClr>
                </a:solidFill>
              </a:rPr>
              <a:t> This helps in analysis, Decryption and pass word cracking and supports popular encryption technologies.</a:t>
            </a:r>
          </a:p>
          <a:p>
            <a:pPr>
              <a:buFont typeface="Wingdings" panose="05000000000000000000" pitchFamily="2" charset="2"/>
              <a:buChar char="ü"/>
            </a:pPr>
            <a:endParaRPr lang="en-US" sz="2000" dirty="0">
              <a:solidFill>
                <a:schemeClr val="bg1"/>
              </a:solidFill>
            </a:endParaRPr>
          </a:p>
          <a:p>
            <a:pPr>
              <a:buFont typeface="Wingdings" panose="05000000000000000000" pitchFamily="2" charset="2"/>
              <a:buChar char="v"/>
            </a:pPr>
            <a:endParaRPr lang="en-US" sz="2000" dirty="0">
              <a:solidFill>
                <a:schemeClr val="bg1"/>
              </a:solidFill>
            </a:endParaRPr>
          </a:p>
          <a:p>
            <a:pPr marL="0" indent="0">
              <a:buNone/>
            </a:pPr>
            <a:endParaRPr lang="en-IN" sz="2000" dirty="0">
              <a:solidFill>
                <a:schemeClr val="bg1"/>
              </a:solidFill>
            </a:endParaRPr>
          </a:p>
        </p:txBody>
      </p:sp>
    </p:spTree>
    <p:extLst>
      <p:ext uri="{BB962C8B-B14F-4D97-AF65-F5344CB8AC3E}">
        <p14:creationId xmlns:p14="http://schemas.microsoft.com/office/powerpoint/2010/main" val="829301887"/>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24F36-4557-4585-8B87-A98F25BCEEBA}"/>
              </a:ext>
            </a:extLst>
          </p:cNvPr>
          <p:cNvSpPr>
            <a:spLocks noGrp="1"/>
          </p:cNvSpPr>
          <p:nvPr>
            <p:ph type="title"/>
          </p:nvPr>
        </p:nvSpPr>
        <p:spPr>
          <a:xfrm>
            <a:off x="838200" y="244699"/>
            <a:ext cx="10515600" cy="1416676"/>
          </a:xfrm>
          <a:solidFill>
            <a:schemeClr val="accent5">
              <a:lumMod val="40000"/>
              <a:lumOff val="60000"/>
            </a:schemeClr>
          </a:solidFill>
        </p:spPr>
        <p:txBody>
          <a:bodyPr>
            <a:normAutofit fontScale="90000"/>
          </a:bodyPr>
          <a:lstStyle/>
          <a:p>
            <a:r>
              <a:rPr lang="en-US" sz="2800" dirty="0">
                <a:solidFill>
                  <a:schemeClr val="accent5">
                    <a:lumMod val="50000"/>
                  </a:schemeClr>
                </a:solidFill>
                <a:latin typeface="+mn-lt"/>
              </a:rPr>
              <a:t>                Brief description of different branches of Digital Forensics</a:t>
            </a:r>
            <a:br>
              <a:rPr lang="en-US" sz="2800" dirty="0">
                <a:solidFill>
                  <a:schemeClr val="accent5">
                    <a:lumMod val="50000"/>
                  </a:schemeClr>
                </a:solidFill>
                <a:latin typeface="+mn-lt"/>
              </a:rPr>
            </a:br>
            <a:br>
              <a:rPr lang="en-US" sz="2800" dirty="0">
                <a:solidFill>
                  <a:schemeClr val="accent5">
                    <a:lumMod val="50000"/>
                  </a:schemeClr>
                </a:solidFill>
                <a:latin typeface="+mn-lt"/>
              </a:rPr>
            </a:br>
            <a:r>
              <a:rPr lang="en-US" sz="2800" dirty="0">
                <a:solidFill>
                  <a:schemeClr val="accent5">
                    <a:lumMod val="50000"/>
                  </a:schemeClr>
                </a:solidFill>
                <a:latin typeface="+mn-lt"/>
              </a:rPr>
              <a:t>                                          6.Computer Forensics</a:t>
            </a:r>
            <a:br>
              <a:rPr lang="en-US" sz="2800" dirty="0">
                <a:solidFill>
                  <a:schemeClr val="accent5">
                    <a:lumMod val="50000"/>
                  </a:schemeClr>
                </a:solidFill>
                <a:latin typeface="+mn-lt"/>
              </a:rPr>
            </a:br>
            <a:r>
              <a:rPr lang="en-US" sz="2000" dirty="0">
                <a:solidFill>
                  <a:srgbClr val="FF0000"/>
                </a:solidFill>
                <a:latin typeface="+mn-lt"/>
              </a:rPr>
              <a:t>                                      </a:t>
            </a:r>
            <a:r>
              <a:rPr lang="en-US" sz="2200" b="1" dirty="0">
                <a:solidFill>
                  <a:srgbClr val="FF0000"/>
                </a:solidFill>
                <a:latin typeface="+mn-lt"/>
              </a:rPr>
              <a:t>Crime is not solved by technology but by people</a:t>
            </a:r>
            <a:endParaRPr lang="en-IN" sz="2200" b="1" dirty="0">
              <a:solidFill>
                <a:srgbClr val="FF0000"/>
              </a:solidFill>
              <a:latin typeface="+mn-lt"/>
            </a:endParaRPr>
          </a:p>
        </p:txBody>
      </p:sp>
      <p:sp>
        <p:nvSpPr>
          <p:cNvPr id="3" name="Content Placeholder 2">
            <a:extLst>
              <a:ext uri="{FF2B5EF4-FFF2-40B4-BE49-F238E27FC236}">
                <a16:creationId xmlns:a16="http://schemas.microsoft.com/office/drawing/2014/main" id="{9BFBDAC3-EAC8-473A-B46A-44A4FF2AA227}"/>
              </a:ext>
            </a:extLst>
          </p:cNvPr>
          <p:cNvSpPr>
            <a:spLocks noGrp="1"/>
          </p:cNvSpPr>
          <p:nvPr>
            <p:ph idx="1"/>
          </p:nvPr>
        </p:nvSpPr>
        <p:spPr>
          <a:xfrm>
            <a:off x="838200" y="1930401"/>
            <a:ext cx="10515600" cy="4246562"/>
          </a:xfrm>
          <a:solidFill>
            <a:schemeClr val="accent5">
              <a:lumMod val="40000"/>
              <a:lumOff val="60000"/>
            </a:schemeClr>
          </a:solidFill>
        </p:spPr>
        <p:txBody>
          <a:bodyPr/>
          <a:lstStyle/>
          <a:p>
            <a:pPr>
              <a:buFont typeface="Wingdings" panose="05000000000000000000" pitchFamily="2" charset="2"/>
              <a:buChar char="v"/>
            </a:pPr>
            <a:r>
              <a:rPr lang="en-US" sz="2400" dirty="0">
                <a:solidFill>
                  <a:schemeClr val="accent5">
                    <a:lumMod val="50000"/>
                  </a:schemeClr>
                </a:solidFill>
              </a:rPr>
              <a:t>Meaning:</a:t>
            </a:r>
          </a:p>
          <a:p>
            <a:pPr>
              <a:buFont typeface="Wingdings" panose="05000000000000000000" pitchFamily="2" charset="2"/>
              <a:buChar char="ü"/>
            </a:pPr>
            <a:r>
              <a:rPr lang="en-US" sz="2000" dirty="0">
                <a:solidFill>
                  <a:schemeClr val="accent5">
                    <a:lumMod val="50000"/>
                  </a:schemeClr>
                </a:solidFill>
              </a:rPr>
              <a:t>Under computer forensics, techniques are used to analyze, search and preserve information and secure it for producing as evidence in a court of law.</a:t>
            </a:r>
          </a:p>
          <a:p>
            <a:pPr>
              <a:buFont typeface="Wingdings" panose="05000000000000000000" pitchFamily="2" charset="2"/>
              <a:buChar char="ü"/>
            </a:pPr>
            <a:r>
              <a:rPr lang="en-US" sz="2000" dirty="0">
                <a:solidFill>
                  <a:schemeClr val="accent5">
                    <a:lumMod val="50000"/>
                  </a:schemeClr>
                </a:solidFill>
              </a:rPr>
              <a:t>One TERA byte (TB) of data takes approximately 5 hours to create a forensic image.</a:t>
            </a:r>
          </a:p>
          <a:p>
            <a:pPr>
              <a:buFont typeface="Wingdings" panose="05000000000000000000" pitchFamily="2" charset="2"/>
              <a:buChar char="ü"/>
            </a:pPr>
            <a:r>
              <a:rPr lang="en-US" sz="2000" dirty="0">
                <a:solidFill>
                  <a:schemeClr val="accent5">
                    <a:lumMod val="50000"/>
                  </a:schemeClr>
                </a:solidFill>
              </a:rPr>
              <a:t>The process involves extracting through scientific methods data, validate the data, analyze the data ,document and present the data in a Report format with detailed .</a:t>
            </a:r>
          </a:p>
          <a:p>
            <a:pPr>
              <a:buFont typeface="Wingdings" panose="05000000000000000000" pitchFamily="2" charset="2"/>
              <a:buChar char="ü"/>
            </a:pPr>
            <a:r>
              <a:rPr lang="en-US" sz="2000" dirty="0">
                <a:solidFill>
                  <a:schemeClr val="accent5">
                    <a:lumMod val="50000"/>
                  </a:schemeClr>
                </a:solidFill>
              </a:rPr>
              <a:t>There are various hardware and software tools available for computer forensics.</a:t>
            </a:r>
          </a:p>
          <a:p>
            <a:pPr>
              <a:buFont typeface="Wingdings" panose="05000000000000000000" pitchFamily="2" charset="2"/>
              <a:buChar char="ü"/>
            </a:pPr>
            <a:r>
              <a:rPr lang="en-US" sz="2000" dirty="0">
                <a:solidFill>
                  <a:schemeClr val="accent5">
                    <a:lumMod val="50000"/>
                  </a:schemeClr>
                </a:solidFill>
              </a:rPr>
              <a:t>The computer forensic tools perform - Acquition  of data, extraction, validation ,reconstruction and reporting.</a:t>
            </a:r>
          </a:p>
          <a:p>
            <a:pPr>
              <a:buFont typeface="Wingdings" panose="05000000000000000000" pitchFamily="2" charset="2"/>
              <a:buChar char="ü"/>
            </a:pPr>
            <a:r>
              <a:rPr lang="en-US" sz="2000" dirty="0">
                <a:solidFill>
                  <a:schemeClr val="accent5">
                    <a:lumMod val="50000"/>
                  </a:schemeClr>
                </a:solidFill>
              </a:rPr>
              <a:t>There are several tools like FTK, Encase I Look, Bulk extractor ,CAINE , The Sleuth Kit </a:t>
            </a:r>
            <a:r>
              <a:rPr lang="en-US" sz="2000" dirty="0" err="1">
                <a:solidFill>
                  <a:schemeClr val="accent5">
                    <a:lumMod val="50000"/>
                  </a:schemeClr>
                </a:solidFill>
              </a:rPr>
              <a:t>etc</a:t>
            </a:r>
            <a:r>
              <a:rPr lang="en-US" sz="2000" dirty="0">
                <a:solidFill>
                  <a:schemeClr val="accent5">
                    <a:lumMod val="50000"/>
                  </a:schemeClr>
                </a:solidFill>
              </a:rPr>
              <a:t> ( need detailed study separately)</a:t>
            </a:r>
          </a:p>
          <a:p>
            <a:pPr>
              <a:buFont typeface="Wingdings" panose="05000000000000000000" pitchFamily="2" charset="2"/>
              <a:buChar char="ü"/>
            </a:pPr>
            <a:endParaRPr lang="en-US" sz="2000" dirty="0">
              <a:solidFill>
                <a:schemeClr val="accent5">
                  <a:lumMod val="50000"/>
                </a:schemeClr>
              </a:solidFill>
            </a:endParaRPr>
          </a:p>
          <a:p>
            <a:pPr>
              <a:buFont typeface="Wingdings" panose="05000000000000000000" pitchFamily="2" charset="2"/>
              <a:buChar char="ü"/>
            </a:pPr>
            <a:endParaRPr lang="en-US" sz="2000" dirty="0">
              <a:solidFill>
                <a:schemeClr val="bg1"/>
              </a:solidFill>
            </a:endParaRPr>
          </a:p>
          <a:p>
            <a:pPr>
              <a:buFont typeface="Wingdings" panose="05000000000000000000" pitchFamily="2" charset="2"/>
              <a:buChar char="ü"/>
            </a:pPr>
            <a:endParaRPr lang="en-IN" sz="2000" dirty="0">
              <a:solidFill>
                <a:schemeClr val="bg1"/>
              </a:solidFill>
            </a:endParaRPr>
          </a:p>
        </p:txBody>
      </p:sp>
    </p:spTree>
    <p:extLst>
      <p:ext uri="{BB962C8B-B14F-4D97-AF65-F5344CB8AC3E}">
        <p14:creationId xmlns:p14="http://schemas.microsoft.com/office/powerpoint/2010/main" val="528967146"/>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ACC72-1349-4A34-BF53-DF52D9474CDF}"/>
              </a:ext>
            </a:extLst>
          </p:cNvPr>
          <p:cNvSpPr>
            <a:spLocks noGrp="1"/>
          </p:cNvSpPr>
          <p:nvPr>
            <p:ph type="title"/>
          </p:nvPr>
        </p:nvSpPr>
        <p:spPr>
          <a:solidFill>
            <a:schemeClr val="accent5">
              <a:lumMod val="40000"/>
              <a:lumOff val="60000"/>
            </a:schemeClr>
          </a:solidFill>
        </p:spPr>
        <p:txBody>
          <a:bodyPr>
            <a:normAutofit/>
          </a:bodyPr>
          <a:lstStyle/>
          <a:p>
            <a:r>
              <a:rPr lang="en-US" sz="2800" dirty="0">
                <a:solidFill>
                  <a:schemeClr val="bg1"/>
                </a:solidFill>
                <a:latin typeface="+mn-lt"/>
              </a:rPr>
              <a:t>Importance of chain of custody: Meaning……..</a:t>
            </a:r>
            <a:br>
              <a:rPr lang="en-US" sz="2800" dirty="0">
                <a:solidFill>
                  <a:schemeClr val="bg1"/>
                </a:solidFill>
                <a:latin typeface="+mn-lt"/>
              </a:rPr>
            </a:br>
            <a:r>
              <a:rPr lang="en-US" sz="2800" dirty="0">
                <a:solidFill>
                  <a:schemeClr val="bg1"/>
                </a:solidFill>
                <a:latin typeface="+mn-lt"/>
              </a:rPr>
              <a:t>                 </a:t>
            </a:r>
            <a:r>
              <a:rPr lang="en-US" sz="2000" dirty="0">
                <a:solidFill>
                  <a:schemeClr val="bg1"/>
                </a:solidFill>
                <a:latin typeface="+mn-lt"/>
              </a:rPr>
              <a:t>In the context of collection of evidence</a:t>
            </a:r>
            <a:endParaRPr lang="en-IN" sz="2000" dirty="0">
              <a:solidFill>
                <a:schemeClr val="bg1"/>
              </a:solidFill>
              <a:latin typeface="+mn-lt"/>
            </a:endParaRPr>
          </a:p>
        </p:txBody>
      </p:sp>
      <p:sp>
        <p:nvSpPr>
          <p:cNvPr id="3" name="Content Placeholder 2">
            <a:extLst>
              <a:ext uri="{FF2B5EF4-FFF2-40B4-BE49-F238E27FC236}">
                <a16:creationId xmlns:a16="http://schemas.microsoft.com/office/drawing/2014/main" id="{7526847B-F166-4F60-8340-D61DB199FC0A}"/>
              </a:ext>
            </a:extLst>
          </p:cNvPr>
          <p:cNvSpPr>
            <a:spLocks noGrp="1"/>
          </p:cNvSpPr>
          <p:nvPr>
            <p:ph idx="1"/>
          </p:nvPr>
        </p:nvSpPr>
        <p:spPr>
          <a:solidFill>
            <a:schemeClr val="accent5">
              <a:lumMod val="40000"/>
              <a:lumOff val="60000"/>
            </a:schemeClr>
          </a:solidFill>
        </p:spPr>
        <p:txBody>
          <a:bodyPr>
            <a:normAutofit/>
          </a:bodyPr>
          <a:lstStyle/>
          <a:p>
            <a:pPr>
              <a:buFont typeface="Wingdings" panose="05000000000000000000" pitchFamily="2" charset="2"/>
              <a:buChar char="v"/>
            </a:pPr>
            <a:endParaRPr lang="en-US" sz="2000" b="1" i="0" u="sng" dirty="0">
              <a:solidFill>
                <a:schemeClr val="bg1"/>
              </a:solidFill>
              <a:effectLst/>
              <a:latin typeface="Calibri" panose="020F0502020204030204" pitchFamily="34" charset="0"/>
              <a:cs typeface="Calibri" panose="020F0502020204030204" pitchFamily="34" charset="0"/>
            </a:endParaRPr>
          </a:p>
          <a:p>
            <a:pPr>
              <a:buFont typeface="Wingdings" panose="05000000000000000000" pitchFamily="2" charset="2"/>
              <a:buChar char="v"/>
            </a:pPr>
            <a:r>
              <a:rPr lang="en-US" sz="2000" b="1" i="0" u="sng" dirty="0">
                <a:solidFill>
                  <a:schemeClr val="accent5">
                    <a:lumMod val="50000"/>
                  </a:schemeClr>
                </a:solidFill>
                <a:effectLst/>
                <a:latin typeface="Calibri" panose="020F0502020204030204" pitchFamily="34" charset="0"/>
                <a:cs typeface="Calibri" panose="020F0502020204030204" pitchFamily="34" charset="0"/>
              </a:rPr>
              <a:t>Forensic Sciences-Chain Of Custody:(A Brief Note)</a:t>
            </a:r>
            <a:r>
              <a:rPr lang="en-US" sz="2000" b="0" i="0" dirty="0">
                <a:solidFill>
                  <a:schemeClr val="accent5">
                    <a:lumMod val="50000"/>
                  </a:schemeClr>
                </a:solidFill>
                <a:effectLst/>
                <a:latin typeface="Calibri" panose="020F0502020204030204" pitchFamily="34" charset="0"/>
                <a:cs typeface="Calibri" panose="020F0502020204030204" pitchFamily="34" charset="0"/>
              </a:rPr>
              <a:t> </a:t>
            </a:r>
          </a:p>
          <a:p>
            <a:pPr>
              <a:buFont typeface="Wingdings" panose="05000000000000000000" pitchFamily="2" charset="2"/>
              <a:buChar char="v"/>
            </a:pPr>
            <a:endParaRPr lang="en-US" sz="2000" dirty="0">
              <a:solidFill>
                <a:schemeClr val="accent5">
                  <a:lumMod val="50000"/>
                </a:schemeClr>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en-US" sz="2000" dirty="0">
                <a:solidFill>
                  <a:schemeClr val="accent5">
                    <a:lumMod val="50000"/>
                  </a:schemeClr>
                </a:solidFill>
                <a:latin typeface="Calibri" panose="020F0502020204030204" pitchFamily="34" charset="0"/>
                <a:cs typeface="Calibri" panose="020F0502020204030204" pitchFamily="34" charset="0"/>
              </a:rPr>
              <a:t>In Forensic Sciences the most important aspect is Chain Of Custody.</a:t>
            </a:r>
            <a:r>
              <a:rPr lang="en-US" sz="2000" b="0" i="0" dirty="0">
                <a:solidFill>
                  <a:schemeClr val="accent5">
                    <a:lumMod val="50000"/>
                  </a:schemeClr>
                </a:solidFill>
                <a:effectLst/>
                <a:latin typeface="Calibri" panose="020F0502020204030204" pitchFamily="34" charset="0"/>
                <a:cs typeface="Calibri" panose="020F0502020204030204" pitchFamily="34" charset="0"/>
              </a:rPr>
              <a:t> </a:t>
            </a:r>
          </a:p>
          <a:p>
            <a:pPr>
              <a:buFont typeface="Wingdings" panose="05000000000000000000" pitchFamily="2" charset="2"/>
              <a:buChar char="Ø"/>
            </a:pPr>
            <a:r>
              <a:rPr lang="en-US" sz="2000" b="0" i="0" dirty="0">
                <a:solidFill>
                  <a:schemeClr val="accent5">
                    <a:lumMod val="50000"/>
                  </a:schemeClr>
                </a:solidFill>
                <a:effectLst/>
                <a:latin typeface="Calibri" panose="020F0502020204030204" pitchFamily="34" charset="0"/>
                <a:cs typeface="Calibri" panose="020F0502020204030204" pitchFamily="34" charset="0"/>
              </a:rPr>
              <a:t>What it means is the total flow of actions taken from beginning till the end.  All the steps taken at the outset till investigation process the flow of events must be properly documented. The reason being all forensic cases end up in courts, and the judiciary will take their deliberations and final conclusions based only on Facts and Evidence, to the satisfaction of the courts. </a:t>
            </a:r>
          </a:p>
          <a:p>
            <a:pPr>
              <a:buFont typeface="Wingdings" panose="05000000000000000000" pitchFamily="2" charset="2"/>
              <a:buChar char="Ø"/>
            </a:pPr>
            <a:r>
              <a:rPr lang="en-US" sz="2000" b="0" i="0" dirty="0">
                <a:solidFill>
                  <a:schemeClr val="accent5">
                    <a:lumMod val="50000"/>
                  </a:schemeClr>
                </a:solidFill>
                <a:effectLst/>
                <a:latin typeface="Calibri" panose="020F0502020204030204" pitchFamily="34" charset="0"/>
                <a:cs typeface="Calibri" panose="020F0502020204030204" pitchFamily="34" charset="0"/>
              </a:rPr>
              <a:t>Hence to present a case “Chain of Custody” is very important process. If there is no proper and clear chain of custody latter there will be allegations of improper care of the evidence collected which may result in the courts acquitting the guilty in the case involved, due to poor evidence and poor chain of custody.  </a:t>
            </a:r>
            <a:endParaRPr lang="en-IN" sz="2000" dirty="0">
              <a:solidFill>
                <a:schemeClr val="accent5">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3885404"/>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6F60D-D004-476B-A4DF-69C3562F0393}"/>
              </a:ext>
            </a:extLst>
          </p:cNvPr>
          <p:cNvSpPr>
            <a:spLocks noGrp="1"/>
          </p:cNvSpPr>
          <p:nvPr>
            <p:ph type="title"/>
          </p:nvPr>
        </p:nvSpPr>
        <p:spPr>
          <a:xfrm>
            <a:off x="838200" y="352246"/>
            <a:ext cx="10515600" cy="1325563"/>
          </a:xfrm>
          <a:solidFill>
            <a:schemeClr val="accent5">
              <a:lumMod val="40000"/>
              <a:lumOff val="60000"/>
            </a:schemeClr>
          </a:solidFill>
        </p:spPr>
        <p:txBody>
          <a:bodyPr>
            <a:normAutofit/>
          </a:bodyPr>
          <a:lstStyle/>
          <a:p>
            <a:r>
              <a:rPr lang="en-US" sz="2800" dirty="0">
                <a:solidFill>
                  <a:schemeClr val="accent5">
                    <a:lumMod val="50000"/>
                  </a:schemeClr>
                </a:solidFill>
                <a:latin typeface="+mn-lt"/>
              </a:rPr>
              <a:t>Note on Cyber Law…………………………</a:t>
            </a:r>
            <a:br>
              <a:rPr lang="en-US" sz="3200" dirty="0">
                <a:solidFill>
                  <a:schemeClr val="bg1"/>
                </a:solidFill>
                <a:latin typeface="+mn-lt"/>
              </a:rPr>
            </a:br>
            <a:r>
              <a:rPr lang="en-US" sz="1800" b="1" dirty="0">
                <a:solidFill>
                  <a:srgbClr val="FF0000"/>
                </a:solidFill>
                <a:latin typeface="+mn-lt"/>
              </a:rPr>
              <a:t>In the modern day a Thief can steal more with a computer than a gun and a Terrorist can create more havoc then with a Bomb!!</a:t>
            </a:r>
            <a:endParaRPr lang="en-IN" sz="1800" b="1" dirty="0">
              <a:solidFill>
                <a:srgbClr val="FF0000"/>
              </a:solidFill>
              <a:latin typeface="+mn-lt"/>
            </a:endParaRPr>
          </a:p>
        </p:txBody>
      </p:sp>
      <p:sp>
        <p:nvSpPr>
          <p:cNvPr id="3" name="Content Placeholder 2">
            <a:extLst>
              <a:ext uri="{FF2B5EF4-FFF2-40B4-BE49-F238E27FC236}">
                <a16:creationId xmlns:a16="http://schemas.microsoft.com/office/drawing/2014/main" id="{12BF122E-BE75-4B1D-BE27-9FB5D4D11DD2}"/>
              </a:ext>
            </a:extLst>
          </p:cNvPr>
          <p:cNvSpPr>
            <a:spLocks noGrp="1"/>
          </p:cNvSpPr>
          <p:nvPr>
            <p:ph idx="1"/>
          </p:nvPr>
        </p:nvSpPr>
        <p:spPr>
          <a:solidFill>
            <a:schemeClr val="accent5">
              <a:lumMod val="40000"/>
              <a:lumOff val="60000"/>
            </a:schemeClr>
          </a:solidFill>
        </p:spPr>
        <p:txBody>
          <a:bodyPr>
            <a:normAutofit/>
          </a:bodyPr>
          <a:lstStyle/>
          <a:p>
            <a:r>
              <a:rPr lang="en-US" sz="2000" dirty="0">
                <a:solidFill>
                  <a:schemeClr val="accent5">
                    <a:lumMod val="50000"/>
                  </a:schemeClr>
                </a:solidFill>
              </a:rPr>
              <a:t>Meaning:</a:t>
            </a:r>
          </a:p>
          <a:p>
            <a:r>
              <a:rPr lang="en-US" sz="2000" dirty="0">
                <a:solidFill>
                  <a:schemeClr val="accent5">
                    <a:lumMod val="50000"/>
                  </a:schemeClr>
                </a:solidFill>
              </a:rPr>
              <a:t>Cyber Laws deal the legal matters  concerned cyber space.</a:t>
            </a:r>
          </a:p>
          <a:p>
            <a:r>
              <a:rPr lang="en-US" sz="2000" dirty="0">
                <a:solidFill>
                  <a:schemeClr val="accent5">
                    <a:lumMod val="50000"/>
                  </a:schemeClr>
                </a:solidFill>
              </a:rPr>
              <a:t>They deal with freedom of expression, privacy.</a:t>
            </a:r>
          </a:p>
          <a:p>
            <a:r>
              <a:rPr lang="en-US" sz="2000" dirty="0">
                <a:solidFill>
                  <a:schemeClr val="accent5">
                    <a:lumMod val="50000"/>
                  </a:schemeClr>
                </a:solidFill>
              </a:rPr>
              <a:t>Deal with copyright violations, harassment over internet, trade secrets , computer hardware &amp; software.</a:t>
            </a:r>
          </a:p>
          <a:p>
            <a:r>
              <a:rPr lang="en-US" sz="2000" dirty="0">
                <a:solidFill>
                  <a:schemeClr val="accent5">
                    <a:lumMod val="50000"/>
                  </a:schemeClr>
                </a:solidFill>
              </a:rPr>
              <a:t>Cyber law is very important aspect as it deals with internet, world wide web and cyber space in the present day usage of technology .</a:t>
            </a:r>
          </a:p>
          <a:p>
            <a:r>
              <a:rPr lang="en-US" sz="2000" dirty="0">
                <a:solidFill>
                  <a:schemeClr val="accent5">
                    <a:lumMod val="50000"/>
                  </a:schemeClr>
                </a:solidFill>
              </a:rPr>
              <a:t>The need for a separate law became necessary all over the world as normal laws cannot deal with intangible dimensions of cyber space.</a:t>
            </a:r>
          </a:p>
          <a:p>
            <a:r>
              <a:rPr lang="en-US" sz="2000" dirty="0">
                <a:solidFill>
                  <a:schemeClr val="accent5">
                    <a:lumMod val="50000"/>
                  </a:schemeClr>
                </a:solidFill>
              </a:rPr>
              <a:t>Subsequently the persons involved are tried under other laws of the legal system </a:t>
            </a:r>
            <a:r>
              <a:rPr lang="en-US" sz="2000" dirty="0" err="1">
                <a:solidFill>
                  <a:schemeClr val="accent5">
                    <a:lumMod val="50000"/>
                  </a:schemeClr>
                </a:solidFill>
              </a:rPr>
              <a:t>viz:Criminal</a:t>
            </a:r>
            <a:r>
              <a:rPr lang="en-US" sz="2000" dirty="0">
                <a:solidFill>
                  <a:schemeClr val="accent5">
                    <a:lumMod val="50000"/>
                  </a:schemeClr>
                </a:solidFill>
              </a:rPr>
              <a:t> laws, civil laws and other regulatory laws.</a:t>
            </a:r>
          </a:p>
          <a:p>
            <a:r>
              <a:rPr lang="en-US" sz="2000" dirty="0">
                <a:solidFill>
                  <a:schemeClr val="accent5">
                    <a:lumMod val="50000"/>
                  </a:schemeClr>
                </a:solidFill>
              </a:rPr>
              <a:t>There is also Information and technology act to deal with cyber crimes.</a:t>
            </a:r>
            <a:endParaRPr lang="en-IN" sz="2000" dirty="0">
              <a:solidFill>
                <a:schemeClr val="accent5">
                  <a:lumMod val="50000"/>
                </a:schemeClr>
              </a:solidFill>
            </a:endParaRPr>
          </a:p>
        </p:txBody>
      </p:sp>
    </p:spTree>
    <p:extLst>
      <p:ext uri="{BB962C8B-B14F-4D97-AF65-F5344CB8AC3E}">
        <p14:creationId xmlns:p14="http://schemas.microsoft.com/office/powerpoint/2010/main" val="2609947233"/>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5C449-04C0-4534-A1FE-5F7F81C0CDCC}"/>
              </a:ext>
            </a:extLst>
          </p:cNvPr>
          <p:cNvSpPr>
            <a:spLocks noGrp="1"/>
          </p:cNvSpPr>
          <p:nvPr>
            <p:ph type="title"/>
          </p:nvPr>
        </p:nvSpPr>
        <p:spPr>
          <a:solidFill>
            <a:schemeClr val="accent5">
              <a:lumMod val="40000"/>
              <a:lumOff val="60000"/>
            </a:schemeClr>
          </a:solidFill>
          <a:effectLst>
            <a:glow rad="127000">
              <a:srgbClr val="FFFF00"/>
            </a:glow>
          </a:effectLst>
        </p:spPr>
        <p:txBody>
          <a:bodyPr>
            <a:normAutofit/>
          </a:bodyPr>
          <a:lstStyle/>
          <a:p>
            <a:r>
              <a:rPr lang="en-US" sz="2800" i="1" dirty="0">
                <a:solidFill>
                  <a:schemeClr val="bg1"/>
                </a:solidFill>
                <a:latin typeface="+mn-lt"/>
              </a:rPr>
              <a:t>                       </a:t>
            </a:r>
            <a:r>
              <a:rPr lang="en-US" sz="2800" i="1" dirty="0">
                <a:solidFill>
                  <a:schemeClr val="accent5">
                    <a:lumMod val="50000"/>
                  </a:schemeClr>
                </a:solidFill>
                <a:latin typeface="+mn-lt"/>
              </a:rPr>
              <a:t>End of Lesson  FIVE  </a:t>
            </a:r>
            <a:br>
              <a:rPr lang="en-US" sz="2800" b="1" dirty="0">
                <a:solidFill>
                  <a:schemeClr val="accent5">
                    <a:lumMod val="50000"/>
                  </a:schemeClr>
                </a:solidFill>
                <a:latin typeface="+mn-lt"/>
              </a:rPr>
            </a:br>
            <a:r>
              <a:rPr lang="en-US" sz="2800" b="1" dirty="0">
                <a:solidFill>
                  <a:schemeClr val="accent5">
                    <a:lumMod val="50000"/>
                  </a:schemeClr>
                </a:solidFill>
                <a:latin typeface="+mn-lt"/>
              </a:rPr>
              <a:t>        </a:t>
            </a:r>
            <a:br>
              <a:rPr lang="en-US" sz="2800" b="1" dirty="0">
                <a:solidFill>
                  <a:schemeClr val="accent5">
                    <a:lumMod val="50000"/>
                  </a:schemeClr>
                </a:solidFill>
                <a:latin typeface="+mn-lt"/>
              </a:rPr>
            </a:br>
            <a:r>
              <a:rPr lang="en-US" sz="2800" b="1" dirty="0">
                <a:solidFill>
                  <a:schemeClr val="accent5">
                    <a:lumMod val="50000"/>
                  </a:schemeClr>
                </a:solidFill>
                <a:latin typeface="+mn-lt"/>
              </a:rPr>
              <a:t>                                                        </a:t>
            </a:r>
            <a:r>
              <a:rPr lang="en-US" sz="2800" b="1" i="1" dirty="0">
                <a:solidFill>
                  <a:schemeClr val="accent5">
                    <a:lumMod val="50000"/>
                  </a:schemeClr>
                </a:solidFill>
                <a:latin typeface="+mn-lt"/>
              </a:rPr>
              <a:t>DIGITAL FORENSICS</a:t>
            </a:r>
            <a:endParaRPr lang="en-IN" sz="2800" dirty="0">
              <a:solidFill>
                <a:schemeClr val="accent5">
                  <a:lumMod val="50000"/>
                </a:schemeClr>
              </a:solidFill>
              <a:latin typeface="+mn-lt"/>
            </a:endParaRPr>
          </a:p>
        </p:txBody>
      </p:sp>
      <p:pic>
        <p:nvPicPr>
          <p:cNvPr id="21" name="Content Placeholder 20">
            <a:extLst>
              <a:ext uri="{FF2B5EF4-FFF2-40B4-BE49-F238E27FC236}">
                <a16:creationId xmlns:a16="http://schemas.microsoft.com/office/drawing/2014/main" id="{21F6ECCC-D806-4113-B3D5-BFCE6F44C4F5}"/>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195108" y="2423885"/>
            <a:ext cx="5801784" cy="3753077"/>
          </a:xfrm>
          <a:solidFill>
            <a:schemeClr val="accent5">
              <a:lumMod val="60000"/>
              <a:lumOff val="40000"/>
            </a:schemeClr>
          </a:solidFill>
          <a:effectLst>
            <a:glow rad="127000">
              <a:srgbClr val="FFFF00"/>
            </a:glow>
          </a:effectLst>
        </p:spPr>
      </p:pic>
    </p:spTree>
    <p:extLst>
      <p:ext uri="{BB962C8B-B14F-4D97-AF65-F5344CB8AC3E}">
        <p14:creationId xmlns:p14="http://schemas.microsoft.com/office/powerpoint/2010/main" val="2736632049"/>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7C737-8B69-498A-B9C0-515DF9FA2AB1}"/>
              </a:ext>
            </a:extLst>
          </p:cNvPr>
          <p:cNvSpPr>
            <a:spLocks noGrp="1"/>
          </p:cNvSpPr>
          <p:nvPr>
            <p:ph type="title"/>
          </p:nvPr>
        </p:nvSpPr>
        <p:spPr>
          <a:xfrm>
            <a:off x="838200" y="365125"/>
            <a:ext cx="10515600" cy="961399"/>
          </a:xfrm>
          <a:solidFill>
            <a:srgbClr val="FFC000"/>
          </a:solidFill>
        </p:spPr>
        <p:txBody>
          <a:bodyPr>
            <a:normAutofit fontScale="90000"/>
          </a:bodyPr>
          <a:lstStyle/>
          <a:p>
            <a:r>
              <a:rPr lang="en-US" sz="3200" i="1" dirty="0">
                <a:solidFill>
                  <a:srgbClr val="FF0000"/>
                </a:solidFill>
              </a:rPr>
              <a:t>                        </a:t>
            </a:r>
            <a:br>
              <a:rPr lang="en-US" sz="3200" i="1" dirty="0">
                <a:solidFill>
                  <a:srgbClr val="FF0000"/>
                </a:solidFill>
              </a:rPr>
            </a:br>
            <a:r>
              <a:rPr lang="en-US" sz="3200" i="1" dirty="0">
                <a:solidFill>
                  <a:srgbClr val="FF0000"/>
                </a:solidFill>
              </a:rPr>
              <a:t>                            </a:t>
            </a:r>
            <a:r>
              <a:rPr lang="en-US" sz="3200" b="1" i="1" dirty="0">
                <a:solidFill>
                  <a:srgbClr val="FF0000"/>
                </a:solidFill>
              </a:rPr>
              <a:t>WHAT IS DIGITAL FORENSICS?</a:t>
            </a:r>
            <a:br>
              <a:rPr lang="en-US" sz="3200" b="1" i="1" dirty="0">
                <a:solidFill>
                  <a:srgbClr val="FF0000"/>
                </a:solidFill>
              </a:rPr>
            </a:br>
            <a:endParaRPr lang="en-IN" sz="3200" b="1" i="1" dirty="0">
              <a:solidFill>
                <a:srgbClr val="FF0000"/>
              </a:solidFill>
            </a:endParaRPr>
          </a:p>
        </p:txBody>
      </p:sp>
      <p:sp>
        <p:nvSpPr>
          <p:cNvPr id="3" name="Content Placeholder 2">
            <a:extLst>
              <a:ext uri="{FF2B5EF4-FFF2-40B4-BE49-F238E27FC236}">
                <a16:creationId xmlns:a16="http://schemas.microsoft.com/office/drawing/2014/main" id="{FBB44D5D-A8C2-41D4-B07F-1E3F06EE6C32}"/>
              </a:ext>
            </a:extLst>
          </p:cNvPr>
          <p:cNvSpPr>
            <a:spLocks noGrp="1"/>
          </p:cNvSpPr>
          <p:nvPr>
            <p:ph idx="1"/>
          </p:nvPr>
        </p:nvSpPr>
        <p:spPr>
          <a:solidFill>
            <a:srgbClr val="FFC000"/>
          </a:solidFill>
        </p:spPr>
        <p:txBody>
          <a:bodyPr/>
          <a:lstStyle/>
          <a:p>
            <a:endParaRPr lang="en-US" dirty="0"/>
          </a:p>
          <a:p>
            <a:pPr marL="0" indent="0">
              <a:buNone/>
            </a:pPr>
            <a:r>
              <a:rPr lang="en-IN" dirty="0"/>
              <a:t>                         </a:t>
            </a:r>
            <a:r>
              <a:rPr lang="en-IN" sz="8000" dirty="0">
                <a:solidFill>
                  <a:srgbClr val="FF0000"/>
                </a:solidFill>
              </a:rPr>
              <a:t>L</a:t>
            </a:r>
            <a:r>
              <a:rPr lang="en-IN" dirty="0">
                <a:solidFill>
                  <a:schemeClr val="bg1"/>
                </a:solidFill>
              </a:rPr>
              <a:t>OOKING </a:t>
            </a:r>
            <a:r>
              <a:rPr lang="en-IN" sz="8000" dirty="0">
                <a:solidFill>
                  <a:srgbClr val="002060"/>
                </a:solidFill>
              </a:rPr>
              <a:t>I</a:t>
            </a:r>
            <a:r>
              <a:rPr lang="en-IN" dirty="0">
                <a:solidFill>
                  <a:schemeClr val="bg1"/>
                </a:solidFill>
              </a:rPr>
              <a:t>NTO </a:t>
            </a:r>
            <a:r>
              <a:rPr lang="en-IN" sz="8000" dirty="0">
                <a:solidFill>
                  <a:srgbClr val="FF0000"/>
                </a:solidFill>
              </a:rPr>
              <a:t>E</a:t>
            </a:r>
            <a:r>
              <a:rPr lang="en-IN" dirty="0">
                <a:solidFill>
                  <a:schemeClr val="bg1"/>
                </a:solidFill>
              </a:rPr>
              <a:t>VIDENCE</a:t>
            </a:r>
            <a:r>
              <a:rPr lang="en-IN" sz="8000" dirty="0">
                <a:solidFill>
                  <a:srgbClr val="002060"/>
                </a:solidFill>
              </a:rPr>
              <a:t>S</a:t>
            </a:r>
          </a:p>
          <a:p>
            <a:pPr marL="0" indent="0">
              <a:buNone/>
            </a:pPr>
            <a:r>
              <a:rPr lang="en-IN" sz="2400" dirty="0">
                <a:solidFill>
                  <a:srgbClr val="002060"/>
                </a:solidFill>
              </a:rPr>
              <a:t>                                 EXTRACTION &amp; ANALYSIS &amp;Reporting  of  DATA .</a:t>
            </a:r>
          </a:p>
          <a:p>
            <a:pPr marL="0" indent="0">
              <a:buNone/>
            </a:pPr>
            <a:r>
              <a:rPr lang="en-IN" sz="2400" dirty="0">
                <a:solidFill>
                  <a:srgbClr val="002060"/>
                </a:solidFill>
              </a:rPr>
              <a:t>                                                        &lt;FROM&gt;</a:t>
            </a:r>
          </a:p>
          <a:p>
            <a:pPr marL="0" indent="0">
              <a:buNone/>
            </a:pPr>
            <a:endParaRPr lang="en-IN" sz="2400" dirty="0">
              <a:solidFill>
                <a:srgbClr val="002060"/>
              </a:solidFill>
            </a:endParaRPr>
          </a:p>
          <a:p>
            <a:pPr marL="0" indent="0">
              <a:buNone/>
            </a:pPr>
            <a:r>
              <a:rPr lang="en-IN" sz="2400" dirty="0">
                <a:solidFill>
                  <a:srgbClr val="002060"/>
                </a:solidFill>
              </a:rPr>
              <a:t>LAPTOPS-COMPUTERS-MOBILES-DATA STORAGE DEVISES-INTERNET &amp; www.Data.</a:t>
            </a:r>
          </a:p>
          <a:p>
            <a:pPr marL="0" indent="0">
              <a:buNone/>
            </a:pPr>
            <a:endParaRPr lang="en-IN" sz="8000" dirty="0">
              <a:solidFill>
                <a:srgbClr val="002060"/>
              </a:solidFill>
            </a:endParaRPr>
          </a:p>
        </p:txBody>
      </p:sp>
    </p:spTree>
    <p:extLst>
      <p:ext uri="{BB962C8B-B14F-4D97-AF65-F5344CB8AC3E}">
        <p14:creationId xmlns:p14="http://schemas.microsoft.com/office/powerpoint/2010/main" val="1742431422"/>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30E17-A4CD-42E4-8299-1A0B58CF1BFD}"/>
              </a:ext>
            </a:extLst>
          </p:cNvPr>
          <p:cNvSpPr>
            <a:spLocks noGrp="1"/>
          </p:cNvSpPr>
          <p:nvPr>
            <p:ph type="title"/>
          </p:nvPr>
        </p:nvSpPr>
        <p:spPr>
          <a:xfrm>
            <a:off x="838201" y="186744"/>
            <a:ext cx="10515600" cy="1294326"/>
          </a:xfrm>
          <a:solidFill>
            <a:schemeClr val="accent5">
              <a:lumMod val="40000"/>
              <a:lumOff val="60000"/>
            </a:schemeClr>
          </a:solidFill>
        </p:spPr>
        <p:txBody>
          <a:bodyPr>
            <a:normAutofit/>
          </a:bodyPr>
          <a:lstStyle/>
          <a:p>
            <a:r>
              <a:rPr lang="en-US" sz="2800" dirty="0">
                <a:solidFill>
                  <a:schemeClr val="bg1"/>
                </a:solidFill>
                <a:latin typeface="+mn-lt"/>
              </a:rPr>
              <a:t>       </a:t>
            </a:r>
            <a:r>
              <a:rPr lang="en-US" sz="2800" dirty="0">
                <a:solidFill>
                  <a:schemeClr val="accent5">
                    <a:lumMod val="50000"/>
                  </a:schemeClr>
                </a:solidFill>
                <a:latin typeface="+mn-lt"/>
              </a:rPr>
              <a:t>Meaning of Digital Forensics:  </a:t>
            </a:r>
            <a:br>
              <a:rPr lang="en-US" sz="2800" dirty="0">
                <a:solidFill>
                  <a:schemeClr val="bg1"/>
                </a:solidFill>
                <a:latin typeface="+mn-lt"/>
              </a:rPr>
            </a:br>
            <a:br>
              <a:rPr lang="en-US" sz="2800" dirty="0">
                <a:solidFill>
                  <a:schemeClr val="bg1"/>
                </a:solidFill>
                <a:latin typeface="+mn-lt"/>
              </a:rPr>
            </a:br>
            <a:r>
              <a:rPr lang="en-US" sz="2800" dirty="0">
                <a:solidFill>
                  <a:schemeClr val="bg1"/>
                </a:solidFill>
                <a:latin typeface="+mn-lt"/>
              </a:rPr>
              <a:t>             </a:t>
            </a:r>
            <a:r>
              <a:rPr lang="en-US" sz="1800" b="1" dirty="0">
                <a:solidFill>
                  <a:srgbClr val="FF0000"/>
                </a:solidFill>
                <a:latin typeface="+mn-lt"/>
              </a:rPr>
              <a:t>A new milestone in the era of Forensics.   </a:t>
            </a:r>
            <a:endParaRPr lang="en-IN" sz="1800" b="1" dirty="0">
              <a:solidFill>
                <a:srgbClr val="FF0000"/>
              </a:solidFill>
              <a:latin typeface="+mn-lt"/>
            </a:endParaRPr>
          </a:p>
        </p:txBody>
      </p:sp>
      <p:sp>
        <p:nvSpPr>
          <p:cNvPr id="3" name="Content Placeholder 2">
            <a:extLst>
              <a:ext uri="{FF2B5EF4-FFF2-40B4-BE49-F238E27FC236}">
                <a16:creationId xmlns:a16="http://schemas.microsoft.com/office/drawing/2014/main" id="{42281F71-EE46-4149-A6A9-6EAB5DE68033}"/>
              </a:ext>
            </a:extLst>
          </p:cNvPr>
          <p:cNvSpPr>
            <a:spLocks noGrp="1"/>
          </p:cNvSpPr>
          <p:nvPr>
            <p:ph idx="1"/>
          </p:nvPr>
        </p:nvSpPr>
        <p:spPr>
          <a:xfrm>
            <a:off x="838200" y="1700012"/>
            <a:ext cx="10515600" cy="4971244"/>
          </a:xfrm>
          <a:solidFill>
            <a:schemeClr val="accent5">
              <a:lumMod val="40000"/>
              <a:lumOff val="60000"/>
            </a:schemeClr>
          </a:solidFill>
        </p:spPr>
        <p:txBody>
          <a:bodyPr>
            <a:normAutofit fontScale="92500" lnSpcReduction="10000"/>
          </a:bodyPr>
          <a:lstStyle/>
          <a:p>
            <a:pPr marL="0" indent="0">
              <a:lnSpc>
                <a:spcPct val="100000"/>
              </a:lnSpc>
              <a:buNone/>
            </a:pPr>
            <a:r>
              <a:rPr lang="en-US" sz="2000" dirty="0">
                <a:solidFill>
                  <a:schemeClr val="bg1">
                    <a:lumMod val="95000"/>
                  </a:schemeClr>
                </a:solidFill>
              </a:rPr>
              <a:t> </a:t>
            </a:r>
            <a:r>
              <a:rPr lang="en-US" sz="2000" dirty="0">
                <a:solidFill>
                  <a:schemeClr val="accent5">
                    <a:lumMod val="50000"/>
                  </a:schemeClr>
                </a:solidFill>
              </a:rPr>
              <a:t>In the earlier Lesson Four- Cyber Crimes and Frauds,  concept was explained.  </a:t>
            </a:r>
          </a:p>
          <a:p>
            <a:pPr marL="0" indent="0">
              <a:lnSpc>
                <a:spcPct val="100000"/>
              </a:lnSpc>
              <a:buNone/>
            </a:pPr>
            <a:r>
              <a:rPr lang="en-US" sz="2000" dirty="0">
                <a:solidFill>
                  <a:schemeClr val="accent5">
                    <a:lumMod val="50000"/>
                  </a:schemeClr>
                </a:solidFill>
              </a:rPr>
              <a:t>Frauds are there at all the Four corners of the world.</a:t>
            </a:r>
          </a:p>
          <a:p>
            <a:pPr marL="0" indent="0">
              <a:lnSpc>
                <a:spcPct val="100000"/>
              </a:lnSpc>
              <a:buNone/>
            </a:pPr>
            <a:r>
              <a:rPr lang="en-US" sz="2000" dirty="0">
                <a:solidFill>
                  <a:schemeClr val="accent5">
                    <a:lumMod val="50000"/>
                  </a:schemeClr>
                </a:solidFill>
              </a:rPr>
              <a:t>Cyber frauds are the top most method by which frauds are committed due to the Technology development, Internet usage by one and all and online transacting and online working at present due to the COVID 19 pandemic.</a:t>
            </a:r>
          </a:p>
          <a:p>
            <a:pPr marL="0" indent="0">
              <a:lnSpc>
                <a:spcPct val="100000"/>
              </a:lnSpc>
              <a:buNone/>
            </a:pPr>
            <a:r>
              <a:rPr lang="en-US" sz="2000" dirty="0">
                <a:solidFill>
                  <a:schemeClr val="accent5">
                    <a:lumMod val="50000"/>
                  </a:schemeClr>
                </a:solidFill>
              </a:rPr>
              <a:t>DIGITAL FORENSICS : Digital forensics or computer forensics  a forensic science ( “Forensic” means evidence collected is  allowed  in courts of law),dealing with recovery and investigation of the data and material recovered from computers and other such devises. 80% of  Frauds and crimes are cyber crimes ,hence the importance of digital forensics.</a:t>
            </a:r>
          </a:p>
          <a:p>
            <a:pPr marL="0" indent="0">
              <a:lnSpc>
                <a:spcPct val="100000"/>
              </a:lnSpc>
              <a:buNone/>
            </a:pPr>
            <a:r>
              <a:rPr lang="en-US" sz="2000" b="0" i="0" dirty="0">
                <a:solidFill>
                  <a:schemeClr val="accent5">
                    <a:lumMod val="50000"/>
                  </a:schemeClr>
                </a:solidFill>
                <a:effectLst/>
              </a:rPr>
              <a:t>Digital forensics is the Scientific process of analyzing, storing and identifying and then documenting all the digital evidence collected for presenting in courts of law as and when required as evidence with respect to all Cyber crimes. There is increase in the misuse of  ICT (Information Communications Technology), which is facilitating to cyber frauds and crimes across the world, for all illegal activities.</a:t>
            </a:r>
          </a:p>
          <a:p>
            <a:pPr marL="0" indent="0">
              <a:lnSpc>
                <a:spcPct val="100000"/>
              </a:lnSpc>
              <a:buNone/>
            </a:pPr>
            <a:r>
              <a:rPr lang="en-US" sz="2000" dirty="0">
                <a:solidFill>
                  <a:schemeClr val="accent5">
                    <a:lumMod val="50000"/>
                  </a:schemeClr>
                </a:solidFill>
              </a:rPr>
              <a:t>Data is collected using various high end tools to extract digital footprints ,even if data is erased totally, data foot prints save all the history of data used on the storage devise, like computers, mobile phones and internet.</a:t>
            </a:r>
            <a:endParaRPr lang="en-US" sz="2000" b="0" i="0" dirty="0">
              <a:solidFill>
                <a:schemeClr val="accent5">
                  <a:lumMod val="50000"/>
                </a:schemeClr>
              </a:solidFill>
              <a:effectLst/>
            </a:endParaRPr>
          </a:p>
          <a:p>
            <a:pPr marL="0" indent="0">
              <a:lnSpc>
                <a:spcPct val="100000"/>
              </a:lnSpc>
              <a:buNone/>
            </a:pPr>
            <a:endParaRPr lang="en-US" sz="2000" dirty="0">
              <a:solidFill>
                <a:srgbClr val="222222"/>
              </a:solidFill>
            </a:endParaRPr>
          </a:p>
          <a:p>
            <a:pPr marL="0" indent="0">
              <a:lnSpc>
                <a:spcPct val="100000"/>
              </a:lnSpc>
              <a:buNone/>
            </a:pPr>
            <a:endParaRPr lang="en-US" sz="2000" dirty="0">
              <a:solidFill>
                <a:schemeClr val="bg1">
                  <a:lumMod val="95000"/>
                </a:schemeClr>
              </a:solidFill>
            </a:endParaRPr>
          </a:p>
          <a:p>
            <a:pPr marL="0" indent="0">
              <a:buNone/>
            </a:pPr>
            <a:endParaRPr lang="en-IN" dirty="0"/>
          </a:p>
        </p:txBody>
      </p:sp>
      <p:pic>
        <p:nvPicPr>
          <p:cNvPr id="7" name="Picture 2" descr="The Importance of Digital Forensics">
            <a:extLst>
              <a:ext uri="{FF2B5EF4-FFF2-40B4-BE49-F238E27FC236}">
                <a16:creationId xmlns:a16="http://schemas.microsoft.com/office/drawing/2014/main" id="{D557AA38-EF2D-4FD0-B16A-E77ED23528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1867" y="360608"/>
            <a:ext cx="3375474" cy="97879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856870"/>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F608A-D187-478F-AB8E-6C89B2E3B55A}"/>
              </a:ext>
            </a:extLst>
          </p:cNvPr>
          <p:cNvSpPr>
            <a:spLocks noGrp="1"/>
          </p:cNvSpPr>
          <p:nvPr>
            <p:ph type="title"/>
          </p:nvPr>
        </p:nvSpPr>
        <p:spPr>
          <a:xfrm>
            <a:off x="838200" y="206063"/>
            <a:ext cx="10515600" cy="1815920"/>
          </a:xfrm>
          <a:solidFill>
            <a:schemeClr val="accent5">
              <a:lumMod val="40000"/>
              <a:lumOff val="60000"/>
            </a:schemeClr>
          </a:solidFill>
        </p:spPr>
        <p:txBody>
          <a:bodyPr>
            <a:normAutofit/>
          </a:bodyPr>
          <a:lstStyle/>
          <a:p>
            <a:r>
              <a:rPr lang="en-US" sz="2800" dirty="0">
                <a:solidFill>
                  <a:schemeClr val="bg1"/>
                </a:solidFill>
                <a:latin typeface="+mn-lt"/>
              </a:rPr>
              <a:t>    Different Stages in Digital Forensics:  </a:t>
            </a:r>
            <a:br>
              <a:rPr lang="en-US" sz="2800" dirty="0">
                <a:solidFill>
                  <a:schemeClr val="bg1"/>
                </a:solidFill>
                <a:latin typeface="+mn-lt"/>
              </a:rPr>
            </a:br>
            <a:r>
              <a:rPr lang="en-US" sz="2800" dirty="0">
                <a:solidFill>
                  <a:schemeClr val="bg1"/>
                </a:solidFill>
                <a:latin typeface="+mn-lt"/>
              </a:rPr>
              <a:t>     </a:t>
            </a:r>
            <a:r>
              <a:rPr lang="en-US" sz="1800" b="1" dirty="0">
                <a:solidFill>
                  <a:srgbClr val="FF0000"/>
                </a:solidFill>
                <a:latin typeface="+mn-lt"/>
              </a:rPr>
              <a:t>All Electronic Evidence is Digital evidence.</a:t>
            </a:r>
            <a:endParaRPr lang="en-IN" sz="1800" b="1" dirty="0">
              <a:solidFill>
                <a:srgbClr val="FF0000"/>
              </a:solidFill>
              <a:latin typeface="+mn-lt"/>
            </a:endParaRPr>
          </a:p>
        </p:txBody>
      </p:sp>
      <p:sp>
        <p:nvSpPr>
          <p:cNvPr id="3" name="Content Placeholder 2">
            <a:extLst>
              <a:ext uri="{FF2B5EF4-FFF2-40B4-BE49-F238E27FC236}">
                <a16:creationId xmlns:a16="http://schemas.microsoft.com/office/drawing/2014/main" id="{8C584EF7-A491-4D92-9578-B58B716846E5}"/>
              </a:ext>
            </a:extLst>
          </p:cNvPr>
          <p:cNvSpPr>
            <a:spLocks noGrp="1"/>
          </p:cNvSpPr>
          <p:nvPr>
            <p:ph idx="1"/>
          </p:nvPr>
        </p:nvSpPr>
        <p:spPr>
          <a:xfrm>
            <a:off x="838200" y="2343955"/>
            <a:ext cx="10515600" cy="3969760"/>
          </a:xfrm>
          <a:solidFill>
            <a:schemeClr val="accent5">
              <a:lumMod val="40000"/>
              <a:lumOff val="60000"/>
            </a:schemeClr>
          </a:solidFill>
        </p:spPr>
        <p:txBody>
          <a:bodyPr>
            <a:normAutofit/>
          </a:bodyPr>
          <a:lstStyle/>
          <a:p>
            <a:pPr>
              <a:buFont typeface="Wingdings" panose="05000000000000000000" pitchFamily="2" charset="2"/>
              <a:buChar char="v"/>
            </a:pPr>
            <a:r>
              <a:rPr lang="en-IN" sz="1800" dirty="0">
                <a:solidFill>
                  <a:schemeClr val="accent5">
                    <a:lumMod val="50000"/>
                  </a:schemeClr>
                </a:solidFill>
              </a:rPr>
              <a:t>Digital forensics is conducted by a Computer Forensics Investigator, whose report a fraud examiner can utilise in his evidence in case of financial frauds and crimes. The information is extracted from digital foot prints where necessary,</a:t>
            </a:r>
          </a:p>
          <a:p>
            <a:pPr>
              <a:buFont typeface="Wingdings" panose="05000000000000000000" pitchFamily="2" charset="2"/>
              <a:buChar char="Ø"/>
            </a:pPr>
            <a:r>
              <a:rPr lang="en-IN" sz="1800" dirty="0">
                <a:solidFill>
                  <a:schemeClr val="accent5">
                    <a:lumMod val="50000"/>
                  </a:schemeClr>
                </a:solidFill>
              </a:rPr>
              <a:t>Identify the purpose of Digital Forensics.</a:t>
            </a:r>
          </a:p>
          <a:p>
            <a:pPr>
              <a:buFont typeface="Wingdings" panose="05000000000000000000" pitchFamily="2" charset="2"/>
              <a:buChar char="Ø"/>
            </a:pPr>
            <a:r>
              <a:rPr lang="en-IN" sz="1800" dirty="0">
                <a:solidFill>
                  <a:schemeClr val="accent5">
                    <a:lumMod val="50000"/>
                  </a:schemeClr>
                </a:solidFill>
              </a:rPr>
              <a:t>Identify the resources required.</a:t>
            </a:r>
          </a:p>
          <a:p>
            <a:pPr>
              <a:buFont typeface="Wingdings" panose="05000000000000000000" pitchFamily="2" charset="2"/>
              <a:buChar char="Ø"/>
            </a:pPr>
            <a:r>
              <a:rPr lang="en-IN" sz="1800" dirty="0">
                <a:solidFill>
                  <a:schemeClr val="accent5">
                    <a:lumMod val="50000"/>
                  </a:schemeClr>
                </a:solidFill>
              </a:rPr>
              <a:t>Analysis of the data by use of proper tools &amp; Techniques of data analytics.</a:t>
            </a:r>
          </a:p>
          <a:p>
            <a:pPr>
              <a:buFont typeface="Wingdings" panose="05000000000000000000" pitchFamily="2" charset="2"/>
              <a:buChar char="Ø"/>
            </a:pPr>
            <a:r>
              <a:rPr lang="en-IN" sz="1800" dirty="0">
                <a:solidFill>
                  <a:schemeClr val="accent5">
                    <a:lumMod val="50000"/>
                  </a:schemeClr>
                </a:solidFill>
              </a:rPr>
              <a:t>Process the data and interpret .</a:t>
            </a:r>
          </a:p>
          <a:p>
            <a:pPr>
              <a:buFont typeface="Wingdings" panose="05000000000000000000" pitchFamily="2" charset="2"/>
              <a:buChar char="Ø"/>
            </a:pPr>
            <a:r>
              <a:rPr lang="en-IN" sz="1800" dirty="0">
                <a:solidFill>
                  <a:schemeClr val="accent5">
                    <a:lumMod val="50000"/>
                  </a:schemeClr>
                </a:solidFill>
              </a:rPr>
              <a:t>Document the results of process and interpretation, with diagrams, sketches, tables as needed.</a:t>
            </a:r>
          </a:p>
          <a:p>
            <a:pPr>
              <a:buFont typeface="Wingdings" panose="05000000000000000000" pitchFamily="2" charset="2"/>
              <a:buChar char="Ø"/>
            </a:pPr>
            <a:r>
              <a:rPr lang="en-IN" sz="1800" dirty="0">
                <a:solidFill>
                  <a:schemeClr val="accent5">
                    <a:lumMod val="50000"/>
                  </a:schemeClr>
                </a:solidFill>
              </a:rPr>
              <a:t>Proper presentation by summarizing the conclusions of the analysis of data; Report writing.</a:t>
            </a:r>
          </a:p>
          <a:p>
            <a:pPr>
              <a:buFont typeface="Wingdings" panose="05000000000000000000" pitchFamily="2" charset="2"/>
              <a:buChar char="Ø"/>
            </a:pPr>
            <a:r>
              <a:rPr lang="en-IN" sz="1800" dirty="0">
                <a:solidFill>
                  <a:schemeClr val="accent5">
                    <a:lumMod val="50000"/>
                  </a:schemeClr>
                </a:solidFill>
              </a:rPr>
              <a:t>Properly securing and preserving the data for future use and for presenting as evidence in courts of law.</a:t>
            </a:r>
          </a:p>
          <a:p>
            <a:pPr>
              <a:buFont typeface="Wingdings" panose="05000000000000000000" pitchFamily="2" charset="2"/>
              <a:buChar char="Ø"/>
            </a:pPr>
            <a:r>
              <a:rPr lang="en-IN" sz="1800" dirty="0">
                <a:solidFill>
                  <a:schemeClr val="accent5">
                    <a:lumMod val="50000"/>
                  </a:schemeClr>
                </a:solidFill>
              </a:rPr>
              <a:t>Recovering unallocated, free and slack spaces. Looking for hidden files, identifying unauthorised users </a:t>
            </a:r>
          </a:p>
          <a:p>
            <a:pPr>
              <a:buFont typeface="Wingdings" panose="05000000000000000000" pitchFamily="2" charset="2"/>
              <a:buChar char="Ø"/>
            </a:pPr>
            <a:endParaRPr lang="en-IN" sz="2000" dirty="0">
              <a:solidFill>
                <a:schemeClr val="bg1"/>
              </a:solidFill>
            </a:endParaRPr>
          </a:p>
          <a:p>
            <a:pPr>
              <a:buFont typeface="Wingdings" panose="05000000000000000000" pitchFamily="2" charset="2"/>
              <a:buChar char="Ø"/>
            </a:pPr>
            <a:endParaRPr lang="en-IN" sz="2000" dirty="0">
              <a:solidFill>
                <a:schemeClr val="bg1"/>
              </a:solidFill>
            </a:endParaRPr>
          </a:p>
          <a:p>
            <a:pPr>
              <a:buFont typeface="Wingdings" panose="05000000000000000000" pitchFamily="2" charset="2"/>
              <a:buChar char="Ø"/>
            </a:pPr>
            <a:endParaRPr lang="en-IN" dirty="0">
              <a:solidFill>
                <a:schemeClr val="bg1"/>
              </a:solidFill>
            </a:endParaRPr>
          </a:p>
          <a:p>
            <a:pPr>
              <a:buFont typeface="Wingdings" panose="05000000000000000000" pitchFamily="2" charset="2"/>
              <a:buChar char="Ø"/>
            </a:pPr>
            <a:endParaRPr lang="en-IN" dirty="0">
              <a:solidFill>
                <a:schemeClr val="bg1"/>
              </a:solidFill>
            </a:endParaRPr>
          </a:p>
          <a:p>
            <a:pPr>
              <a:buFont typeface="Wingdings" panose="05000000000000000000" pitchFamily="2" charset="2"/>
              <a:buChar char="Ø"/>
            </a:pPr>
            <a:endParaRPr lang="en-IN" dirty="0">
              <a:solidFill>
                <a:schemeClr val="bg1"/>
              </a:solidFill>
            </a:endParaRPr>
          </a:p>
        </p:txBody>
      </p:sp>
      <p:pic>
        <p:nvPicPr>
          <p:cNvPr id="7" name="Picture 6">
            <a:extLst>
              <a:ext uri="{FF2B5EF4-FFF2-40B4-BE49-F238E27FC236}">
                <a16:creationId xmlns:a16="http://schemas.microsoft.com/office/drawing/2014/main" id="{CBD678E8-B9B7-4919-AEC2-FAE7096F51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1542" y="356785"/>
            <a:ext cx="3028950" cy="1514475"/>
          </a:xfrm>
          <a:prstGeom prst="ellipse">
            <a:avLst/>
          </a:prstGeom>
          <a:ln>
            <a:noFill/>
          </a:ln>
          <a:effectLst>
            <a:glow rad="228600">
              <a:schemeClr val="accent5">
                <a:satMod val="175000"/>
                <a:alpha val="40000"/>
              </a:schemeClr>
            </a:glow>
            <a:softEdge rad="112500"/>
          </a:effectLst>
        </p:spPr>
      </p:pic>
    </p:spTree>
    <p:extLst>
      <p:ext uri="{BB962C8B-B14F-4D97-AF65-F5344CB8AC3E}">
        <p14:creationId xmlns:p14="http://schemas.microsoft.com/office/powerpoint/2010/main" val="1266693956"/>
      </p:ext>
    </p:extLst>
  </p:cSld>
  <p:clrMapOvr>
    <a:masterClrMapping/>
  </p:clrMapOvr>
  <p:transition spd="slow">
    <p:randomBar dir="vert"/>
    <p:sndAc>
      <p:stSnd>
        <p:snd r:embed="rId2" name="arrow.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9F507-FDEB-40AF-BE7F-2446CB45056B}"/>
              </a:ext>
            </a:extLst>
          </p:cNvPr>
          <p:cNvSpPr>
            <a:spLocks noGrp="1"/>
          </p:cNvSpPr>
          <p:nvPr>
            <p:ph type="title"/>
          </p:nvPr>
        </p:nvSpPr>
        <p:spPr>
          <a:solidFill>
            <a:schemeClr val="accent5">
              <a:lumMod val="40000"/>
              <a:lumOff val="60000"/>
            </a:schemeClr>
          </a:solidFill>
        </p:spPr>
        <p:txBody>
          <a:bodyPr>
            <a:normAutofit fontScale="90000"/>
          </a:bodyPr>
          <a:lstStyle/>
          <a:p>
            <a:r>
              <a:rPr lang="en-US" sz="2800" dirty="0">
                <a:solidFill>
                  <a:schemeClr val="bg1"/>
                </a:solidFill>
                <a:latin typeface="Calibri" panose="020F0502020204030204" pitchFamily="34" charset="0"/>
                <a:cs typeface="Calibri" panose="020F0502020204030204" pitchFamily="34" charset="0"/>
              </a:rPr>
              <a:t>              </a:t>
            </a:r>
            <a:br>
              <a:rPr lang="en-US" sz="2800" dirty="0">
                <a:solidFill>
                  <a:schemeClr val="bg1"/>
                </a:solidFill>
                <a:latin typeface="Calibri" panose="020F0502020204030204" pitchFamily="34" charset="0"/>
                <a:cs typeface="Calibri" panose="020F0502020204030204" pitchFamily="34" charset="0"/>
              </a:rPr>
            </a:br>
            <a:r>
              <a:rPr lang="en-US" sz="2800" dirty="0">
                <a:solidFill>
                  <a:schemeClr val="accent5">
                    <a:lumMod val="50000"/>
                  </a:schemeClr>
                </a:solidFill>
                <a:latin typeface="Calibri" panose="020F0502020204030204" pitchFamily="34" charset="0"/>
                <a:cs typeface="Calibri" panose="020F0502020204030204" pitchFamily="34" charset="0"/>
              </a:rPr>
              <a:t>   A brief about Filing System of various Data………..</a:t>
            </a:r>
            <a:br>
              <a:rPr lang="en-US" sz="2800" dirty="0">
                <a:solidFill>
                  <a:schemeClr val="accent5">
                    <a:lumMod val="50000"/>
                  </a:schemeClr>
                </a:solidFill>
                <a:latin typeface="Calibri" panose="020F0502020204030204" pitchFamily="34" charset="0"/>
                <a:cs typeface="Calibri" panose="020F0502020204030204" pitchFamily="34" charset="0"/>
              </a:rPr>
            </a:br>
            <a:r>
              <a:rPr lang="en-US" sz="2800" dirty="0">
                <a:solidFill>
                  <a:schemeClr val="accent5">
                    <a:lumMod val="50000"/>
                  </a:schemeClr>
                </a:solidFill>
                <a:latin typeface="Calibri" panose="020F0502020204030204" pitchFamily="34" charset="0"/>
                <a:cs typeface="Calibri" panose="020F0502020204030204" pitchFamily="34" charset="0"/>
              </a:rPr>
              <a:t>                                        </a:t>
            </a:r>
            <a:br>
              <a:rPr lang="en-US" sz="2800" dirty="0">
                <a:solidFill>
                  <a:schemeClr val="accent5">
                    <a:lumMod val="50000"/>
                  </a:schemeClr>
                </a:solidFill>
                <a:latin typeface="Calibri" panose="020F0502020204030204" pitchFamily="34" charset="0"/>
                <a:cs typeface="Calibri" panose="020F0502020204030204" pitchFamily="34" charset="0"/>
              </a:rPr>
            </a:br>
            <a:r>
              <a:rPr lang="en-US" sz="2800" dirty="0">
                <a:solidFill>
                  <a:schemeClr val="accent5">
                    <a:lumMod val="50000"/>
                  </a:schemeClr>
                </a:solidFill>
                <a:latin typeface="Calibri" panose="020F0502020204030204" pitchFamily="34" charset="0"/>
                <a:cs typeface="Calibri" panose="020F0502020204030204" pitchFamily="34" charset="0"/>
              </a:rPr>
              <a:t>                       ……….Necessary for Forensic analysis</a:t>
            </a:r>
            <a:br>
              <a:rPr lang="en-US" sz="4400" dirty="0">
                <a:solidFill>
                  <a:schemeClr val="accent5">
                    <a:lumMod val="50000"/>
                  </a:schemeClr>
                </a:solidFill>
                <a:latin typeface="+mn-lt"/>
              </a:rPr>
            </a:br>
            <a:r>
              <a:rPr lang="en-US" sz="4400" dirty="0">
                <a:solidFill>
                  <a:schemeClr val="accent5">
                    <a:lumMod val="50000"/>
                  </a:schemeClr>
                </a:solidFill>
                <a:latin typeface="+mn-lt"/>
              </a:rPr>
              <a:t>             </a:t>
            </a:r>
            <a:endParaRPr lang="en-IN" sz="2000" dirty="0">
              <a:solidFill>
                <a:schemeClr val="accent5">
                  <a:lumMod val="50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3E39ADF6-AD2F-4CCC-9796-35CC4B011B35}"/>
              </a:ext>
            </a:extLst>
          </p:cNvPr>
          <p:cNvSpPr>
            <a:spLocks noGrp="1"/>
          </p:cNvSpPr>
          <p:nvPr>
            <p:ph idx="1"/>
          </p:nvPr>
        </p:nvSpPr>
        <p:spPr>
          <a:solidFill>
            <a:schemeClr val="accent5">
              <a:lumMod val="40000"/>
              <a:lumOff val="60000"/>
            </a:schemeClr>
          </a:solidFill>
        </p:spPr>
        <p:txBody>
          <a:bodyPr>
            <a:normAutofit/>
          </a:bodyPr>
          <a:lstStyle/>
          <a:p>
            <a:endParaRPr lang="en-US" sz="2000" dirty="0">
              <a:solidFill>
                <a:schemeClr val="bg1"/>
              </a:solidFill>
            </a:endParaRPr>
          </a:p>
          <a:p>
            <a:r>
              <a:rPr lang="en-US" sz="2000" dirty="0">
                <a:solidFill>
                  <a:schemeClr val="accent5">
                    <a:lumMod val="50000"/>
                  </a:schemeClr>
                </a:solidFill>
              </a:rPr>
              <a:t>It is important to understand about filing systems in the context of digital Forensics:</a:t>
            </a:r>
          </a:p>
          <a:p>
            <a:r>
              <a:rPr lang="en-US" sz="2000" dirty="0">
                <a:solidFill>
                  <a:schemeClr val="accent5">
                    <a:lumMod val="50000"/>
                  </a:schemeClr>
                </a:solidFill>
              </a:rPr>
              <a:t>File systems are nothing but a place to store the data on computer and other devises like a filing cabinet.</a:t>
            </a:r>
          </a:p>
          <a:p>
            <a:r>
              <a:rPr lang="en-US" sz="2000" dirty="0">
                <a:solidFill>
                  <a:schemeClr val="accent5">
                    <a:lumMod val="50000"/>
                  </a:schemeClr>
                </a:solidFill>
              </a:rPr>
              <a:t>Different Types pf Data storing:</a:t>
            </a:r>
          </a:p>
          <a:p>
            <a:r>
              <a:rPr lang="en-IN" sz="2000" dirty="0">
                <a:solidFill>
                  <a:schemeClr val="accent5">
                    <a:lumMod val="50000"/>
                  </a:schemeClr>
                </a:solidFill>
              </a:rPr>
              <a:t>FAT or FAT32 Systems : File Allocation Table. Most commonly found in operating systems.</a:t>
            </a:r>
          </a:p>
          <a:p>
            <a:r>
              <a:rPr lang="en-IN" sz="2000" dirty="0">
                <a:solidFill>
                  <a:schemeClr val="accent5">
                    <a:lumMod val="50000"/>
                  </a:schemeClr>
                </a:solidFill>
              </a:rPr>
              <a:t>Boot Sector : The set of information needed by the operating system of a computer is called the boot sector.</a:t>
            </a:r>
          </a:p>
          <a:p>
            <a:r>
              <a:rPr lang="en-IN" sz="2000" dirty="0">
                <a:solidFill>
                  <a:schemeClr val="accent5">
                    <a:lumMod val="50000"/>
                  </a:schemeClr>
                </a:solidFill>
              </a:rPr>
              <a:t>NTFS File System: New Technology File Systems, provides a quick file system recovery on very large disks ,and performs, read, write and search functions.</a:t>
            </a:r>
          </a:p>
        </p:txBody>
      </p:sp>
    </p:spTree>
    <p:extLst>
      <p:ext uri="{BB962C8B-B14F-4D97-AF65-F5344CB8AC3E}">
        <p14:creationId xmlns:p14="http://schemas.microsoft.com/office/powerpoint/2010/main" val="733656559"/>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7CF14-0D23-4D78-8C71-697F15E6AC2C}"/>
              </a:ext>
            </a:extLst>
          </p:cNvPr>
          <p:cNvSpPr>
            <a:spLocks noGrp="1"/>
          </p:cNvSpPr>
          <p:nvPr>
            <p:ph type="title"/>
          </p:nvPr>
        </p:nvSpPr>
        <p:spPr>
          <a:xfrm>
            <a:off x="838200" y="352246"/>
            <a:ext cx="10515600" cy="1650725"/>
          </a:xfrm>
          <a:solidFill>
            <a:schemeClr val="accent5">
              <a:lumMod val="40000"/>
              <a:lumOff val="60000"/>
            </a:schemeClr>
          </a:solidFill>
        </p:spPr>
        <p:txBody>
          <a:bodyPr>
            <a:normAutofit fontScale="90000"/>
          </a:bodyPr>
          <a:lstStyle/>
          <a:p>
            <a:pPr marL="457200" indent="-457200">
              <a:buFont typeface="Wingdings" panose="05000000000000000000" pitchFamily="2" charset="2"/>
              <a:buChar char="v"/>
            </a:pPr>
            <a:br>
              <a:rPr lang="en-US" sz="2800" dirty="0">
                <a:solidFill>
                  <a:schemeClr val="bg1"/>
                </a:solidFill>
                <a:latin typeface="+mn-lt"/>
              </a:rPr>
            </a:br>
            <a:br>
              <a:rPr lang="en-US" sz="2800" dirty="0">
                <a:solidFill>
                  <a:schemeClr val="bg1"/>
                </a:solidFill>
                <a:latin typeface="+mn-lt"/>
              </a:rPr>
            </a:br>
            <a:br>
              <a:rPr lang="en-US" sz="2800" dirty="0">
                <a:solidFill>
                  <a:schemeClr val="bg1"/>
                </a:solidFill>
                <a:latin typeface="+mn-lt"/>
              </a:rPr>
            </a:br>
            <a:br>
              <a:rPr lang="en-US" sz="2800" dirty="0">
                <a:solidFill>
                  <a:schemeClr val="bg1"/>
                </a:solidFill>
                <a:latin typeface="+mn-lt"/>
              </a:rPr>
            </a:br>
            <a:r>
              <a:rPr lang="en-US" sz="3600" dirty="0">
                <a:solidFill>
                  <a:schemeClr val="accent5">
                    <a:lumMod val="50000"/>
                  </a:schemeClr>
                </a:solidFill>
                <a:latin typeface="+mn-lt"/>
              </a:rPr>
              <a:t>Different Branches of Digital Forensic :</a:t>
            </a:r>
            <a:br>
              <a:rPr lang="en-US" sz="3600" dirty="0">
                <a:solidFill>
                  <a:schemeClr val="bg1"/>
                </a:solidFill>
                <a:latin typeface="+mn-lt"/>
              </a:rPr>
            </a:br>
            <a:br>
              <a:rPr lang="en-US" sz="3600" dirty="0">
                <a:solidFill>
                  <a:schemeClr val="bg1"/>
                </a:solidFill>
                <a:latin typeface="+mn-lt"/>
              </a:rPr>
            </a:br>
            <a:br>
              <a:rPr lang="en-US" sz="3600" dirty="0">
                <a:solidFill>
                  <a:schemeClr val="bg1"/>
                </a:solidFill>
                <a:latin typeface="+mn-lt"/>
              </a:rPr>
            </a:br>
            <a:endParaRPr lang="en-IN" sz="3600" dirty="0">
              <a:solidFill>
                <a:schemeClr val="bg1"/>
              </a:solidFill>
              <a:latin typeface="+mn-lt"/>
            </a:endParaRPr>
          </a:p>
        </p:txBody>
      </p:sp>
      <p:sp>
        <p:nvSpPr>
          <p:cNvPr id="6" name="Content Placeholder 5">
            <a:extLst>
              <a:ext uri="{FF2B5EF4-FFF2-40B4-BE49-F238E27FC236}">
                <a16:creationId xmlns:a16="http://schemas.microsoft.com/office/drawing/2014/main" id="{248C8E2B-A7B0-432E-A519-807F3AB1D855}"/>
              </a:ext>
            </a:extLst>
          </p:cNvPr>
          <p:cNvSpPr>
            <a:spLocks noGrp="1"/>
          </p:cNvSpPr>
          <p:nvPr>
            <p:ph idx="1"/>
          </p:nvPr>
        </p:nvSpPr>
        <p:spPr>
          <a:xfrm>
            <a:off x="838200" y="2163651"/>
            <a:ext cx="10515600" cy="4013312"/>
          </a:xfrm>
          <a:solidFill>
            <a:schemeClr val="accent5">
              <a:lumMod val="40000"/>
              <a:lumOff val="60000"/>
            </a:schemeClr>
          </a:solidFill>
        </p:spPr>
        <p:txBody>
          <a:bodyPr/>
          <a:lstStyle/>
          <a:p>
            <a:pPr>
              <a:buFont typeface="Wingdings" panose="05000000000000000000" pitchFamily="2" charset="2"/>
              <a:buChar char="v"/>
            </a:pPr>
            <a:endParaRPr lang="en-IN" sz="2400" dirty="0">
              <a:solidFill>
                <a:schemeClr val="bg1"/>
              </a:solidFill>
            </a:endParaRPr>
          </a:p>
          <a:p>
            <a:pPr>
              <a:buFont typeface="Wingdings" panose="05000000000000000000" pitchFamily="2" charset="2"/>
              <a:buChar char="v"/>
            </a:pPr>
            <a:r>
              <a:rPr lang="en-IN" sz="2400" b="1" u="sng" dirty="0">
                <a:solidFill>
                  <a:srgbClr val="FF0000"/>
                </a:solidFill>
              </a:rPr>
              <a:t>The following are some of the  several branches of Digital Forensics:</a:t>
            </a:r>
          </a:p>
          <a:p>
            <a:pPr>
              <a:buFont typeface="Wingdings" panose="05000000000000000000" pitchFamily="2" charset="2"/>
              <a:buChar char="Ø"/>
            </a:pPr>
            <a:r>
              <a:rPr lang="en-IN" sz="2400" dirty="0">
                <a:solidFill>
                  <a:schemeClr val="accent5">
                    <a:lumMod val="50000"/>
                  </a:schemeClr>
                </a:solidFill>
              </a:rPr>
              <a:t>1.Net work Forensics</a:t>
            </a:r>
          </a:p>
          <a:p>
            <a:pPr>
              <a:buFont typeface="Wingdings" panose="05000000000000000000" pitchFamily="2" charset="2"/>
              <a:buChar char="Ø"/>
            </a:pPr>
            <a:r>
              <a:rPr lang="en-IN" sz="2400" dirty="0">
                <a:solidFill>
                  <a:schemeClr val="accent5">
                    <a:lumMod val="50000"/>
                  </a:schemeClr>
                </a:solidFill>
              </a:rPr>
              <a:t>2.Fire wall Forensics</a:t>
            </a:r>
          </a:p>
          <a:p>
            <a:pPr>
              <a:buFont typeface="Wingdings" panose="05000000000000000000" pitchFamily="2" charset="2"/>
              <a:buChar char="Ø"/>
            </a:pPr>
            <a:r>
              <a:rPr lang="en-IN" sz="2400" dirty="0">
                <a:solidFill>
                  <a:schemeClr val="accent5">
                    <a:lumMod val="50000"/>
                  </a:schemeClr>
                </a:solidFill>
              </a:rPr>
              <a:t>3.Data base Forensics</a:t>
            </a:r>
          </a:p>
          <a:p>
            <a:pPr>
              <a:buFont typeface="Wingdings" panose="05000000000000000000" pitchFamily="2" charset="2"/>
              <a:buChar char="Ø"/>
            </a:pPr>
            <a:r>
              <a:rPr lang="en-IN" sz="2400" dirty="0">
                <a:solidFill>
                  <a:schemeClr val="accent5">
                    <a:lumMod val="50000"/>
                  </a:schemeClr>
                </a:solidFill>
              </a:rPr>
              <a:t>4.Mobile devise Forensics</a:t>
            </a:r>
          </a:p>
          <a:p>
            <a:pPr>
              <a:buFont typeface="Wingdings" panose="05000000000000000000" pitchFamily="2" charset="2"/>
              <a:buChar char="Ø"/>
            </a:pPr>
            <a:r>
              <a:rPr lang="en-IN" sz="2400" dirty="0">
                <a:solidFill>
                  <a:schemeClr val="accent5">
                    <a:lumMod val="50000"/>
                  </a:schemeClr>
                </a:solidFill>
              </a:rPr>
              <a:t>5.E-Mail Forensics</a:t>
            </a:r>
          </a:p>
          <a:p>
            <a:pPr>
              <a:buFont typeface="Wingdings" panose="05000000000000000000" pitchFamily="2" charset="2"/>
              <a:buChar char="Ø"/>
            </a:pPr>
            <a:r>
              <a:rPr lang="en-IN" sz="2400" dirty="0">
                <a:solidFill>
                  <a:schemeClr val="accent5">
                    <a:lumMod val="50000"/>
                  </a:schemeClr>
                </a:solidFill>
              </a:rPr>
              <a:t>6.Computer Forensics</a:t>
            </a:r>
          </a:p>
          <a:p>
            <a:pPr marL="0" indent="0">
              <a:buNone/>
            </a:pPr>
            <a:endParaRPr lang="en-IN" dirty="0">
              <a:solidFill>
                <a:schemeClr val="bg1"/>
              </a:solidFill>
            </a:endParaRPr>
          </a:p>
        </p:txBody>
      </p:sp>
      <p:pic>
        <p:nvPicPr>
          <p:cNvPr id="5" name="Picture 4">
            <a:extLst>
              <a:ext uri="{FF2B5EF4-FFF2-40B4-BE49-F238E27FC236}">
                <a16:creationId xmlns:a16="http://schemas.microsoft.com/office/drawing/2014/main" id="{044283E2-4BA9-4763-BE31-C55F70C4D7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07086" y="493486"/>
            <a:ext cx="3396343" cy="1184323"/>
          </a:xfrm>
          <a:prstGeom prst="rect">
            <a:avLst/>
          </a:prstGeom>
        </p:spPr>
      </p:pic>
    </p:spTree>
    <p:extLst>
      <p:ext uri="{BB962C8B-B14F-4D97-AF65-F5344CB8AC3E}">
        <p14:creationId xmlns:p14="http://schemas.microsoft.com/office/powerpoint/2010/main" val="2366462132"/>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EB192-8F2B-4D5F-9467-4204F6866D87}"/>
              </a:ext>
            </a:extLst>
          </p:cNvPr>
          <p:cNvSpPr>
            <a:spLocks noGrp="1"/>
          </p:cNvSpPr>
          <p:nvPr>
            <p:ph type="title"/>
          </p:nvPr>
        </p:nvSpPr>
        <p:spPr>
          <a:solidFill>
            <a:schemeClr val="accent5">
              <a:lumMod val="40000"/>
              <a:lumOff val="60000"/>
            </a:schemeClr>
          </a:solidFill>
        </p:spPr>
        <p:txBody>
          <a:bodyPr>
            <a:normAutofit/>
          </a:bodyPr>
          <a:lstStyle/>
          <a:p>
            <a:r>
              <a:rPr lang="en-US" sz="2800" dirty="0">
                <a:solidFill>
                  <a:schemeClr val="bg1"/>
                </a:solidFill>
                <a:latin typeface="+mn-lt"/>
              </a:rPr>
              <a:t>     </a:t>
            </a:r>
            <a:r>
              <a:rPr lang="en-US" sz="2800" dirty="0">
                <a:solidFill>
                  <a:schemeClr val="accent5">
                    <a:lumMod val="50000"/>
                  </a:schemeClr>
                </a:solidFill>
                <a:latin typeface="+mn-lt"/>
              </a:rPr>
              <a:t>Brief description of different branches of Digital Forensics:</a:t>
            </a:r>
            <a:br>
              <a:rPr lang="en-US" sz="2800" dirty="0">
                <a:solidFill>
                  <a:schemeClr val="accent5">
                    <a:lumMod val="50000"/>
                  </a:schemeClr>
                </a:solidFill>
                <a:latin typeface="+mn-lt"/>
              </a:rPr>
            </a:br>
            <a:r>
              <a:rPr lang="en-US" sz="2800" dirty="0">
                <a:solidFill>
                  <a:schemeClr val="accent5">
                    <a:lumMod val="50000"/>
                  </a:schemeClr>
                </a:solidFill>
                <a:latin typeface="+mn-lt"/>
              </a:rPr>
              <a:t>                                 </a:t>
            </a:r>
            <a:br>
              <a:rPr lang="en-US" sz="2800" dirty="0">
                <a:solidFill>
                  <a:schemeClr val="accent5">
                    <a:lumMod val="50000"/>
                  </a:schemeClr>
                </a:solidFill>
                <a:latin typeface="+mn-lt"/>
              </a:rPr>
            </a:br>
            <a:r>
              <a:rPr lang="en-US" sz="2800" dirty="0">
                <a:solidFill>
                  <a:schemeClr val="accent5">
                    <a:lumMod val="50000"/>
                  </a:schemeClr>
                </a:solidFill>
                <a:latin typeface="+mn-lt"/>
              </a:rPr>
              <a:t>                   </a:t>
            </a:r>
            <a:r>
              <a:rPr lang="en-US" sz="2400" dirty="0">
                <a:solidFill>
                  <a:schemeClr val="accent5">
                    <a:lumMod val="50000"/>
                  </a:schemeClr>
                </a:solidFill>
                <a:latin typeface="+mn-lt"/>
              </a:rPr>
              <a:t>1.Network Forensics- &lt;Meaning &amp; Methods&gt;</a:t>
            </a:r>
            <a:endParaRPr lang="en-IN" sz="2400" dirty="0">
              <a:solidFill>
                <a:schemeClr val="accent5">
                  <a:lumMod val="50000"/>
                </a:schemeClr>
              </a:solidFill>
              <a:latin typeface="+mn-lt"/>
            </a:endParaRPr>
          </a:p>
        </p:txBody>
      </p:sp>
      <p:sp>
        <p:nvSpPr>
          <p:cNvPr id="3" name="Content Placeholder 2">
            <a:extLst>
              <a:ext uri="{FF2B5EF4-FFF2-40B4-BE49-F238E27FC236}">
                <a16:creationId xmlns:a16="http://schemas.microsoft.com/office/drawing/2014/main" id="{936FD8B0-0B86-412D-A19B-37ACF5628596}"/>
              </a:ext>
            </a:extLst>
          </p:cNvPr>
          <p:cNvSpPr>
            <a:spLocks noGrp="1"/>
          </p:cNvSpPr>
          <p:nvPr>
            <p:ph idx="1"/>
          </p:nvPr>
        </p:nvSpPr>
        <p:spPr>
          <a:xfrm>
            <a:off x="838200" y="1825625"/>
            <a:ext cx="10515600" cy="3789564"/>
          </a:xfrm>
          <a:solidFill>
            <a:schemeClr val="accent5">
              <a:lumMod val="40000"/>
              <a:lumOff val="60000"/>
            </a:schemeClr>
          </a:solidFill>
        </p:spPr>
        <p:txBody>
          <a:bodyPr/>
          <a:lstStyle/>
          <a:p>
            <a:pPr>
              <a:buFont typeface="Wingdings" panose="05000000000000000000" pitchFamily="2" charset="2"/>
              <a:buChar char="v"/>
            </a:pPr>
            <a:r>
              <a:rPr lang="en-IN" sz="2000" dirty="0">
                <a:solidFill>
                  <a:schemeClr val="accent5">
                    <a:lumMod val="50000"/>
                  </a:schemeClr>
                </a:solidFill>
              </a:rPr>
              <a:t>Network forensics is of utmost importance   as it deals with the packets of data that flow through the net work and internet with laptops, mobiles and tabs connected for communication.</a:t>
            </a:r>
          </a:p>
          <a:p>
            <a:pPr>
              <a:buFont typeface="Wingdings" panose="05000000000000000000" pitchFamily="2" charset="2"/>
              <a:buChar char="v"/>
            </a:pPr>
            <a:r>
              <a:rPr lang="en-IN" sz="2000" dirty="0">
                <a:solidFill>
                  <a:schemeClr val="accent5">
                    <a:lumMod val="50000"/>
                  </a:schemeClr>
                </a:solidFill>
              </a:rPr>
              <a:t>Network forensics monitors the data flow over the networks to collect and detect attacks and analyse the nature of attacks and the attackers behind such harmful and criminal activities. The data and information is collected across different websites different equipment like  firewalls and IDS-Intrusion detecting systems.</a:t>
            </a:r>
          </a:p>
          <a:p>
            <a:pPr>
              <a:buFont typeface="Wingdings" panose="05000000000000000000" pitchFamily="2" charset="2"/>
              <a:buChar char="v"/>
            </a:pPr>
            <a:r>
              <a:rPr lang="en-IN" sz="2000" dirty="0">
                <a:solidFill>
                  <a:schemeClr val="accent5">
                    <a:lumMod val="50000"/>
                  </a:schemeClr>
                </a:solidFill>
              </a:rPr>
              <a:t>Several technical challenges are encountered by the digital forensic investigator under this network forensic collection of data: despite encrypting the traffic.</a:t>
            </a:r>
          </a:p>
          <a:p>
            <a:pPr>
              <a:buFont typeface="Wingdings" panose="05000000000000000000" pitchFamily="2" charset="2"/>
              <a:buChar char="v"/>
            </a:pPr>
            <a:r>
              <a:rPr lang="en-IN" sz="2000" dirty="0">
                <a:solidFill>
                  <a:schemeClr val="accent5">
                    <a:lumMod val="50000"/>
                  </a:schemeClr>
                </a:solidFill>
              </a:rPr>
              <a:t>Under network forensics-analysis of information collected on Ethernet, TCP &amp; IP protocols, Internet data flow, Wireless net work data flows, E-mail servers, web servers are all examined.</a:t>
            </a:r>
          </a:p>
          <a:p>
            <a:pPr>
              <a:buFont typeface="Wingdings" panose="05000000000000000000" pitchFamily="2" charset="2"/>
              <a:buChar char="v"/>
            </a:pPr>
            <a:r>
              <a:rPr lang="en-IN" sz="2000" dirty="0">
                <a:solidFill>
                  <a:schemeClr val="accent5">
                    <a:lumMod val="50000"/>
                  </a:schemeClr>
                </a:solidFill>
              </a:rPr>
              <a:t>The two methods of collecting data are:1.”Catch it as you can” 2. “Stop, look and listen”.</a:t>
            </a:r>
          </a:p>
          <a:p>
            <a:pPr marL="0" indent="0">
              <a:buNone/>
            </a:pPr>
            <a:endParaRPr lang="en-IN" sz="2000" dirty="0">
              <a:solidFill>
                <a:schemeClr val="bg1"/>
              </a:solidFill>
            </a:endParaRPr>
          </a:p>
          <a:p>
            <a:pPr marL="0" indent="0">
              <a:buNone/>
            </a:pPr>
            <a:endParaRPr lang="en-IN" sz="2000" dirty="0">
              <a:solidFill>
                <a:schemeClr val="bg1"/>
              </a:solidFill>
            </a:endParaRPr>
          </a:p>
          <a:p>
            <a:pPr marL="0" indent="0">
              <a:buNone/>
            </a:pPr>
            <a:endParaRPr lang="en-IN" sz="2000" dirty="0">
              <a:solidFill>
                <a:schemeClr val="bg1"/>
              </a:solidFill>
            </a:endParaRPr>
          </a:p>
          <a:p>
            <a:pPr marL="0" indent="0">
              <a:buNone/>
            </a:pPr>
            <a:endParaRPr lang="en-IN" sz="2000" dirty="0">
              <a:solidFill>
                <a:schemeClr val="bg1"/>
              </a:solidFill>
            </a:endParaRPr>
          </a:p>
          <a:p>
            <a:pPr marL="0" indent="0">
              <a:buNone/>
            </a:pPr>
            <a:endParaRPr lang="en-IN" sz="2000" dirty="0">
              <a:solidFill>
                <a:schemeClr val="bg1"/>
              </a:solidFill>
            </a:endParaRPr>
          </a:p>
          <a:p>
            <a:pPr marL="0" indent="0">
              <a:buNone/>
            </a:pPr>
            <a:endParaRPr lang="en-IN" sz="2000" dirty="0">
              <a:solidFill>
                <a:schemeClr val="bg1"/>
              </a:solidFill>
            </a:endParaRPr>
          </a:p>
          <a:p>
            <a:pPr marL="0" indent="0">
              <a:buNone/>
            </a:pPr>
            <a:endParaRPr lang="en-IN" sz="2000" dirty="0">
              <a:solidFill>
                <a:schemeClr val="bg1"/>
              </a:solidFill>
            </a:endParaRPr>
          </a:p>
        </p:txBody>
      </p:sp>
    </p:spTree>
    <p:extLst>
      <p:ext uri="{BB962C8B-B14F-4D97-AF65-F5344CB8AC3E}">
        <p14:creationId xmlns:p14="http://schemas.microsoft.com/office/powerpoint/2010/main" val="3299685197"/>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9575-995C-4EB7-8B7D-1EEA4764132C}"/>
              </a:ext>
            </a:extLst>
          </p:cNvPr>
          <p:cNvSpPr>
            <a:spLocks noGrp="1"/>
          </p:cNvSpPr>
          <p:nvPr>
            <p:ph type="title"/>
          </p:nvPr>
        </p:nvSpPr>
        <p:spPr>
          <a:solidFill>
            <a:schemeClr val="accent5">
              <a:lumMod val="40000"/>
              <a:lumOff val="60000"/>
            </a:schemeClr>
          </a:solidFill>
        </p:spPr>
        <p:txBody>
          <a:bodyPr>
            <a:normAutofit/>
          </a:bodyPr>
          <a:lstStyle/>
          <a:p>
            <a:r>
              <a:rPr lang="en-US" sz="2800" dirty="0">
                <a:solidFill>
                  <a:schemeClr val="bg1"/>
                </a:solidFill>
                <a:latin typeface="+mn-lt"/>
              </a:rPr>
              <a:t>         </a:t>
            </a:r>
            <a:r>
              <a:rPr lang="en-US" sz="2800" dirty="0">
                <a:solidFill>
                  <a:schemeClr val="accent5">
                    <a:lumMod val="50000"/>
                  </a:schemeClr>
                </a:solidFill>
                <a:latin typeface="+mn-lt"/>
              </a:rPr>
              <a:t>Brief description of different branches of Digital Forensics:</a:t>
            </a:r>
            <a:br>
              <a:rPr lang="en-US" sz="4400" dirty="0">
                <a:solidFill>
                  <a:schemeClr val="accent5">
                    <a:lumMod val="50000"/>
                  </a:schemeClr>
                </a:solidFill>
                <a:latin typeface="+mn-lt"/>
              </a:rPr>
            </a:br>
            <a:r>
              <a:rPr lang="en-US" sz="4400" dirty="0">
                <a:solidFill>
                  <a:schemeClr val="accent5">
                    <a:lumMod val="50000"/>
                  </a:schemeClr>
                </a:solidFill>
                <a:latin typeface="+mn-lt"/>
              </a:rPr>
              <a:t>              </a:t>
            </a:r>
            <a:r>
              <a:rPr lang="en-US" sz="2400" dirty="0">
                <a:solidFill>
                  <a:schemeClr val="accent5">
                    <a:lumMod val="50000"/>
                  </a:schemeClr>
                </a:solidFill>
                <a:latin typeface="+mn-lt"/>
              </a:rPr>
              <a:t>Network Forensics- &lt;Tools of Net Work Forensics&gt;</a:t>
            </a:r>
            <a:endParaRPr lang="en-IN" sz="2400" dirty="0">
              <a:solidFill>
                <a:schemeClr val="accent5">
                  <a:lumMod val="50000"/>
                </a:schemeClr>
              </a:solidFill>
            </a:endParaRPr>
          </a:p>
        </p:txBody>
      </p:sp>
      <p:sp>
        <p:nvSpPr>
          <p:cNvPr id="3" name="Content Placeholder 2">
            <a:extLst>
              <a:ext uri="{FF2B5EF4-FFF2-40B4-BE49-F238E27FC236}">
                <a16:creationId xmlns:a16="http://schemas.microsoft.com/office/drawing/2014/main" id="{D70E440D-D879-4D93-B5C8-B6B30FF51377}"/>
              </a:ext>
            </a:extLst>
          </p:cNvPr>
          <p:cNvSpPr>
            <a:spLocks noGrp="1"/>
          </p:cNvSpPr>
          <p:nvPr>
            <p:ph idx="1"/>
          </p:nvPr>
        </p:nvSpPr>
        <p:spPr>
          <a:xfrm>
            <a:off x="838200" y="1944711"/>
            <a:ext cx="10515600" cy="3284112"/>
          </a:xfrm>
          <a:solidFill>
            <a:schemeClr val="accent5">
              <a:lumMod val="40000"/>
              <a:lumOff val="60000"/>
            </a:schemeClr>
          </a:solidFill>
        </p:spPr>
        <p:txBody>
          <a:bodyPr/>
          <a:lstStyle/>
          <a:p>
            <a:endParaRPr lang="en-US" dirty="0"/>
          </a:p>
          <a:p>
            <a:pPr>
              <a:buFont typeface="Wingdings" panose="05000000000000000000" pitchFamily="2" charset="2"/>
              <a:buChar char="v"/>
            </a:pPr>
            <a:r>
              <a:rPr lang="en-IN" sz="2000" dirty="0">
                <a:solidFill>
                  <a:schemeClr val="accent5">
                    <a:lumMod val="50000"/>
                  </a:schemeClr>
                </a:solidFill>
              </a:rPr>
              <a:t>Packet analyser or sniffers: Is a computer software or hardware which intercept and record data from network and store such data. This is used by computer professionals as well cyber criminals can check content of files  and communications that are passed over the internet and net works.</a:t>
            </a:r>
          </a:p>
          <a:p>
            <a:pPr>
              <a:buFont typeface="Wingdings" panose="05000000000000000000" pitchFamily="2" charset="2"/>
              <a:buChar char="v"/>
            </a:pPr>
            <a:r>
              <a:rPr lang="en-IN" sz="2000" dirty="0">
                <a:solidFill>
                  <a:schemeClr val="accent5">
                    <a:lumMod val="50000"/>
                  </a:schemeClr>
                </a:solidFill>
              </a:rPr>
              <a:t>Tcpdump, Wireshark /shark and tstat are all popular protocol analysers. These tools allow one to capture packets as they pass through, which can be analysed latter.</a:t>
            </a:r>
          </a:p>
          <a:p>
            <a:pPr>
              <a:buFont typeface="Wingdings" panose="05000000000000000000" pitchFamily="2" charset="2"/>
              <a:buChar char="v"/>
            </a:pPr>
            <a:r>
              <a:rPr lang="en-IN" sz="2000" dirty="0">
                <a:solidFill>
                  <a:schemeClr val="accent5">
                    <a:lumMod val="50000"/>
                  </a:schemeClr>
                </a:solidFill>
              </a:rPr>
              <a:t>There are specific programmes for detecting intrusions, matching regular expressions, extract files or pictures ,sniff passwords, HTTP sessions, social engineering.</a:t>
            </a:r>
          </a:p>
          <a:p>
            <a:endParaRPr lang="en-US" sz="1400" b="1" i="1" dirty="0">
              <a:solidFill>
                <a:srgbClr val="3A4A54"/>
              </a:solidFill>
              <a:effectLst/>
              <a:latin typeface="inherit"/>
            </a:endParaRPr>
          </a:p>
          <a:p>
            <a:endParaRPr lang="en-US" sz="1400" b="1" i="1" dirty="0">
              <a:solidFill>
                <a:srgbClr val="3A4A54"/>
              </a:solidFill>
              <a:latin typeface="inherit"/>
            </a:endParaRPr>
          </a:p>
          <a:p>
            <a:endParaRPr lang="en-US" sz="1400" b="1" i="1" dirty="0">
              <a:solidFill>
                <a:srgbClr val="3A4A54"/>
              </a:solidFill>
              <a:effectLst/>
              <a:latin typeface="inherit"/>
            </a:endParaRPr>
          </a:p>
          <a:p>
            <a:pPr marL="0" indent="0">
              <a:buNone/>
            </a:pPr>
            <a:endParaRPr lang="en-IN" sz="2000" dirty="0">
              <a:solidFill>
                <a:schemeClr val="bg1"/>
              </a:solidFill>
            </a:endParaRPr>
          </a:p>
          <a:p>
            <a:endParaRPr lang="en-IN" sz="2000" dirty="0">
              <a:solidFill>
                <a:schemeClr val="bg1"/>
              </a:solidFill>
            </a:endParaRPr>
          </a:p>
        </p:txBody>
      </p:sp>
    </p:spTree>
    <p:extLst>
      <p:ext uri="{BB962C8B-B14F-4D97-AF65-F5344CB8AC3E}">
        <p14:creationId xmlns:p14="http://schemas.microsoft.com/office/powerpoint/2010/main" val="2414602018"/>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4A006-71C4-40A8-94FD-67F3FFF0168B}"/>
              </a:ext>
            </a:extLst>
          </p:cNvPr>
          <p:cNvSpPr>
            <a:spLocks noGrp="1"/>
          </p:cNvSpPr>
          <p:nvPr>
            <p:ph type="title"/>
          </p:nvPr>
        </p:nvSpPr>
        <p:spPr>
          <a:xfrm>
            <a:off x="838200" y="296214"/>
            <a:ext cx="10392177" cy="1159099"/>
          </a:xfrm>
          <a:solidFill>
            <a:schemeClr val="accent5">
              <a:lumMod val="40000"/>
              <a:lumOff val="60000"/>
            </a:schemeClr>
          </a:solidFill>
        </p:spPr>
        <p:txBody>
          <a:bodyPr>
            <a:normAutofit fontScale="90000"/>
          </a:bodyPr>
          <a:lstStyle/>
          <a:p>
            <a:r>
              <a:rPr lang="en-US" sz="2800" dirty="0">
                <a:solidFill>
                  <a:schemeClr val="bg1"/>
                </a:solidFill>
                <a:latin typeface="+mn-lt"/>
              </a:rPr>
              <a:t>              </a:t>
            </a:r>
            <a:r>
              <a:rPr lang="en-US" sz="3100" dirty="0">
                <a:solidFill>
                  <a:schemeClr val="accent5">
                    <a:lumMod val="50000"/>
                  </a:schemeClr>
                </a:solidFill>
                <a:latin typeface="+mn-lt"/>
              </a:rPr>
              <a:t>Brief description of different branches of Digital Forensics</a:t>
            </a:r>
            <a:br>
              <a:rPr lang="en-US" sz="3100" dirty="0">
                <a:solidFill>
                  <a:schemeClr val="accent5">
                    <a:lumMod val="50000"/>
                  </a:schemeClr>
                </a:solidFill>
                <a:latin typeface="+mn-lt"/>
              </a:rPr>
            </a:br>
            <a:r>
              <a:rPr lang="en-US" sz="2800" dirty="0">
                <a:solidFill>
                  <a:schemeClr val="accent5">
                    <a:lumMod val="50000"/>
                  </a:schemeClr>
                </a:solidFill>
                <a:latin typeface="+mn-lt"/>
              </a:rPr>
              <a:t>                                                 2. </a:t>
            </a:r>
            <a:r>
              <a:rPr lang="en-US" sz="2700" dirty="0">
                <a:solidFill>
                  <a:schemeClr val="accent5">
                    <a:lumMod val="50000"/>
                  </a:schemeClr>
                </a:solidFill>
                <a:latin typeface="+mn-lt"/>
              </a:rPr>
              <a:t>Firewall Forensics              </a:t>
            </a:r>
            <a:endParaRPr lang="en-IN" sz="2700" dirty="0">
              <a:solidFill>
                <a:schemeClr val="accent5">
                  <a:lumMod val="50000"/>
                </a:schemeClr>
              </a:solidFill>
            </a:endParaRPr>
          </a:p>
        </p:txBody>
      </p:sp>
      <p:sp>
        <p:nvSpPr>
          <p:cNvPr id="3" name="Content Placeholder 2">
            <a:extLst>
              <a:ext uri="{FF2B5EF4-FFF2-40B4-BE49-F238E27FC236}">
                <a16:creationId xmlns:a16="http://schemas.microsoft.com/office/drawing/2014/main" id="{996927A3-0006-4AF6-9ED5-E2B0FF314B8C}"/>
              </a:ext>
            </a:extLst>
          </p:cNvPr>
          <p:cNvSpPr>
            <a:spLocks noGrp="1"/>
          </p:cNvSpPr>
          <p:nvPr>
            <p:ph idx="1"/>
          </p:nvPr>
        </p:nvSpPr>
        <p:spPr>
          <a:xfrm>
            <a:off x="838200" y="2073499"/>
            <a:ext cx="10515600" cy="3721994"/>
          </a:xfrm>
          <a:solidFill>
            <a:schemeClr val="accent5">
              <a:lumMod val="40000"/>
              <a:lumOff val="60000"/>
            </a:schemeClr>
          </a:solidFill>
        </p:spPr>
        <p:txBody>
          <a:bodyPr>
            <a:normAutofit/>
          </a:bodyPr>
          <a:lstStyle/>
          <a:p>
            <a:endParaRPr lang="en-US" sz="2000" dirty="0">
              <a:solidFill>
                <a:schemeClr val="bg1"/>
              </a:solidFill>
            </a:endParaRPr>
          </a:p>
          <a:p>
            <a:pPr>
              <a:buFont typeface="Wingdings" panose="05000000000000000000" pitchFamily="2" charset="2"/>
              <a:buChar char="v"/>
            </a:pPr>
            <a:r>
              <a:rPr lang="en-US" sz="2000" dirty="0">
                <a:solidFill>
                  <a:schemeClr val="accent5">
                    <a:lumMod val="50000"/>
                  </a:schemeClr>
                </a:solidFill>
              </a:rPr>
              <a:t>Firewall forensics is of importance as the log contains all incoming and outgoing data. It uses firewall log files to collect and analyses the data.</a:t>
            </a:r>
          </a:p>
          <a:p>
            <a:pPr>
              <a:buFont typeface="Wingdings" panose="05000000000000000000" pitchFamily="2" charset="2"/>
              <a:buChar char="v"/>
            </a:pPr>
            <a:r>
              <a:rPr lang="en-US" sz="2000" dirty="0">
                <a:solidFill>
                  <a:schemeClr val="accent5">
                    <a:lumMod val="50000"/>
                  </a:schemeClr>
                </a:solidFill>
              </a:rPr>
              <a:t>This helps as a source of evidence when there is any attack on computers.</a:t>
            </a:r>
          </a:p>
          <a:p>
            <a:pPr>
              <a:buFont typeface="Wingdings" panose="05000000000000000000" pitchFamily="2" charset="2"/>
              <a:buChar char="v"/>
            </a:pPr>
            <a:r>
              <a:rPr lang="en-US" sz="2000" dirty="0">
                <a:solidFill>
                  <a:schemeClr val="accent5">
                    <a:lumMod val="50000"/>
                  </a:schemeClr>
                </a:solidFill>
              </a:rPr>
              <a:t>t is thus a principle branch of computer/digital forensics field.</a:t>
            </a:r>
          </a:p>
          <a:p>
            <a:pPr>
              <a:buFont typeface="Wingdings" panose="05000000000000000000" pitchFamily="2" charset="2"/>
              <a:buChar char="v"/>
            </a:pPr>
            <a:r>
              <a:rPr lang="en-US" sz="2000" dirty="0">
                <a:solidFill>
                  <a:schemeClr val="accent5">
                    <a:lumMod val="50000"/>
                  </a:schemeClr>
                </a:solidFill>
              </a:rPr>
              <a:t>However it requires an expert to decode the log files and extract the information contained .</a:t>
            </a:r>
          </a:p>
          <a:p>
            <a:pPr>
              <a:buFont typeface="Wingdings" panose="05000000000000000000" pitchFamily="2" charset="2"/>
              <a:buChar char="v"/>
            </a:pPr>
            <a:r>
              <a:rPr lang="en-US" sz="2000" dirty="0">
                <a:solidFill>
                  <a:schemeClr val="accent5">
                    <a:lumMod val="50000"/>
                  </a:schemeClr>
                </a:solidFill>
              </a:rPr>
              <a:t>Also Firewall forensic data after it is extracted and analyzed will assist the security administrator to make correct judgement and take appropriate decisions.</a:t>
            </a:r>
          </a:p>
          <a:p>
            <a:endParaRPr lang="en-US" sz="2000" dirty="0">
              <a:solidFill>
                <a:schemeClr val="bg1"/>
              </a:solidFill>
            </a:endParaRPr>
          </a:p>
          <a:p>
            <a:pPr marL="0" indent="0">
              <a:buNone/>
            </a:pPr>
            <a:endParaRPr lang="en-IN" sz="2000" dirty="0">
              <a:solidFill>
                <a:schemeClr val="bg1"/>
              </a:solidFill>
            </a:endParaRPr>
          </a:p>
        </p:txBody>
      </p:sp>
    </p:spTree>
    <p:extLst>
      <p:ext uri="{BB962C8B-B14F-4D97-AF65-F5344CB8AC3E}">
        <p14:creationId xmlns:p14="http://schemas.microsoft.com/office/powerpoint/2010/main" val="2187842363"/>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4534</TotalTime>
  <Words>2294</Words>
  <Application>Microsoft Office PowerPoint</Application>
  <PresentationFormat>Widescreen</PresentationFormat>
  <Paragraphs>127</Paragraphs>
  <Slides>16</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inherit</vt:lpstr>
      <vt:lpstr>Wingdings</vt:lpstr>
      <vt:lpstr>Office Theme</vt:lpstr>
      <vt:lpstr>    Lessons on Fraud Awareness  -Digital Forensics Basic Concepts-                                                          LESSON –  V</vt:lpstr>
      <vt:lpstr>                                                     WHAT IS DIGITAL FORENSICS? </vt:lpstr>
      <vt:lpstr>       Meaning of Digital Forensics:                 A new milestone in the era of Forensics.   </vt:lpstr>
      <vt:lpstr>    Different Stages in Digital Forensics:        All Electronic Evidence is Digital evidence.</vt:lpstr>
      <vt:lpstr>                  A brief about Filing System of various Data………..                                                                 ……….Necessary for Forensic analysis              </vt:lpstr>
      <vt:lpstr>    Different Branches of Digital Forensic :   </vt:lpstr>
      <vt:lpstr>     Brief description of different branches of Digital Forensics:                                                      1.Network Forensics- &lt;Meaning &amp; Methods&gt;</vt:lpstr>
      <vt:lpstr>         Brief description of different branches of Digital Forensics:               Network Forensics- &lt;Tools of Net Work Forensics&gt;</vt:lpstr>
      <vt:lpstr>              Brief description of different branches of Digital Forensics                                                  2. Firewall Forensics              </vt:lpstr>
      <vt:lpstr>             Brief description of different branches of Digital Forensics                             3.  Data Base Forensics </vt:lpstr>
      <vt:lpstr>      Brief description of different branches of Digital Forensics                     4. Mobile Device Forensics</vt:lpstr>
      <vt:lpstr>         Brief description of different branches of Digital Forensics                     5. E-Mail  Forensics</vt:lpstr>
      <vt:lpstr>                Brief description of different branches of Digital Forensics                                            6.Computer Forensics                                       Crime is not solved by technology but by people</vt:lpstr>
      <vt:lpstr>Importance of chain of custody: Meaning……..                  In the context of collection of evidence</vt:lpstr>
      <vt:lpstr>Note on Cyber Law………………………… In the modern day a Thief can steal more with a computer than a gun and a Terrorist can create more havoc then with a Bomb!!</vt:lpstr>
      <vt:lpstr>                       End of Lesson  FIVE                                                                    DIGITAL FORENSICS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on Fraud Awareness  -(Digital Forensics)                                                                LESSON –  V</dc:title>
  <dc:creator>Kolluru Rao</dc:creator>
  <cp:lastModifiedBy>Kolluru Rao</cp:lastModifiedBy>
  <cp:revision>135</cp:revision>
  <dcterms:created xsi:type="dcterms:W3CDTF">2020-08-10T06:59:09Z</dcterms:created>
  <dcterms:modified xsi:type="dcterms:W3CDTF">2020-08-15T08:44:14Z</dcterms:modified>
</cp:coreProperties>
</file>