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2" r:id="rId7"/>
    <p:sldId id="261" r:id="rId8"/>
    <p:sldId id="263" r:id="rId9"/>
    <p:sldId id="265" r:id="rId10"/>
    <p:sldId id="269" r:id="rId11"/>
    <p:sldId id="266" r:id="rId12"/>
    <p:sldId id="267" r:id="rId13"/>
    <p:sldId id="268" r:id="rId14"/>
    <p:sldId id="270" r:id="rId15"/>
    <p:sldId id="271" r:id="rId16"/>
    <p:sldId id="264"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FE74-DD90-4CAE-A304-9770DD5CF0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FA13EFC-79B1-4634-8658-DA8CA345D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13709FC-C0FB-4AC2-A1A2-6F1BBA40BF1D}"/>
              </a:ext>
            </a:extLst>
          </p:cNvPr>
          <p:cNvSpPr>
            <a:spLocks noGrp="1"/>
          </p:cNvSpPr>
          <p:nvPr>
            <p:ph type="dt" sz="half" idx="10"/>
          </p:nvPr>
        </p:nvSpPr>
        <p:spPr/>
        <p:txBody>
          <a:bodyPr/>
          <a:lstStyle/>
          <a:p>
            <a:fld id="{283A61A8-ECFC-4DBA-B7C7-343D79AC80D8}" type="datetimeFigureOut">
              <a:rPr lang="en-IN" smtClean="0"/>
              <a:t>21-07-2020</a:t>
            </a:fld>
            <a:endParaRPr lang="en-IN"/>
          </a:p>
        </p:txBody>
      </p:sp>
      <p:sp>
        <p:nvSpPr>
          <p:cNvPr id="5" name="Footer Placeholder 4">
            <a:extLst>
              <a:ext uri="{FF2B5EF4-FFF2-40B4-BE49-F238E27FC236}">
                <a16:creationId xmlns:a16="http://schemas.microsoft.com/office/drawing/2014/main" id="{9D67C39A-8053-4CD8-B46A-5324868D3D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74274A-ACE9-47AE-B790-4A4BD9C4A02C}"/>
              </a:ext>
            </a:extLst>
          </p:cNvPr>
          <p:cNvSpPr>
            <a:spLocks noGrp="1"/>
          </p:cNvSpPr>
          <p:nvPr>
            <p:ph type="sldNum" sz="quarter" idx="12"/>
          </p:nvPr>
        </p:nvSpPr>
        <p:spPr/>
        <p:txBody>
          <a:bodyPr/>
          <a:lstStyle/>
          <a:p>
            <a:fld id="{5A6F4448-49AB-4115-9387-66846B160C6D}" type="slidenum">
              <a:rPr lang="en-IN" smtClean="0"/>
              <a:t>‹#›</a:t>
            </a:fld>
            <a:endParaRPr lang="en-IN"/>
          </a:p>
        </p:txBody>
      </p:sp>
    </p:spTree>
    <p:extLst>
      <p:ext uri="{BB962C8B-B14F-4D97-AF65-F5344CB8AC3E}">
        <p14:creationId xmlns:p14="http://schemas.microsoft.com/office/powerpoint/2010/main" val="1579530548"/>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E3F66-54D2-42EF-B664-8A0394F2AA5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442D057-3A1A-4268-AD5C-E6C06D5B07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D2591D-0ED5-45CE-A1D7-36EAA0DB7E5A}"/>
              </a:ext>
            </a:extLst>
          </p:cNvPr>
          <p:cNvSpPr>
            <a:spLocks noGrp="1"/>
          </p:cNvSpPr>
          <p:nvPr>
            <p:ph type="dt" sz="half" idx="10"/>
          </p:nvPr>
        </p:nvSpPr>
        <p:spPr/>
        <p:txBody>
          <a:bodyPr/>
          <a:lstStyle/>
          <a:p>
            <a:fld id="{283A61A8-ECFC-4DBA-B7C7-343D79AC80D8}" type="datetimeFigureOut">
              <a:rPr lang="en-IN" smtClean="0"/>
              <a:t>21-07-2020</a:t>
            </a:fld>
            <a:endParaRPr lang="en-IN"/>
          </a:p>
        </p:txBody>
      </p:sp>
      <p:sp>
        <p:nvSpPr>
          <p:cNvPr id="5" name="Footer Placeholder 4">
            <a:extLst>
              <a:ext uri="{FF2B5EF4-FFF2-40B4-BE49-F238E27FC236}">
                <a16:creationId xmlns:a16="http://schemas.microsoft.com/office/drawing/2014/main" id="{46653C3B-2B8D-44E3-8520-E1C3B93E33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58A366D-F14B-4A82-BA4A-9D935DB84082}"/>
              </a:ext>
            </a:extLst>
          </p:cNvPr>
          <p:cNvSpPr>
            <a:spLocks noGrp="1"/>
          </p:cNvSpPr>
          <p:nvPr>
            <p:ph type="sldNum" sz="quarter" idx="12"/>
          </p:nvPr>
        </p:nvSpPr>
        <p:spPr/>
        <p:txBody>
          <a:bodyPr/>
          <a:lstStyle/>
          <a:p>
            <a:fld id="{5A6F4448-49AB-4115-9387-66846B160C6D}" type="slidenum">
              <a:rPr lang="en-IN" smtClean="0"/>
              <a:t>‹#›</a:t>
            </a:fld>
            <a:endParaRPr lang="en-IN"/>
          </a:p>
        </p:txBody>
      </p:sp>
    </p:spTree>
    <p:extLst>
      <p:ext uri="{BB962C8B-B14F-4D97-AF65-F5344CB8AC3E}">
        <p14:creationId xmlns:p14="http://schemas.microsoft.com/office/powerpoint/2010/main" val="372028800"/>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07720C-77C4-45D7-87C4-B7B6BC02C6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B7539F-BC92-4CCC-B19C-3BF26634CB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4D3054-2717-440D-A802-6B712B2E45B2}"/>
              </a:ext>
            </a:extLst>
          </p:cNvPr>
          <p:cNvSpPr>
            <a:spLocks noGrp="1"/>
          </p:cNvSpPr>
          <p:nvPr>
            <p:ph type="dt" sz="half" idx="10"/>
          </p:nvPr>
        </p:nvSpPr>
        <p:spPr/>
        <p:txBody>
          <a:bodyPr/>
          <a:lstStyle/>
          <a:p>
            <a:fld id="{283A61A8-ECFC-4DBA-B7C7-343D79AC80D8}" type="datetimeFigureOut">
              <a:rPr lang="en-IN" smtClean="0"/>
              <a:t>21-07-2020</a:t>
            </a:fld>
            <a:endParaRPr lang="en-IN"/>
          </a:p>
        </p:txBody>
      </p:sp>
      <p:sp>
        <p:nvSpPr>
          <p:cNvPr id="5" name="Footer Placeholder 4">
            <a:extLst>
              <a:ext uri="{FF2B5EF4-FFF2-40B4-BE49-F238E27FC236}">
                <a16:creationId xmlns:a16="http://schemas.microsoft.com/office/drawing/2014/main" id="{74E26930-384A-458F-8288-31D761744D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84B9CA2-20EB-46C2-8D68-714B44608702}"/>
              </a:ext>
            </a:extLst>
          </p:cNvPr>
          <p:cNvSpPr>
            <a:spLocks noGrp="1"/>
          </p:cNvSpPr>
          <p:nvPr>
            <p:ph type="sldNum" sz="quarter" idx="12"/>
          </p:nvPr>
        </p:nvSpPr>
        <p:spPr/>
        <p:txBody>
          <a:bodyPr/>
          <a:lstStyle/>
          <a:p>
            <a:fld id="{5A6F4448-49AB-4115-9387-66846B160C6D}" type="slidenum">
              <a:rPr lang="en-IN" smtClean="0"/>
              <a:t>‹#›</a:t>
            </a:fld>
            <a:endParaRPr lang="en-IN"/>
          </a:p>
        </p:txBody>
      </p:sp>
    </p:spTree>
    <p:extLst>
      <p:ext uri="{BB962C8B-B14F-4D97-AF65-F5344CB8AC3E}">
        <p14:creationId xmlns:p14="http://schemas.microsoft.com/office/powerpoint/2010/main" val="1875332738"/>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6C3A-67E3-4AD2-A5BE-249DBD7F573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DD3AF6A-1B83-40A8-B796-FD59911D5E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3C382D4-DBC9-4B7E-BACD-2F30EC4F485E}"/>
              </a:ext>
            </a:extLst>
          </p:cNvPr>
          <p:cNvSpPr>
            <a:spLocks noGrp="1"/>
          </p:cNvSpPr>
          <p:nvPr>
            <p:ph type="dt" sz="half" idx="10"/>
          </p:nvPr>
        </p:nvSpPr>
        <p:spPr/>
        <p:txBody>
          <a:bodyPr/>
          <a:lstStyle/>
          <a:p>
            <a:fld id="{283A61A8-ECFC-4DBA-B7C7-343D79AC80D8}" type="datetimeFigureOut">
              <a:rPr lang="en-IN" smtClean="0"/>
              <a:t>21-07-2020</a:t>
            </a:fld>
            <a:endParaRPr lang="en-IN"/>
          </a:p>
        </p:txBody>
      </p:sp>
      <p:sp>
        <p:nvSpPr>
          <p:cNvPr id="5" name="Footer Placeholder 4">
            <a:extLst>
              <a:ext uri="{FF2B5EF4-FFF2-40B4-BE49-F238E27FC236}">
                <a16:creationId xmlns:a16="http://schemas.microsoft.com/office/drawing/2014/main" id="{B9CAF72A-7EB2-4BC0-8F83-EB0EF388EBA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DAB098-2E4F-4AB8-9C85-B6E04C5C1851}"/>
              </a:ext>
            </a:extLst>
          </p:cNvPr>
          <p:cNvSpPr>
            <a:spLocks noGrp="1"/>
          </p:cNvSpPr>
          <p:nvPr>
            <p:ph type="sldNum" sz="quarter" idx="12"/>
          </p:nvPr>
        </p:nvSpPr>
        <p:spPr/>
        <p:txBody>
          <a:bodyPr/>
          <a:lstStyle/>
          <a:p>
            <a:fld id="{5A6F4448-49AB-4115-9387-66846B160C6D}" type="slidenum">
              <a:rPr lang="en-IN" smtClean="0"/>
              <a:t>‹#›</a:t>
            </a:fld>
            <a:endParaRPr lang="en-IN"/>
          </a:p>
        </p:txBody>
      </p:sp>
    </p:spTree>
    <p:extLst>
      <p:ext uri="{BB962C8B-B14F-4D97-AF65-F5344CB8AC3E}">
        <p14:creationId xmlns:p14="http://schemas.microsoft.com/office/powerpoint/2010/main" val="2559085741"/>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F603A-AA68-4ED3-8B8F-58DA7E8AEC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5BB7349-EF0D-457C-9D8E-D7CC82A88E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B6B0E6-600C-4204-8378-132A201C40EC}"/>
              </a:ext>
            </a:extLst>
          </p:cNvPr>
          <p:cNvSpPr>
            <a:spLocks noGrp="1"/>
          </p:cNvSpPr>
          <p:nvPr>
            <p:ph type="dt" sz="half" idx="10"/>
          </p:nvPr>
        </p:nvSpPr>
        <p:spPr/>
        <p:txBody>
          <a:bodyPr/>
          <a:lstStyle/>
          <a:p>
            <a:fld id="{283A61A8-ECFC-4DBA-B7C7-343D79AC80D8}" type="datetimeFigureOut">
              <a:rPr lang="en-IN" smtClean="0"/>
              <a:t>21-07-2020</a:t>
            </a:fld>
            <a:endParaRPr lang="en-IN"/>
          </a:p>
        </p:txBody>
      </p:sp>
      <p:sp>
        <p:nvSpPr>
          <p:cNvPr id="5" name="Footer Placeholder 4">
            <a:extLst>
              <a:ext uri="{FF2B5EF4-FFF2-40B4-BE49-F238E27FC236}">
                <a16:creationId xmlns:a16="http://schemas.microsoft.com/office/drawing/2014/main" id="{35D2F975-BC44-4CD0-B923-3E217534A0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DC7988F-B140-4B4E-BF7F-2CF3D525BDAD}"/>
              </a:ext>
            </a:extLst>
          </p:cNvPr>
          <p:cNvSpPr>
            <a:spLocks noGrp="1"/>
          </p:cNvSpPr>
          <p:nvPr>
            <p:ph type="sldNum" sz="quarter" idx="12"/>
          </p:nvPr>
        </p:nvSpPr>
        <p:spPr/>
        <p:txBody>
          <a:bodyPr/>
          <a:lstStyle/>
          <a:p>
            <a:fld id="{5A6F4448-49AB-4115-9387-66846B160C6D}" type="slidenum">
              <a:rPr lang="en-IN" smtClean="0"/>
              <a:t>‹#›</a:t>
            </a:fld>
            <a:endParaRPr lang="en-IN"/>
          </a:p>
        </p:txBody>
      </p:sp>
    </p:spTree>
    <p:extLst>
      <p:ext uri="{BB962C8B-B14F-4D97-AF65-F5344CB8AC3E}">
        <p14:creationId xmlns:p14="http://schemas.microsoft.com/office/powerpoint/2010/main" val="1619837470"/>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F1C6-3D89-4C01-B283-A3CF2B113C4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21E9239-DD9F-4436-8B4C-E09A8D3C41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2B5E139-8DF2-457F-B5BA-7F4A7374C7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5D13612-5CA4-427C-8E13-C9C2282E5858}"/>
              </a:ext>
            </a:extLst>
          </p:cNvPr>
          <p:cNvSpPr>
            <a:spLocks noGrp="1"/>
          </p:cNvSpPr>
          <p:nvPr>
            <p:ph type="dt" sz="half" idx="10"/>
          </p:nvPr>
        </p:nvSpPr>
        <p:spPr/>
        <p:txBody>
          <a:bodyPr/>
          <a:lstStyle/>
          <a:p>
            <a:fld id="{283A61A8-ECFC-4DBA-B7C7-343D79AC80D8}" type="datetimeFigureOut">
              <a:rPr lang="en-IN" smtClean="0"/>
              <a:t>21-07-2020</a:t>
            </a:fld>
            <a:endParaRPr lang="en-IN"/>
          </a:p>
        </p:txBody>
      </p:sp>
      <p:sp>
        <p:nvSpPr>
          <p:cNvPr id="6" name="Footer Placeholder 5">
            <a:extLst>
              <a:ext uri="{FF2B5EF4-FFF2-40B4-BE49-F238E27FC236}">
                <a16:creationId xmlns:a16="http://schemas.microsoft.com/office/drawing/2014/main" id="{DC540626-6A37-4EAD-863F-33678D8FB0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BE10D0E-CA60-4C5E-B02E-86EC8417A874}"/>
              </a:ext>
            </a:extLst>
          </p:cNvPr>
          <p:cNvSpPr>
            <a:spLocks noGrp="1"/>
          </p:cNvSpPr>
          <p:nvPr>
            <p:ph type="sldNum" sz="quarter" idx="12"/>
          </p:nvPr>
        </p:nvSpPr>
        <p:spPr/>
        <p:txBody>
          <a:bodyPr/>
          <a:lstStyle/>
          <a:p>
            <a:fld id="{5A6F4448-49AB-4115-9387-66846B160C6D}" type="slidenum">
              <a:rPr lang="en-IN" smtClean="0"/>
              <a:t>‹#›</a:t>
            </a:fld>
            <a:endParaRPr lang="en-IN"/>
          </a:p>
        </p:txBody>
      </p:sp>
    </p:spTree>
    <p:extLst>
      <p:ext uri="{BB962C8B-B14F-4D97-AF65-F5344CB8AC3E}">
        <p14:creationId xmlns:p14="http://schemas.microsoft.com/office/powerpoint/2010/main" val="1757032932"/>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7C22A-58BA-4C99-B66E-27F04380081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F8BFCA1-E3BB-468B-9448-69627F92C2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4C7E7-3BB7-4ADC-BED4-D1C7D868C4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E74BF48-B7CB-4C47-87F9-1BCB3A038C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8F5016-2234-4005-A740-A0B73587F2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025AEED-5D52-4440-8FB7-98AB4C39B1CF}"/>
              </a:ext>
            </a:extLst>
          </p:cNvPr>
          <p:cNvSpPr>
            <a:spLocks noGrp="1"/>
          </p:cNvSpPr>
          <p:nvPr>
            <p:ph type="dt" sz="half" idx="10"/>
          </p:nvPr>
        </p:nvSpPr>
        <p:spPr/>
        <p:txBody>
          <a:bodyPr/>
          <a:lstStyle/>
          <a:p>
            <a:fld id="{283A61A8-ECFC-4DBA-B7C7-343D79AC80D8}" type="datetimeFigureOut">
              <a:rPr lang="en-IN" smtClean="0"/>
              <a:t>21-07-2020</a:t>
            </a:fld>
            <a:endParaRPr lang="en-IN"/>
          </a:p>
        </p:txBody>
      </p:sp>
      <p:sp>
        <p:nvSpPr>
          <p:cNvPr id="8" name="Footer Placeholder 7">
            <a:extLst>
              <a:ext uri="{FF2B5EF4-FFF2-40B4-BE49-F238E27FC236}">
                <a16:creationId xmlns:a16="http://schemas.microsoft.com/office/drawing/2014/main" id="{ED46AC03-17C0-4F1B-9465-DD13FEC2402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06DBD3D-32CC-4C17-BA63-5BD9115FBCD9}"/>
              </a:ext>
            </a:extLst>
          </p:cNvPr>
          <p:cNvSpPr>
            <a:spLocks noGrp="1"/>
          </p:cNvSpPr>
          <p:nvPr>
            <p:ph type="sldNum" sz="quarter" idx="12"/>
          </p:nvPr>
        </p:nvSpPr>
        <p:spPr/>
        <p:txBody>
          <a:bodyPr/>
          <a:lstStyle/>
          <a:p>
            <a:fld id="{5A6F4448-49AB-4115-9387-66846B160C6D}" type="slidenum">
              <a:rPr lang="en-IN" smtClean="0"/>
              <a:t>‹#›</a:t>
            </a:fld>
            <a:endParaRPr lang="en-IN"/>
          </a:p>
        </p:txBody>
      </p:sp>
    </p:spTree>
    <p:extLst>
      <p:ext uri="{BB962C8B-B14F-4D97-AF65-F5344CB8AC3E}">
        <p14:creationId xmlns:p14="http://schemas.microsoft.com/office/powerpoint/2010/main" val="1227859031"/>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71F1-EBE8-4D5B-B6D6-B6F6957DE2F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62DE179-406E-4842-AE1D-C70F453B247A}"/>
              </a:ext>
            </a:extLst>
          </p:cNvPr>
          <p:cNvSpPr>
            <a:spLocks noGrp="1"/>
          </p:cNvSpPr>
          <p:nvPr>
            <p:ph type="dt" sz="half" idx="10"/>
          </p:nvPr>
        </p:nvSpPr>
        <p:spPr/>
        <p:txBody>
          <a:bodyPr/>
          <a:lstStyle/>
          <a:p>
            <a:fld id="{283A61A8-ECFC-4DBA-B7C7-343D79AC80D8}" type="datetimeFigureOut">
              <a:rPr lang="en-IN" smtClean="0"/>
              <a:t>21-07-2020</a:t>
            </a:fld>
            <a:endParaRPr lang="en-IN"/>
          </a:p>
        </p:txBody>
      </p:sp>
      <p:sp>
        <p:nvSpPr>
          <p:cNvPr id="4" name="Footer Placeholder 3">
            <a:extLst>
              <a:ext uri="{FF2B5EF4-FFF2-40B4-BE49-F238E27FC236}">
                <a16:creationId xmlns:a16="http://schemas.microsoft.com/office/drawing/2014/main" id="{74AA5140-142E-4DD9-985D-DBEBC099D48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8F18F30-65D1-437E-AC8E-531854838B0A}"/>
              </a:ext>
            </a:extLst>
          </p:cNvPr>
          <p:cNvSpPr>
            <a:spLocks noGrp="1"/>
          </p:cNvSpPr>
          <p:nvPr>
            <p:ph type="sldNum" sz="quarter" idx="12"/>
          </p:nvPr>
        </p:nvSpPr>
        <p:spPr/>
        <p:txBody>
          <a:bodyPr/>
          <a:lstStyle/>
          <a:p>
            <a:fld id="{5A6F4448-49AB-4115-9387-66846B160C6D}" type="slidenum">
              <a:rPr lang="en-IN" smtClean="0"/>
              <a:t>‹#›</a:t>
            </a:fld>
            <a:endParaRPr lang="en-IN"/>
          </a:p>
        </p:txBody>
      </p:sp>
    </p:spTree>
    <p:extLst>
      <p:ext uri="{BB962C8B-B14F-4D97-AF65-F5344CB8AC3E}">
        <p14:creationId xmlns:p14="http://schemas.microsoft.com/office/powerpoint/2010/main" val="21722926"/>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5FD722-B549-411D-AF4C-D894C7955B32}"/>
              </a:ext>
            </a:extLst>
          </p:cNvPr>
          <p:cNvSpPr>
            <a:spLocks noGrp="1"/>
          </p:cNvSpPr>
          <p:nvPr>
            <p:ph type="dt" sz="half" idx="10"/>
          </p:nvPr>
        </p:nvSpPr>
        <p:spPr/>
        <p:txBody>
          <a:bodyPr/>
          <a:lstStyle/>
          <a:p>
            <a:fld id="{283A61A8-ECFC-4DBA-B7C7-343D79AC80D8}" type="datetimeFigureOut">
              <a:rPr lang="en-IN" smtClean="0"/>
              <a:t>21-07-2020</a:t>
            </a:fld>
            <a:endParaRPr lang="en-IN"/>
          </a:p>
        </p:txBody>
      </p:sp>
      <p:sp>
        <p:nvSpPr>
          <p:cNvPr id="3" name="Footer Placeholder 2">
            <a:extLst>
              <a:ext uri="{FF2B5EF4-FFF2-40B4-BE49-F238E27FC236}">
                <a16:creationId xmlns:a16="http://schemas.microsoft.com/office/drawing/2014/main" id="{FB9D8C6D-DF59-4241-96AB-5C999D1A378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08DE846-7FBA-4591-B18D-284CE5ED340D}"/>
              </a:ext>
            </a:extLst>
          </p:cNvPr>
          <p:cNvSpPr>
            <a:spLocks noGrp="1"/>
          </p:cNvSpPr>
          <p:nvPr>
            <p:ph type="sldNum" sz="quarter" idx="12"/>
          </p:nvPr>
        </p:nvSpPr>
        <p:spPr/>
        <p:txBody>
          <a:bodyPr/>
          <a:lstStyle/>
          <a:p>
            <a:fld id="{5A6F4448-49AB-4115-9387-66846B160C6D}" type="slidenum">
              <a:rPr lang="en-IN" smtClean="0"/>
              <a:t>‹#›</a:t>
            </a:fld>
            <a:endParaRPr lang="en-IN"/>
          </a:p>
        </p:txBody>
      </p:sp>
    </p:spTree>
    <p:extLst>
      <p:ext uri="{BB962C8B-B14F-4D97-AF65-F5344CB8AC3E}">
        <p14:creationId xmlns:p14="http://schemas.microsoft.com/office/powerpoint/2010/main" val="2382110529"/>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18091-F459-4757-8672-CB650F54F5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C864DC0-5540-467F-8748-08AFF94ED7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691DCFB-04B4-4F0A-8787-45D3A9F53C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BE0748-E258-4351-8C50-C96FDD1C0333}"/>
              </a:ext>
            </a:extLst>
          </p:cNvPr>
          <p:cNvSpPr>
            <a:spLocks noGrp="1"/>
          </p:cNvSpPr>
          <p:nvPr>
            <p:ph type="dt" sz="half" idx="10"/>
          </p:nvPr>
        </p:nvSpPr>
        <p:spPr/>
        <p:txBody>
          <a:bodyPr/>
          <a:lstStyle/>
          <a:p>
            <a:fld id="{283A61A8-ECFC-4DBA-B7C7-343D79AC80D8}" type="datetimeFigureOut">
              <a:rPr lang="en-IN" smtClean="0"/>
              <a:t>21-07-2020</a:t>
            </a:fld>
            <a:endParaRPr lang="en-IN"/>
          </a:p>
        </p:txBody>
      </p:sp>
      <p:sp>
        <p:nvSpPr>
          <p:cNvPr id="6" name="Footer Placeholder 5">
            <a:extLst>
              <a:ext uri="{FF2B5EF4-FFF2-40B4-BE49-F238E27FC236}">
                <a16:creationId xmlns:a16="http://schemas.microsoft.com/office/drawing/2014/main" id="{AD154FC1-FAC7-45B4-B876-5BE37EB8DA2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4DB2761-73C4-4451-B918-85EE2A5503D6}"/>
              </a:ext>
            </a:extLst>
          </p:cNvPr>
          <p:cNvSpPr>
            <a:spLocks noGrp="1"/>
          </p:cNvSpPr>
          <p:nvPr>
            <p:ph type="sldNum" sz="quarter" idx="12"/>
          </p:nvPr>
        </p:nvSpPr>
        <p:spPr/>
        <p:txBody>
          <a:bodyPr/>
          <a:lstStyle/>
          <a:p>
            <a:fld id="{5A6F4448-49AB-4115-9387-66846B160C6D}" type="slidenum">
              <a:rPr lang="en-IN" smtClean="0"/>
              <a:t>‹#›</a:t>
            </a:fld>
            <a:endParaRPr lang="en-IN"/>
          </a:p>
        </p:txBody>
      </p:sp>
    </p:spTree>
    <p:extLst>
      <p:ext uri="{BB962C8B-B14F-4D97-AF65-F5344CB8AC3E}">
        <p14:creationId xmlns:p14="http://schemas.microsoft.com/office/powerpoint/2010/main" val="1411157401"/>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F4266-3B55-4040-BEBC-F5F7657E40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26B3F90-DAE0-49E3-9AF3-49EBEDE8BC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4A46689-4B09-4212-AFBF-B527B0E5A3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1AD635-7876-4DA5-998D-3F6719105997}"/>
              </a:ext>
            </a:extLst>
          </p:cNvPr>
          <p:cNvSpPr>
            <a:spLocks noGrp="1"/>
          </p:cNvSpPr>
          <p:nvPr>
            <p:ph type="dt" sz="half" idx="10"/>
          </p:nvPr>
        </p:nvSpPr>
        <p:spPr/>
        <p:txBody>
          <a:bodyPr/>
          <a:lstStyle/>
          <a:p>
            <a:fld id="{283A61A8-ECFC-4DBA-B7C7-343D79AC80D8}" type="datetimeFigureOut">
              <a:rPr lang="en-IN" smtClean="0"/>
              <a:t>21-07-2020</a:t>
            </a:fld>
            <a:endParaRPr lang="en-IN"/>
          </a:p>
        </p:txBody>
      </p:sp>
      <p:sp>
        <p:nvSpPr>
          <p:cNvPr id="6" name="Footer Placeholder 5">
            <a:extLst>
              <a:ext uri="{FF2B5EF4-FFF2-40B4-BE49-F238E27FC236}">
                <a16:creationId xmlns:a16="http://schemas.microsoft.com/office/drawing/2014/main" id="{7D1EF6CA-8991-47A1-88FF-B4B796FCFDB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6FE1B01-BDBB-40EF-95B0-5612A9FE781C}"/>
              </a:ext>
            </a:extLst>
          </p:cNvPr>
          <p:cNvSpPr>
            <a:spLocks noGrp="1"/>
          </p:cNvSpPr>
          <p:nvPr>
            <p:ph type="sldNum" sz="quarter" idx="12"/>
          </p:nvPr>
        </p:nvSpPr>
        <p:spPr/>
        <p:txBody>
          <a:bodyPr/>
          <a:lstStyle/>
          <a:p>
            <a:fld id="{5A6F4448-49AB-4115-9387-66846B160C6D}" type="slidenum">
              <a:rPr lang="en-IN" smtClean="0"/>
              <a:t>‹#›</a:t>
            </a:fld>
            <a:endParaRPr lang="en-IN"/>
          </a:p>
        </p:txBody>
      </p:sp>
    </p:spTree>
    <p:extLst>
      <p:ext uri="{BB962C8B-B14F-4D97-AF65-F5344CB8AC3E}">
        <p14:creationId xmlns:p14="http://schemas.microsoft.com/office/powerpoint/2010/main" val="505776485"/>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B1DA7A-326A-4417-9221-5B3BDDAA2F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55B250A-E8C0-4F82-8526-3FB3A4CA38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58DA76F-CD56-44B2-8454-C59A47AE44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A61A8-ECFC-4DBA-B7C7-343D79AC80D8}" type="datetimeFigureOut">
              <a:rPr lang="en-IN" smtClean="0"/>
              <a:t>21-07-2020</a:t>
            </a:fld>
            <a:endParaRPr lang="en-IN"/>
          </a:p>
        </p:txBody>
      </p:sp>
      <p:sp>
        <p:nvSpPr>
          <p:cNvPr id="5" name="Footer Placeholder 4">
            <a:extLst>
              <a:ext uri="{FF2B5EF4-FFF2-40B4-BE49-F238E27FC236}">
                <a16:creationId xmlns:a16="http://schemas.microsoft.com/office/drawing/2014/main" id="{1458ADF9-826C-4E75-9473-771DF1CFB8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10DD6C3-84A6-4381-8C90-B18E0CDACA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6F4448-49AB-4115-9387-66846B160C6D}" type="slidenum">
              <a:rPr lang="en-IN" smtClean="0"/>
              <a:t>‹#›</a:t>
            </a:fld>
            <a:endParaRPr lang="en-IN"/>
          </a:p>
        </p:txBody>
      </p:sp>
    </p:spTree>
    <p:extLst>
      <p:ext uri="{BB962C8B-B14F-4D97-AF65-F5344CB8AC3E}">
        <p14:creationId xmlns:p14="http://schemas.microsoft.com/office/powerpoint/2010/main" val="2410730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audsdetectio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D8FE7-36C3-4D94-A41B-1AE8690A2FD5}"/>
              </a:ext>
            </a:extLst>
          </p:cNvPr>
          <p:cNvSpPr>
            <a:spLocks noGrp="1"/>
          </p:cNvSpPr>
          <p:nvPr>
            <p:ph type="ctrTitle"/>
          </p:nvPr>
        </p:nvSpPr>
        <p:spPr>
          <a:xfrm>
            <a:off x="1524000" y="1122363"/>
            <a:ext cx="9144000" cy="806798"/>
          </a:xfrm>
          <a:solidFill>
            <a:schemeClr val="accent6">
              <a:lumMod val="40000"/>
              <a:lumOff val="60000"/>
            </a:schemeClr>
          </a:solidFill>
          <a:effectLst>
            <a:glow rad="228600">
              <a:schemeClr val="accent6">
                <a:satMod val="175000"/>
                <a:alpha val="40000"/>
              </a:schemeClr>
            </a:glow>
          </a:effectLst>
        </p:spPr>
        <p:txBody>
          <a:bodyPr>
            <a:normAutofit fontScale="90000"/>
          </a:bodyPr>
          <a:lstStyle/>
          <a:p>
            <a:r>
              <a:rPr lang="en-US" sz="3000" dirty="0">
                <a:solidFill>
                  <a:schemeClr val="accent5">
                    <a:lumMod val="50000"/>
                  </a:schemeClr>
                </a:solidFill>
                <a:latin typeface="+mn-lt"/>
              </a:rPr>
              <a:t>PART-II</a:t>
            </a:r>
            <a:br>
              <a:rPr lang="en-US" sz="3000" dirty="0">
                <a:solidFill>
                  <a:schemeClr val="accent5">
                    <a:lumMod val="50000"/>
                  </a:schemeClr>
                </a:solidFill>
                <a:latin typeface="+mn-lt"/>
              </a:rPr>
            </a:br>
            <a:r>
              <a:rPr lang="en-US" sz="3000" dirty="0">
                <a:solidFill>
                  <a:schemeClr val="accent5">
                    <a:lumMod val="50000"/>
                  </a:schemeClr>
                </a:solidFill>
                <a:latin typeface="+mn-lt"/>
              </a:rPr>
              <a:t>Lessons on Fraud Awareness</a:t>
            </a:r>
            <a:endParaRPr lang="en-IN" sz="3000" dirty="0">
              <a:solidFill>
                <a:schemeClr val="accent5">
                  <a:lumMod val="50000"/>
                </a:schemeClr>
              </a:solidFill>
              <a:latin typeface="+mn-lt"/>
            </a:endParaRPr>
          </a:p>
        </p:txBody>
      </p:sp>
      <p:sp>
        <p:nvSpPr>
          <p:cNvPr id="3" name="Subtitle 2">
            <a:extLst>
              <a:ext uri="{FF2B5EF4-FFF2-40B4-BE49-F238E27FC236}">
                <a16:creationId xmlns:a16="http://schemas.microsoft.com/office/drawing/2014/main" id="{216E4F0D-80ED-4BF9-9A38-6B9762159E30}"/>
              </a:ext>
            </a:extLst>
          </p:cNvPr>
          <p:cNvSpPr>
            <a:spLocks noGrp="1"/>
          </p:cNvSpPr>
          <p:nvPr>
            <p:ph type="subTitle" idx="1"/>
          </p:nvPr>
        </p:nvSpPr>
        <p:spPr>
          <a:xfrm>
            <a:off x="1524000" y="3602037"/>
            <a:ext cx="9144000" cy="1757753"/>
          </a:xfrm>
          <a:solidFill>
            <a:schemeClr val="accent6">
              <a:lumMod val="40000"/>
              <a:lumOff val="60000"/>
            </a:schemeClr>
          </a:solidFill>
          <a:effectLst/>
        </p:spPr>
        <p:txBody>
          <a:bodyPr>
            <a:normAutofit lnSpcReduction="10000"/>
          </a:bodyPr>
          <a:lstStyle/>
          <a:p>
            <a:r>
              <a:rPr lang="en-US" dirty="0">
                <a:solidFill>
                  <a:schemeClr val="accent5">
                    <a:lumMod val="50000"/>
                  </a:schemeClr>
                </a:solidFill>
              </a:rPr>
              <a:t>Author</a:t>
            </a:r>
          </a:p>
          <a:p>
            <a:r>
              <a:rPr lang="en-US" dirty="0">
                <a:solidFill>
                  <a:schemeClr val="accent5">
                    <a:lumMod val="50000"/>
                  </a:schemeClr>
                </a:solidFill>
              </a:rPr>
              <a:t>K. Narayanarao</a:t>
            </a:r>
          </a:p>
          <a:p>
            <a:r>
              <a:rPr lang="en-US" dirty="0">
                <a:solidFill>
                  <a:schemeClr val="accent5">
                    <a:lumMod val="50000"/>
                  </a:schemeClr>
                </a:solidFill>
              </a:rPr>
              <a:t>B .Com ; FCA; CFFE-(IFS-Pune),CFE-(West Virginia university)</a:t>
            </a:r>
          </a:p>
          <a:p>
            <a:r>
              <a:rPr lang="en-US" dirty="0">
                <a:solidFill>
                  <a:schemeClr val="accent5">
                    <a:lumMod val="50000"/>
                  </a:schemeClr>
                </a:solidFill>
                <a:hlinkClick r:id="rId2">
                  <a:extLst>
                    <a:ext uri="{A12FA001-AC4F-418D-AE19-62706E023703}">
                      <ahyp:hlinkClr xmlns:ahyp="http://schemas.microsoft.com/office/drawing/2018/hyperlinkcolor" val="tx"/>
                    </a:ext>
                  </a:extLst>
                </a:hlinkClick>
              </a:rPr>
              <a:t>www.fraudsdetection.com</a:t>
            </a:r>
            <a:r>
              <a:rPr lang="en-US" dirty="0">
                <a:solidFill>
                  <a:schemeClr val="accent5">
                    <a:lumMod val="50000"/>
                  </a:schemeClr>
                </a:solidFill>
              </a:rPr>
              <a:t>.  LinkedIn </a:t>
            </a:r>
            <a:endParaRPr lang="en-IN" dirty="0">
              <a:solidFill>
                <a:schemeClr val="accent5">
                  <a:lumMod val="50000"/>
                </a:schemeClr>
              </a:solidFill>
            </a:endParaRPr>
          </a:p>
          <a:p>
            <a:endParaRPr lang="en-IN" dirty="0"/>
          </a:p>
        </p:txBody>
      </p:sp>
    </p:spTree>
    <p:extLst>
      <p:ext uri="{BB962C8B-B14F-4D97-AF65-F5344CB8AC3E}">
        <p14:creationId xmlns:p14="http://schemas.microsoft.com/office/powerpoint/2010/main" val="236927692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104FF-EA6B-4003-9572-153EB7DFF8C0}"/>
              </a:ext>
            </a:extLst>
          </p:cNvPr>
          <p:cNvSpPr>
            <a:spLocks noGrp="1"/>
          </p:cNvSpPr>
          <p:nvPr>
            <p:ph type="title"/>
          </p:nvPr>
        </p:nvSpPr>
        <p:spPr>
          <a:xfrm>
            <a:off x="838200" y="309093"/>
            <a:ext cx="10515600" cy="1365160"/>
          </a:xfrm>
          <a:solidFill>
            <a:schemeClr val="accent6">
              <a:lumMod val="40000"/>
              <a:lumOff val="60000"/>
            </a:schemeClr>
          </a:solidFill>
          <a:effectLst>
            <a:glow rad="228600">
              <a:schemeClr val="accent6">
                <a:satMod val="175000"/>
                <a:alpha val="40000"/>
              </a:schemeClr>
            </a:glow>
          </a:effectLst>
        </p:spPr>
        <p:txBody>
          <a:bodyPr>
            <a:normAutofit/>
          </a:bodyPr>
          <a:lstStyle/>
          <a:p>
            <a:r>
              <a:rPr lang="en-US" sz="3600" dirty="0">
                <a:solidFill>
                  <a:schemeClr val="accent5">
                    <a:lumMod val="50000"/>
                  </a:schemeClr>
                </a:solidFill>
                <a:latin typeface="+mn-lt"/>
              </a:rPr>
              <a:t>Brief Case study of Financial Frauds</a:t>
            </a:r>
            <a:r>
              <a:rPr lang="en-US" sz="3600" dirty="0">
                <a:solidFill>
                  <a:schemeClr val="accent5">
                    <a:lumMod val="50000"/>
                  </a:schemeClr>
                </a:solidFill>
              </a:rPr>
              <a:t>:</a:t>
            </a:r>
            <a:endParaRPr lang="en-IN" sz="3600" dirty="0">
              <a:solidFill>
                <a:schemeClr val="accent5">
                  <a:lumMod val="50000"/>
                </a:schemeClr>
              </a:solidFill>
            </a:endParaRPr>
          </a:p>
        </p:txBody>
      </p:sp>
      <p:sp>
        <p:nvSpPr>
          <p:cNvPr id="3" name="Content Placeholder 2">
            <a:extLst>
              <a:ext uri="{FF2B5EF4-FFF2-40B4-BE49-F238E27FC236}">
                <a16:creationId xmlns:a16="http://schemas.microsoft.com/office/drawing/2014/main" id="{5A065C77-7ADB-489B-B5A4-8D0C6EB1A3C1}"/>
              </a:ext>
            </a:extLst>
          </p:cNvPr>
          <p:cNvSpPr>
            <a:spLocks noGrp="1"/>
          </p:cNvSpPr>
          <p:nvPr>
            <p:ph idx="1"/>
          </p:nvPr>
        </p:nvSpPr>
        <p:spPr>
          <a:xfrm>
            <a:off x="838200" y="2345635"/>
            <a:ext cx="10515600" cy="3180522"/>
          </a:xfrm>
          <a:solidFill>
            <a:schemeClr val="accent6">
              <a:lumMod val="40000"/>
              <a:lumOff val="60000"/>
            </a:schemeClr>
          </a:solidFill>
        </p:spPr>
        <p:txBody>
          <a:bodyPr>
            <a:normAutofit/>
          </a:bodyPr>
          <a:lstStyle/>
          <a:p>
            <a:pPr marL="0" indent="0">
              <a:buNone/>
            </a:pPr>
            <a:r>
              <a:rPr lang="en-US" sz="2000" b="1" dirty="0">
                <a:solidFill>
                  <a:schemeClr val="accent5">
                    <a:lumMod val="50000"/>
                  </a:schemeClr>
                </a:solidFill>
              </a:rPr>
              <a:t>Brief case study of five corporates which are involved in financial frauds is discussed.</a:t>
            </a:r>
          </a:p>
          <a:p>
            <a:pPr marL="0" indent="0">
              <a:buNone/>
            </a:pPr>
            <a:r>
              <a:rPr lang="en-US" sz="2000" dirty="0">
                <a:solidFill>
                  <a:schemeClr val="accent5">
                    <a:lumMod val="50000"/>
                  </a:schemeClr>
                </a:solidFill>
              </a:rPr>
              <a:t>They are:</a:t>
            </a:r>
          </a:p>
          <a:p>
            <a:pPr>
              <a:buFont typeface="Wingdings" panose="05000000000000000000" pitchFamily="2" charset="2"/>
              <a:buChar char="v"/>
            </a:pPr>
            <a:r>
              <a:rPr lang="en-US" sz="2000" dirty="0">
                <a:solidFill>
                  <a:schemeClr val="accent5">
                    <a:lumMod val="50000"/>
                  </a:schemeClr>
                </a:solidFill>
              </a:rPr>
              <a:t>1.ENRON CORPORATION</a:t>
            </a:r>
          </a:p>
          <a:p>
            <a:pPr>
              <a:buFont typeface="Wingdings" panose="05000000000000000000" pitchFamily="2" charset="2"/>
              <a:buChar char="v"/>
            </a:pPr>
            <a:r>
              <a:rPr lang="en-US" sz="2000" dirty="0">
                <a:solidFill>
                  <a:schemeClr val="accent5">
                    <a:lumMod val="50000"/>
                  </a:schemeClr>
                </a:solidFill>
              </a:rPr>
              <a:t>2.WORLD COM</a:t>
            </a:r>
          </a:p>
          <a:p>
            <a:pPr>
              <a:buFont typeface="Wingdings" panose="05000000000000000000" pitchFamily="2" charset="2"/>
              <a:buChar char="v"/>
            </a:pPr>
            <a:r>
              <a:rPr lang="en-US" sz="2000" dirty="0">
                <a:solidFill>
                  <a:schemeClr val="accent5">
                    <a:lumMod val="50000"/>
                  </a:schemeClr>
                </a:solidFill>
              </a:rPr>
              <a:t>3.SATYAM COMPUERS</a:t>
            </a:r>
          </a:p>
          <a:p>
            <a:pPr>
              <a:buFont typeface="Wingdings" panose="05000000000000000000" pitchFamily="2" charset="2"/>
              <a:buChar char="v"/>
            </a:pPr>
            <a:r>
              <a:rPr lang="en-US" sz="2000" dirty="0">
                <a:solidFill>
                  <a:schemeClr val="accent5">
                    <a:lumMod val="50000"/>
                  </a:schemeClr>
                </a:solidFill>
              </a:rPr>
              <a:t>4.PUNJAB NATIONAL BANK</a:t>
            </a:r>
          </a:p>
          <a:p>
            <a:pPr>
              <a:buFont typeface="Wingdings" panose="05000000000000000000" pitchFamily="2" charset="2"/>
              <a:buChar char="v"/>
            </a:pPr>
            <a:r>
              <a:rPr lang="en-US" sz="2000" dirty="0">
                <a:solidFill>
                  <a:schemeClr val="accent5">
                    <a:lumMod val="50000"/>
                  </a:schemeClr>
                </a:solidFill>
              </a:rPr>
              <a:t>5. TOSHIBA </a:t>
            </a:r>
          </a:p>
          <a:p>
            <a:pPr marL="457200" indent="-457200">
              <a:buAutoNum type="arabicPeriod"/>
            </a:pPr>
            <a:endParaRPr lang="en-US" sz="2000" dirty="0"/>
          </a:p>
          <a:p>
            <a:pPr marL="457200" indent="-457200">
              <a:buAutoNum type="arabicPeriod"/>
            </a:pPr>
            <a:endParaRPr lang="en-IN" sz="2000" dirty="0"/>
          </a:p>
        </p:txBody>
      </p:sp>
      <p:sp>
        <p:nvSpPr>
          <p:cNvPr id="7" name="Title 1">
            <a:extLst>
              <a:ext uri="{FF2B5EF4-FFF2-40B4-BE49-F238E27FC236}">
                <a16:creationId xmlns:a16="http://schemas.microsoft.com/office/drawing/2014/main" id="{800B26CF-B79C-4BD3-AD5C-EB9529FEC90B}"/>
              </a:ext>
            </a:extLst>
          </p:cNvPr>
          <p:cNvSpPr txBox="1">
            <a:spLocks/>
          </p:cNvSpPr>
          <p:nvPr/>
        </p:nvSpPr>
        <p:spPr>
          <a:xfrm>
            <a:off x="3800060" y="-1645602"/>
            <a:ext cx="10515600" cy="562566"/>
          </a:xfrm>
          <a:prstGeom prst="rect">
            <a:avLst/>
          </a:prstGeom>
          <a:solidFill>
            <a:schemeClr val="accent6">
              <a:lumMod val="40000"/>
              <a:lumOff val="60000"/>
            </a:schemeClr>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accent5">
                    <a:lumMod val="50000"/>
                  </a:schemeClr>
                </a:solidFill>
              </a:rPr>
              <a:t>Brief Case </a:t>
            </a:r>
            <a:r>
              <a:rPr lang="en-US" sz="3600" dirty="0" err="1">
                <a:solidFill>
                  <a:schemeClr val="accent5">
                    <a:lumMod val="50000"/>
                  </a:schemeClr>
                </a:solidFill>
              </a:rPr>
              <a:t>sof</a:t>
            </a:r>
            <a:r>
              <a:rPr lang="en-US" sz="3600" dirty="0">
                <a:solidFill>
                  <a:schemeClr val="accent5">
                    <a:lumMod val="50000"/>
                  </a:schemeClr>
                </a:solidFill>
              </a:rPr>
              <a:t> Financial Frauds:</a:t>
            </a:r>
            <a:endParaRPr lang="en-IN" sz="3600" dirty="0">
              <a:solidFill>
                <a:schemeClr val="accent5">
                  <a:lumMod val="50000"/>
                </a:schemeClr>
              </a:solidFill>
            </a:endParaRPr>
          </a:p>
        </p:txBody>
      </p:sp>
      <p:pic>
        <p:nvPicPr>
          <p:cNvPr id="8" name="Picture 4" descr="Financial Fraud Investigation Service in East Of Kailash, New ...">
            <a:extLst>
              <a:ext uri="{FF2B5EF4-FFF2-40B4-BE49-F238E27FC236}">
                <a16:creationId xmlns:a16="http://schemas.microsoft.com/office/drawing/2014/main" id="{1AC5B40F-48AF-4B12-BD35-885B52C63E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3410" y="424071"/>
            <a:ext cx="2628900" cy="125018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9583448"/>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7F8E8-0000-4ECE-97A2-6C279FB59BC1}"/>
              </a:ext>
            </a:extLst>
          </p:cNvPr>
          <p:cNvSpPr>
            <a:spLocks noGrp="1"/>
          </p:cNvSpPr>
          <p:nvPr>
            <p:ph type="title"/>
          </p:nvPr>
        </p:nvSpPr>
        <p:spPr>
          <a:xfrm>
            <a:off x="838200" y="432593"/>
            <a:ext cx="10425448" cy="1325563"/>
          </a:xfrm>
          <a:solidFill>
            <a:schemeClr val="accent6">
              <a:lumMod val="40000"/>
              <a:lumOff val="60000"/>
            </a:schemeClr>
          </a:solidFill>
          <a:effectLst>
            <a:glow rad="228600">
              <a:schemeClr val="accent6">
                <a:satMod val="175000"/>
                <a:alpha val="40000"/>
              </a:schemeClr>
            </a:glow>
          </a:effectLst>
        </p:spPr>
        <p:txBody>
          <a:bodyPr/>
          <a:lstStyle/>
          <a:p>
            <a:r>
              <a:rPr lang="en-US" sz="3600" dirty="0">
                <a:solidFill>
                  <a:schemeClr val="accent5">
                    <a:lumMod val="50000"/>
                  </a:schemeClr>
                </a:solidFill>
                <a:latin typeface="+mn-lt"/>
              </a:rPr>
              <a:t>Enron</a:t>
            </a:r>
            <a:r>
              <a:rPr lang="en-US" dirty="0">
                <a:solidFill>
                  <a:schemeClr val="accent5">
                    <a:lumMod val="50000"/>
                  </a:schemeClr>
                </a:solidFill>
              </a:rPr>
              <a:t>- </a:t>
            </a:r>
            <a:r>
              <a:rPr lang="en-US" sz="2800" dirty="0">
                <a:solidFill>
                  <a:schemeClr val="accent5">
                    <a:lumMod val="50000"/>
                  </a:schemeClr>
                </a:solidFill>
                <a:latin typeface="+mn-lt"/>
              </a:rPr>
              <a:t>Energy, commodities&amp; Services</a:t>
            </a:r>
            <a:endParaRPr lang="en-IN" sz="2800" dirty="0">
              <a:solidFill>
                <a:schemeClr val="accent5">
                  <a:lumMod val="50000"/>
                </a:schemeClr>
              </a:solidFill>
              <a:latin typeface="+mn-lt"/>
            </a:endParaRPr>
          </a:p>
        </p:txBody>
      </p:sp>
      <p:pic>
        <p:nvPicPr>
          <p:cNvPr id="6" name="Content Placeholder 4">
            <a:extLst>
              <a:ext uri="{FF2B5EF4-FFF2-40B4-BE49-F238E27FC236}">
                <a16:creationId xmlns:a16="http://schemas.microsoft.com/office/drawing/2014/main" id="{534BC5C1-5252-4653-8C49-72EC2EB204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4743" y="608382"/>
            <a:ext cx="2575775" cy="1040114"/>
          </a:xfrm>
          <a:prstGeom prst="rect">
            <a:avLst/>
          </a:prstGeom>
          <a:ln>
            <a:noFill/>
          </a:ln>
          <a:effectLst>
            <a:outerShdw blurRad="190500" algn="tl" rotWithShape="0">
              <a:srgbClr val="000000">
                <a:alpha val="70000"/>
              </a:srgbClr>
            </a:outerShdw>
          </a:effectLst>
        </p:spPr>
      </p:pic>
      <p:sp>
        <p:nvSpPr>
          <p:cNvPr id="8" name="Content Placeholder 7">
            <a:extLst>
              <a:ext uri="{FF2B5EF4-FFF2-40B4-BE49-F238E27FC236}">
                <a16:creationId xmlns:a16="http://schemas.microsoft.com/office/drawing/2014/main" id="{FDD867D5-F4D5-45CC-B4D0-7E4C3FDBE9F3}"/>
              </a:ext>
            </a:extLst>
          </p:cNvPr>
          <p:cNvSpPr>
            <a:spLocks noGrp="1"/>
          </p:cNvSpPr>
          <p:nvPr>
            <p:ph idx="1"/>
          </p:nvPr>
        </p:nvSpPr>
        <p:spPr>
          <a:xfrm>
            <a:off x="838200" y="2213113"/>
            <a:ext cx="10515600" cy="3127513"/>
          </a:xfrm>
          <a:solidFill>
            <a:schemeClr val="accent6">
              <a:lumMod val="40000"/>
              <a:lumOff val="60000"/>
            </a:schemeClr>
          </a:solidFill>
        </p:spPr>
        <p:txBody>
          <a:bodyPr>
            <a:normAutofit fontScale="92500" lnSpcReduction="10000"/>
          </a:bodyPr>
          <a:lstStyle/>
          <a:p>
            <a:pPr>
              <a:buFont typeface="Wingdings" panose="05000000000000000000" pitchFamily="2" charset="2"/>
              <a:buChar char="v"/>
            </a:pPr>
            <a:r>
              <a:rPr lang="en-US" sz="2000" dirty="0">
                <a:solidFill>
                  <a:schemeClr val="accent5">
                    <a:lumMod val="50000"/>
                  </a:schemeClr>
                </a:solidFill>
              </a:rPr>
              <a:t>The Fraud was discovered in 2001.</a:t>
            </a:r>
          </a:p>
          <a:p>
            <a:pPr>
              <a:buFont typeface="Wingdings" panose="05000000000000000000" pitchFamily="2" charset="2"/>
              <a:buChar char="v"/>
            </a:pPr>
            <a:r>
              <a:rPr lang="en-US" sz="2000" dirty="0">
                <a:solidFill>
                  <a:schemeClr val="accent5">
                    <a:lumMod val="50000"/>
                  </a:schemeClr>
                </a:solidFill>
              </a:rPr>
              <a:t>The Top Management-CEO &amp; CFO, kept billions of dollars debt off balance sheet and toxic assets by cooking the books.</a:t>
            </a:r>
          </a:p>
          <a:p>
            <a:pPr>
              <a:buFont typeface="Wingdings" panose="05000000000000000000" pitchFamily="2" charset="2"/>
              <a:buChar char="v"/>
            </a:pPr>
            <a:r>
              <a:rPr lang="en-US" sz="2000" dirty="0">
                <a:solidFill>
                  <a:schemeClr val="accent5">
                    <a:lumMod val="50000"/>
                  </a:schemeClr>
                </a:solidFill>
              </a:rPr>
              <a:t>Pressured  Arthur Anderson, Auditors, </a:t>
            </a:r>
            <a:r>
              <a:rPr lang="en-US" sz="2000" dirty="0" err="1">
                <a:solidFill>
                  <a:schemeClr val="accent5">
                    <a:lumMod val="50000"/>
                  </a:schemeClr>
                </a:solidFill>
              </a:rPr>
              <a:t>fr</a:t>
            </a:r>
            <a:endParaRPr lang="en-US" sz="2000" dirty="0">
              <a:solidFill>
                <a:schemeClr val="accent5">
                  <a:lumMod val="50000"/>
                </a:schemeClr>
              </a:solidFill>
            </a:endParaRPr>
          </a:p>
          <a:p>
            <a:pPr>
              <a:buFont typeface="Wingdings" panose="05000000000000000000" pitchFamily="2" charset="2"/>
              <a:buChar char="v"/>
            </a:pPr>
            <a:r>
              <a:rPr lang="en-US" sz="2000" dirty="0">
                <a:solidFill>
                  <a:schemeClr val="accent5">
                    <a:lumMod val="50000"/>
                  </a:schemeClr>
                </a:solidFill>
              </a:rPr>
              <a:t>om disclosing.</a:t>
            </a:r>
          </a:p>
          <a:p>
            <a:pPr>
              <a:buFont typeface="Wingdings" panose="05000000000000000000" pitchFamily="2" charset="2"/>
              <a:buChar char="v"/>
            </a:pPr>
            <a:r>
              <a:rPr lang="en-US" sz="2000" dirty="0">
                <a:solidFill>
                  <a:schemeClr val="accent5">
                    <a:lumMod val="50000"/>
                  </a:schemeClr>
                </a:solidFill>
              </a:rPr>
              <a:t>CEO, Jeff skilling was sentenced to 24 years in prison-in 2006.Though subsequently the sentence was reduced to  12 years.</a:t>
            </a:r>
          </a:p>
          <a:p>
            <a:pPr>
              <a:buFont typeface="Wingdings" panose="05000000000000000000" pitchFamily="2" charset="2"/>
              <a:buChar char="v"/>
            </a:pPr>
            <a:r>
              <a:rPr lang="en-US" sz="2000" dirty="0">
                <a:solidFill>
                  <a:schemeClr val="accent5">
                    <a:lumMod val="50000"/>
                  </a:schemeClr>
                </a:solidFill>
              </a:rPr>
              <a:t>Total losses about $74 Billion to the company.</a:t>
            </a:r>
          </a:p>
          <a:p>
            <a:pPr>
              <a:buFont typeface="Wingdings" panose="05000000000000000000" pitchFamily="2" charset="2"/>
              <a:buChar char="v"/>
            </a:pPr>
            <a:r>
              <a:rPr lang="en-US" sz="2000" dirty="0">
                <a:solidFill>
                  <a:schemeClr val="accent5">
                    <a:lumMod val="50000"/>
                  </a:schemeClr>
                </a:solidFill>
              </a:rPr>
              <a:t>The price of Enron’s shares fell from $$90 to $0.26.</a:t>
            </a:r>
            <a:endParaRPr lang="en-IN" sz="2000" dirty="0">
              <a:solidFill>
                <a:schemeClr val="accent5">
                  <a:lumMod val="50000"/>
                </a:schemeClr>
              </a:solidFill>
            </a:endParaRPr>
          </a:p>
        </p:txBody>
      </p:sp>
    </p:spTree>
    <p:extLst>
      <p:ext uri="{BB962C8B-B14F-4D97-AF65-F5344CB8AC3E}">
        <p14:creationId xmlns:p14="http://schemas.microsoft.com/office/powerpoint/2010/main" val="3287223324"/>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5680D-6E76-469E-90ED-AFF04FF44BFD}"/>
              </a:ext>
            </a:extLst>
          </p:cNvPr>
          <p:cNvSpPr>
            <a:spLocks noGrp="1"/>
          </p:cNvSpPr>
          <p:nvPr>
            <p:ph type="title"/>
          </p:nvPr>
        </p:nvSpPr>
        <p:spPr>
          <a:solidFill>
            <a:schemeClr val="accent6">
              <a:lumMod val="20000"/>
              <a:lumOff val="80000"/>
            </a:schemeClr>
          </a:solidFill>
        </p:spPr>
        <p:txBody>
          <a:bodyPr/>
          <a:lstStyle/>
          <a:p>
            <a:r>
              <a:rPr lang="en-US" sz="3600" dirty="0">
                <a:solidFill>
                  <a:schemeClr val="accent5">
                    <a:lumMod val="50000"/>
                  </a:schemeClr>
                </a:solidFill>
              </a:rPr>
              <a:t>WorldCom. Telecommunications </a:t>
            </a:r>
            <a:endParaRPr lang="en-IN" sz="2800" dirty="0">
              <a:solidFill>
                <a:schemeClr val="accent5">
                  <a:lumMod val="50000"/>
                </a:schemeClr>
              </a:solidFill>
            </a:endParaRPr>
          </a:p>
        </p:txBody>
      </p:sp>
      <p:sp>
        <p:nvSpPr>
          <p:cNvPr id="3" name="Content Placeholder 2">
            <a:extLst>
              <a:ext uri="{FF2B5EF4-FFF2-40B4-BE49-F238E27FC236}">
                <a16:creationId xmlns:a16="http://schemas.microsoft.com/office/drawing/2014/main" id="{70BF5126-6CF3-4384-ABFF-8C1A72CD6E1E}"/>
              </a:ext>
            </a:extLst>
          </p:cNvPr>
          <p:cNvSpPr>
            <a:spLocks noGrp="1"/>
          </p:cNvSpPr>
          <p:nvPr>
            <p:ph idx="1"/>
          </p:nvPr>
        </p:nvSpPr>
        <p:spPr>
          <a:xfrm>
            <a:off x="838200" y="2358887"/>
            <a:ext cx="10515600" cy="3220278"/>
          </a:xfrm>
          <a:solidFill>
            <a:schemeClr val="accent6">
              <a:lumMod val="40000"/>
              <a:lumOff val="60000"/>
            </a:schemeClr>
          </a:solidFill>
        </p:spPr>
        <p:txBody>
          <a:bodyPr>
            <a:normAutofit/>
          </a:bodyPr>
          <a:lstStyle/>
          <a:p>
            <a:pPr marL="0" indent="0">
              <a:buNone/>
            </a:pPr>
            <a:endParaRPr lang="en-US" sz="2000" dirty="0"/>
          </a:p>
          <a:p>
            <a:pPr>
              <a:buFont typeface="Wingdings" panose="05000000000000000000" pitchFamily="2" charset="2"/>
              <a:buChar char="v"/>
            </a:pPr>
            <a:r>
              <a:rPr lang="en-IN" sz="2000" dirty="0">
                <a:solidFill>
                  <a:schemeClr val="accent5">
                    <a:lumMod val="50000"/>
                  </a:schemeClr>
                </a:solidFill>
              </a:rPr>
              <a:t>The Biggest accounting scandal in 2002,after ENRON, in 2001.</a:t>
            </a:r>
          </a:p>
          <a:p>
            <a:pPr>
              <a:buFont typeface="Wingdings" panose="05000000000000000000" pitchFamily="2" charset="2"/>
              <a:buChar char="v"/>
            </a:pPr>
            <a:r>
              <a:rPr lang="en-IN" sz="2000" dirty="0">
                <a:solidFill>
                  <a:schemeClr val="accent5">
                    <a:lumMod val="50000"/>
                  </a:schemeClr>
                </a:solidFill>
              </a:rPr>
              <a:t>Biggest bankruptcy in American history-went bankrupt in 2002.</a:t>
            </a:r>
          </a:p>
          <a:p>
            <a:pPr>
              <a:buFont typeface="Wingdings" panose="05000000000000000000" pitchFamily="2" charset="2"/>
              <a:buChar char="v"/>
            </a:pPr>
            <a:r>
              <a:rPr lang="en-IN" sz="2000" dirty="0">
                <a:solidFill>
                  <a:schemeClr val="accent5">
                    <a:lumMod val="50000"/>
                  </a:schemeClr>
                </a:solidFill>
              </a:rPr>
              <a:t>The  charges against management include, Fudging of books of account ,cheating ,forgery.</a:t>
            </a:r>
          </a:p>
          <a:p>
            <a:pPr>
              <a:buFont typeface="Wingdings" panose="05000000000000000000" pitchFamily="2" charset="2"/>
              <a:buChar char="v"/>
            </a:pPr>
            <a:r>
              <a:rPr lang="en-IN" sz="2000" dirty="0">
                <a:solidFill>
                  <a:schemeClr val="accent5">
                    <a:lumMod val="50000"/>
                  </a:schemeClr>
                </a:solidFill>
              </a:rPr>
              <a:t>Fraudulent accounting methods to hide declining financial position.</a:t>
            </a:r>
          </a:p>
          <a:p>
            <a:pPr>
              <a:buFont typeface="Wingdings" panose="05000000000000000000" pitchFamily="2" charset="2"/>
              <a:buChar char="v"/>
            </a:pPr>
            <a:r>
              <a:rPr lang="en-IN" sz="2000" dirty="0">
                <a:solidFill>
                  <a:schemeClr val="accent5">
                    <a:lumMod val="50000"/>
                  </a:schemeClr>
                </a:solidFill>
              </a:rPr>
              <a:t>Assets were inflated. Improperly booked expenses. Revenue expenses booked as capital.</a:t>
            </a:r>
          </a:p>
          <a:p>
            <a:pPr>
              <a:buFont typeface="Wingdings" panose="05000000000000000000" pitchFamily="2" charset="2"/>
              <a:buChar char="v"/>
            </a:pPr>
            <a:r>
              <a:rPr lang="en-IN" sz="2000" dirty="0">
                <a:solidFill>
                  <a:schemeClr val="accent5">
                    <a:lumMod val="50000"/>
                  </a:schemeClr>
                </a:solidFill>
              </a:rPr>
              <a:t>CFO- Bernie Ebbers was sentenced to 25 years in prison.</a:t>
            </a:r>
          </a:p>
          <a:p>
            <a:pPr>
              <a:buFont typeface="Wingdings" panose="05000000000000000000" pitchFamily="2" charset="2"/>
              <a:buChar char="v"/>
            </a:pPr>
            <a:endParaRPr lang="en-IN" sz="2000" dirty="0"/>
          </a:p>
          <a:p>
            <a:pPr marL="0" indent="0">
              <a:buNone/>
            </a:pPr>
            <a:endParaRPr lang="en-IN" b="1" dirty="0"/>
          </a:p>
        </p:txBody>
      </p:sp>
      <p:sp>
        <p:nvSpPr>
          <p:cNvPr id="5" name="Title 1">
            <a:extLst>
              <a:ext uri="{FF2B5EF4-FFF2-40B4-BE49-F238E27FC236}">
                <a16:creationId xmlns:a16="http://schemas.microsoft.com/office/drawing/2014/main" id="{9F499933-88C5-4781-9051-F13A3EAE42A3}"/>
              </a:ext>
            </a:extLst>
          </p:cNvPr>
          <p:cNvSpPr txBox="1">
            <a:spLocks/>
          </p:cNvSpPr>
          <p:nvPr/>
        </p:nvSpPr>
        <p:spPr>
          <a:xfrm>
            <a:off x="838200" y="365125"/>
            <a:ext cx="10515600" cy="1325563"/>
          </a:xfrm>
          <a:prstGeom prst="rect">
            <a:avLst/>
          </a:prstGeom>
          <a:solidFill>
            <a:schemeClr val="accent6">
              <a:lumMod val="40000"/>
              <a:lumOff val="60000"/>
            </a:schemeClr>
          </a:solidFill>
          <a:effectLst>
            <a:glow rad="228600">
              <a:schemeClr val="accent6">
                <a:satMod val="175000"/>
                <a:alpha val="40000"/>
              </a:schemeClr>
            </a:glo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accent5">
                    <a:lumMod val="50000"/>
                  </a:schemeClr>
                </a:solidFill>
                <a:latin typeface="+mn-lt"/>
              </a:rPr>
              <a:t>WorldCom. </a:t>
            </a:r>
            <a:r>
              <a:rPr lang="en-US" sz="2800" dirty="0">
                <a:solidFill>
                  <a:schemeClr val="accent5">
                    <a:lumMod val="50000"/>
                  </a:schemeClr>
                </a:solidFill>
                <a:latin typeface="+mn-lt"/>
              </a:rPr>
              <a:t>Telecommunications</a:t>
            </a:r>
            <a:r>
              <a:rPr lang="en-US" sz="3600" dirty="0">
                <a:solidFill>
                  <a:schemeClr val="accent5">
                    <a:lumMod val="50000"/>
                  </a:schemeClr>
                </a:solidFill>
              </a:rPr>
              <a:t>  </a:t>
            </a:r>
            <a:endParaRPr lang="en-IN" sz="2800" dirty="0">
              <a:solidFill>
                <a:schemeClr val="accent5">
                  <a:lumMod val="50000"/>
                </a:schemeClr>
              </a:solidFill>
            </a:endParaRPr>
          </a:p>
        </p:txBody>
      </p:sp>
      <p:sp>
        <p:nvSpPr>
          <p:cNvPr id="7" name="Title 1">
            <a:extLst>
              <a:ext uri="{FF2B5EF4-FFF2-40B4-BE49-F238E27FC236}">
                <a16:creationId xmlns:a16="http://schemas.microsoft.com/office/drawing/2014/main" id="{BE6715F6-5CE5-4BDF-A98A-9D49654029A3}"/>
              </a:ext>
            </a:extLst>
          </p:cNvPr>
          <p:cNvSpPr txBox="1">
            <a:spLocks/>
          </p:cNvSpPr>
          <p:nvPr/>
        </p:nvSpPr>
        <p:spPr>
          <a:xfrm>
            <a:off x="5101107" y="-1104050"/>
            <a:ext cx="10515600" cy="524432"/>
          </a:xfrm>
          <a:prstGeom prst="rect">
            <a:avLst/>
          </a:prstGeom>
          <a:solidFill>
            <a:schemeClr val="accent6">
              <a:lumMod val="20000"/>
              <a:lumOff val="80000"/>
            </a:schemeClr>
          </a:solid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a:solidFill>
                  <a:schemeClr val="accent5">
                    <a:lumMod val="50000"/>
                  </a:schemeClr>
                </a:solidFill>
              </a:rPr>
              <a:t>WorldCom. Telecommunications</a:t>
            </a:r>
            <a:endParaRPr lang="en-IN" sz="2800" dirty="0">
              <a:solidFill>
                <a:schemeClr val="accent5">
                  <a:lumMod val="50000"/>
                </a:schemeClr>
              </a:solidFill>
            </a:endParaRPr>
          </a:p>
        </p:txBody>
      </p:sp>
      <p:pic>
        <p:nvPicPr>
          <p:cNvPr id="8" name="Picture 2" descr="Worldcom admits $3.8 billion fraud - Information Age">
            <a:extLst>
              <a:ext uri="{FF2B5EF4-FFF2-40B4-BE49-F238E27FC236}">
                <a16:creationId xmlns:a16="http://schemas.microsoft.com/office/drawing/2014/main" id="{DF1A79E0-31C0-4F07-ABFE-F44BD0048AB4}"/>
              </a:ext>
            </a:extLst>
          </p:cNvPr>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845287" y="681037"/>
            <a:ext cx="2928730" cy="86946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338477"/>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05A3-1A17-4679-ACA7-7D5251ED4E10}"/>
              </a:ext>
            </a:extLst>
          </p:cNvPr>
          <p:cNvSpPr>
            <a:spLocks noGrp="1"/>
          </p:cNvSpPr>
          <p:nvPr>
            <p:ph type="title"/>
          </p:nvPr>
        </p:nvSpPr>
        <p:spPr>
          <a:xfrm>
            <a:off x="838200" y="167425"/>
            <a:ext cx="10515600" cy="1687133"/>
          </a:xfrm>
          <a:solidFill>
            <a:schemeClr val="accent6">
              <a:lumMod val="40000"/>
              <a:lumOff val="60000"/>
            </a:schemeClr>
          </a:solidFill>
          <a:effectLst>
            <a:glow rad="228600">
              <a:schemeClr val="accent6">
                <a:satMod val="175000"/>
                <a:alpha val="40000"/>
              </a:schemeClr>
            </a:glow>
          </a:effectLst>
        </p:spPr>
        <p:txBody>
          <a:bodyPr>
            <a:normAutofit/>
          </a:bodyPr>
          <a:lstStyle/>
          <a:p>
            <a:r>
              <a:rPr lang="en-US" sz="3600" dirty="0">
                <a:solidFill>
                  <a:schemeClr val="accent5">
                    <a:lumMod val="50000"/>
                  </a:schemeClr>
                </a:solidFill>
                <a:latin typeface="+mn-lt"/>
              </a:rPr>
              <a:t>Satyam computers: </a:t>
            </a:r>
            <a:r>
              <a:rPr lang="en-US" sz="2800" dirty="0">
                <a:solidFill>
                  <a:schemeClr val="accent5">
                    <a:lumMod val="50000"/>
                  </a:schemeClr>
                </a:solidFill>
                <a:latin typeface="+mn-lt"/>
              </a:rPr>
              <a:t>Fudging Books </a:t>
            </a:r>
            <a:r>
              <a:rPr lang="en-US" sz="2800" dirty="0">
                <a:latin typeface="+mn-lt"/>
              </a:rPr>
              <a:t> </a:t>
            </a:r>
            <a:endParaRPr lang="en-IN" sz="2800" dirty="0">
              <a:latin typeface="+mn-lt"/>
            </a:endParaRPr>
          </a:p>
        </p:txBody>
      </p:sp>
      <p:sp>
        <p:nvSpPr>
          <p:cNvPr id="3" name="Content Placeholder 2">
            <a:extLst>
              <a:ext uri="{FF2B5EF4-FFF2-40B4-BE49-F238E27FC236}">
                <a16:creationId xmlns:a16="http://schemas.microsoft.com/office/drawing/2014/main" id="{DB8A692F-DDC3-47F7-B206-165CC9559D89}"/>
              </a:ext>
            </a:extLst>
          </p:cNvPr>
          <p:cNvSpPr>
            <a:spLocks noGrp="1"/>
          </p:cNvSpPr>
          <p:nvPr>
            <p:ph idx="1"/>
          </p:nvPr>
        </p:nvSpPr>
        <p:spPr>
          <a:xfrm>
            <a:off x="838200" y="2021983"/>
            <a:ext cx="10515600" cy="4470892"/>
          </a:xfrm>
          <a:solidFill>
            <a:schemeClr val="accent6">
              <a:lumMod val="40000"/>
              <a:lumOff val="60000"/>
            </a:schemeClr>
          </a:solidFill>
        </p:spPr>
        <p:txBody>
          <a:bodyPr>
            <a:normAutofit/>
          </a:bodyPr>
          <a:lstStyle/>
          <a:p>
            <a:pPr>
              <a:buFont typeface="Wingdings" panose="05000000000000000000" pitchFamily="2" charset="2"/>
              <a:buChar char="v"/>
            </a:pPr>
            <a:r>
              <a:rPr lang="en-US" sz="2000" dirty="0">
                <a:solidFill>
                  <a:schemeClr val="accent5">
                    <a:lumMod val="50000"/>
                  </a:schemeClr>
                </a:solidFill>
              </a:rPr>
              <a:t>Biggest financial fraud in Indian Corporate history.</a:t>
            </a:r>
          </a:p>
          <a:p>
            <a:pPr>
              <a:buFont typeface="Wingdings" panose="05000000000000000000" pitchFamily="2" charset="2"/>
              <a:buChar char="v"/>
            </a:pPr>
            <a:r>
              <a:rPr lang="en-US" sz="2000" dirty="0">
                <a:solidFill>
                  <a:schemeClr val="accent5">
                    <a:lumMod val="50000"/>
                  </a:schemeClr>
                </a:solidFill>
              </a:rPr>
              <a:t>The books of accounts were cooked up to cover fictitious assets with real ones.</a:t>
            </a:r>
          </a:p>
          <a:p>
            <a:pPr>
              <a:buFont typeface="Wingdings" panose="05000000000000000000" pitchFamily="2" charset="2"/>
              <a:buChar char="v"/>
            </a:pPr>
            <a:r>
              <a:rPr lang="en-IN" sz="2000" dirty="0">
                <a:solidFill>
                  <a:schemeClr val="accent5">
                    <a:lumMod val="50000"/>
                  </a:schemeClr>
                </a:solidFill>
              </a:rPr>
              <a:t> The fraud was perpetrated from 2004 till 2008 when the Chairman confessed in 2009 the fraud </a:t>
            </a:r>
          </a:p>
          <a:p>
            <a:pPr marL="0" indent="0">
              <a:buNone/>
            </a:pPr>
            <a:r>
              <a:rPr lang="en-IN" sz="2000" dirty="0">
                <a:solidFill>
                  <a:schemeClr val="accent5">
                    <a:lumMod val="50000"/>
                  </a:schemeClr>
                </a:solidFill>
              </a:rPr>
              <a:t>     amounting to Rs.7,800/ crores.</a:t>
            </a:r>
          </a:p>
          <a:p>
            <a:pPr>
              <a:buFont typeface="Wingdings" panose="05000000000000000000" pitchFamily="2" charset="2"/>
              <a:buChar char="v"/>
            </a:pPr>
            <a:r>
              <a:rPr lang="en-IN" sz="2000" dirty="0">
                <a:solidFill>
                  <a:schemeClr val="accent5">
                    <a:lumMod val="50000"/>
                  </a:schemeClr>
                </a:solidFill>
              </a:rPr>
              <a:t>He quoted that it was “like riding a Tiger and he cant get off”!!</a:t>
            </a:r>
          </a:p>
          <a:p>
            <a:pPr>
              <a:buFont typeface="Wingdings" panose="05000000000000000000" pitchFamily="2" charset="2"/>
              <a:buChar char="v"/>
            </a:pPr>
            <a:r>
              <a:rPr lang="en-IN" sz="2000" dirty="0">
                <a:solidFill>
                  <a:schemeClr val="accent5">
                    <a:lumMod val="50000"/>
                  </a:schemeClr>
                </a:solidFill>
              </a:rPr>
              <a:t>Manipulation of books of account to show a better position than real for the acquisition of Myatas-and the deal fell through due to opposition by investors.</a:t>
            </a:r>
          </a:p>
          <a:p>
            <a:pPr>
              <a:buFont typeface="Wingdings" panose="05000000000000000000" pitchFamily="2" charset="2"/>
              <a:buChar char="v"/>
            </a:pPr>
            <a:r>
              <a:rPr lang="en-IN" sz="2000" dirty="0">
                <a:solidFill>
                  <a:schemeClr val="accent5">
                    <a:lumMod val="50000"/>
                  </a:schemeClr>
                </a:solidFill>
              </a:rPr>
              <a:t>PWC auditor was also involved in helping - fudging and cooking of the books of account.</a:t>
            </a:r>
          </a:p>
          <a:p>
            <a:pPr>
              <a:buFont typeface="Wingdings" panose="05000000000000000000" pitchFamily="2" charset="2"/>
              <a:buChar char="v"/>
            </a:pPr>
            <a:r>
              <a:rPr lang="en-IN" sz="2000" dirty="0">
                <a:solidFill>
                  <a:schemeClr val="accent5">
                    <a:lumMod val="50000"/>
                  </a:schemeClr>
                </a:solidFill>
              </a:rPr>
              <a:t>Inflated cash &amp; Bank balances, Over statement of debtors, wrong reporting of the revenues ,inflating the Employee numbers by creating Ghost employees,</a:t>
            </a:r>
          </a:p>
          <a:p>
            <a:pPr>
              <a:buFont typeface="Wingdings" panose="05000000000000000000" pitchFamily="2" charset="2"/>
              <a:buChar char="v"/>
            </a:pPr>
            <a:r>
              <a:rPr lang="en-IN" sz="2000" dirty="0">
                <a:solidFill>
                  <a:schemeClr val="accent5">
                    <a:lumMod val="50000"/>
                  </a:schemeClr>
                </a:solidFill>
              </a:rPr>
              <a:t> The founder &amp; Chairman Mr. Ramalinga Raju, was given a 7 year prison sentence.</a:t>
            </a:r>
          </a:p>
          <a:p>
            <a:pPr marL="0" indent="0">
              <a:buNone/>
            </a:pPr>
            <a:endParaRPr lang="en-IN" dirty="0"/>
          </a:p>
          <a:p>
            <a:pPr marL="0" indent="0">
              <a:buNone/>
            </a:pPr>
            <a:endParaRPr lang="en-IN" dirty="0"/>
          </a:p>
        </p:txBody>
      </p:sp>
      <p:pic>
        <p:nvPicPr>
          <p:cNvPr id="11" name="Picture 4" descr="The rise and fall of Brand Satyam - Rediff.com Business">
            <a:extLst>
              <a:ext uri="{FF2B5EF4-FFF2-40B4-BE49-F238E27FC236}">
                <a16:creationId xmlns:a16="http://schemas.microsoft.com/office/drawing/2014/main" id="{6563FCE4-6A75-4D9F-AC28-511B6B04D1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9893" y="365125"/>
            <a:ext cx="4404575" cy="132200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889520356"/>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166E6-3F2F-4B03-B054-C243A79C4693}"/>
              </a:ext>
            </a:extLst>
          </p:cNvPr>
          <p:cNvSpPr>
            <a:spLocks noGrp="1"/>
          </p:cNvSpPr>
          <p:nvPr>
            <p:ph type="title"/>
          </p:nvPr>
        </p:nvSpPr>
        <p:spPr>
          <a:solidFill>
            <a:schemeClr val="accent6">
              <a:lumMod val="40000"/>
              <a:lumOff val="60000"/>
            </a:schemeClr>
          </a:solidFill>
          <a:effectLst>
            <a:glow rad="228600">
              <a:schemeClr val="accent6">
                <a:satMod val="175000"/>
                <a:alpha val="40000"/>
              </a:schemeClr>
            </a:glow>
          </a:effectLst>
        </p:spPr>
        <p:txBody>
          <a:bodyPr/>
          <a:lstStyle/>
          <a:p>
            <a:r>
              <a:rPr lang="en-US" sz="3600" dirty="0">
                <a:solidFill>
                  <a:schemeClr val="accent5">
                    <a:lumMod val="50000"/>
                  </a:schemeClr>
                </a:solidFill>
                <a:latin typeface="+mn-lt"/>
              </a:rPr>
              <a:t>Punjab National Bank Fraud</a:t>
            </a:r>
            <a:r>
              <a:rPr lang="en-US" dirty="0"/>
              <a:t>:</a:t>
            </a:r>
            <a:endParaRPr lang="en-IN" dirty="0"/>
          </a:p>
        </p:txBody>
      </p:sp>
      <p:sp>
        <p:nvSpPr>
          <p:cNvPr id="3" name="Content Placeholder 2">
            <a:extLst>
              <a:ext uri="{FF2B5EF4-FFF2-40B4-BE49-F238E27FC236}">
                <a16:creationId xmlns:a16="http://schemas.microsoft.com/office/drawing/2014/main" id="{ADA2E563-0786-4A84-B7F5-5836D67782A3}"/>
              </a:ext>
            </a:extLst>
          </p:cNvPr>
          <p:cNvSpPr>
            <a:spLocks noGrp="1"/>
          </p:cNvSpPr>
          <p:nvPr>
            <p:ph idx="1"/>
          </p:nvPr>
        </p:nvSpPr>
        <p:spPr>
          <a:xfrm>
            <a:off x="838200" y="2213113"/>
            <a:ext cx="10515600" cy="3963849"/>
          </a:xfrm>
          <a:solidFill>
            <a:schemeClr val="accent6">
              <a:lumMod val="40000"/>
              <a:lumOff val="60000"/>
            </a:schemeClr>
          </a:solidFill>
        </p:spPr>
        <p:txBody>
          <a:bodyPr>
            <a:noAutofit/>
          </a:bodyPr>
          <a:lstStyle/>
          <a:p>
            <a:pPr>
              <a:lnSpc>
                <a:spcPct val="100000"/>
              </a:lnSpc>
              <a:buFont typeface="Wingdings" panose="05000000000000000000" pitchFamily="2" charset="2"/>
              <a:buChar char="v"/>
            </a:pPr>
            <a:r>
              <a:rPr lang="en-US" sz="1800" b="0" i="0" dirty="0">
                <a:solidFill>
                  <a:srgbClr val="5E5E5E"/>
                </a:solidFill>
                <a:effectLst/>
              </a:rPr>
              <a:t>The fraud was organized by Jewelers and designer Nirav Modi and his maternal uncle and mentor </a:t>
            </a:r>
            <a:r>
              <a:rPr lang="en-US" sz="1800" dirty="0">
                <a:solidFill>
                  <a:srgbClr val="5E5E5E"/>
                </a:solidFill>
              </a:rPr>
              <a:t>Mehul </a:t>
            </a:r>
            <a:r>
              <a:rPr lang="en-US" sz="1800" b="0" i="0" dirty="0">
                <a:solidFill>
                  <a:srgbClr val="5E5E5E"/>
                </a:solidFill>
                <a:effectLst/>
              </a:rPr>
              <a:t>Choksi, with the help of some employees of the PNB.</a:t>
            </a:r>
          </a:p>
          <a:p>
            <a:pPr>
              <a:lnSpc>
                <a:spcPct val="100000"/>
              </a:lnSpc>
              <a:buFont typeface="Wingdings" panose="05000000000000000000" pitchFamily="2" charset="2"/>
              <a:buChar char="v"/>
            </a:pPr>
            <a:r>
              <a:rPr lang="en-US" sz="1800" b="0" i="0" dirty="0">
                <a:solidFill>
                  <a:srgbClr val="5E5E5E"/>
                </a:solidFill>
                <a:effectLst/>
              </a:rPr>
              <a:t>PNB Employees  issued fake LoUs, on the bank of which f</a:t>
            </a:r>
            <a:r>
              <a:rPr lang="en-US" sz="1800" dirty="0">
                <a:solidFill>
                  <a:srgbClr val="5E5E5E"/>
                </a:solidFill>
              </a:rPr>
              <a:t>oreign branches of a few Indian banks-including Axis and Allahabad Bank-gave dollar loans to PNB.</a:t>
            </a:r>
          </a:p>
          <a:p>
            <a:pPr>
              <a:lnSpc>
                <a:spcPct val="100000"/>
              </a:lnSpc>
              <a:buFont typeface="Wingdings" panose="05000000000000000000" pitchFamily="2" charset="2"/>
              <a:buChar char="v"/>
            </a:pPr>
            <a:r>
              <a:rPr lang="en-US" sz="1800" b="0" i="0" dirty="0">
                <a:solidFill>
                  <a:srgbClr val="5E5E5E"/>
                </a:solidFill>
                <a:effectLst/>
              </a:rPr>
              <a:t> They gave dollar loans to PNB. These foreign currency loans were used to fund PNB’s Nostro      accounts and from these accounts funds moved to certain overseas parties.</a:t>
            </a:r>
          </a:p>
          <a:p>
            <a:pPr>
              <a:lnSpc>
                <a:spcPct val="100000"/>
              </a:lnSpc>
              <a:buFont typeface="Wingdings" panose="05000000000000000000" pitchFamily="2" charset="2"/>
              <a:buChar char="v"/>
            </a:pPr>
            <a:r>
              <a:rPr lang="en-US" sz="1800" b="0" i="0" dirty="0">
                <a:solidFill>
                  <a:srgbClr val="5E5E5E"/>
                </a:solidFill>
                <a:effectLst/>
              </a:rPr>
              <a:t>The fraud again high lights system failures ,collusion and failure on the part of various inspection audits ,Internal auditors and statutory auditors too and weak  internal controls.</a:t>
            </a:r>
          </a:p>
          <a:p>
            <a:pPr>
              <a:lnSpc>
                <a:spcPct val="100000"/>
              </a:lnSpc>
              <a:buFont typeface="Wingdings" panose="05000000000000000000" pitchFamily="2" charset="2"/>
              <a:buChar char="v"/>
            </a:pPr>
            <a:r>
              <a:rPr lang="en-US" sz="1800" dirty="0">
                <a:solidFill>
                  <a:srgbClr val="5E5E5E"/>
                </a:solidFill>
              </a:rPr>
              <a:t> </a:t>
            </a:r>
            <a:r>
              <a:rPr lang="en-US" sz="1800" dirty="0">
                <a:solidFill>
                  <a:srgbClr val="000000"/>
                </a:solidFill>
              </a:rPr>
              <a:t>Nirav</a:t>
            </a:r>
            <a:r>
              <a:rPr lang="en-US" sz="1800" b="0" i="0" dirty="0">
                <a:solidFill>
                  <a:srgbClr val="000000"/>
                </a:solidFill>
                <a:effectLst/>
              </a:rPr>
              <a:t>  Modi  escaped with his relatives to, UK early, in 2018, days before the news of the scam  broke out.  However finally he was arrested in 2019 and is  in judicial remand till August 6th. His uncle is still hiding in Antigua ,Judicial proceedings and cornification of assets of Nirav Modi by Enforcement directorate are in progress.</a:t>
            </a:r>
            <a:endParaRPr lang="en-US" sz="1800" b="0" i="0" dirty="0">
              <a:solidFill>
                <a:srgbClr val="5E5E5E"/>
              </a:solidFill>
              <a:effectLst/>
            </a:endParaRPr>
          </a:p>
          <a:p>
            <a:pPr marL="0" indent="0" algn="l">
              <a:buNone/>
            </a:pPr>
            <a:endParaRPr lang="en-IN" sz="2000" dirty="0"/>
          </a:p>
        </p:txBody>
      </p:sp>
      <p:sp>
        <p:nvSpPr>
          <p:cNvPr id="5" name="Title 1">
            <a:extLst>
              <a:ext uri="{FF2B5EF4-FFF2-40B4-BE49-F238E27FC236}">
                <a16:creationId xmlns:a16="http://schemas.microsoft.com/office/drawing/2014/main" id="{F9E92352-B661-438A-BC10-371F26C9E02B}"/>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IN" sz="3200" dirty="0"/>
          </a:p>
        </p:txBody>
      </p:sp>
      <p:pic>
        <p:nvPicPr>
          <p:cNvPr id="6" name="Picture 2" descr="Punjab National Bank Fraud - How it was executed? Is Nirav Modi ...">
            <a:extLst>
              <a:ext uri="{FF2B5EF4-FFF2-40B4-BE49-F238E27FC236}">
                <a16:creationId xmlns:a16="http://schemas.microsoft.com/office/drawing/2014/main" id="{4B7E3B72-D188-4DDA-8BE1-A1A2B7DBB4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0205" y="681038"/>
            <a:ext cx="2857500" cy="768626"/>
          </a:xfrm>
          <a:prstGeom prst="rect">
            <a:avLst/>
          </a:prstGeom>
          <a:noFill/>
          <a:scene3d>
            <a:camera prst="isometricOffAxis2Left"/>
            <a:lightRig rig="threePt" dir="t"/>
          </a:scene3d>
          <a:sp3d>
            <a:bevelT w="165100" prst="coolSlant"/>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17884"/>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EED9E-5E22-4A97-9F37-92A047BF757B}"/>
              </a:ext>
            </a:extLst>
          </p:cNvPr>
          <p:cNvSpPr>
            <a:spLocks noGrp="1"/>
          </p:cNvSpPr>
          <p:nvPr>
            <p:ph type="title"/>
          </p:nvPr>
        </p:nvSpPr>
        <p:spPr>
          <a:xfrm>
            <a:off x="838200" y="489397"/>
            <a:ext cx="10353797" cy="1201291"/>
          </a:xfrm>
          <a:solidFill>
            <a:schemeClr val="accent6">
              <a:lumMod val="40000"/>
              <a:lumOff val="60000"/>
            </a:schemeClr>
          </a:solidFill>
          <a:effectLst>
            <a:glow rad="228600">
              <a:schemeClr val="accent6">
                <a:satMod val="175000"/>
                <a:alpha val="40000"/>
              </a:schemeClr>
            </a:glow>
          </a:effectLst>
        </p:spPr>
        <p:txBody>
          <a:bodyPr>
            <a:normAutofit fontScale="90000"/>
          </a:bodyPr>
          <a:lstStyle/>
          <a:p>
            <a:r>
              <a:rPr lang="en-US" sz="3600" dirty="0">
                <a:latin typeface="+mn-lt"/>
              </a:rPr>
              <a:t>Toshiba scandal-</a:t>
            </a:r>
            <a:br>
              <a:rPr lang="en-US" sz="3600" dirty="0"/>
            </a:br>
            <a:r>
              <a:rPr lang="en-US" sz="2200" dirty="0"/>
              <a:t>Diversified electronic products…</a:t>
            </a:r>
            <a:br>
              <a:rPr lang="en-US" sz="2200" dirty="0"/>
            </a:br>
            <a:r>
              <a:rPr lang="en-US" sz="2200" dirty="0"/>
              <a:t>Cooking of books to cover losses &amp; show profits.</a:t>
            </a:r>
            <a:br>
              <a:rPr lang="en-US" sz="2200" dirty="0"/>
            </a:br>
            <a:endParaRPr lang="en-IN" sz="2200" dirty="0"/>
          </a:p>
        </p:txBody>
      </p:sp>
      <p:sp>
        <p:nvSpPr>
          <p:cNvPr id="3" name="Content Placeholder 2">
            <a:extLst>
              <a:ext uri="{FF2B5EF4-FFF2-40B4-BE49-F238E27FC236}">
                <a16:creationId xmlns:a16="http://schemas.microsoft.com/office/drawing/2014/main" id="{E7E92C69-CC53-4405-95C7-22E7CEAD8927}"/>
              </a:ext>
            </a:extLst>
          </p:cNvPr>
          <p:cNvSpPr>
            <a:spLocks noGrp="1"/>
          </p:cNvSpPr>
          <p:nvPr>
            <p:ph idx="1"/>
          </p:nvPr>
        </p:nvSpPr>
        <p:spPr>
          <a:solidFill>
            <a:schemeClr val="accent6">
              <a:lumMod val="40000"/>
              <a:lumOff val="60000"/>
            </a:schemeClr>
          </a:solidFill>
        </p:spPr>
        <p:txBody>
          <a:bodyPr/>
          <a:lstStyle/>
          <a:p>
            <a:pPr>
              <a:buFont typeface="Wingdings" panose="05000000000000000000" pitchFamily="2" charset="2"/>
              <a:buChar char="v"/>
            </a:pPr>
            <a:r>
              <a:rPr lang="en-US" sz="1800" dirty="0"/>
              <a:t>The company can be traced back as far as 1875.</a:t>
            </a:r>
          </a:p>
          <a:p>
            <a:pPr>
              <a:buFont typeface="Wingdings" panose="05000000000000000000" pitchFamily="2" charset="2"/>
              <a:buChar char="v"/>
            </a:pPr>
            <a:r>
              <a:rPr lang="en-US" sz="1800" dirty="0"/>
              <a:t>2008 global financial crisis  has started to effect the company profits.</a:t>
            </a:r>
          </a:p>
          <a:p>
            <a:pPr>
              <a:buFont typeface="Wingdings" panose="05000000000000000000" pitchFamily="2" charset="2"/>
              <a:buChar char="v"/>
            </a:pPr>
            <a:r>
              <a:rPr lang="en-US" sz="1800" dirty="0"/>
              <a:t>In 2015 it was a shocking news by the company that it is investigating </a:t>
            </a:r>
          </a:p>
          <a:p>
            <a:pPr marL="0" indent="0">
              <a:buNone/>
            </a:pPr>
            <a:r>
              <a:rPr lang="en-US" sz="1800" dirty="0"/>
              <a:t>   an accounting scandal to revise its last three years’  profits.</a:t>
            </a:r>
          </a:p>
          <a:p>
            <a:pPr>
              <a:buFont typeface="Wingdings" panose="05000000000000000000" pitchFamily="2" charset="2"/>
              <a:buChar char="v"/>
            </a:pPr>
            <a:r>
              <a:rPr lang="en-US" sz="1800" dirty="0"/>
              <a:t>   Toshiba committed $1.22 billion fraud for three years to show a profit</a:t>
            </a:r>
          </a:p>
          <a:p>
            <a:pPr marL="0" indent="0">
              <a:buNone/>
            </a:pPr>
            <a:r>
              <a:rPr lang="en-US" sz="1800" dirty="0"/>
              <a:t>   though it was suffering losses .</a:t>
            </a:r>
          </a:p>
          <a:p>
            <a:pPr>
              <a:buFont typeface="Wingdings" panose="05000000000000000000" pitchFamily="2" charset="2"/>
              <a:buChar char="v"/>
            </a:pPr>
            <a:r>
              <a:rPr lang="en-US" sz="1800" dirty="0"/>
              <a:t> The inappropriate accounting techniques like-booking future profits, pushing  back losses, overstating charges by pushing back charges.</a:t>
            </a:r>
          </a:p>
          <a:p>
            <a:pPr>
              <a:buFont typeface="Wingdings" panose="05000000000000000000" pitchFamily="2" charset="2"/>
              <a:buChar char="v"/>
            </a:pPr>
            <a:r>
              <a:rPr lang="en-US" sz="1800" dirty="0"/>
              <a:t>The share prices fell to their lowest point, Toshiba lost about $8Billion off its market value.</a:t>
            </a:r>
          </a:p>
          <a:p>
            <a:pPr>
              <a:buFont typeface="Wingdings" panose="05000000000000000000" pitchFamily="2" charset="2"/>
              <a:buChar char="v"/>
            </a:pPr>
            <a:r>
              <a:rPr lang="en-US" sz="1800" dirty="0"/>
              <a:t>On 21</a:t>
            </a:r>
            <a:r>
              <a:rPr lang="en-US" sz="1800" baseline="30000" dirty="0"/>
              <a:t>st</a:t>
            </a:r>
            <a:r>
              <a:rPr lang="en-US" sz="1800" dirty="0"/>
              <a:t> July 2015, the CEO, </a:t>
            </a:r>
            <a:r>
              <a:rPr lang="en-US" sz="1800" dirty="0" err="1"/>
              <a:t>Hisao</a:t>
            </a:r>
            <a:r>
              <a:rPr lang="en-US" sz="1800" dirty="0"/>
              <a:t> Tanaka announced his resignation ,including two previous CEOs.</a:t>
            </a:r>
          </a:p>
          <a:p>
            <a:pPr>
              <a:buFont typeface="Wingdings" panose="05000000000000000000" pitchFamily="2" charset="2"/>
              <a:buChar char="v"/>
            </a:pPr>
            <a:r>
              <a:rPr lang="en-US" sz="1800" dirty="0"/>
              <a:t>The reason was Toshiba’s corporate culture of  obedience to the superiors that the employees involved in the accounting fudging did not say no to their bosses.</a:t>
            </a:r>
          </a:p>
          <a:p>
            <a:pPr>
              <a:buFont typeface="Wingdings" panose="05000000000000000000" pitchFamily="2" charset="2"/>
              <a:buChar char="v"/>
            </a:pPr>
            <a:endParaRPr lang="en-US" sz="1800" dirty="0"/>
          </a:p>
          <a:p>
            <a:pPr marL="0" indent="0">
              <a:buNone/>
            </a:pPr>
            <a:endParaRPr lang="en-IN" dirty="0"/>
          </a:p>
        </p:txBody>
      </p:sp>
      <p:sp>
        <p:nvSpPr>
          <p:cNvPr id="5" name="Title 1">
            <a:extLst>
              <a:ext uri="{FF2B5EF4-FFF2-40B4-BE49-F238E27FC236}">
                <a16:creationId xmlns:a16="http://schemas.microsoft.com/office/drawing/2014/main" id="{236B63F1-EF4F-467E-89D4-1BE637FCC419}"/>
              </a:ext>
            </a:extLst>
          </p:cNvPr>
          <p:cNvSpPr txBox="1">
            <a:spLocks/>
          </p:cNvSpPr>
          <p:nvPr/>
        </p:nvSpPr>
        <p:spPr>
          <a:xfrm>
            <a:off x="2677733" y="-1350395"/>
            <a:ext cx="10353797" cy="938618"/>
          </a:xfrm>
          <a:prstGeom prst="rect">
            <a:avLst/>
          </a:prstGeom>
          <a:solidFill>
            <a:schemeClr val="accent6">
              <a:lumMod val="40000"/>
              <a:lumOff val="60000"/>
            </a:schemeClr>
          </a:solidFill>
          <a:effectLst>
            <a:glow rad="228600">
              <a:schemeClr val="accent6">
                <a:satMod val="175000"/>
                <a:alpha val="40000"/>
              </a:schemeClr>
            </a:glow>
          </a:effectLst>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a:t>Toshiba scandal-</a:t>
            </a:r>
            <a:br>
              <a:rPr lang="en-US" sz="3600"/>
            </a:br>
            <a:r>
              <a:rPr lang="en-US" sz="2200"/>
              <a:t>Diversified electronic products…Cooking of books to cover losses &amp; show profits.</a:t>
            </a:r>
            <a:br>
              <a:rPr lang="en-US" sz="2200"/>
            </a:br>
            <a:endParaRPr lang="en-IN" sz="2200" dirty="0"/>
          </a:p>
        </p:txBody>
      </p:sp>
      <p:pic>
        <p:nvPicPr>
          <p:cNvPr id="6" name="Picture 2" descr="Toshiba Accounting Scandal">
            <a:extLst>
              <a:ext uri="{FF2B5EF4-FFF2-40B4-BE49-F238E27FC236}">
                <a16:creationId xmlns:a16="http://schemas.microsoft.com/office/drawing/2014/main" id="{44C202B5-2D00-4E9E-B7E0-5C49B509E1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770" y="588732"/>
            <a:ext cx="2756078" cy="98249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225702"/>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0231C-7E1E-45D2-87D4-A7CA1C56D309}"/>
              </a:ext>
            </a:extLst>
          </p:cNvPr>
          <p:cNvSpPr>
            <a:spLocks noGrp="1"/>
          </p:cNvSpPr>
          <p:nvPr>
            <p:ph type="title"/>
          </p:nvPr>
        </p:nvSpPr>
        <p:spPr>
          <a:solidFill>
            <a:schemeClr val="accent6">
              <a:lumMod val="40000"/>
              <a:lumOff val="60000"/>
            </a:schemeClr>
          </a:solidFill>
          <a:effectLst>
            <a:glow rad="228600">
              <a:schemeClr val="accent6">
                <a:satMod val="175000"/>
                <a:alpha val="40000"/>
              </a:schemeClr>
            </a:glow>
          </a:effectLst>
        </p:spPr>
        <p:txBody>
          <a:bodyPr/>
          <a:lstStyle/>
          <a:p>
            <a:r>
              <a:rPr lang="en-US" sz="2800" dirty="0">
                <a:latin typeface="+mn-lt"/>
              </a:rPr>
              <a:t>Red Flags- &lt;Indicators of a possible fraud&gt;</a:t>
            </a:r>
            <a:endParaRPr lang="en-IN" sz="2800" dirty="0">
              <a:latin typeface="+mn-lt"/>
            </a:endParaRPr>
          </a:p>
        </p:txBody>
      </p:sp>
      <p:sp>
        <p:nvSpPr>
          <p:cNvPr id="3" name="Content Placeholder 2">
            <a:extLst>
              <a:ext uri="{FF2B5EF4-FFF2-40B4-BE49-F238E27FC236}">
                <a16:creationId xmlns:a16="http://schemas.microsoft.com/office/drawing/2014/main" id="{BCD75ECF-1366-451E-B04A-67CE801A4AF3}"/>
              </a:ext>
            </a:extLst>
          </p:cNvPr>
          <p:cNvSpPr>
            <a:spLocks noGrp="1"/>
          </p:cNvSpPr>
          <p:nvPr>
            <p:ph idx="1"/>
          </p:nvPr>
        </p:nvSpPr>
        <p:spPr>
          <a:solidFill>
            <a:schemeClr val="accent6">
              <a:lumMod val="40000"/>
              <a:lumOff val="60000"/>
            </a:schemeClr>
          </a:solidFill>
        </p:spPr>
        <p:txBody>
          <a:bodyPr/>
          <a:lstStyle/>
          <a:p>
            <a:pPr>
              <a:buFont typeface="Wingdings" panose="05000000000000000000" pitchFamily="2" charset="2"/>
              <a:buChar char="v"/>
            </a:pPr>
            <a:r>
              <a:rPr lang="en-US" sz="2000" dirty="0"/>
              <a:t>1.Negative cash flows</a:t>
            </a:r>
          </a:p>
          <a:p>
            <a:pPr>
              <a:buFont typeface="Wingdings" panose="05000000000000000000" pitchFamily="2" charset="2"/>
              <a:buChar char="v"/>
            </a:pPr>
            <a:r>
              <a:rPr lang="en-US" sz="2000" dirty="0"/>
              <a:t>2.Inability to generate cash flows</a:t>
            </a:r>
          </a:p>
          <a:p>
            <a:pPr>
              <a:buFont typeface="Wingdings" panose="05000000000000000000" pitchFamily="2" charset="2"/>
              <a:buChar char="v"/>
            </a:pPr>
            <a:r>
              <a:rPr lang="en-US" sz="2000" dirty="0"/>
              <a:t>3.Compared to peers unusual financial figures with respect to sales returns, gross margins, figures based on estimates, related party, transactions, variation in comparative statements over different periods</a:t>
            </a:r>
          </a:p>
          <a:p>
            <a:pPr>
              <a:buFont typeface="Wingdings" panose="05000000000000000000" pitchFamily="2" charset="2"/>
              <a:buChar char="v"/>
            </a:pPr>
            <a:r>
              <a:rPr lang="en-US" sz="2000" dirty="0"/>
              <a:t>4.Withholding important financial information from auditors</a:t>
            </a:r>
          </a:p>
          <a:p>
            <a:pPr>
              <a:buFont typeface="Wingdings" panose="05000000000000000000" pitchFamily="2" charset="2"/>
              <a:buChar char="v"/>
            </a:pPr>
            <a:r>
              <a:rPr lang="en-US" sz="2000" dirty="0"/>
              <a:t>5.Domination of top management by a single person</a:t>
            </a:r>
          </a:p>
          <a:p>
            <a:pPr>
              <a:buFont typeface="Wingdings" panose="05000000000000000000" pitchFamily="2" charset="2"/>
              <a:buChar char="v"/>
            </a:pPr>
            <a:r>
              <a:rPr lang="en-US" sz="2000" dirty="0"/>
              <a:t> 6. Known history of security violations  on stock exchanges</a:t>
            </a:r>
          </a:p>
          <a:p>
            <a:pPr>
              <a:buFont typeface="Wingdings" panose="05000000000000000000" pitchFamily="2" charset="2"/>
              <a:buChar char="v"/>
            </a:pPr>
            <a:r>
              <a:rPr lang="en-US" sz="2000" dirty="0"/>
              <a:t>7.Obsolete inventory, bad debts provision</a:t>
            </a:r>
          </a:p>
          <a:p>
            <a:pPr>
              <a:buFont typeface="Wingdings" panose="05000000000000000000" pitchFamily="2" charset="2"/>
              <a:buChar char="v"/>
            </a:pPr>
            <a:r>
              <a:rPr lang="en-US" sz="2000" dirty="0"/>
              <a:t> 8.Analysis of accounting ratios –current ratio, quick ratio, receivables turnover, inventory turnover, debt-equity ratio.</a:t>
            </a:r>
          </a:p>
          <a:p>
            <a:pPr>
              <a:buFont typeface="Wingdings" panose="05000000000000000000" pitchFamily="2" charset="2"/>
              <a:buChar char="v"/>
            </a:pPr>
            <a:endParaRPr lang="en-US" dirty="0"/>
          </a:p>
          <a:p>
            <a:pPr marL="0" indent="0">
              <a:buNone/>
            </a:pPr>
            <a:endParaRPr lang="en-IN" dirty="0"/>
          </a:p>
        </p:txBody>
      </p:sp>
      <p:pic>
        <p:nvPicPr>
          <p:cNvPr id="6" name="Picture 2" descr="Red Flags">
            <a:extLst>
              <a:ext uri="{FF2B5EF4-FFF2-40B4-BE49-F238E27FC236}">
                <a16:creationId xmlns:a16="http://schemas.microsoft.com/office/drawing/2014/main" id="{8B96178B-4946-4ED0-B6E0-517356E39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3842" y="540912"/>
            <a:ext cx="2502862" cy="1056067"/>
          </a:xfrm>
          <a:prstGeom prst="ellipse">
            <a:avLst/>
          </a:prstGeom>
          <a:ln>
            <a:noFill/>
          </a:ln>
          <a:effectLst>
            <a:glow rad="101600">
              <a:srgbClr val="FF0000">
                <a:alpha val="60000"/>
              </a:srgbClr>
            </a:glow>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669441"/>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D9FBC-2321-4E63-95C4-195F1317C3CF}"/>
              </a:ext>
            </a:extLst>
          </p:cNvPr>
          <p:cNvSpPr>
            <a:spLocks noGrp="1"/>
          </p:cNvSpPr>
          <p:nvPr>
            <p:ph type="title"/>
          </p:nvPr>
        </p:nvSpPr>
        <p:spPr>
          <a:xfrm>
            <a:off x="838200" y="697832"/>
            <a:ext cx="10515600" cy="992856"/>
          </a:xfrm>
          <a:solidFill>
            <a:schemeClr val="accent6">
              <a:lumMod val="60000"/>
              <a:lumOff val="40000"/>
            </a:schemeClr>
          </a:solidFill>
          <a:effectLst>
            <a:glow rad="228600">
              <a:schemeClr val="accent6">
                <a:satMod val="175000"/>
                <a:alpha val="40000"/>
              </a:schemeClr>
            </a:glow>
            <a:softEdge rad="12700"/>
          </a:effectLst>
          <a:scene3d>
            <a:camera prst="perspectiveRelaxedModerately"/>
            <a:lightRig rig="threePt" dir="t"/>
          </a:scene3d>
        </p:spPr>
        <p:txBody>
          <a:bodyPr>
            <a:normAutofit fontScale="90000"/>
          </a:bodyPr>
          <a:lstStyle/>
          <a:p>
            <a:r>
              <a:rPr lang="en-US" dirty="0"/>
              <a:t>                          </a:t>
            </a:r>
            <a:r>
              <a:rPr lang="en-US" sz="3600" b="1" dirty="0">
                <a:solidFill>
                  <a:schemeClr val="accent1">
                    <a:lumMod val="50000"/>
                  </a:schemeClr>
                </a:solidFill>
                <a:latin typeface="Lucida Calligraphy" panose="03010101010101010101" pitchFamily="66" charset="0"/>
              </a:rPr>
              <a:t>End of part Two-</a:t>
            </a:r>
            <a:br>
              <a:rPr lang="en-US" sz="3600" b="1" dirty="0">
                <a:solidFill>
                  <a:schemeClr val="accent1">
                    <a:lumMod val="50000"/>
                  </a:schemeClr>
                </a:solidFill>
                <a:latin typeface="Lucida Calligraphy" panose="03010101010101010101" pitchFamily="66" charset="0"/>
              </a:rPr>
            </a:br>
            <a:r>
              <a:rPr lang="en-US" sz="3600" b="1" dirty="0">
                <a:solidFill>
                  <a:schemeClr val="accent1">
                    <a:lumMod val="50000"/>
                  </a:schemeClr>
                </a:solidFill>
                <a:latin typeface="Lucida Calligraphy" panose="03010101010101010101" pitchFamily="66" charset="0"/>
              </a:rPr>
              <a:t>              Financial Statements Frauds</a:t>
            </a:r>
            <a:endParaRPr lang="en-IN" sz="3600" b="1" dirty="0">
              <a:solidFill>
                <a:schemeClr val="accent1">
                  <a:lumMod val="50000"/>
                </a:schemeClr>
              </a:solidFill>
              <a:latin typeface="Lucida Calligraphy" panose="03010101010101010101" pitchFamily="66" charset="0"/>
            </a:endParaRPr>
          </a:p>
        </p:txBody>
      </p:sp>
      <p:sp>
        <p:nvSpPr>
          <p:cNvPr id="4" name="Slide Number Placeholder 3">
            <a:extLst>
              <a:ext uri="{FF2B5EF4-FFF2-40B4-BE49-F238E27FC236}">
                <a16:creationId xmlns:a16="http://schemas.microsoft.com/office/drawing/2014/main" id="{7AEF300D-3C80-49B2-8300-20DBA89BE8EB}"/>
              </a:ext>
            </a:extLst>
          </p:cNvPr>
          <p:cNvSpPr>
            <a:spLocks noGrp="1"/>
          </p:cNvSpPr>
          <p:nvPr>
            <p:ph type="sldNum" sz="quarter" idx="12"/>
          </p:nvPr>
        </p:nvSpPr>
        <p:spPr/>
        <p:txBody>
          <a:bodyPr/>
          <a:lstStyle/>
          <a:p>
            <a:fld id="{9D5E499D-E1D3-4597-AA28-70FC35033879}" type="slidenum">
              <a:rPr lang="en-IN" smtClean="0"/>
              <a:t>17</a:t>
            </a:fld>
            <a:endParaRPr lang="en-IN"/>
          </a:p>
        </p:txBody>
      </p:sp>
      <p:pic>
        <p:nvPicPr>
          <p:cNvPr id="2050" name="Picture 2" descr="Thank You Stock Photos, Pictures &amp; Royalty-Free Images">
            <a:extLst>
              <a:ext uri="{FF2B5EF4-FFF2-40B4-BE49-F238E27FC236}">
                <a16:creationId xmlns:a16="http://schemas.microsoft.com/office/drawing/2014/main" id="{0BFE416E-8CB3-4473-B12D-ADA8689F272E}"/>
              </a:ext>
            </a:extLst>
          </p:cNvPr>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artisticPlasticWrap/>
                    </a14:imgEffect>
                  </a14:imgLayer>
                </a14:imgProps>
              </a:ext>
              <a:ext uri="{28A0092B-C50C-407E-A947-70E740481C1C}">
                <a14:useLocalDpi xmlns:a14="http://schemas.microsoft.com/office/drawing/2010/main" val="0"/>
              </a:ext>
            </a:extLst>
          </a:blip>
          <a:srcRect/>
          <a:stretch>
            <a:fillRect/>
          </a:stretch>
        </p:blipFill>
        <p:spPr bwMode="auto">
          <a:xfrm>
            <a:off x="1467853" y="2827422"/>
            <a:ext cx="8133347" cy="3332746"/>
          </a:xfrm>
          <a:prstGeom prst="ellipse">
            <a:avLst/>
          </a:prstGeom>
          <a:ln>
            <a:noFill/>
          </a:ln>
          <a:effectLst>
            <a:softEdge rad="112500"/>
          </a:effectLst>
          <a:scene3d>
            <a:camera prst="isometricOffAxis2Left"/>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000612"/>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3BD16-9D39-4AAF-AD91-6D23B182B3E0}"/>
              </a:ext>
            </a:extLst>
          </p:cNvPr>
          <p:cNvSpPr>
            <a:spLocks noGrp="1"/>
          </p:cNvSpPr>
          <p:nvPr>
            <p:ph type="title"/>
          </p:nvPr>
        </p:nvSpPr>
        <p:spPr>
          <a:xfrm>
            <a:off x="838200" y="365126"/>
            <a:ext cx="10515600" cy="1660622"/>
          </a:xfrm>
          <a:solidFill>
            <a:schemeClr val="accent6">
              <a:lumMod val="40000"/>
              <a:lumOff val="60000"/>
            </a:schemeClr>
          </a:solidFill>
          <a:effectLst>
            <a:glow rad="228600">
              <a:schemeClr val="accent6">
                <a:satMod val="175000"/>
                <a:alpha val="40000"/>
              </a:schemeClr>
            </a:glow>
          </a:effectLst>
        </p:spPr>
        <p:txBody>
          <a:bodyPr>
            <a:normAutofit/>
          </a:bodyPr>
          <a:lstStyle/>
          <a:p>
            <a:r>
              <a:rPr lang="en-US" sz="3200" dirty="0">
                <a:latin typeface="+mn-lt"/>
              </a:rPr>
              <a:t>                                             </a:t>
            </a:r>
            <a:r>
              <a:rPr lang="en-US" sz="3200" dirty="0">
                <a:solidFill>
                  <a:schemeClr val="accent5">
                    <a:lumMod val="50000"/>
                  </a:schemeClr>
                </a:solidFill>
                <a:latin typeface="+mn-lt"/>
              </a:rPr>
              <a:t>PART-II-</a:t>
            </a:r>
            <a:br>
              <a:rPr lang="en-US" sz="3200" dirty="0">
                <a:solidFill>
                  <a:schemeClr val="accent5">
                    <a:lumMod val="50000"/>
                  </a:schemeClr>
                </a:solidFill>
                <a:latin typeface="+mn-lt"/>
              </a:rPr>
            </a:br>
            <a:r>
              <a:rPr lang="en-US" sz="3200" dirty="0">
                <a:solidFill>
                  <a:schemeClr val="accent5">
                    <a:lumMod val="50000"/>
                  </a:schemeClr>
                </a:solidFill>
                <a:latin typeface="+mn-lt"/>
              </a:rPr>
              <a:t>        </a:t>
            </a:r>
            <a:r>
              <a:rPr lang="en-US" sz="3000" dirty="0">
                <a:solidFill>
                  <a:schemeClr val="accent5">
                    <a:lumMod val="50000"/>
                  </a:schemeClr>
                </a:solidFill>
                <a:latin typeface="+mn-lt"/>
              </a:rPr>
              <a:t>Fraudulent Financial Statements</a:t>
            </a:r>
            <a:endParaRPr lang="en-IN" sz="3000" dirty="0">
              <a:solidFill>
                <a:schemeClr val="accent5">
                  <a:lumMod val="50000"/>
                </a:schemeClr>
              </a:solidFill>
              <a:latin typeface="+mn-lt"/>
            </a:endParaRPr>
          </a:p>
        </p:txBody>
      </p:sp>
      <p:sp>
        <p:nvSpPr>
          <p:cNvPr id="3" name="Content Placeholder 2">
            <a:extLst>
              <a:ext uri="{FF2B5EF4-FFF2-40B4-BE49-F238E27FC236}">
                <a16:creationId xmlns:a16="http://schemas.microsoft.com/office/drawing/2014/main" id="{CDFFE899-761B-43A7-BE7B-310E107A9626}"/>
              </a:ext>
            </a:extLst>
          </p:cNvPr>
          <p:cNvSpPr>
            <a:spLocks noGrp="1"/>
          </p:cNvSpPr>
          <p:nvPr>
            <p:ph idx="1"/>
          </p:nvPr>
        </p:nvSpPr>
        <p:spPr>
          <a:xfrm>
            <a:off x="838200" y="2208627"/>
            <a:ext cx="10515600" cy="2518117"/>
          </a:xfrm>
          <a:solidFill>
            <a:schemeClr val="accent6">
              <a:lumMod val="40000"/>
              <a:lumOff val="60000"/>
            </a:schemeClr>
          </a:solidFill>
        </p:spPr>
        <p:txBody>
          <a:bodyPr/>
          <a:lstStyle/>
          <a:p>
            <a:pPr>
              <a:buFont typeface="Wingdings" panose="05000000000000000000" pitchFamily="2" charset="2"/>
              <a:buChar char="v"/>
            </a:pPr>
            <a:endParaRPr lang="en-US" sz="2000" dirty="0">
              <a:solidFill>
                <a:schemeClr val="accent5">
                  <a:lumMod val="50000"/>
                </a:schemeClr>
              </a:solidFill>
            </a:endParaRPr>
          </a:p>
          <a:p>
            <a:pPr>
              <a:buFont typeface="Wingdings" panose="05000000000000000000" pitchFamily="2" charset="2"/>
              <a:buChar char="v"/>
            </a:pPr>
            <a:r>
              <a:rPr lang="en-US" sz="2000" dirty="0">
                <a:solidFill>
                  <a:schemeClr val="accent5">
                    <a:lumMod val="50000"/>
                  </a:schemeClr>
                </a:solidFill>
              </a:rPr>
              <a:t>This PART-II topic was mentioned in the Introduction to Fraud awareness- Part-I. discussion.</a:t>
            </a:r>
          </a:p>
          <a:p>
            <a:endParaRPr lang="en-US" sz="2000" dirty="0">
              <a:solidFill>
                <a:schemeClr val="accent5">
                  <a:lumMod val="50000"/>
                </a:schemeClr>
              </a:solidFill>
            </a:endParaRPr>
          </a:p>
          <a:p>
            <a:pPr>
              <a:buFont typeface="Wingdings" panose="05000000000000000000" pitchFamily="2" charset="2"/>
              <a:buChar char="v"/>
            </a:pPr>
            <a:r>
              <a:rPr lang="en-US" sz="2000" dirty="0">
                <a:solidFill>
                  <a:schemeClr val="accent5">
                    <a:lumMod val="50000"/>
                  </a:schemeClr>
                </a:solidFill>
              </a:rPr>
              <a:t>In PART-II the concept of “Fraudulent Financial Statements” under “Corporate Frauds” is explained.</a:t>
            </a:r>
          </a:p>
          <a:p>
            <a:endParaRPr lang="en-US" dirty="0"/>
          </a:p>
          <a:p>
            <a:pPr marL="0" indent="0">
              <a:buNone/>
            </a:pPr>
            <a:endParaRPr lang="en-IN" dirty="0"/>
          </a:p>
        </p:txBody>
      </p:sp>
      <p:pic>
        <p:nvPicPr>
          <p:cNvPr id="1026" name="Picture 2" descr="fraudulent definition at Financial Statement Fraud - Fraud Protection">
            <a:extLst>
              <a:ext uri="{FF2B5EF4-FFF2-40B4-BE49-F238E27FC236}">
                <a16:creationId xmlns:a16="http://schemas.microsoft.com/office/drawing/2014/main" id="{76C53004-6EA4-4F87-89C0-CABDA173B3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4305" y="460716"/>
            <a:ext cx="2495550" cy="156503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691782"/>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3844B-5E84-4B89-8820-31F93A421B59}"/>
              </a:ext>
            </a:extLst>
          </p:cNvPr>
          <p:cNvSpPr>
            <a:spLocks noGrp="1"/>
          </p:cNvSpPr>
          <p:nvPr>
            <p:ph type="title"/>
          </p:nvPr>
        </p:nvSpPr>
        <p:spPr>
          <a:xfrm>
            <a:off x="1365161" y="218942"/>
            <a:ext cx="9646276" cy="2538327"/>
          </a:xfrm>
          <a:solidFill>
            <a:schemeClr val="accent6">
              <a:lumMod val="40000"/>
              <a:lumOff val="60000"/>
            </a:schemeClr>
          </a:solidFill>
          <a:effectLst>
            <a:glow rad="228600">
              <a:schemeClr val="accent6">
                <a:satMod val="175000"/>
                <a:alpha val="40000"/>
              </a:schemeClr>
            </a:glow>
          </a:effectLst>
        </p:spPr>
        <p:txBody>
          <a:bodyPr>
            <a:normAutofit/>
          </a:bodyPr>
          <a:lstStyle/>
          <a:p>
            <a:r>
              <a:rPr lang="en-US" sz="2000" b="1" dirty="0">
                <a:solidFill>
                  <a:schemeClr val="accent5">
                    <a:lumMod val="50000"/>
                  </a:schemeClr>
                </a:solidFill>
              </a:rPr>
              <a:t>Frauds</a:t>
            </a:r>
            <a:br>
              <a:rPr lang="en-US" sz="2000" b="1" dirty="0">
                <a:solidFill>
                  <a:schemeClr val="accent5">
                    <a:lumMod val="50000"/>
                  </a:schemeClr>
                </a:solidFill>
              </a:rPr>
            </a:br>
            <a:r>
              <a:rPr lang="en-US" sz="2000" b="1" dirty="0">
                <a:solidFill>
                  <a:schemeClr val="accent5">
                    <a:lumMod val="50000"/>
                  </a:schemeClr>
                </a:solidFill>
              </a:rPr>
              <a:t>   are</a:t>
            </a:r>
            <a:br>
              <a:rPr lang="en-US" sz="2000" b="1" dirty="0">
                <a:solidFill>
                  <a:schemeClr val="accent5">
                    <a:lumMod val="50000"/>
                  </a:schemeClr>
                </a:solidFill>
              </a:rPr>
            </a:br>
            <a:r>
              <a:rPr lang="en-US" sz="2000" b="1" dirty="0">
                <a:solidFill>
                  <a:schemeClr val="accent5">
                    <a:lumMod val="50000"/>
                  </a:schemeClr>
                </a:solidFill>
              </a:rPr>
              <a:t>Global</a:t>
            </a:r>
            <a:br>
              <a:rPr lang="en-US" sz="2000" b="1" dirty="0">
                <a:solidFill>
                  <a:schemeClr val="accent5">
                    <a:lumMod val="50000"/>
                  </a:schemeClr>
                </a:solidFill>
              </a:rPr>
            </a:br>
            <a:r>
              <a:rPr lang="en-US" sz="2000" b="1" dirty="0">
                <a:solidFill>
                  <a:schemeClr val="accent5">
                    <a:lumMod val="50000"/>
                  </a:schemeClr>
                </a:solidFill>
              </a:rPr>
              <a:t>Phenomena and any smart person with an understanding of  basics of business &amp; Terminology can commit.</a:t>
            </a:r>
            <a:br>
              <a:rPr lang="en-US" sz="2000" b="1" dirty="0">
                <a:solidFill>
                  <a:schemeClr val="accent5">
                    <a:lumMod val="50000"/>
                  </a:schemeClr>
                </a:solidFill>
              </a:rPr>
            </a:br>
            <a:r>
              <a:rPr lang="en-US" sz="2000" b="1" dirty="0">
                <a:solidFill>
                  <a:schemeClr val="accent5">
                    <a:lumMod val="50000"/>
                  </a:schemeClr>
                </a:solidFill>
              </a:rPr>
              <a:t> </a:t>
            </a:r>
            <a:br>
              <a:rPr lang="en-US" sz="2000" b="1" dirty="0">
                <a:solidFill>
                  <a:schemeClr val="accent5">
                    <a:lumMod val="50000"/>
                  </a:schemeClr>
                </a:solidFill>
              </a:rPr>
            </a:br>
            <a:r>
              <a:rPr lang="en-US" sz="2000" b="1" dirty="0">
                <a:solidFill>
                  <a:schemeClr val="accent5">
                    <a:lumMod val="50000"/>
                  </a:schemeClr>
                </a:solidFill>
              </a:rPr>
              <a:t>Fraud is not Rocket science !!</a:t>
            </a:r>
            <a:endParaRPr lang="en-IN" sz="2000" b="1" dirty="0">
              <a:solidFill>
                <a:schemeClr val="accent5">
                  <a:lumMod val="50000"/>
                </a:schemeClr>
              </a:solidFill>
            </a:endParaRPr>
          </a:p>
        </p:txBody>
      </p:sp>
      <p:sp>
        <p:nvSpPr>
          <p:cNvPr id="3" name="Content Placeholder 2">
            <a:extLst>
              <a:ext uri="{FF2B5EF4-FFF2-40B4-BE49-F238E27FC236}">
                <a16:creationId xmlns:a16="http://schemas.microsoft.com/office/drawing/2014/main" id="{CADEB9D2-1337-4E20-ADEE-44A2C370C918}"/>
              </a:ext>
            </a:extLst>
          </p:cNvPr>
          <p:cNvSpPr>
            <a:spLocks noGrp="1"/>
          </p:cNvSpPr>
          <p:nvPr>
            <p:ph idx="1"/>
          </p:nvPr>
        </p:nvSpPr>
        <p:spPr>
          <a:xfrm>
            <a:off x="838200" y="3618963"/>
            <a:ext cx="10515600" cy="2392143"/>
          </a:xfrm>
          <a:solidFill>
            <a:schemeClr val="accent6">
              <a:lumMod val="40000"/>
              <a:lumOff val="60000"/>
            </a:schemeClr>
          </a:solidFill>
        </p:spPr>
        <p:txBody>
          <a:bodyPr>
            <a:normAutofit/>
          </a:bodyPr>
          <a:lstStyle/>
          <a:p>
            <a:pPr marL="0" indent="0">
              <a:buNone/>
            </a:pPr>
            <a:endParaRPr lang="en-US" sz="2000" dirty="0">
              <a:solidFill>
                <a:schemeClr val="accent5">
                  <a:lumMod val="50000"/>
                </a:schemeClr>
              </a:solidFill>
            </a:endParaRPr>
          </a:p>
          <a:p>
            <a:pPr marL="0" indent="0">
              <a:buNone/>
            </a:pPr>
            <a:r>
              <a:rPr lang="en-US" sz="2000" dirty="0">
                <a:solidFill>
                  <a:schemeClr val="accent5">
                    <a:lumMod val="50000"/>
                  </a:schemeClr>
                </a:solidFill>
              </a:rPr>
              <a:t>       Fraudsters’ chief characteristic is the ability to tell a” Good Story”</a:t>
            </a:r>
          </a:p>
          <a:p>
            <a:pPr marL="0" indent="0">
              <a:buNone/>
            </a:pPr>
            <a:r>
              <a:rPr lang="en-US" sz="2000" dirty="0">
                <a:solidFill>
                  <a:schemeClr val="accent5">
                    <a:lumMod val="50000"/>
                  </a:schemeClr>
                </a:solidFill>
              </a:rPr>
              <a:t>       Fraudsters are greedy and they steal more money than one can steal at </a:t>
            </a:r>
          </a:p>
          <a:p>
            <a:pPr marL="0" indent="0">
              <a:buNone/>
            </a:pPr>
            <a:r>
              <a:rPr lang="en-US" sz="2000" dirty="0">
                <a:solidFill>
                  <a:schemeClr val="accent5">
                    <a:lumMod val="50000"/>
                  </a:schemeClr>
                </a:solidFill>
              </a:rPr>
              <a:t>        gun point!! </a:t>
            </a:r>
          </a:p>
          <a:p>
            <a:pPr marL="0" indent="0">
              <a:buNone/>
            </a:pPr>
            <a:r>
              <a:rPr lang="en-US" sz="2000" dirty="0">
                <a:solidFill>
                  <a:schemeClr val="accent5">
                    <a:lumMod val="50000"/>
                  </a:schemeClr>
                </a:solidFill>
              </a:rPr>
              <a:t>       Fraudsters have no mercy, no remorse ,no sympathy and no pity, no soul and no guilt.</a:t>
            </a:r>
          </a:p>
          <a:p>
            <a:pPr marL="0" indent="0">
              <a:buNone/>
            </a:pPr>
            <a:endParaRPr lang="en-US" sz="2000" dirty="0">
              <a:solidFill>
                <a:schemeClr val="accent5">
                  <a:lumMod val="50000"/>
                </a:schemeClr>
              </a:solidFill>
            </a:endParaRPr>
          </a:p>
          <a:p>
            <a:pPr marL="0" indent="0">
              <a:buNone/>
            </a:pPr>
            <a:endParaRPr lang="en-US" dirty="0">
              <a:solidFill>
                <a:schemeClr val="accent5">
                  <a:lumMod val="50000"/>
                </a:schemeClr>
              </a:solidFill>
            </a:endParaRPr>
          </a:p>
          <a:p>
            <a:endParaRPr lang="en-IN" dirty="0"/>
          </a:p>
        </p:txBody>
      </p:sp>
      <p:pic>
        <p:nvPicPr>
          <p:cNvPr id="4" name="Picture 3">
            <a:extLst>
              <a:ext uri="{FF2B5EF4-FFF2-40B4-BE49-F238E27FC236}">
                <a16:creationId xmlns:a16="http://schemas.microsoft.com/office/drawing/2014/main" id="{64269A38-01BC-4041-93C8-F9F3D9509A96}"/>
              </a:ext>
            </a:extLst>
          </p:cNvPr>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297510" y="321972"/>
            <a:ext cx="1936652" cy="1017431"/>
          </a:xfrm>
          <a:prstGeom prst="ellipse">
            <a:avLst/>
          </a:prstGeom>
          <a:ln>
            <a:noFill/>
          </a:ln>
          <a:effectLst>
            <a:softEdge rad="112500"/>
          </a:effectLst>
        </p:spPr>
      </p:pic>
    </p:spTree>
    <p:extLst>
      <p:ext uri="{BB962C8B-B14F-4D97-AF65-F5344CB8AC3E}">
        <p14:creationId xmlns:p14="http://schemas.microsoft.com/office/powerpoint/2010/main" val="106318606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43E18-F760-408A-B33C-C12598508AE6}"/>
              </a:ext>
            </a:extLst>
          </p:cNvPr>
          <p:cNvSpPr>
            <a:spLocks noGrp="1"/>
          </p:cNvSpPr>
          <p:nvPr>
            <p:ph type="title"/>
          </p:nvPr>
        </p:nvSpPr>
        <p:spPr>
          <a:xfrm>
            <a:off x="717453" y="337625"/>
            <a:ext cx="10875498" cy="1125415"/>
          </a:xfrm>
          <a:solidFill>
            <a:schemeClr val="accent6">
              <a:lumMod val="40000"/>
              <a:lumOff val="60000"/>
            </a:schemeClr>
          </a:solidFill>
          <a:effectLst>
            <a:glow rad="228600">
              <a:schemeClr val="accent6">
                <a:satMod val="175000"/>
                <a:alpha val="40000"/>
              </a:schemeClr>
            </a:glow>
          </a:effectLst>
        </p:spPr>
        <p:txBody>
          <a:bodyPr/>
          <a:lstStyle/>
          <a:p>
            <a:r>
              <a:rPr lang="en-US" dirty="0"/>
              <a:t> </a:t>
            </a:r>
            <a:r>
              <a:rPr lang="en-US" sz="3000" dirty="0">
                <a:solidFill>
                  <a:schemeClr val="accent5">
                    <a:lumMod val="50000"/>
                  </a:schemeClr>
                </a:solidFill>
                <a:latin typeface="+mn-lt"/>
              </a:rPr>
              <a:t>Fraudulent Financial Statements</a:t>
            </a:r>
            <a:endParaRPr lang="en-IN" sz="3000" dirty="0">
              <a:solidFill>
                <a:schemeClr val="accent5">
                  <a:lumMod val="50000"/>
                </a:schemeClr>
              </a:solidFill>
              <a:latin typeface="+mn-lt"/>
            </a:endParaRPr>
          </a:p>
        </p:txBody>
      </p:sp>
      <p:sp>
        <p:nvSpPr>
          <p:cNvPr id="3" name="Content Placeholder 2">
            <a:extLst>
              <a:ext uri="{FF2B5EF4-FFF2-40B4-BE49-F238E27FC236}">
                <a16:creationId xmlns:a16="http://schemas.microsoft.com/office/drawing/2014/main" id="{2902C87C-45FB-432E-9F91-0DD6628B25CA}"/>
              </a:ext>
            </a:extLst>
          </p:cNvPr>
          <p:cNvSpPr>
            <a:spLocks noGrp="1"/>
          </p:cNvSpPr>
          <p:nvPr>
            <p:ph idx="1"/>
          </p:nvPr>
        </p:nvSpPr>
        <p:spPr>
          <a:xfrm>
            <a:off x="838200" y="1828800"/>
            <a:ext cx="10515600" cy="3245476"/>
          </a:xfrm>
          <a:solidFill>
            <a:schemeClr val="accent6">
              <a:lumMod val="40000"/>
              <a:lumOff val="60000"/>
            </a:schemeClr>
          </a:solidFill>
        </p:spPr>
        <p:txBody>
          <a:bodyPr>
            <a:normAutofit/>
          </a:bodyPr>
          <a:lstStyle/>
          <a:p>
            <a:pPr>
              <a:buFont typeface="Wingdings" panose="05000000000000000000" pitchFamily="2" charset="2"/>
              <a:buChar char="v"/>
            </a:pPr>
            <a:r>
              <a:rPr lang="en-IN" sz="2000" dirty="0">
                <a:solidFill>
                  <a:schemeClr val="accent5">
                    <a:lumMod val="50000"/>
                  </a:schemeClr>
                </a:solidFill>
              </a:rPr>
              <a:t>Fraudulent financial statements are those statements which are deliberately cooked up to misrepresent the true financial position with an intention to deceive the users by Managements.</a:t>
            </a:r>
          </a:p>
          <a:p>
            <a:pPr algn="just">
              <a:lnSpc>
                <a:spcPct val="100000"/>
              </a:lnSpc>
              <a:buFont typeface="Wingdings" panose="05000000000000000000" pitchFamily="2" charset="2"/>
              <a:buChar char="v"/>
            </a:pPr>
            <a:r>
              <a:rPr lang="en-IN" sz="2000" dirty="0">
                <a:solidFill>
                  <a:schemeClr val="accent5">
                    <a:lumMod val="50000"/>
                  </a:schemeClr>
                </a:solidFill>
              </a:rPr>
              <a:t>   The above act of cooking up the business transactions is briefly             </a:t>
            </a:r>
          </a:p>
          <a:p>
            <a:pPr marL="0" indent="0" algn="just">
              <a:lnSpc>
                <a:spcPct val="100000"/>
              </a:lnSpc>
              <a:buNone/>
            </a:pPr>
            <a:r>
              <a:rPr lang="en-IN" sz="2000" dirty="0">
                <a:solidFill>
                  <a:schemeClr val="accent5">
                    <a:lumMod val="50000"/>
                  </a:schemeClr>
                </a:solidFill>
              </a:rPr>
              <a:t>    discussed in this Part-II presentation.    </a:t>
            </a:r>
          </a:p>
          <a:p>
            <a:pPr algn="just">
              <a:lnSpc>
                <a:spcPct val="100000"/>
              </a:lnSpc>
              <a:buFont typeface="Wingdings" panose="05000000000000000000" pitchFamily="2" charset="2"/>
              <a:buChar char="v"/>
            </a:pPr>
            <a:r>
              <a:rPr lang="en-IN" sz="2000" dirty="0">
                <a:solidFill>
                  <a:schemeClr val="accent5">
                    <a:lumMod val="50000"/>
                  </a:schemeClr>
                </a:solidFill>
              </a:rPr>
              <a:t> Are committed by Employees of the organisation and covered up by  subsequent false entries in the books of account.                 </a:t>
            </a:r>
          </a:p>
          <a:p>
            <a:pPr>
              <a:buFont typeface="Wingdings" panose="05000000000000000000" pitchFamily="2" charset="2"/>
              <a:buChar char="v"/>
            </a:pPr>
            <a:r>
              <a:rPr lang="en-IN" sz="2000" dirty="0">
                <a:solidFill>
                  <a:schemeClr val="accent5">
                    <a:lumMod val="50000"/>
                  </a:schemeClr>
                </a:solidFill>
              </a:rPr>
              <a:t> Fraudulent financial statements is one of the major Corporate Frauds.</a:t>
            </a:r>
          </a:p>
        </p:txBody>
      </p:sp>
      <p:pic>
        <p:nvPicPr>
          <p:cNvPr id="2050" name="Picture 2" descr="Financial Fraud stock photo. Image of banking, bill, statement ...">
            <a:extLst>
              <a:ext uri="{FF2B5EF4-FFF2-40B4-BE49-F238E27FC236}">
                <a16:creationId xmlns:a16="http://schemas.microsoft.com/office/drawing/2014/main" id="{7637043D-432B-4F83-80F7-4E8BEECCD4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5712" y="464235"/>
            <a:ext cx="3699802" cy="99880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083292"/>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4D4D6-10B4-4844-97D5-6FBEB85FE152}"/>
              </a:ext>
            </a:extLst>
          </p:cNvPr>
          <p:cNvSpPr>
            <a:spLocks noGrp="1"/>
          </p:cNvSpPr>
          <p:nvPr>
            <p:ph type="title"/>
          </p:nvPr>
        </p:nvSpPr>
        <p:spPr>
          <a:xfrm>
            <a:off x="838199" y="197699"/>
            <a:ext cx="10515600" cy="1325563"/>
          </a:xfrm>
          <a:solidFill>
            <a:schemeClr val="accent6">
              <a:lumMod val="40000"/>
              <a:lumOff val="60000"/>
            </a:schemeClr>
          </a:solidFill>
          <a:effectLst>
            <a:glow rad="228600">
              <a:schemeClr val="accent6">
                <a:satMod val="175000"/>
                <a:alpha val="40000"/>
              </a:schemeClr>
            </a:glow>
          </a:effectLst>
        </p:spPr>
        <p:txBody>
          <a:bodyPr>
            <a:normAutofit/>
          </a:bodyPr>
          <a:lstStyle/>
          <a:p>
            <a:r>
              <a:rPr lang="en-US" sz="3200" dirty="0">
                <a:latin typeface="+mn-lt"/>
              </a:rPr>
              <a:t>    </a:t>
            </a:r>
            <a:r>
              <a:rPr lang="en-US" sz="3000" dirty="0">
                <a:solidFill>
                  <a:schemeClr val="accent5">
                    <a:lumMod val="50000"/>
                  </a:schemeClr>
                </a:solidFill>
                <a:latin typeface="+mn-lt"/>
              </a:rPr>
              <a:t>Financial Statements Definition…..</a:t>
            </a:r>
            <a:endParaRPr lang="en-IN" sz="3000" dirty="0">
              <a:solidFill>
                <a:schemeClr val="accent5">
                  <a:lumMod val="50000"/>
                </a:schemeClr>
              </a:solidFill>
              <a:latin typeface="+mn-lt"/>
            </a:endParaRPr>
          </a:p>
        </p:txBody>
      </p:sp>
      <p:sp>
        <p:nvSpPr>
          <p:cNvPr id="3" name="Content Placeholder 2">
            <a:extLst>
              <a:ext uri="{FF2B5EF4-FFF2-40B4-BE49-F238E27FC236}">
                <a16:creationId xmlns:a16="http://schemas.microsoft.com/office/drawing/2014/main" id="{87EA56CA-F6DD-41B8-949B-9B7281978C3F}"/>
              </a:ext>
            </a:extLst>
          </p:cNvPr>
          <p:cNvSpPr>
            <a:spLocks noGrp="1"/>
          </p:cNvSpPr>
          <p:nvPr>
            <p:ph idx="1"/>
          </p:nvPr>
        </p:nvSpPr>
        <p:spPr>
          <a:xfrm>
            <a:off x="838200" y="1825625"/>
            <a:ext cx="10515600" cy="3982747"/>
          </a:xfrm>
          <a:solidFill>
            <a:schemeClr val="accent6">
              <a:lumMod val="40000"/>
              <a:lumOff val="60000"/>
            </a:schemeClr>
          </a:solidFill>
        </p:spPr>
        <p:txBody>
          <a:bodyPr>
            <a:normAutofit/>
          </a:bodyPr>
          <a:lstStyle/>
          <a:p>
            <a:pPr marL="0" indent="0">
              <a:buNone/>
            </a:pPr>
            <a:r>
              <a:rPr lang="en-US" sz="2000" b="1" u="sng" dirty="0">
                <a:solidFill>
                  <a:schemeClr val="accent5">
                    <a:lumMod val="50000"/>
                  </a:schemeClr>
                </a:solidFill>
              </a:rPr>
              <a:t>   One should first understand “What are Financial statements?”</a:t>
            </a:r>
          </a:p>
          <a:p>
            <a:pPr marL="0" indent="0">
              <a:buNone/>
            </a:pPr>
            <a:r>
              <a:rPr lang="en-IN" dirty="0">
                <a:solidFill>
                  <a:schemeClr val="accent5">
                    <a:lumMod val="50000"/>
                  </a:schemeClr>
                </a:solidFill>
              </a:rPr>
              <a:t>  </a:t>
            </a:r>
            <a:r>
              <a:rPr lang="en-IN" sz="2400" dirty="0">
                <a:solidFill>
                  <a:schemeClr val="accent5">
                    <a:lumMod val="50000"/>
                  </a:schemeClr>
                </a:solidFill>
              </a:rPr>
              <a:t>Definition:</a:t>
            </a:r>
          </a:p>
          <a:p>
            <a:pPr>
              <a:buFont typeface="Wingdings" panose="05000000000000000000" pitchFamily="2" charset="2"/>
              <a:buChar char="v"/>
            </a:pPr>
            <a:r>
              <a:rPr lang="en-IN" sz="2000" dirty="0">
                <a:solidFill>
                  <a:schemeClr val="accent5">
                    <a:lumMod val="50000"/>
                  </a:schemeClr>
                </a:solidFill>
              </a:rPr>
              <a:t>Financial statements are those that are drawn to show the organisations’ activity and reflect the activities and financial position of an entity.</a:t>
            </a:r>
          </a:p>
          <a:p>
            <a:pPr>
              <a:buFont typeface="Wingdings" panose="05000000000000000000" pitchFamily="2" charset="2"/>
              <a:buChar char="v"/>
            </a:pPr>
            <a:r>
              <a:rPr lang="en-IN" sz="2000" dirty="0">
                <a:solidFill>
                  <a:schemeClr val="accent5">
                    <a:lumMod val="50000"/>
                  </a:schemeClr>
                </a:solidFill>
              </a:rPr>
              <a:t>They are –The profit &amp; Loss account, Balance Sheet, Cash flow statements and Statement of shareholders’ equity.</a:t>
            </a:r>
          </a:p>
          <a:p>
            <a:pPr>
              <a:buFont typeface="Wingdings" panose="05000000000000000000" pitchFamily="2" charset="2"/>
              <a:buChar char="v"/>
            </a:pPr>
            <a:r>
              <a:rPr lang="en-IN" sz="2000" dirty="0">
                <a:solidFill>
                  <a:schemeClr val="accent5">
                    <a:lumMod val="50000"/>
                  </a:schemeClr>
                </a:solidFill>
              </a:rPr>
              <a:t>The financial statements are drawn up through several types of journal entries, cash and bank transactions with supporting external evidence.</a:t>
            </a:r>
          </a:p>
          <a:p>
            <a:pPr>
              <a:buFont typeface="Wingdings" panose="05000000000000000000" pitchFamily="2" charset="2"/>
              <a:buChar char="v"/>
            </a:pPr>
            <a:r>
              <a:rPr lang="en-IN" sz="2000" dirty="0">
                <a:solidFill>
                  <a:schemeClr val="accent5">
                    <a:lumMod val="50000"/>
                  </a:schemeClr>
                </a:solidFill>
              </a:rPr>
              <a:t> These financial statements are used by Management, shareholders, Government, Tax authorities, Banks, Stock exchanges – SEBI, and various external agencies etc</a:t>
            </a:r>
            <a:r>
              <a:rPr lang="en-IN" sz="2400" dirty="0">
                <a:solidFill>
                  <a:schemeClr val="accent5">
                    <a:lumMod val="50000"/>
                  </a:schemeClr>
                </a:solidFill>
              </a:rPr>
              <a:t>.</a:t>
            </a:r>
          </a:p>
        </p:txBody>
      </p:sp>
      <p:sp>
        <p:nvSpPr>
          <p:cNvPr id="5" name="Title 1">
            <a:extLst>
              <a:ext uri="{FF2B5EF4-FFF2-40B4-BE49-F238E27FC236}">
                <a16:creationId xmlns:a16="http://schemas.microsoft.com/office/drawing/2014/main" id="{EEF8E762-29A0-4318-8C75-9CC44F9FA161}"/>
              </a:ext>
            </a:extLst>
          </p:cNvPr>
          <p:cNvSpPr txBox="1">
            <a:spLocks/>
          </p:cNvSpPr>
          <p:nvPr/>
        </p:nvSpPr>
        <p:spPr>
          <a:xfrm>
            <a:off x="3457574" y="-2192338"/>
            <a:ext cx="10515600" cy="1325563"/>
          </a:xfrm>
          <a:prstGeom prst="rect">
            <a:avLst/>
          </a:prstGeom>
          <a:solidFill>
            <a:schemeClr val="accent6">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a:latin typeface="+mn-lt"/>
              </a:rPr>
              <a:t>    </a:t>
            </a:r>
            <a:r>
              <a:rPr lang="en-US" sz="3000">
                <a:solidFill>
                  <a:schemeClr val="accent5">
                    <a:lumMod val="50000"/>
                  </a:schemeClr>
                </a:solidFill>
                <a:latin typeface="+mn-lt"/>
              </a:rPr>
              <a:t>Financial Statements Definition…..</a:t>
            </a:r>
            <a:endParaRPr lang="en-IN" sz="3000" dirty="0">
              <a:solidFill>
                <a:schemeClr val="accent5">
                  <a:lumMod val="50000"/>
                </a:schemeClr>
              </a:solidFill>
              <a:latin typeface="+mn-lt"/>
            </a:endParaRPr>
          </a:p>
        </p:txBody>
      </p:sp>
      <p:pic>
        <p:nvPicPr>
          <p:cNvPr id="6" name="Picture 2" descr="Types of Fraud in Business - Mark S. Gottlieb">
            <a:extLst>
              <a:ext uri="{FF2B5EF4-FFF2-40B4-BE49-F238E27FC236}">
                <a16:creationId xmlns:a16="http://schemas.microsoft.com/office/drawing/2014/main" id="{AE770F4A-0CD6-4007-A734-5243E7374E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5687" y="321972"/>
            <a:ext cx="2619375" cy="10947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836324"/>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29BF2-A57B-4E88-8C4A-8DE2C75DC4DB}"/>
              </a:ext>
            </a:extLst>
          </p:cNvPr>
          <p:cNvSpPr>
            <a:spLocks noGrp="1"/>
          </p:cNvSpPr>
          <p:nvPr>
            <p:ph type="title"/>
          </p:nvPr>
        </p:nvSpPr>
        <p:spPr>
          <a:xfrm>
            <a:off x="838200" y="463826"/>
            <a:ext cx="10515600" cy="1325563"/>
          </a:xfrm>
          <a:solidFill>
            <a:schemeClr val="accent6">
              <a:lumMod val="40000"/>
              <a:lumOff val="60000"/>
            </a:schemeClr>
          </a:solidFill>
          <a:effectLst>
            <a:glow rad="228600">
              <a:schemeClr val="accent6">
                <a:satMod val="175000"/>
                <a:alpha val="40000"/>
              </a:schemeClr>
            </a:glow>
          </a:effectLst>
        </p:spPr>
        <p:txBody>
          <a:bodyPr>
            <a:normAutofit/>
          </a:bodyPr>
          <a:lstStyle/>
          <a:p>
            <a:r>
              <a:rPr lang="en-US" sz="3000" dirty="0">
                <a:solidFill>
                  <a:schemeClr val="accent5">
                    <a:lumMod val="50000"/>
                  </a:schemeClr>
                </a:solidFill>
                <a:latin typeface="+mn-lt"/>
              </a:rPr>
              <a:t>Four Important Elements-of Financial Frauds………</a:t>
            </a:r>
            <a:endParaRPr lang="en-IN" sz="3000" dirty="0">
              <a:solidFill>
                <a:schemeClr val="accent5">
                  <a:lumMod val="50000"/>
                </a:schemeClr>
              </a:solidFill>
              <a:latin typeface="+mn-lt"/>
            </a:endParaRPr>
          </a:p>
        </p:txBody>
      </p:sp>
      <p:sp>
        <p:nvSpPr>
          <p:cNvPr id="3" name="Content Placeholder 2">
            <a:extLst>
              <a:ext uri="{FF2B5EF4-FFF2-40B4-BE49-F238E27FC236}">
                <a16:creationId xmlns:a16="http://schemas.microsoft.com/office/drawing/2014/main" id="{5B98EDE4-418B-4222-B9CD-4F7FB3F28802}"/>
              </a:ext>
            </a:extLst>
          </p:cNvPr>
          <p:cNvSpPr>
            <a:spLocks noGrp="1"/>
          </p:cNvSpPr>
          <p:nvPr>
            <p:ph idx="1"/>
          </p:nvPr>
        </p:nvSpPr>
        <p:spPr>
          <a:xfrm>
            <a:off x="838200" y="2434107"/>
            <a:ext cx="10515600" cy="2537138"/>
          </a:xfrm>
          <a:solidFill>
            <a:schemeClr val="accent6">
              <a:lumMod val="40000"/>
              <a:lumOff val="60000"/>
            </a:schemeClr>
          </a:solidFill>
        </p:spPr>
        <p:txBody>
          <a:bodyPr>
            <a:normAutofit/>
          </a:bodyPr>
          <a:lstStyle/>
          <a:p>
            <a:pPr>
              <a:buFont typeface="Wingdings" panose="05000000000000000000" pitchFamily="2" charset="2"/>
              <a:buChar char="v"/>
            </a:pPr>
            <a:r>
              <a:rPr lang="en-US" sz="2000" dirty="0">
                <a:solidFill>
                  <a:schemeClr val="accent5">
                    <a:lumMod val="50000"/>
                  </a:schemeClr>
                </a:solidFill>
              </a:rPr>
              <a:t>1. A material false statement</a:t>
            </a:r>
          </a:p>
          <a:p>
            <a:pPr>
              <a:buFont typeface="Wingdings" panose="05000000000000000000" pitchFamily="2" charset="2"/>
              <a:buChar char="v"/>
            </a:pPr>
            <a:r>
              <a:rPr lang="en-US" sz="2000" dirty="0">
                <a:solidFill>
                  <a:schemeClr val="accent5">
                    <a:lumMod val="50000"/>
                  </a:schemeClr>
                </a:solidFill>
              </a:rPr>
              <a:t>2. Knowledge that the statement was false when it was uttered</a:t>
            </a:r>
          </a:p>
          <a:p>
            <a:pPr>
              <a:buFont typeface="Wingdings" panose="05000000000000000000" pitchFamily="2" charset="2"/>
              <a:buChar char="v"/>
            </a:pPr>
            <a:r>
              <a:rPr lang="en-US" sz="2000" dirty="0">
                <a:solidFill>
                  <a:schemeClr val="accent5">
                    <a:lumMod val="50000"/>
                  </a:schemeClr>
                </a:solidFill>
              </a:rPr>
              <a:t>3.Reliance of the victim on the false statement</a:t>
            </a:r>
          </a:p>
          <a:p>
            <a:pPr>
              <a:buFont typeface="Wingdings" panose="05000000000000000000" pitchFamily="2" charset="2"/>
              <a:buChar char="v"/>
            </a:pPr>
            <a:r>
              <a:rPr lang="en-US" sz="2000" dirty="0">
                <a:solidFill>
                  <a:schemeClr val="accent5">
                    <a:lumMod val="50000"/>
                  </a:schemeClr>
                </a:solidFill>
              </a:rPr>
              <a:t>4.Damages resulting from the victim’s reliance on the false statement</a:t>
            </a:r>
          </a:p>
          <a:p>
            <a:pPr marL="0" indent="0">
              <a:buNone/>
            </a:pPr>
            <a:r>
              <a:rPr lang="en-US" sz="2000" dirty="0">
                <a:solidFill>
                  <a:schemeClr val="accent5">
                    <a:lumMod val="50000"/>
                  </a:schemeClr>
                </a:solidFill>
              </a:rPr>
              <a:t>                  </a:t>
            </a:r>
          </a:p>
          <a:p>
            <a:pPr marL="0" indent="0">
              <a:buNone/>
            </a:pPr>
            <a:r>
              <a:rPr lang="en-US" sz="2000" dirty="0">
                <a:solidFill>
                  <a:schemeClr val="accent5">
                    <a:lumMod val="50000"/>
                  </a:schemeClr>
                </a:solidFill>
              </a:rPr>
              <a:t>                             (Ref: Dr. Joseph T Wells-Corporate Fraud Hand Book)</a:t>
            </a:r>
            <a:endParaRPr lang="en-IN" sz="2000" dirty="0">
              <a:solidFill>
                <a:schemeClr val="accent5">
                  <a:lumMod val="50000"/>
                </a:schemeClr>
              </a:solidFill>
            </a:endParaRPr>
          </a:p>
        </p:txBody>
      </p:sp>
      <p:sp>
        <p:nvSpPr>
          <p:cNvPr id="5" name="Title 1">
            <a:extLst>
              <a:ext uri="{FF2B5EF4-FFF2-40B4-BE49-F238E27FC236}">
                <a16:creationId xmlns:a16="http://schemas.microsoft.com/office/drawing/2014/main" id="{1FA51CB5-4943-49F2-BFB9-8D84BF70474D}"/>
              </a:ext>
            </a:extLst>
          </p:cNvPr>
          <p:cNvSpPr txBox="1">
            <a:spLocks/>
          </p:cNvSpPr>
          <p:nvPr/>
        </p:nvSpPr>
        <p:spPr>
          <a:xfrm>
            <a:off x="4107287" y="-1827213"/>
            <a:ext cx="10515600" cy="1325563"/>
          </a:xfrm>
          <a:prstGeom prst="rect">
            <a:avLst/>
          </a:prstGeom>
          <a:solidFill>
            <a:schemeClr val="accent6">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a:solidFill>
                  <a:schemeClr val="accent5">
                    <a:lumMod val="50000"/>
                  </a:schemeClr>
                </a:solidFill>
                <a:latin typeface="+mn-lt"/>
              </a:rPr>
              <a:t>Four Important Elements-of Financial Frauds………</a:t>
            </a:r>
            <a:endParaRPr lang="en-IN" sz="3000" dirty="0">
              <a:solidFill>
                <a:schemeClr val="accent5">
                  <a:lumMod val="50000"/>
                </a:schemeClr>
              </a:solidFill>
              <a:latin typeface="+mn-lt"/>
            </a:endParaRPr>
          </a:p>
        </p:txBody>
      </p:sp>
      <p:pic>
        <p:nvPicPr>
          <p:cNvPr id="6" name="Picture 2" descr="3M Says It Stopped a $14 Billion N95 Fraud">
            <a:extLst>
              <a:ext uri="{FF2B5EF4-FFF2-40B4-BE49-F238E27FC236}">
                <a16:creationId xmlns:a16="http://schemas.microsoft.com/office/drawing/2014/main" id="{DF4CD927-5340-4632-9600-344955C4C4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5948" y="675860"/>
            <a:ext cx="1848827" cy="99391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045391"/>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8F119-822C-4307-91C1-6186B24A3F5E}"/>
              </a:ext>
            </a:extLst>
          </p:cNvPr>
          <p:cNvSpPr>
            <a:spLocks noGrp="1"/>
          </p:cNvSpPr>
          <p:nvPr>
            <p:ph type="title"/>
          </p:nvPr>
        </p:nvSpPr>
        <p:spPr>
          <a:xfrm>
            <a:off x="838200" y="206063"/>
            <a:ext cx="10515600" cy="1484626"/>
          </a:xfrm>
          <a:solidFill>
            <a:schemeClr val="accent6">
              <a:lumMod val="40000"/>
              <a:lumOff val="60000"/>
            </a:schemeClr>
          </a:solidFill>
          <a:effectLst>
            <a:glow rad="228600">
              <a:schemeClr val="accent6">
                <a:satMod val="175000"/>
                <a:alpha val="40000"/>
              </a:schemeClr>
            </a:glow>
          </a:effectLst>
        </p:spPr>
        <p:txBody>
          <a:bodyPr>
            <a:normAutofit/>
          </a:bodyPr>
          <a:lstStyle/>
          <a:p>
            <a:r>
              <a:rPr lang="en-US" sz="3200" dirty="0">
                <a:solidFill>
                  <a:schemeClr val="accent5">
                    <a:lumMod val="50000"/>
                  </a:schemeClr>
                </a:solidFill>
                <a:latin typeface="+mn-lt"/>
              </a:rPr>
              <a:t>    </a:t>
            </a:r>
            <a:r>
              <a:rPr lang="en-US" sz="2400" dirty="0">
                <a:solidFill>
                  <a:schemeClr val="accent5">
                    <a:lumMod val="50000"/>
                  </a:schemeClr>
                </a:solidFill>
                <a:latin typeface="+mn-lt"/>
              </a:rPr>
              <a:t>Different modes of cooking up the Financial statements: </a:t>
            </a:r>
            <a:endParaRPr lang="en-IN" sz="2400" dirty="0">
              <a:solidFill>
                <a:schemeClr val="accent5">
                  <a:lumMod val="50000"/>
                </a:schemeClr>
              </a:solidFill>
              <a:latin typeface="+mn-lt"/>
            </a:endParaRPr>
          </a:p>
        </p:txBody>
      </p:sp>
      <p:sp>
        <p:nvSpPr>
          <p:cNvPr id="3" name="Content Placeholder 2">
            <a:extLst>
              <a:ext uri="{FF2B5EF4-FFF2-40B4-BE49-F238E27FC236}">
                <a16:creationId xmlns:a16="http://schemas.microsoft.com/office/drawing/2014/main" id="{FE867869-B3D6-4199-999E-EFE7D065D716}"/>
              </a:ext>
            </a:extLst>
          </p:cNvPr>
          <p:cNvSpPr>
            <a:spLocks noGrp="1"/>
          </p:cNvSpPr>
          <p:nvPr>
            <p:ph idx="1"/>
          </p:nvPr>
        </p:nvSpPr>
        <p:spPr>
          <a:xfrm>
            <a:off x="838200" y="1825624"/>
            <a:ext cx="10515600" cy="4667251"/>
          </a:xfrm>
          <a:solidFill>
            <a:schemeClr val="accent6">
              <a:lumMod val="40000"/>
              <a:lumOff val="60000"/>
            </a:schemeClr>
          </a:solidFill>
        </p:spPr>
        <p:txBody>
          <a:bodyPr>
            <a:normAutofit lnSpcReduction="10000"/>
          </a:bodyPr>
          <a:lstStyle/>
          <a:p>
            <a:pPr>
              <a:buFont typeface="Wingdings" panose="05000000000000000000" pitchFamily="2" charset="2"/>
              <a:buChar char="ü"/>
            </a:pPr>
            <a:r>
              <a:rPr lang="en-US" sz="2000" dirty="0">
                <a:solidFill>
                  <a:schemeClr val="accent5">
                    <a:lumMod val="50000"/>
                  </a:schemeClr>
                </a:solidFill>
              </a:rPr>
              <a:t>There are several methods of cooking the books and thus create Fraudulent Financial Statements and do window dressing by the management. Employees too misappropriate assets of the company by falsifying books of account and by passing false entries.</a:t>
            </a:r>
          </a:p>
          <a:p>
            <a:pPr>
              <a:buFont typeface="Wingdings" panose="05000000000000000000" pitchFamily="2" charset="2"/>
              <a:buChar char="v"/>
            </a:pPr>
            <a:r>
              <a:rPr lang="en-US" sz="2000" dirty="0">
                <a:solidFill>
                  <a:schemeClr val="accent5">
                    <a:lumMod val="50000"/>
                  </a:schemeClr>
                </a:solidFill>
              </a:rPr>
              <a:t>Some examples are:</a:t>
            </a:r>
          </a:p>
          <a:p>
            <a:pPr>
              <a:buFont typeface="Wingdings" panose="05000000000000000000" pitchFamily="2" charset="2"/>
              <a:buChar char="v"/>
            </a:pPr>
            <a:r>
              <a:rPr lang="en-US" sz="2000" dirty="0">
                <a:solidFill>
                  <a:schemeClr val="accent5">
                    <a:lumMod val="50000"/>
                  </a:schemeClr>
                </a:solidFill>
              </a:rPr>
              <a:t>1.Fictitious revenues &amp; receipts</a:t>
            </a:r>
          </a:p>
          <a:p>
            <a:pPr>
              <a:buFont typeface="Wingdings" panose="05000000000000000000" pitchFamily="2" charset="2"/>
              <a:buChar char="v"/>
            </a:pPr>
            <a:r>
              <a:rPr lang="en-US" sz="2000" dirty="0">
                <a:solidFill>
                  <a:schemeClr val="accent5">
                    <a:lumMod val="50000"/>
                  </a:schemeClr>
                </a:solidFill>
              </a:rPr>
              <a:t>2.Timing schemes-Deferring Revenue or inflating expenses</a:t>
            </a:r>
          </a:p>
          <a:p>
            <a:pPr>
              <a:buFont typeface="Wingdings" panose="05000000000000000000" pitchFamily="2" charset="2"/>
              <a:buChar char="v"/>
            </a:pPr>
            <a:r>
              <a:rPr lang="en-US" sz="2000" dirty="0">
                <a:solidFill>
                  <a:schemeClr val="accent5">
                    <a:lumMod val="50000"/>
                  </a:schemeClr>
                </a:solidFill>
              </a:rPr>
              <a:t>3.Asset valuation schemes</a:t>
            </a:r>
          </a:p>
          <a:p>
            <a:pPr>
              <a:buFont typeface="Wingdings" panose="05000000000000000000" pitchFamily="2" charset="2"/>
              <a:buChar char="v"/>
            </a:pPr>
            <a:r>
              <a:rPr lang="en-US" sz="2000" dirty="0">
                <a:solidFill>
                  <a:schemeClr val="accent5">
                    <a:lumMod val="50000"/>
                  </a:schemeClr>
                </a:solidFill>
              </a:rPr>
              <a:t>4.Underreporting of liabilities or expenses</a:t>
            </a:r>
          </a:p>
          <a:p>
            <a:pPr>
              <a:buFont typeface="Wingdings" panose="05000000000000000000" pitchFamily="2" charset="2"/>
              <a:buChar char="v"/>
            </a:pPr>
            <a:r>
              <a:rPr lang="en-US" sz="2000" dirty="0">
                <a:solidFill>
                  <a:schemeClr val="accent5">
                    <a:lumMod val="50000"/>
                  </a:schemeClr>
                </a:solidFill>
              </a:rPr>
              <a:t>5.Improper Disclosure </a:t>
            </a:r>
          </a:p>
          <a:p>
            <a:pPr>
              <a:buFont typeface="Wingdings" panose="05000000000000000000" pitchFamily="2" charset="2"/>
              <a:buChar char="v"/>
            </a:pPr>
            <a:r>
              <a:rPr lang="en-US" sz="2000" dirty="0">
                <a:solidFill>
                  <a:schemeClr val="accent5">
                    <a:lumMod val="50000"/>
                  </a:schemeClr>
                </a:solidFill>
              </a:rPr>
              <a:t>6. Expense reimbursement schemes</a:t>
            </a:r>
          </a:p>
          <a:p>
            <a:pPr>
              <a:buFont typeface="Wingdings" panose="05000000000000000000" pitchFamily="2" charset="2"/>
              <a:buChar char="v"/>
            </a:pPr>
            <a:r>
              <a:rPr lang="en-US" sz="2000" dirty="0">
                <a:solidFill>
                  <a:schemeClr val="accent5">
                    <a:lumMod val="50000"/>
                  </a:schemeClr>
                </a:solidFill>
              </a:rPr>
              <a:t>7. Assets misuse by employee or employer</a:t>
            </a:r>
          </a:p>
          <a:p>
            <a:pPr>
              <a:buFont typeface="Wingdings" panose="05000000000000000000" pitchFamily="2" charset="2"/>
              <a:buChar char="v"/>
            </a:pPr>
            <a:r>
              <a:rPr lang="en-US" sz="2000" dirty="0">
                <a:solidFill>
                  <a:schemeClr val="accent5">
                    <a:lumMod val="50000"/>
                  </a:schemeClr>
                </a:solidFill>
              </a:rPr>
              <a:t>8. Concealed liabilities</a:t>
            </a:r>
          </a:p>
          <a:p>
            <a:pPr>
              <a:buFont typeface="Wingdings" panose="05000000000000000000" pitchFamily="2" charset="2"/>
              <a:buChar char="v"/>
            </a:pPr>
            <a:r>
              <a:rPr lang="en-US" sz="2000" dirty="0">
                <a:solidFill>
                  <a:schemeClr val="accent5">
                    <a:lumMod val="50000"/>
                  </a:schemeClr>
                </a:solidFill>
              </a:rPr>
              <a:t>9. Bogus claims etc.</a:t>
            </a:r>
          </a:p>
          <a:p>
            <a:pPr>
              <a:buFont typeface="Wingdings" panose="05000000000000000000" pitchFamily="2" charset="2"/>
              <a:buChar char="v"/>
            </a:pPr>
            <a:endParaRPr lang="en-IN" sz="2000" dirty="0">
              <a:solidFill>
                <a:schemeClr val="accent5">
                  <a:lumMod val="50000"/>
                </a:schemeClr>
              </a:solidFill>
            </a:endParaRPr>
          </a:p>
        </p:txBody>
      </p:sp>
      <p:pic>
        <p:nvPicPr>
          <p:cNvPr id="4098" name="Picture 2" descr="Cooking the books By toons | Business Cartoon | TOONPOOL">
            <a:extLst>
              <a:ext uri="{FF2B5EF4-FFF2-40B4-BE49-F238E27FC236}">
                <a16:creationId xmlns:a16="http://schemas.microsoft.com/office/drawing/2014/main" id="{52FB25E3-22D5-4653-A961-26C12D7622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6104" y="365125"/>
            <a:ext cx="2304571" cy="119321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13187"/>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903D3-C326-443D-A68C-EAC23610D429}"/>
              </a:ext>
            </a:extLst>
          </p:cNvPr>
          <p:cNvSpPr>
            <a:spLocks noGrp="1"/>
          </p:cNvSpPr>
          <p:nvPr>
            <p:ph type="title"/>
          </p:nvPr>
        </p:nvSpPr>
        <p:spPr>
          <a:xfrm>
            <a:off x="953037" y="228973"/>
            <a:ext cx="10251583" cy="1161945"/>
          </a:xfrm>
          <a:solidFill>
            <a:schemeClr val="accent6">
              <a:lumMod val="40000"/>
              <a:lumOff val="60000"/>
            </a:schemeClr>
          </a:solidFill>
          <a:effectLst>
            <a:glow rad="228600">
              <a:schemeClr val="accent6">
                <a:satMod val="175000"/>
                <a:alpha val="40000"/>
              </a:schemeClr>
            </a:glow>
          </a:effectLst>
        </p:spPr>
        <p:txBody>
          <a:bodyPr>
            <a:normAutofit/>
          </a:bodyPr>
          <a:lstStyle/>
          <a:p>
            <a:r>
              <a:rPr lang="en-US" sz="3200" dirty="0">
                <a:solidFill>
                  <a:schemeClr val="accent5">
                    <a:lumMod val="50000"/>
                  </a:schemeClr>
                </a:solidFill>
              </a:rPr>
              <a:t>     </a:t>
            </a:r>
            <a:r>
              <a:rPr lang="en-US" sz="3000" dirty="0">
                <a:solidFill>
                  <a:schemeClr val="accent5">
                    <a:lumMod val="50000"/>
                  </a:schemeClr>
                </a:solidFill>
                <a:latin typeface="+mn-lt"/>
              </a:rPr>
              <a:t>Skimming &amp; Cash Larceny  </a:t>
            </a:r>
            <a:endParaRPr lang="en-IN" sz="3000" dirty="0">
              <a:solidFill>
                <a:schemeClr val="accent5">
                  <a:lumMod val="50000"/>
                </a:schemeClr>
              </a:solidFill>
              <a:latin typeface="+mn-lt"/>
            </a:endParaRPr>
          </a:p>
        </p:txBody>
      </p:sp>
      <p:sp>
        <p:nvSpPr>
          <p:cNvPr id="3" name="Content Placeholder 2">
            <a:extLst>
              <a:ext uri="{FF2B5EF4-FFF2-40B4-BE49-F238E27FC236}">
                <a16:creationId xmlns:a16="http://schemas.microsoft.com/office/drawing/2014/main" id="{F0C6F936-86E7-4630-BC13-DE721FF856F6}"/>
              </a:ext>
            </a:extLst>
          </p:cNvPr>
          <p:cNvSpPr>
            <a:spLocks noGrp="1"/>
          </p:cNvSpPr>
          <p:nvPr>
            <p:ph idx="1"/>
          </p:nvPr>
        </p:nvSpPr>
        <p:spPr>
          <a:solidFill>
            <a:schemeClr val="accent6">
              <a:lumMod val="40000"/>
              <a:lumOff val="60000"/>
            </a:schemeClr>
          </a:solidFill>
        </p:spPr>
        <p:txBody>
          <a:bodyPr/>
          <a:lstStyle/>
          <a:p>
            <a:pPr marL="0" indent="0">
              <a:buNone/>
            </a:pPr>
            <a:r>
              <a:rPr lang="en-US" dirty="0"/>
              <a:t>  </a:t>
            </a:r>
            <a:r>
              <a:rPr lang="en-US" sz="2000" b="1" u="sng" dirty="0">
                <a:solidFill>
                  <a:schemeClr val="accent5">
                    <a:lumMod val="50000"/>
                  </a:schemeClr>
                </a:solidFill>
              </a:rPr>
              <a:t>It is relevant to understand these terms :</a:t>
            </a:r>
          </a:p>
          <a:p>
            <a:pPr>
              <a:buFont typeface="Wingdings" panose="05000000000000000000" pitchFamily="2" charset="2"/>
              <a:buChar char="v"/>
            </a:pPr>
            <a:r>
              <a:rPr lang="en-US" dirty="0"/>
              <a:t> </a:t>
            </a:r>
            <a:r>
              <a:rPr lang="en-US" sz="2000" b="1" dirty="0">
                <a:solidFill>
                  <a:schemeClr val="accent5">
                    <a:lumMod val="50000"/>
                  </a:schemeClr>
                </a:solidFill>
              </a:rPr>
              <a:t>Skimming</a:t>
            </a:r>
            <a:r>
              <a:rPr lang="en-US" sz="2000" dirty="0">
                <a:solidFill>
                  <a:schemeClr val="accent5">
                    <a:lumMod val="50000"/>
                  </a:schemeClr>
                </a:solidFill>
              </a:rPr>
              <a:t>:</a:t>
            </a:r>
          </a:p>
          <a:p>
            <a:pPr marL="0" indent="0">
              <a:buNone/>
            </a:pPr>
            <a:r>
              <a:rPr lang="en-US" sz="2000" dirty="0">
                <a:solidFill>
                  <a:schemeClr val="accent5">
                    <a:lumMod val="50000"/>
                  </a:schemeClr>
                </a:solidFill>
              </a:rPr>
              <a:t> Is the misappropriation   of cash from a victim entity before the entry is made in the  books of account. Thus initially it is a off book fraud. Normally performed at the employee level, and difficult to detect as subsequently the fraud is covered up by bringing into the books. Happens when there are poor or ineffective internal controls.</a:t>
            </a:r>
          </a:p>
          <a:p>
            <a:pPr>
              <a:buFont typeface="Wingdings" panose="05000000000000000000" pitchFamily="2" charset="2"/>
              <a:buChar char="v"/>
            </a:pPr>
            <a:endParaRPr lang="en-US" sz="2000" dirty="0">
              <a:solidFill>
                <a:schemeClr val="accent5">
                  <a:lumMod val="50000"/>
                </a:schemeClr>
              </a:solidFill>
            </a:endParaRPr>
          </a:p>
          <a:p>
            <a:pPr>
              <a:buFont typeface="Wingdings" panose="05000000000000000000" pitchFamily="2" charset="2"/>
              <a:buChar char="v"/>
            </a:pPr>
            <a:r>
              <a:rPr lang="en-US" sz="2000" b="1" dirty="0">
                <a:solidFill>
                  <a:schemeClr val="accent5">
                    <a:lumMod val="50000"/>
                  </a:schemeClr>
                </a:solidFill>
              </a:rPr>
              <a:t>Larceny :</a:t>
            </a:r>
          </a:p>
          <a:p>
            <a:pPr marL="0" indent="0">
              <a:buNone/>
            </a:pPr>
            <a:r>
              <a:rPr lang="en-US" sz="2000" dirty="0">
                <a:solidFill>
                  <a:schemeClr val="accent5">
                    <a:lumMod val="50000"/>
                  </a:schemeClr>
                </a:solidFill>
              </a:rPr>
              <a:t>Is the act of misappropriating funds  of the employer.&lt;theft, alterations, reversing transactions, false entries in sales and receivables, lapping. etc.</a:t>
            </a:r>
          </a:p>
          <a:p>
            <a:pPr marL="0" indent="0">
              <a:buNone/>
            </a:pPr>
            <a:endParaRPr lang="en-US" dirty="0"/>
          </a:p>
          <a:p>
            <a:endParaRPr lang="en-IN" dirty="0"/>
          </a:p>
        </p:txBody>
      </p:sp>
      <p:pic>
        <p:nvPicPr>
          <p:cNvPr id="5" name="Picture 2" descr="Steve Sorensen: Embezzlement vs. Larceny vs. Skimming">
            <a:extLst>
              <a:ext uri="{FF2B5EF4-FFF2-40B4-BE49-F238E27FC236}">
                <a16:creationId xmlns:a16="http://schemas.microsoft.com/office/drawing/2014/main" id="{BF56351F-8C56-4AFF-ABD5-3E7EBB5E6D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38444"/>
            <a:ext cx="3812147" cy="91080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762506"/>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007DC-0BCD-4184-B4C8-C51AB68A925A}"/>
              </a:ext>
            </a:extLst>
          </p:cNvPr>
          <p:cNvSpPr>
            <a:spLocks noGrp="1"/>
          </p:cNvSpPr>
          <p:nvPr>
            <p:ph type="title"/>
          </p:nvPr>
        </p:nvSpPr>
        <p:spPr>
          <a:solidFill>
            <a:schemeClr val="accent6">
              <a:lumMod val="40000"/>
              <a:lumOff val="60000"/>
            </a:schemeClr>
          </a:solidFill>
          <a:effectLst>
            <a:glow rad="228600">
              <a:schemeClr val="accent6">
                <a:satMod val="175000"/>
                <a:alpha val="40000"/>
              </a:schemeClr>
            </a:glow>
          </a:effectLst>
        </p:spPr>
        <p:txBody>
          <a:bodyPr>
            <a:normAutofit/>
          </a:bodyPr>
          <a:lstStyle/>
          <a:p>
            <a:r>
              <a:rPr lang="en-US" sz="3000" dirty="0">
                <a:solidFill>
                  <a:schemeClr val="accent5">
                    <a:lumMod val="50000"/>
                  </a:schemeClr>
                </a:solidFill>
                <a:latin typeface="+mn-lt"/>
              </a:rPr>
              <a:t> Major Financial Statements Frauds: </a:t>
            </a:r>
            <a:endParaRPr lang="en-IN" sz="3000" dirty="0">
              <a:solidFill>
                <a:schemeClr val="accent5">
                  <a:lumMod val="50000"/>
                </a:schemeClr>
              </a:solidFill>
              <a:latin typeface="+mn-lt"/>
            </a:endParaRPr>
          </a:p>
        </p:txBody>
      </p:sp>
      <p:sp>
        <p:nvSpPr>
          <p:cNvPr id="3" name="Content Placeholder 2">
            <a:extLst>
              <a:ext uri="{FF2B5EF4-FFF2-40B4-BE49-F238E27FC236}">
                <a16:creationId xmlns:a16="http://schemas.microsoft.com/office/drawing/2014/main" id="{66095643-78B4-458B-B3F9-D8149E5BAA6C}"/>
              </a:ext>
            </a:extLst>
          </p:cNvPr>
          <p:cNvSpPr>
            <a:spLocks noGrp="1"/>
          </p:cNvSpPr>
          <p:nvPr>
            <p:ph idx="1"/>
          </p:nvPr>
        </p:nvSpPr>
        <p:spPr>
          <a:solidFill>
            <a:schemeClr val="accent6">
              <a:lumMod val="40000"/>
              <a:lumOff val="60000"/>
            </a:schemeClr>
          </a:solidFill>
        </p:spPr>
        <p:txBody>
          <a:bodyPr>
            <a:normAutofit fontScale="85000" lnSpcReduction="20000"/>
          </a:bodyPr>
          <a:lstStyle/>
          <a:p>
            <a:pPr>
              <a:buFont typeface="Wingdings" panose="05000000000000000000" pitchFamily="2" charset="2"/>
              <a:buChar char="v"/>
            </a:pPr>
            <a:r>
              <a:rPr lang="en-US" dirty="0">
                <a:solidFill>
                  <a:schemeClr val="accent5">
                    <a:lumMod val="50000"/>
                  </a:schemeClr>
                </a:solidFill>
              </a:rPr>
              <a:t>1.Enron</a:t>
            </a:r>
          </a:p>
          <a:p>
            <a:pPr>
              <a:buFont typeface="Wingdings" panose="05000000000000000000" pitchFamily="2" charset="2"/>
              <a:buChar char="v"/>
            </a:pPr>
            <a:r>
              <a:rPr lang="en-US" dirty="0">
                <a:solidFill>
                  <a:schemeClr val="accent5">
                    <a:lumMod val="50000"/>
                  </a:schemeClr>
                </a:solidFill>
              </a:rPr>
              <a:t>2. World Com</a:t>
            </a:r>
          </a:p>
          <a:p>
            <a:pPr>
              <a:buFont typeface="Wingdings" panose="05000000000000000000" pitchFamily="2" charset="2"/>
              <a:buChar char="v"/>
            </a:pPr>
            <a:r>
              <a:rPr lang="en-US" dirty="0">
                <a:solidFill>
                  <a:schemeClr val="accent5">
                    <a:lumMod val="50000"/>
                  </a:schemeClr>
                </a:solidFill>
              </a:rPr>
              <a:t>3.Tyco</a:t>
            </a:r>
          </a:p>
          <a:p>
            <a:pPr>
              <a:buFont typeface="Wingdings" panose="05000000000000000000" pitchFamily="2" charset="2"/>
              <a:buChar char="v"/>
            </a:pPr>
            <a:r>
              <a:rPr lang="en-US" dirty="0">
                <a:solidFill>
                  <a:schemeClr val="accent5">
                    <a:lumMod val="50000"/>
                  </a:schemeClr>
                </a:solidFill>
              </a:rPr>
              <a:t>4.Satyam Computers</a:t>
            </a:r>
          </a:p>
          <a:p>
            <a:pPr>
              <a:buFont typeface="Wingdings" panose="05000000000000000000" pitchFamily="2" charset="2"/>
              <a:buChar char="v"/>
            </a:pPr>
            <a:r>
              <a:rPr lang="en-US" dirty="0">
                <a:solidFill>
                  <a:schemeClr val="accent5">
                    <a:lumMod val="50000"/>
                  </a:schemeClr>
                </a:solidFill>
              </a:rPr>
              <a:t>5. Toshiba</a:t>
            </a:r>
          </a:p>
          <a:p>
            <a:pPr>
              <a:buFont typeface="Wingdings" panose="05000000000000000000" pitchFamily="2" charset="2"/>
              <a:buChar char="v"/>
            </a:pPr>
            <a:r>
              <a:rPr lang="en-US" dirty="0">
                <a:solidFill>
                  <a:schemeClr val="accent5">
                    <a:lumMod val="50000"/>
                  </a:schemeClr>
                </a:solidFill>
              </a:rPr>
              <a:t>6.HealthSouth Fraud</a:t>
            </a:r>
          </a:p>
          <a:p>
            <a:pPr>
              <a:buFont typeface="Wingdings" panose="05000000000000000000" pitchFamily="2" charset="2"/>
              <a:buChar char="v"/>
            </a:pPr>
            <a:r>
              <a:rPr lang="en-US" dirty="0">
                <a:solidFill>
                  <a:schemeClr val="accent5">
                    <a:lumMod val="50000"/>
                  </a:schemeClr>
                </a:solidFill>
              </a:rPr>
              <a:t>7.Bernie L Madoff</a:t>
            </a:r>
          </a:p>
          <a:p>
            <a:pPr>
              <a:buFont typeface="Wingdings" panose="05000000000000000000" pitchFamily="2" charset="2"/>
              <a:buChar char="v"/>
            </a:pPr>
            <a:r>
              <a:rPr lang="en-US" dirty="0">
                <a:solidFill>
                  <a:schemeClr val="accent5">
                    <a:lumMod val="50000"/>
                  </a:schemeClr>
                </a:solidFill>
              </a:rPr>
              <a:t>8.Parmalat</a:t>
            </a:r>
          </a:p>
          <a:p>
            <a:pPr>
              <a:buFont typeface="Wingdings" panose="05000000000000000000" pitchFamily="2" charset="2"/>
              <a:buChar char="v"/>
            </a:pPr>
            <a:r>
              <a:rPr lang="en-US" dirty="0">
                <a:solidFill>
                  <a:schemeClr val="accent5">
                    <a:lumMod val="50000"/>
                  </a:schemeClr>
                </a:solidFill>
              </a:rPr>
              <a:t>9.Banco Intercontinental Baninter</a:t>
            </a:r>
          </a:p>
          <a:p>
            <a:pPr>
              <a:buFont typeface="Wingdings" panose="05000000000000000000" pitchFamily="2" charset="2"/>
              <a:buChar char="v"/>
            </a:pPr>
            <a:r>
              <a:rPr lang="en-US" dirty="0">
                <a:solidFill>
                  <a:schemeClr val="accent5">
                    <a:lumMod val="50000"/>
                  </a:schemeClr>
                </a:solidFill>
              </a:rPr>
              <a:t>10.HIH Insurance</a:t>
            </a:r>
          </a:p>
          <a:p>
            <a:pPr>
              <a:buFont typeface="Wingdings" panose="05000000000000000000" pitchFamily="2" charset="2"/>
              <a:buChar char="v"/>
            </a:pPr>
            <a:r>
              <a:rPr lang="en-US" dirty="0">
                <a:solidFill>
                  <a:schemeClr val="accent5">
                    <a:lumMod val="50000"/>
                  </a:schemeClr>
                </a:solidFill>
              </a:rPr>
              <a:t>11.PNB Fraud</a:t>
            </a:r>
            <a:endParaRPr lang="en-IN" dirty="0">
              <a:solidFill>
                <a:schemeClr val="accent5">
                  <a:lumMod val="50000"/>
                </a:schemeClr>
              </a:solidFill>
            </a:endParaRPr>
          </a:p>
        </p:txBody>
      </p:sp>
      <p:pic>
        <p:nvPicPr>
          <p:cNvPr id="5" name="Picture 2" descr="Biggest Corporate Scandals in History Documentary - YouTube">
            <a:extLst>
              <a:ext uri="{FF2B5EF4-FFF2-40B4-BE49-F238E27FC236}">
                <a16:creationId xmlns:a16="http://schemas.microsoft.com/office/drawing/2014/main" id="{A8918152-5091-4DDB-978F-8E0CAF85C3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1572" y="489397"/>
            <a:ext cx="2356834" cy="10818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53722"/>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6120</TotalTime>
  <Words>1582</Words>
  <Application>Microsoft Office PowerPoint</Application>
  <PresentationFormat>Widescreen</PresentationFormat>
  <Paragraphs>136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Lucida Calligraphy</vt:lpstr>
      <vt:lpstr>Wingdings</vt:lpstr>
      <vt:lpstr>Office Theme</vt:lpstr>
      <vt:lpstr>PART-II Lessons on Fraud Awareness</vt:lpstr>
      <vt:lpstr>                                             PART-II-         Fraudulent Financial Statements</vt:lpstr>
      <vt:lpstr>Frauds    are Global Phenomena and any smart person with an understanding of  basics of business &amp; Terminology can commit.   Fraud is not Rocket science !!</vt:lpstr>
      <vt:lpstr> Fraudulent Financial Statements</vt:lpstr>
      <vt:lpstr>    Financial Statements Definition…..</vt:lpstr>
      <vt:lpstr>Four Important Elements-of Financial Frauds………</vt:lpstr>
      <vt:lpstr>    Different modes of cooking up the Financial statements: </vt:lpstr>
      <vt:lpstr>     Skimming &amp; Cash Larceny  </vt:lpstr>
      <vt:lpstr> Major Financial Statements Frauds: </vt:lpstr>
      <vt:lpstr>Brief Case study of Financial Frauds:</vt:lpstr>
      <vt:lpstr>Enron- Energy, commodities&amp; Services</vt:lpstr>
      <vt:lpstr>WorldCom. Telecommunications </vt:lpstr>
      <vt:lpstr>Satyam computers: Fudging Books  </vt:lpstr>
      <vt:lpstr>Punjab National Bank Fraud:</vt:lpstr>
      <vt:lpstr>Toshiba scandal- Diversified electronic products… Cooking of books to cover losses &amp; show profits. </vt:lpstr>
      <vt:lpstr>Red Flags- &lt;Indicators of a possible fraud&gt;</vt:lpstr>
      <vt:lpstr>                          End of part Two-               Financial Statements Frauds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on Fraud awareness-PART-II</dc:title>
  <dc:creator>Kolluru Rao</dc:creator>
  <cp:lastModifiedBy>Kolluru Rao</cp:lastModifiedBy>
  <cp:revision>118</cp:revision>
  <dcterms:created xsi:type="dcterms:W3CDTF">2020-07-09T14:12:06Z</dcterms:created>
  <dcterms:modified xsi:type="dcterms:W3CDTF">2020-07-21T07:32:02Z</dcterms:modified>
</cp:coreProperties>
</file>