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79" r:id="rId5"/>
    <p:sldId id="258" r:id="rId6"/>
    <p:sldId id="260" r:id="rId7"/>
    <p:sldId id="277" r:id="rId8"/>
    <p:sldId id="259" r:id="rId9"/>
    <p:sldId id="261" r:id="rId10"/>
    <p:sldId id="262" r:id="rId11"/>
    <p:sldId id="263" r:id="rId12"/>
    <p:sldId id="264" r:id="rId13"/>
    <p:sldId id="265" r:id="rId14"/>
    <p:sldId id="266" r:id="rId15"/>
    <p:sldId id="267"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24" autoAdjust="0"/>
    <p:restoredTop sz="94660"/>
  </p:normalViewPr>
  <p:slideViewPr>
    <p:cSldViewPr snapToGrid="0">
      <p:cViewPr varScale="1">
        <p:scale>
          <a:sx n="74" d="100"/>
          <a:sy n="74" d="100"/>
        </p:scale>
        <p:origin x="4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55705-D9AF-4334-BB4E-C06E8201AF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37AD601-032B-4A38-9977-DA50CA4E0C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2D9A618-D366-420F-8BBE-1BD460679FD2}"/>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2B1E2BBE-A72C-4B26-A903-48911615670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7D04857-E825-4C71-B754-31427D0EFA06}"/>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3838963395"/>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0792F-5786-4196-82EE-D60B1E00DF8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A88DDA1-EA00-4359-BD0A-7447CEFBA6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ED5C18C-1096-438E-B39B-F097D6C35801}"/>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3069F86E-B576-4E4A-BACC-F727746FA7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711F61-9C02-470A-9F85-EE3E33EE3BD2}"/>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2072799203"/>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DE9A87-ABA8-4955-8B8D-F7FD1C42D2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0BA2C80-C697-4AA0-BB2B-8F227C8DD8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2083D4-465D-42B5-9D02-E281576C27D3}"/>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9BF5BDDE-8567-45F1-BAA6-AF69EE2BE5E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DD2E271-EF61-4C1B-A43D-1BBDB3020080}"/>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345960570"/>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AD93-A660-4F4C-9DFB-407040BBB9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26659EA-F417-4679-AC07-4B9019B735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BF9A87C-B121-4BB9-8D11-D5F477894A5E}"/>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97FA1AE1-0775-40BC-B0EB-52050E9249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75B0B1-8937-44CE-89F6-7551E2F4C6D8}"/>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1079424003"/>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EB3DD-0E6C-40E8-ABD5-16717AA1B7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B80648C-55A9-46DD-85A4-B5D3262F1A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33F696-6DBB-44C0-86C4-F1A65A8D96ED}"/>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91AB26AB-5FFB-4B4B-AA98-D02E2062E6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000C87-5983-4569-AA50-75069EF5F8A2}"/>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2118091689"/>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56C9-6293-44D8-8212-B585C13472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EE9261-6384-4A37-BB53-FFDCCF0D9A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DC9E6B1-58EE-4633-8EE5-E8437B54AD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23529B1-B1D4-4F02-95AD-DFE325BC344C}"/>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6" name="Footer Placeholder 5">
            <a:extLst>
              <a:ext uri="{FF2B5EF4-FFF2-40B4-BE49-F238E27FC236}">
                <a16:creationId xmlns:a16="http://schemas.microsoft.com/office/drawing/2014/main" id="{A5D7F65D-EBC0-4AEB-94F2-A36E1307D7A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C3BFC7D-9E2E-41D6-A53C-EFEF6413B935}"/>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78645142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EF020-2469-4947-88A2-483EEDE35B5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EA659E-F1D4-4ABC-815F-ABFB93BC48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CE25DF-5C21-47DF-B9A2-5AC69B886C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30B79BE-C07C-4C01-BEC6-895252E0FE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E07022-4A56-42A6-9779-F4B16F3DE8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E335B34-9B15-4D4F-B50E-AF227D6AABF4}"/>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8" name="Footer Placeholder 7">
            <a:extLst>
              <a:ext uri="{FF2B5EF4-FFF2-40B4-BE49-F238E27FC236}">
                <a16:creationId xmlns:a16="http://schemas.microsoft.com/office/drawing/2014/main" id="{C4398AA0-46E8-4656-9853-0D8B3B41962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54743DF-9982-48EB-93BD-E1D8CAD98539}"/>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187501045"/>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3C8E-4CFF-4E03-906B-246630BEFE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F75A6FA-C387-463B-B938-D18B5A0DB9AD}"/>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4" name="Footer Placeholder 3">
            <a:extLst>
              <a:ext uri="{FF2B5EF4-FFF2-40B4-BE49-F238E27FC236}">
                <a16:creationId xmlns:a16="http://schemas.microsoft.com/office/drawing/2014/main" id="{055BA731-ACBD-4CA4-90D1-017E173D82D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CCA542D-A802-4BE9-A064-EDBB3C518171}"/>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248844994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ADD586-A81B-4765-AC74-244D8A44131B}"/>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3" name="Footer Placeholder 2">
            <a:extLst>
              <a:ext uri="{FF2B5EF4-FFF2-40B4-BE49-F238E27FC236}">
                <a16:creationId xmlns:a16="http://schemas.microsoft.com/office/drawing/2014/main" id="{20A511E5-E633-4FB6-8993-E7F216A3030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35B362D-B776-4D65-94D9-D26D3AC4776D}"/>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3388400458"/>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4C9E-4782-4A3C-B005-E06A86828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5CE2360-757C-4269-AE01-14DB36B89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433CDF1-6FED-487E-9EEF-0D5320C37A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CC561-AD71-43F5-8C09-8605777ADD84}"/>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6" name="Footer Placeholder 5">
            <a:extLst>
              <a:ext uri="{FF2B5EF4-FFF2-40B4-BE49-F238E27FC236}">
                <a16:creationId xmlns:a16="http://schemas.microsoft.com/office/drawing/2014/main" id="{B1BEFF50-C08E-41BF-B800-95C04D00232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153C5-D0EE-49B8-84BA-A682B6257C8E}"/>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3898766864"/>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F6B02-1C12-4EA8-B7A9-E9334B5F1D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3053EA1-D6AA-4D8B-9E79-992C8545E2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2A07B5A-668A-42FD-8283-19CF03065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95DEA-86BF-4DCD-8336-DD68D5BFF9DD}"/>
              </a:ext>
            </a:extLst>
          </p:cNvPr>
          <p:cNvSpPr>
            <a:spLocks noGrp="1"/>
          </p:cNvSpPr>
          <p:nvPr>
            <p:ph type="dt" sz="half" idx="10"/>
          </p:nvPr>
        </p:nvSpPr>
        <p:spPr/>
        <p:txBody>
          <a:bodyPr/>
          <a:lstStyle/>
          <a:p>
            <a:fld id="{BD143AD1-1553-41D8-9FE3-E78C23129AEE}" type="datetimeFigureOut">
              <a:rPr lang="en-IN" smtClean="0"/>
              <a:t>24-08-2020</a:t>
            </a:fld>
            <a:endParaRPr lang="en-IN"/>
          </a:p>
        </p:txBody>
      </p:sp>
      <p:sp>
        <p:nvSpPr>
          <p:cNvPr id="6" name="Footer Placeholder 5">
            <a:extLst>
              <a:ext uri="{FF2B5EF4-FFF2-40B4-BE49-F238E27FC236}">
                <a16:creationId xmlns:a16="http://schemas.microsoft.com/office/drawing/2014/main" id="{E1FD1376-8CAD-44B5-8EDC-53E9A7A2FB0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BE19051-0481-4CCA-B2EF-B83D0D98A9C6}"/>
              </a:ext>
            </a:extLst>
          </p:cNvPr>
          <p:cNvSpPr>
            <a:spLocks noGrp="1"/>
          </p:cNvSpPr>
          <p:nvPr>
            <p:ph type="sldNum" sz="quarter" idx="12"/>
          </p:nvPr>
        </p:nvSpPr>
        <p:spPr/>
        <p:txBody>
          <a:bodyPr/>
          <a:lstStyle/>
          <a:p>
            <a:fld id="{04601421-60E3-4569-A521-463A7DCE449E}" type="slidenum">
              <a:rPr lang="en-IN" smtClean="0"/>
              <a:t>‹#›</a:t>
            </a:fld>
            <a:endParaRPr lang="en-IN"/>
          </a:p>
        </p:txBody>
      </p:sp>
    </p:spTree>
    <p:extLst>
      <p:ext uri="{BB962C8B-B14F-4D97-AF65-F5344CB8AC3E}">
        <p14:creationId xmlns:p14="http://schemas.microsoft.com/office/powerpoint/2010/main" val="1264139737"/>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261D34-57FD-49FB-AD25-4821D89F39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69CA437-55BE-43CE-92CE-ED663EEE46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775754D-87C5-4D72-BF0D-0C392F9E35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43AD1-1553-41D8-9FE3-E78C23129AEE}" type="datetimeFigureOut">
              <a:rPr lang="en-IN" smtClean="0"/>
              <a:t>24-08-2020</a:t>
            </a:fld>
            <a:endParaRPr lang="en-IN"/>
          </a:p>
        </p:txBody>
      </p:sp>
      <p:sp>
        <p:nvSpPr>
          <p:cNvPr id="5" name="Footer Placeholder 4">
            <a:extLst>
              <a:ext uri="{FF2B5EF4-FFF2-40B4-BE49-F238E27FC236}">
                <a16:creationId xmlns:a16="http://schemas.microsoft.com/office/drawing/2014/main" id="{4E81F484-224C-4D34-BCCB-14D0E96CA1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ECD3889-9F3A-4939-99D7-D9B20EF2C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01421-60E3-4569-A521-463A7DCE449E}" type="slidenum">
              <a:rPr lang="en-IN" smtClean="0"/>
              <a:t>‹#›</a:t>
            </a:fld>
            <a:endParaRPr lang="en-IN"/>
          </a:p>
        </p:txBody>
      </p:sp>
    </p:spTree>
    <p:extLst>
      <p:ext uri="{BB962C8B-B14F-4D97-AF65-F5344CB8AC3E}">
        <p14:creationId xmlns:p14="http://schemas.microsoft.com/office/powerpoint/2010/main" val="496326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audsdetection.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5"/>
            <a:ext cx="10515600" cy="1669737"/>
          </a:xfrm>
          <a:solidFill>
            <a:schemeClr val="tx1"/>
          </a:solidFill>
        </p:spPr>
        <p:txBody>
          <a:bodyPr>
            <a:normAutofit fontScale="90000"/>
          </a:bodyPr>
          <a:lstStyle/>
          <a:p>
            <a:r>
              <a:rPr lang="en-US" sz="3100" dirty="0">
                <a:solidFill>
                  <a:schemeClr val="bg1"/>
                </a:solidFill>
                <a:latin typeface="+mn-lt"/>
              </a:rPr>
              <a:t>              \</a:t>
            </a:r>
            <a:br>
              <a:rPr lang="en-US" sz="3100" dirty="0">
                <a:solidFill>
                  <a:schemeClr val="bg1"/>
                </a:solidFill>
                <a:latin typeface="+mn-lt"/>
              </a:rPr>
            </a:br>
            <a:br>
              <a:rPr lang="en-US" sz="3100" dirty="0">
                <a:solidFill>
                  <a:schemeClr val="bg1"/>
                </a:solidFill>
                <a:latin typeface="+mn-lt"/>
              </a:rPr>
            </a:br>
            <a:r>
              <a:rPr lang="en-US" sz="3100" dirty="0">
                <a:solidFill>
                  <a:schemeClr val="bg1"/>
                </a:solidFill>
                <a:latin typeface="+mn-lt"/>
              </a:rPr>
              <a:t>                        </a:t>
            </a:r>
            <a:r>
              <a:rPr lang="en-US" sz="3600" dirty="0">
                <a:solidFill>
                  <a:schemeClr val="bg1"/>
                </a:solidFill>
                <a:latin typeface="+mn-lt"/>
              </a:rPr>
              <a:t>Lessons on Fraud Awareness – Lesson VI</a:t>
            </a:r>
            <a:br>
              <a:rPr lang="en-US" sz="3600" dirty="0">
                <a:solidFill>
                  <a:schemeClr val="bg1"/>
                </a:solidFill>
                <a:latin typeface="+mn-lt"/>
              </a:rPr>
            </a:br>
            <a:r>
              <a:rPr lang="en-US" sz="3100" dirty="0">
                <a:solidFill>
                  <a:schemeClr val="bg1"/>
                </a:solidFill>
                <a:latin typeface="+mn-lt"/>
              </a:rPr>
              <a:t>                                  </a:t>
            </a:r>
            <a:br>
              <a:rPr lang="en-US" sz="3100" dirty="0">
                <a:solidFill>
                  <a:schemeClr val="bg1"/>
                </a:solidFill>
                <a:latin typeface="+mn-lt"/>
              </a:rPr>
            </a:br>
            <a:r>
              <a:rPr lang="en-US" sz="3100" dirty="0">
                <a:solidFill>
                  <a:schemeClr val="bg1"/>
                </a:solidFill>
                <a:latin typeface="+mn-lt"/>
              </a:rPr>
              <a:t>                                           MONEY LAUNDERING           </a:t>
            </a:r>
            <a:br>
              <a:rPr lang="en-US" sz="3100" dirty="0">
                <a:solidFill>
                  <a:schemeClr val="bg1"/>
                </a:solidFill>
                <a:latin typeface="+mn-lt"/>
              </a:rPr>
            </a:br>
            <a:r>
              <a:rPr lang="en-US" sz="3100" dirty="0">
                <a:solidFill>
                  <a:schemeClr val="bg1"/>
                </a:solidFill>
                <a:latin typeface="+mn-lt"/>
              </a:rPr>
              <a:t>                                              </a:t>
            </a:r>
            <a:br>
              <a:rPr lang="en-US" sz="3100" dirty="0">
                <a:solidFill>
                  <a:schemeClr val="bg1"/>
                </a:solidFill>
                <a:latin typeface="+mn-lt"/>
              </a:rPr>
            </a:br>
            <a:r>
              <a:rPr lang="en-US" sz="3100" dirty="0">
                <a:solidFill>
                  <a:schemeClr val="bg1"/>
                </a:solidFill>
                <a:latin typeface="+mn-lt"/>
              </a:rPr>
              <a:t>                                                </a:t>
            </a:r>
            <a:endParaRPr lang="en-IN" sz="31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2240924"/>
            <a:ext cx="10515600" cy="3936038"/>
          </a:xfrm>
          <a:solidFill>
            <a:schemeClr val="tx1"/>
          </a:solidFill>
        </p:spPr>
        <p:txBody>
          <a:bodyPr>
            <a:normAutofit/>
          </a:bodyPr>
          <a:lstStyle/>
          <a:p>
            <a:pPr marL="0" indent="0">
              <a:buNone/>
            </a:pPr>
            <a:r>
              <a:rPr lang="en-IN" dirty="0">
                <a:solidFill>
                  <a:schemeClr val="accent5">
                    <a:lumMod val="50000"/>
                  </a:schemeClr>
                </a:solidFill>
              </a:rPr>
              <a:t>                                            </a:t>
            </a:r>
          </a:p>
          <a:p>
            <a:pPr marL="0" indent="0">
              <a:buNone/>
            </a:pPr>
            <a:r>
              <a:rPr lang="en-IN" sz="2800" dirty="0">
                <a:solidFill>
                  <a:schemeClr val="accent5">
                    <a:lumMod val="50000"/>
                  </a:schemeClr>
                </a:solidFill>
              </a:rPr>
              <a:t>                                                   </a:t>
            </a:r>
            <a:r>
              <a:rPr lang="en-US" sz="2800" dirty="0">
                <a:solidFill>
                  <a:schemeClr val="bg1"/>
                </a:solidFill>
              </a:rPr>
              <a:t>Author</a:t>
            </a:r>
          </a:p>
          <a:p>
            <a:pPr marL="0" indent="0">
              <a:buNone/>
            </a:pPr>
            <a:r>
              <a:rPr lang="en-US" sz="2800" dirty="0">
                <a:solidFill>
                  <a:schemeClr val="bg1"/>
                </a:solidFill>
              </a:rPr>
              <a:t>                                       Narayanarao Kolluru</a:t>
            </a:r>
          </a:p>
          <a:p>
            <a:pPr marL="0" indent="0">
              <a:buNone/>
            </a:pPr>
            <a:r>
              <a:rPr lang="en-US" sz="2800" dirty="0">
                <a:solidFill>
                  <a:schemeClr val="bg1"/>
                </a:solidFill>
              </a:rPr>
              <a:t>                      </a:t>
            </a:r>
            <a:r>
              <a:rPr lang="en-US" sz="2000" dirty="0">
                <a:solidFill>
                  <a:schemeClr val="bg1"/>
                </a:solidFill>
              </a:rPr>
              <a:t>B .Com ; FCA; CFFE-(IFS-Pune),CFE-(West Virginia university)</a:t>
            </a:r>
          </a:p>
          <a:p>
            <a:pPr marL="0" indent="0">
              <a:buNone/>
            </a:pPr>
            <a:r>
              <a:rPr lang="en-US" sz="2800" dirty="0">
                <a:solidFill>
                  <a:schemeClr val="bg1"/>
                </a:solidFill>
              </a:rPr>
              <a:t>                          </a:t>
            </a:r>
            <a:r>
              <a:rPr lang="en-US" sz="2800" dirty="0">
                <a:solidFill>
                  <a:schemeClr val="bg1"/>
                </a:solidFill>
                <a:hlinkClick r:id="rId2">
                  <a:extLst>
                    <a:ext uri="{A12FA001-AC4F-418D-AE19-62706E023703}">
                      <ahyp:hlinkClr xmlns:ahyp="http://schemas.microsoft.com/office/drawing/2018/hyperlinkcolor" val="tx"/>
                    </a:ext>
                  </a:extLst>
                </a:hlinkClick>
              </a:rPr>
              <a:t>www.fraudsdetection.com</a:t>
            </a:r>
            <a:r>
              <a:rPr lang="en-US" sz="2800" dirty="0">
                <a:solidFill>
                  <a:schemeClr val="bg1"/>
                </a:solidFill>
              </a:rPr>
              <a:t> &amp;  LinkedIn </a:t>
            </a:r>
          </a:p>
          <a:p>
            <a:pPr marL="0" indent="0">
              <a:buNone/>
            </a:pPr>
            <a:r>
              <a:rPr lang="en-US" sz="2800" dirty="0">
                <a:solidFill>
                  <a:schemeClr val="bg1"/>
                </a:solidFill>
              </a:rPr>
              <a:t>                              </a:t>
            </a:r>
            <a:r>
              <a:rPr lang="en-US" sz="2000" dirty="0">
                <a:solidFill>
                  <a:schemeClr val="bg1"/>
                </a:solidFill>
              </a:rPr>
              <a:t>YouTube Channel: CA Narayanarao Kolluru</a:t>
            </a:r>
          </a:p>
          <a:p>
            <a:pPr marL="0" indent="0">
              <a:buNone/>
            </a:pPr>
            <a:r>
              <a:rPr lang="en-US" sz="1100">
                <a:solidFill>
                  <a:schemeClr val="bg1"/>
                </a:solidFill>
                <a:latin typeface="Calibri" panose="020F0502020204030204" pitchFamily="34" charset="0"/>
                <a:cs typeface="Calibri" panose="020F0502020204030204" pitchFamily="34" charset="0"/>
              </a:rPr>
              <a:t>                  </a:t>
            </a:r>
            <a:endParaRPr lang="en-IN" dirty="0">
              <a:solidFill>
                <a:schemeClr val="bg1"/>
              </a:solidFill>
            </a:endParaRPr>
          </a:p>
        </p:txBody>
      </p:sp>
    </p:spTree>
    <p:extLst>
      <p:ext uri="{BB962C8B-B14F-4D97-AF65-F5344CB8AC3E}">
        <p14:creationId xmlns:p14="http://schemas.microsoft.com/office/powerpoint/2010/main" val="1888957528"/>
      </p:ext>
    </p:extLst>
  </p:cSld>
  <p:clrMapOvr>
    <a:masterClrMapping/>
  </p:clrMapOvr>
  <p:transition spd="slow" advTm="5000">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5"/>
            <a:ext cx="10515600" cy="961399"/>
          </a:xfrm>
          <a:solidFill>
            <a:schemeClr val="tx1"/>
          </a:solidFill>
        </p:spPr>
        <p:txBody>
          <a:bodyPr>
            <a:normAutofit/>
          </a:bodyPr>
          <a:lstStyle/>
          <a:p>
            <a:r>
              <a:rPr lang="en-US" sz="3200" dirty="0">
                <a:solidFill>
                  <a:schemeClr val="bg1"/>
                </a:solidFill>
                <a:latin typeface="+mn-lt"/>
              </a:rPr>
              <a:t>           Steps of Money Laundering : Stage Two-Layering</a:t>
            </a:r>
            <a:endParaRPr lang="en-IN" sz="3200" dirty="0">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lnSpcReduction="10000"/>
          </a:bodyPr>
          <a:lstStyle/>
          <a:p>
            <a:pPr>
              <a:buFont typeface="Wingdings" panose="05000000000000000000" pitchFamily="2" charset="2"/>
              <a:buChar char="v"/>
            </a:pPr>
            <a:r>
              <a:rPr lang="en-US" sz="2400" dirty="0">
                <a:solidFill>
                  <a:schemeClr val="bg1"/>
                </a:solidFill>
              </a:rPr>
              <a:t>Layering involves the following steps:</a:t>
            </a:r>
          </a:p>
          <a:p>
            <a:pPr>
              <a:buFont typeface="Wingdings" panose="05000000000000000000" pitchFamily="2" charset="2"/>
              <a:buChar char="ü"/>
            </a:pPr>
            <a:r>
              <a:rPr lang="en-US" sz="2200" dirty="0">
                <a:solidFill>
                  <a:schemeClr val="bg1"/>
                </a:solidFill>
              </a:rPr>
              <a:t>Is the process of using various sources to convert illegal monies through several complex financial transactions, to conceal the source of money.</a:t>
            </a:r>
          </a:p>
          <a:p>
            <a:pPr>
              <a:buFont typeface="Wingdings" panose="05000000000000000000" pitchFamily="2" charset="2"/>
              <a:buChar char="ü"/>
            </a:pPr>
            <a:endParaRPr lang="en-US" sz="2200" dirty="0">
              <a:solidFill>
                <a:schemeClr val="bg1"/>
              </a:solidFill>
            </a:endParaRPr>
          </a:p>
          <a:p>
            <a:pPr>
              <a:buFont typeface="Wingdings" panose="05000000000000000000" pitchFamily="2" charset="2"/>
              <a:buChar char="ü"/>
            </a:pPr>
            <a:r>
              <a:rPr lang="en-US" sz="2200" dirty="0">
                <a:solidFill>
                  <a:schemeClr val="bg1"/>
                </a:solidFill>
              </a:rPr>
              <a:t>Cash is converted into Money Instruments</a:t>
            </a:r>
          </a:p>
          <a:p>
            <a:pPr>
              <a:buFont typeface="Wingdings" panose="05000000000000000000" pitchFamily="2" charset="2"/>
              <a:buChar char="ü"/>
            </a:pPr>
            <a:endParaRPr lang="en-US" sz="2200" dirty="0">
              <a:solidFill>
                <a:schemeClr val="bg1"/>
              </a:solidFill>
            </a:endParaRPr>
          </a:p>
          <a:p>
            <a:pPr>
              <a:buFont typeface="Wingdings" panose="05000000000000000000" pitchFamily="2" charset="2"/>
              <a:buChar char="ü"/>
            </a:pPr>
            <a:r>
              <a:rPr lang="en-US" sz="2200" dirty="0">
                <a:solidFill>
                  <a:schemeClr val="bg1"/>
                </a:solidFill>
              </a:rPr>
              <a:t>Prepaid credit cards are another route typically used in Money laundering schemes.</a:t>
            </a:r>
          </a:p>
          <a:p>
            <a:pPr>
              <a:buFont typeface="Wingdings" panose="05000000000000000000" pitchFamily="2" charset="2"/>
              <a:buChar char="ü"/>
            </a:pPr>
            <a:endParaRPr lang="en-US" sz="2200" dirty="0">
              <a:solidFill>
                <a:schemeClr val="bg1"/>
              </a:solidFill>
            </a:endParaRPr>
          </a:p>
          <a:p>
            <a:pPr>
              <a:buFont typeface="Wingdings" panose="05000000000000000000" pitchFamily="2" charset="2"/>
              <a:buChar char="ü"/>
            </a:pPr>
            <a:r>
              <a:rPr lang="en-US" sz="2200" dirty="0">
                <a:solidFill>
                  <a:schemeClr val="bg1"/>
                </a:solidFill>
              </a:rPr>
              <a:t>Material assets are bought</a:t>
            </a:r>
          </a:p>
          <a:p>
            <a:pPr>
              <a:buFont typeface="Wingdings" panose="05000000000000000000" pitchFamily="2" charset="2"/>
              <a:buChar char="ü"/>
            </a:pPr>
            <a:endParaRPr lang="en-US" sz="2200" dirty="0">
              <a:solidFill>
                <a:schemeClr val="bg1"/>
              </a:solidFill>
            </a:endParaRPr>
          </a:p>
          <a:p>
            <a:pPr>
              <a:buFont typeface="Wingdings" panose="05000000000000000000" pitchFamily="2" charset="2"/>
              <a:buChar char="ü"/>
            </a:pPr>
            <a:r>
              <a:rPr lang="en-US" sz="2200" dirty="0">
                <a:solidFill>
                  <a:schemeClr val="bg1"/>
                </a:solidFill>
              </a:rPr>
              <a:t>Onshore and off shore companies to camouflage the real owners</a:t>
            </a:r>
          </a:p>
          <a:p>
            <a:pPr marL="0" indent="0">
              <a:buNone/>
            </a:pPr>
            <a:endParaRPr lang="en-US" dirty="0">
              <a:solidFill>
                <a:schemeClr val="bg1"/>
              </a:solidFill>
            </a:endParaRPr>
          </a:p>
          <a:p>
            <a:pPr marL="0" indent="0">
              <a:buNone/>
            </a:pPr>
            <a:endParaRPr lang="en-IN" dirty="0">
              <a:solidFill>
                <a:schemeClr val="bg1"/>
              </a:solidFill>
            </a:endParaRPr>
          </a:p>
        </p:txBody>
      </p:sp>
    </p:spTree>
    <p:extLst>
      <p:ext uri="{BB962C8B-B14F-4D97-AF65-F5344CB8AC3E}">
        <p14:creationId xmlns:p14="http://schemas.microsoft.com/office/powerpoint/2010/main" val="4264387837"/>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5"/>
            <a:ext cx="10515600" cy="909883"/>
          </a:xfrm>
          <a:solidFill>
            <a:schemeClr val="tx1"/>
          </a:solidFill>
        </p:spPr>
        <p:txBody>
          <a:bodyPr>
            <a:normAutofit/>
          </a:bodyPr>
          <a:lstStyle/>
          <a:p>
            <a:r>
              <a:rPr lang="en-US" sz="3200" dirty="0">
                <a:solidFill>
                  <a:schemeClr val="bg1"/>
                </a:solidFill>
                <a:latin typeface="+mn-lt"/>
              </a:rPr>
              <a:t>     Steps of Money Laundering : Stage Three-Integration</a:t>
            </a:r>
            <a:endParaRPr lang="en-IN" sz="3200" dirty="0">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825625"/>
            <a:ext cx="10515600" cy="3261530"/>
          </a:xfrm>
          <a:solidFill>
            <a:schemeClr val="tx1"/>
          </a:solidFill>
        </p:spPr>
        <p:txBody>
          <a:bodyPr/>
          <a:lstStyle/>
          <a:p>
            <a:pPr>
              <a:buFont typeface="Wingdings" panose="05000000000000000000" pitchFamily="2" charset="2"/>
              <a:buChar char="v"/>
            </a:pPr>
            <a:r>
              <a:rPr lang="en-US" dirty="0">
                <a:solidFill>
                  <a:schemeClr val="bg1"/>
                </a:solidFill>
              </a:rPr>
              <a:t> The following steps are involved in Integration:</a:t>
            </a:r>
          </a:p>
          <a:p>
            <a:pPr>
              <a:buFont typeface="Wingdings" panose="05000000000000000000" pitchFamily="2" charset="2"/>
              <a:buChar char="ü"/>
            </a:pPr>
            <a:r>
              <a:rPr lang="en-US" dirty="0">
                <a:solidFill>
                  <a:schemeClr val="bg1"/>
                </a:solidFill>
              </a:rPr>
              <a:t> Property dealings</a:t>
            </a:r>
          </a:p>
          <a:p>
            <a:pPr>
              <a:buFont typeface="Wingdings" panose="05000000000000000000" pitchFamily="2" charset="2"/>
              <a:buChar char="ü"/>
            </a:pPr>
            <a:r>
              <a:rPr lang="en-US" dirty="0">
                <a:solidFill>
                  <a:schemeClr val="bg1"/>
                </a:solidFill>
              </a:rPr>
              <a:t>Front companies or Shell companies</a:t>
            </a:r>
          </a:p>
          <a:p>
            <a:pPr>
              <a:buFont typeface="Wingdings" panose="05000000000000000000" pitchFamily="2" charset="2"/>
              <a:buChar char="ü"/>
            </a:pPr>
            <a:r>
              <a:rPr lang="en-US" dirty="0">
                <a:solidFill>
                  <a:schemeClr val="bg1"/>
                </a:solidFill>
              </a:rPr>
              <a:t>False Loans</a:t>
            </a:r>
          </a:p>
          <a:p>
            <a:pPr>
              <a:buFont typeface="Wingdings" panose="05000000000000000000" pitchFamily="2" charset="2"/>
              <a:buChar char="ü"/>
            </a:pPr>
            <a:r>
              <a:rPr lang="en-US" dirty="0">
                <a:solidFill>
                  <a:schemeClr val="bg1"/>
                </a:solidFill>
              </a:rPr>
              <a:t>False Invoicing of Imports &amp; Exports.</a:t>
            </a:r>
            <a:endParaRPr lang="en-IN" dirty="0">
              <a:solidFill>
                <a:schemeClr val="bg1"/>
              </a:solidFill>
            </a:endParaRPr>
          </a:p>
        </p:txBody>
      </p:sp>
    </p:spTree>
    <p:extLst>
      <p:ext uri="{BB962C8B-B14F-4D97-AF65-F5344CB8AC3E}">
        <p14:creationId xmlns:p14="http://schemas.microsoft.com/office/powerpoint/2010/main" val="1081404530"/>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            Methods in Money Laundering-A Glimpse</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a:bodyPr>
          <a:lstStyle/>
          <a:p>
            <a:pPr>
              <a:buFont typeface="Wingdings" panose="05000000000000000000" pitchFamily="2" charset="2"/>
              <a:buChar char="ü"/>
            </a:pPr>
            <a:endParaRPr lang="en-US" sz="2400" dirty="0">
              <a:solidFill>
                <a:schemeClr val="bg1"/>
              </a:solidFill>
            </a:endParaRPr>
          </a:p>
          <a:p>
            <a:pPr>
              <a:buFont typeface="Wingdings" panose="05000000000000000000" pitchFamily="2" charset="2"/>
              <a:buChar char="ü"/>
            </a:pPr>
            <a:r>
              <a:rPr lang="en-US" sz="2400" dirty="0">
                <a:solidFill>
                  <a:schemeClr val="bg1"/>
                </a:solidFill>
              </a:rPr>
              <a:t>Smurfing or Structuring: Is a method where by a number of accounts and number of individuals are involved in opening accounts and deposit monies within the respective countries’ threshold limits of such transactions thus escaping the attention of Tax and other statutory authorities and Bank officials attention, both indigenous as well foreign banks or branches in foreign countries.</a:t>
            </a:r>
          </a:p>
          <a:p>
            <a:pPr>
              <a:buFont typeface="Wingdings" panose="05000000000000000000" pitchFamily="2" charset="2"/>
              <a:buChar char="ü"/>
            </a:pPr>
            <a:r>
              <a:rPr lang="en-US" sz="2400" dirty="0">
                <a:solidFill>
                  <a:schemeClr val="bg1"/>
                </a:solidFill>
              </a:rPr>
              <a:t> Opening of accounts in fictitious or wrong names and addresses ,with false documents and proofs.</a:t>
            </a:r>
          </a:p>
          <a:p>
            <a:pPr>
              <a:buFont typeface="Wingdings" panose="05000000000000000000" pitchFamily="2" charset="2"/>
              <a:buChar char="ü"/>
            </a:pPr>
            <a:r>
              <a:rPr lang="en-US" sz="2400" dirty="0">
                <a:solidFill>
                  <a:schemeClr val="bg1"/>
                </a:solidFill>
              </a:rPr>
              <a:t>Hand and glove with bankers and financial institutions in committing  money laundering crime and effecting transfer of monies and wire transfers , to tax heaven countries.</a:t>
            </a:r>
          </a:p>
          <a:p>
            <a:endParaRPr lang="en-IN" dirty="0"/>
          </a:p>
        </p:txBody>
      </p:sp>
    </p:spTree>
    <p:extLst>
      <p:ext uri="{BB962C8B-B14F-4D97-AF65-F5344CB8AC3E}">
        <p14:creationId xmlns:p14="http://schemas.microsoft.com/office/powerpoint/2010/main" val="591823023"/>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    Methods in Money Laundering-A Glimpse…..(Contd…)</a:t>
            </a:r>
            <a:br>
              <a:rPr lang="en-US" sz="3200" dirty="0">
                <a:latin typeface="+mn-lt"/>
              </a:rPr>
            </a:br>
            <a:endParaRPr lang="en-IN" sz="3200" dirty="0">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854558"/>
            <a:ext cx="10515600" cy="3992450"/>
          </a:xfrm>
          <a:solidFill>
            <a:schemeClr val="tx1"/>
          </a:solidFill>
        </p:spPr>
        <p:txBody>
          <a:bodyPr>
            <a:normAutofit fontScale="92500"/>
          </a:bodyPr>
          <a:lstStyle/>
          <a:p>
            <a:pPr marL="0" indent="0">
              <a:buNone/>
            </a:pPr>
            <a:endParaRPr lang="en-IN" dirty="0"/>
          </a:p>
          <a:p>
            <a:pPr>
              <a:buFont typeface="Wingdings" panose="05000000000000000000" pitchFamily="2" charset="2"/>
              <a:buChar char="ü"/>
            </a:pPr>
            <a:r>
              <a:rPr lang="en-US" sz="2600" dirty="0">
                <a:solidFill>
                  <a:schemeClr val="bg1"/>
                </a:solidFill>
              </a:rPr>
              <a:t>Non functioning companies, Shell Companies, Companies on the face doing legal business but resorting to money laundering behind the curtains.</a:t>
            </a:r>
          </a:p>
          <a:p>
            <a:pPr>
              <a:buFont typeface="Wingdings" panose="05000000000000000000" pitchFamily="2" charset="2"/>
              <a:buChar char="ü"/>
            </a:pPr>
            <a:r>
              <a:rPr lang="en-US" sz="2600" dirty="0">
                <a:solidFill>
                  <a:schemeClr val="bg1"/>
                </a:solidFill>
              </a:rPr>
              <a:t>Converting illegal money through unauthorized or other Money Exchanges and dealers.</a:t>
            </a:r>
          </a:p>
          <a:p>
            <a:pPr>
              <a:buFont typeface="Wingdings" panose="05000000000000000000" pitchFamily="2" charset="2"/>
              <a:buChar char="ü"/>
            </a:pPr>
            <a:r>
              <a:rPr lang="en-US" sz="2600" dirty="0">
                <a:solidFill>
                  <a:schemeClr val="bg1"/>
                </a:solidFill>
              </a:rPr>
              <a:t>Through Mules-Physically carrying money by persons from one place to another or from one country to another, where laws are lax or carrying cash within the allowed limits by number of persons.</a:t>
            </a:r>
          </a:p>
          <a:p>
            <a:pPr>
              <a:buFont typeface="Wingdings" panose="05000000000000000000" pitchFamily="2" charset="2"/>
              <a:buChar char="ü"/>
            </a:pPr>
            <a:r>
              <a:rPr lang="en-US" sz="2600" dirty="0">
                <a:solidFill>
                  <a:schemeClr val="bg1"/>
                </a:solidFill>
              </a:rPr>
              <a:t>Through Casinos and other businesses converting illegal money into legal money .</a:t>
            </a:r>
          </a:p>
          <a:p>
            <a:endParaRPr lang="en-US" dirty="0"/>
          </a:p>
          <a:p>
            <a:endParaRPr lang="en-IN" dirty="0"/>
          </a:p>
        </p:txBody>
      </p:sp>
    </p:spTree>
    <p:extLst>
      <p:ext uri="{BB962C8B-B14F-4D97-AF65-F5344CB8AC3E}">
        <p14:creationId xmlns:p14="http://schemas.microsoft.com/office/powerpoint/2010/main" val="1906832156"/>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289741"/>
            <a:ext cx="10515600" cy="1307239"/>
          </a:xfrm>
          <a:solidFill>
            <a:schemeClr val="tx1"/>
          </a:solidFill>
        </p:spPr>
        <p:txBody>
          <a:bodyPr>
            <a:normAutofit fontScale="90000"/>
          </a:bodyPr>
          <a:lstStyle/>
          <a:p>
            <a:r>
              <a:rPr lang="en-US" sz="3200" dirty="0">
                <a:solidFill>
                  <a:schemeClr val="bg1"/>
                </a:solidFill>
                <a:latin typeface="+mn-lt"/>
              </a:rPr>
              <a:t>Money Laundering Cases: </a:t>
            </a:r>
            <a:br>
              <a:rPr lang="en-US" sz="3200" dirty="0">
                <a:solidFill>
                  <a:schemeClr val="bg1"/>
                </a:solidFill>
                <a:latin typeface="+mn-lt"/>
              </a:rPr>
            </a:br>
            <a:br>
              <a:rPr lang="en-US" sz="3200" dirty="0">
                <a:solidFill>
                  <a:schemeClr val="bg1"/>
                </a:solidFill>
                <a:latin typeface="+mn-lt"/>
              </a:rPr>
            </a:br>
            <a:r>
              <a:rPr lang="en-US" sz="3200" dirty="0">
                <a:solidFill>
                  <a:schemeClr val="bg1"/>
                </a:solidFill>
                <a:latin typeface="+mn-lt"/>
              </a:rPr>
              <a:t>Some top Indian Cases:</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825624"/>
            <a:ext cx="10515600" cy="4897147"/>
          </a:xfrm>
          <a:solidFill>
            <a:schemeClr val="tx1"/>
          </a:solidFill>
        </p:spPr>
        <p:txBody>
          <a:bodyPr/>
          <a:lstStyle/>
          <a:p>
            <a:pPr marL="0" indent="0">
              <a:buNone/>
            </a:pPr>
            <a:r>
              <a:rPr lang="en-US" sz="2000" dirty="0">
                <a:solidFill>
                  <a:schemeClr val="bg1"/>
                </a:solidFill>
              </a:rPr>
              <a:t>  1.</a:t>
            </a:r>
            <a:r>
              <a:rPr lang="en-IN" sz="2000" dirty="0">
                <a:solidFill>
                  <a:schemeClr val="bg1"/>
                </a:solidFill>
              </a:rPr>
              <a:t>Commonwealth games scam , amount alleged Rs.70,000 Crores.</a:t>
            </a:r>
          </a:p>
          <a:p>
            <a:pPr marL="0" indent="0">
              <a:buNone/>
            </a:pPr>
            <a:r>
              <a:rPr lang="en-IN" sz="2000" dirty="0">
                <a:solidFill>
                  <a:schemeClr val="bg1"/>
                </a:solidFill>
              </a:rPr>
              <a:t>  2.Indian Coal Scam Rs.185,000+ Crores</a:t>
            </a:r>
          </a:p>
          <a:p>
            <a:pPr marL="0" indent="0">
              <a:buNone/>
            </a:pPr>
            <a:r>
              <a:rPr lang="en-IN" sz="2000" dirty="0">
                <a:solidFill>
                  <a:schemeClr val="bg1"/>
                </a:solidFill>
              </a:rPr>
              <a:t>  3. 2G Scam Rs.175,000+ Crores</a:t>
            </a:r>
          </a:p>
          <a:p>
            <a:pPr marL="0" indent="0">
              <a:buNone/>
            </a:pPr>
            <a:r>
              <a:rPr lang="en-IN" sz="2000" dirty="0">
                <a:solidFill>
                  <a:schemeClr val="bg1"/>
                </a:solidFill>
              </a:rPr>
              <a:t>  4.Recently Income Tax department raided some Chinese Individuals in a Rs.1,000 Crore ML Case</a:t>
            </a:r>
          </a:p>
          <a:p>
            <a:pPr marL="0" indent="0">
              <a:buNone/>
            </a:pPr>
            <a:r>
              <a:rPr lang="en-IN" sz="2000" dirty="0">
                <a:solidFill>
                  <a:schemeClr val="bg1"/>
                </a:solidFill>
              </a:rPr>
              <a:t>  5.Several politicians are also under scanner and investigation for money laundering cases against them in India.</a:t>
            </a:r>
          </a:p>
          <a:p>
            <a:pPr marL="0" indent="0">
              <a:buNone/>
            </a:pPr>
            <a:r>
              <a:rPr lang="en-IN" sz="2000" dirty="0">
                <a:solidFill>
                  <a:schemeClr val="bg1"/>
                </a:solidFill>
              </a:rPr>
              <a:t>  6.In The Satyam Computers, fudging the books of accounts, case it was alleged, that about 40shell  companies were used to launder money.</a:t>
            </a:r>
          </a:p>
          <a:p>
            <a:pPr marL="0" indent="0">
              <a:buNone/>
            </a:pPr>
            <a:r>
              <a:rPr lang="en-IN" sz="2000" dirty="0">
                <a:solidFill>
                  <a:schemeClr val="bg1"/>
                </a:solidFill>
              </a:rPr>
              <a:t>  7.The enforcement directorate filed a PMLA Case of Rs.9,990/ crores , against King Fisher Airlines &amp; United Breweries of Mr. Vijay Mallya.</a:t>
            </a:r>
          </a:p>
          <a:p>
            <a:pPr marL="0" indent="0">
              <a:buNone/>
            </a:pPr>
            <a:r>
              <a:rPr lang="en-IN" sz="2000" dirty="0">
                <a:solidFill>
                  <a:schemeClr val="bg1"/>
                </a:solidFill>
              </a:rPr>
              <a:t>  8.Sarada , Rose Valley Home Scam investigation ,also there are allegations of Money laundering amounting to Rs.1200-4000 Crores. And also involved in Ponzi schemes.</a:t>
            </a:r>
          </a:p>
          <a:p>
            <a:pPr marL="0" indent="0">
              <a:buNone/>
            </a:pPr>
            <a:r>
              <a:rPr lang="en-IN" sz="2000" dirty="0">
                <a:solidFill>
                  <a:schemeClr val="bg1"/>
                </a:solidFill>
              </a:rPr>
              <a:t>9.Yes Bank </a:t>
            </a:r>
            <a:r>
              <a:rPr lang="en-IN" sz="2000" dirty="0" err="1">
                <a:solidFill>
                  <a:schemeClr val="bg1"/>
                </a:solidFill>
              </a:rPr>
              <a:t>scam:Ed</a:t>
            </a:r>
            <a:r>
              <a:rPr lang="en-IN" sz="2000" dirty="0">
                <a:solidFill>
                  <a:schemeClr val="bg1"/>
                </a:solidFill>
              </a:rPr>
              <a:t> Submits supplementary charges of Money Laundering against DHFL-Promotors.</a:t>
            </a:r>
          </a:p>
          <a:p>
            <a:pPr marL="0" indent="0">
              <a:buNone/>
            </a:pPr>
            <a:endParaRPr lang="en-IN" sz="2000" dirty="0">
              <a:solidFill>
                <a:schemeClr val="bg1"/>
              </a:solidFill>
            </a:endParaRPr>
          </a:p>
          <a:p>
            <a:pPr marL="0" indent="0">
              <a:buNone/>
            </a:pPr>
            <a:endParaRPr lang="en-IN" sz="2000" dirty="0">
              <a:solidFill>
                <a:schemeClr val="bg1"/>
              </a:solidFill>
            </a:endParaRPr>
          </a:p>
          <a:p>
            <a:pPr marL="0" indent="0">
              <a:buNone/>
            </a:pPr>
            <a:endParaRPr lang="en-IN" sz="2000" dirty="0">
              <a:solidFill>
                <a:schemeClr val="bg1"/>
              </a:solidFill>
            </a:endParaRPr>
          </a:p>
        </p:txBody>
      </p:sp>
      <p:pic>
        <p:nvPicPr>
          <p:cNvPr id="1026" name="Picture 2">
            <a:extLst>
              <a:ext uri="{FF2B5EF4-FFF2-40B4-BE49-F238E27FC236}">
                <a16:creationId xmlns:a16="http://schemas.microsoft.com/office/drawing/2014/main" id="{287B01B8-50BA-49C5-9E69-A82D97406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668" y="439776"/>
            <a:ext cx="3366053" cy="1007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212353"/>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lnSpcReduction="10000"/>
          </a:bodyPr>
          <a:lstStyle/>
          <a:p>
            <a:pPr marL="514350" indent="-514350">
              <a:buAutoNum type="arabicPeriod"/>
            </a:pPr>
            <a:r>
              <a:rPr lang="en-US" sz="2000" dirty="0">
                <a:solidFill>
                  <a:schemeClr val="bg1"/>
                </a:solidFill>
              </a:rPr>
              <a:t>HSBC Case(2012) as per US Senate reports: by offering banking services to clients in Saudi Arabia, even though they have terrorist links.</a:t>
            </a:r>
          </a:p>
          <a:p>
            <a:pPr marL="514350" indent="-514350">
              <a:buAutoNum type="arabicPeriod"/>
            </a:pPr>
            <a:r>
              <a:rPr lang="en-US" sz="2000" dirty="0">
                <a:solidFill>
                  <a:schemeClr val="bg1"/>
                </a:solidFill>
              </a:rPr>
              <a:t>BCCI-Bank of Credit &amp; Commerce International. Estimated $23 Billion.</a:t>
            </a:r>
          </a:p>
          <a:p>
            <a:pPr marL="514350" indent="-514350">
              <a:buAutoNum type="arabicPeriod"/>
            </a:pPr>
            <a:r>
              <a:rPr lang="en-IN" sz="2000" dirty="0" err="1">
                <a:solidFill>
                  <a:schemeClr val="bg1"/>
                </a:solidFill>
              </a:rPr>
              <a:t>Naura</a:t>
            </a:r>
            <a:r>
              <a:rPr lang="en-IN" sz="2000" dirty="0">
                <a:solidFill>
                  <a:schemeClr val="bg1"/>
                </a:solidFill>
              </a:rPr>
              <a:t> Money Laundering case-The smallest Island Nation of the world. Estimated $70 Billion.</a:t>
            </a:r>
          </a:p>
          <a:p>
            <a:pPr marL="514350" indent="-514350">
              <a:buAutoNum type="arabicPeriod"/>
            </a:pPr>
            <a:r>
              <a:rPr lang="en-IN" sz="2000" dirty="0">
                <a:solidFill>
                  <a:schemeClr val="bg1"/>
                </a:solidFill>
              </a:rPr>
              <a:t>Danske Bank-was found that 99% of its profits came from non residents. Also the Estonian branch it was found that anti money laundering policies are not working.</a:t>
            </a:r>
          </a:p>
          <a:p>
            <a:pPr marL="514350" indent="-514350">
              <a:buAutoNum type="arabicPeriod"/>
            </a:pPr>
            <a:r>
              <a:rPr lang="en-IN" sz="2000" dirty="0">
                <a:solidFill>
                  <a:schemeClr val="bg1"/>
                </a:solidFill>
              </a:rPr>
              <a:t>There were issues of AMLA issues with Standard Chartered Bank too. An example of SCB  was an account opened with UAE Dirhams 3 Million, cash deposited from a suitcase with no  verification of the sources .</a:t>
            </a:r>
          </a:p>
          <a:p>
            <a:pPr marL="514350" indent="-514350">
              <a:buAutoNum type="arabicPeriod"/>
            </a:pPr>
            <a:r>
              <a:rPr lang="en-IN" sz="2000" dirty="0">
                <a:solidFill>
                  <a:schemeClr val="bg1"/>
                </a:solidFill>
              </a:rPr>
              <a:t>Wachovia Bank was involved in one of the largest  money laundering cases, before it was purchased in 2008 by Wells Fargo .Wachovia Bank scandal came to light when in 2006 a DC-9 Airlines was  intercepted ,in the Gulf of Mexico and found to be loaded with 5.7 tons of Cocaine. During investigations it was found that there was a role played by Wachovia Bank too, in money laundering.</a:t>
            </a:r>
          </a:p>
        </p:txBody>
      </p:sp>
      <p:pic>
        <p:nvPicPr>
          <p:cNvPr id="6" name="Picture 2">
            <a:extLst>
              <a:ext uri="{FF2B5EF4-FFF2-40B4-BE49-F238E27FC236}">
                <a16:creationId xmlns:a16="http://schemas.microsoft.com/office/drawing/2014/main" id="{DE2008EA-AE44-4B1D-8EE2-31EE8757AA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3830" y="1027906"/>
            <a:ext cx="1218920" cy="4571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9E724BC7-1699-4538-9649-69491BDCB866}"/>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Money Laundering Cases-Some Top Foreign Cases….                                                       </a:t>
            </a:r>
            <a:endParaRPr lang="en-IN" sz="3200" dirty="0">
              <a:latin typeface="+mn-lt"/>
            </a:endParaRPr>
          </a:p>
        </p:txBody>
      </p:sp>
    </p:spTree>
    <p:extLst>
      <p:ext uri="{BB962C8B-B14F-4D97-AF65-F5344CB8AC3E}">
        <p14:creationId xmlns:p14="http://schemas.microsoft.com/office/powerpoint/2010/main" val="2025013212"/>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solidFill>
            <a:schemeClr val="tx1"/>
          </a:solidFill>
        </p:spPr>
        <p:txBody>
          <a:bodyPr>
            <a:normAutofit/>
          </a:bodyPr>
          <a:lstStyle/>
          <a:p>
            <a:br>
              <a:rPr lang="en-US" sz="2800" dirty="0">
                <a:solidFill>
                  <a:schemeClr val="bg1"/>
                </a:solidFill>
                <a:latin typeface="+mn-lt"/>
              </a:rPr>
            </a:br>
            <a:r>
              <a:rPr lang="en-US" sz="2800" dirty="0">
                <a:solidFill>
                  <a:schemeClr val="bg1"/>
                </a:solidFill>
                <a:latin typeface="+mn-lt"/>
              </a:rPr>
              <a:t>Legislation  in  India &amp; Abroad  for   dealing with </a:t>
            </a:r>
            <a:br>
              <a:rPr lang="en-US" sz="2800" dirty="0">
                <a:solidFill>
                  <a:schemeClr val="bg1"/>
                </a:solidFill>
                <a:latin typeface="+mn-lt"/>
              </a:rPr>
            </a:br>
            <a:r>
              <a:rPr lang="en-US" sz="2800" dirty="0">
                <a:solidFill>
                  <a:schemeClr val="bg1"/>
                </a:solidFill>
                <a:latin typeface="+mn-lt"/>
              </a:rPr>
              <a:t>Anti Money Laundering Activities</a:t>
            </a:r>
            <a:endParaRPr lang="en-IN" sz="28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825624"/>
            <a:ext cx="10515600" cy="4811149"/>
          </a:xfrm>
          <a:solidFill>
            <a:schemeClr val="tx1"/>
          </a:solidFill>
        </p:spPr>
        <p:txBody>
          <a:bodyPr/>
          <a:lstStyle/>
          <a:p>
            <a:pPr marL="0" indent="0">
              <a:buNone/>
            </a:pPr>
            <a:r>
              <a:rPr lang="en-IN" sz="2400" dirty="0">
                <a:solidFill>
                  <a:schemeClr val="bg1"/>
                </a:solidFill>
              </a:rPr>
              <a:t>1.Prevention of Money Laundering Act 2002</a:t>
            </a:r>
          </a:p>
          <a:p>
            <a:pPr marL="0" indent="0">
              <a:buNone/>
            </a:pPr>
            <a:r>
              <a:rPr lang="en-IN" sz="2400" dirty="0">
                <a:solidFill>
                  <a:schemeClr val="bg1"/>
                </a:solidFill>
              </a:rPr>
              <a:t>2. Black Money (undisclosed foreign income and assets) and imposition of Tax Act 2015.</a:t>
            </a:r>
          </a:p>
          <a:p>
            <a:pPr marL="0" indent="0">
              <a:buNone/>
            </a:pPr>
            <a:r>
              <a:rPr lang="en-IN" sz="2400" dirty="0">
                <a:solidFill>
                  <a:schemeClr val="bg1"/>
                </a:solidFill>
              </a:rPr>
              <a:t>3.A dedicated department-Enforcement Directorate- to deal with PMAL cases.</a:t>
            </a:r>
          </a:p>
          <a:p>
            <a:pPr marL="0" indent="0">
              <a:buNone/>
            </a:pPr>
            <a:r>
              <a:rPr lang="en-IN" sz="2400" dirty="0">
                <a:solidFill>
                  <a:schemeClr val="bg1"/>
                </a:solidFill>
              </a:rPr>
              <a:t>4. There are provisions to deal with Money Laundering transactions in the Income Tx Act 1962 and Indian Companies Act 2013 .</a:t>
            </a:r>
          </a:p>
          <a:p>
            <a:pPr marL="0" indent="0">
              <a:buNone/>
            </a:pPr>
            <a:r>
              <a:rPr lang="en-IN" sz="2400" dirty="0">
                <a:solidFill>
                  <a:schemeClr val="bg1"/>
                </a:solidFill>
              </a:rPr>
              <a:t>5.In USA there is Financial crimes enforcement Network; Bank Secrecy Act.</a:t>
            </a:r>
          </a:p>
          <a:p>
            <a:pPr marL="0" indent="0">
              <a:buNone/>
            </a:pPr>
            <a:r>
              <a:rPr lang="en-IN" sz="2400" dirty="0">
                <a:solidFill>
                  <a:schemeClr val="bg1"/>
                </a:solidFill>
              </a:rPr>
              <a:t>6.In Canada there is Financial Transactions and Reports Analysis Centre of Canada</a:t>
            </a:r>
          </a:p>
          <a:p>
            <a:pPr marL="0" indent="0">
              <a:buNone/>
            </a:pPr>
            <a:r>
              <a:rPr lang="en-IN" sz="2400" dirty="0">
                <a:solidFill>
                  <a:schemeClr val="bg1"/>
                </a:solidFill>
              </a:rPr>
              <a:t>7.In UK there is Financial Conduct Authority and OPBAST.</a:t>
            </a:r>
          </a:p>
          <a:p>
            <a:pPr marL="0" indent="0">
              <a:buNone/>
            </a:pPr>
            <a:r>
              <a:rPr lang="en-IN" sz="2400" dirty="0">
                <a:solidFill>
                  <a:schemeClr val="bg1"/>
                </a:solidFill>
              </a:rPr>
              <a:t>8.In Germany Federal Financial supervisory authority</a:t>
            </a:r>
          </a:p>
          <a:p>
            <a:pPr marL="0" indent="0">
              <a:buNone/>
            </a:pPr>
            <a:r>
              <a:rPr lang="en-IN" sz="2400" dirty="0">
                <a:solidFill>
                  <a:schemeClr val="bg1"/>
                </a:solidFill>
              </a:rPr>
              <a:t>9.In Japan Financial Services Agency .</a:t>
            </a:r>
          </a:p>
          <a:p>
            <a:endParaRPr lang="en-IN" sz="2400" dirty="0">
              <a:solidFill>
                <a:schemeClr val="bg1"/>
              </a:solidFill>
            </a:endParaRPr>
          </a:p>
        </p:txBody>
      </p:sp>
    </p:spTree>
    <p:extLst>
      <p:ext uri="{BB962C8B-B14F-4D97-AF65-F5344CB8AC3E}">
        <p14:creationId xmlns:p14="http://schemas.microsoft.com/office/powerpoint/2010/main" val="504111300"/>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191729"/>
            <a:ext cx="10515600" cy="2300748"/>
          </a:xfrm>
          <a:solidFill>
            <a:schemeClr val="tx1"/>
          </a:solidFill>
        </p:spPr>
        <p:txBody>
          <a:bodyPr>
            <a:normAutofit/>
          </a:bodyPr>
          <a:lstStyle/>
          <a:p>
            <a:r>
              <a:rPr lang="en-US" sz="3200" dirty="0">
                <a:solidFill>
                  <a:schemeClr val="bg1"/>
                </a:solidFill>
                <a:latin typeface="+mn-lt"/>
              </a:rPr>
              <a:t>Some Red Flags of Money Laundering:</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2802193"/>
            <a:ext cx="10515600" cy="3864078"/>
          </a:xfrm>
          <a:solidFill>
            <a:schemeClr val="tx1"/>
          </a:solidFill>
        </p:spPr>
        <p:txBody>
          <a:bodyPr/>
          <a:lstStyle/>
          <a:p>
            <a:pPr>
              <a:buFont typeface="Wingdings" panose="05000000000000000000" pitchFamily="2" charset="2"/>
              <a:buChar char="v"/>
            </a:pPr>
            <a:r>
              <a:rPr lang="en-US" sz="2000" dirty="0">
                <a:solidFill>
                  <a:schemeClr val="bg1"/>
                </a:solidFill>
              </a:rPr>
              <a:t>The following are some of the  Red Flags:</a:t>
            </a:r>
          </a:p>
          <a:p>
            <a:pPr>
              <a:buFont typeface="Wingdings" panose="05000000000000000000" pitchFamily="2" charset="2"/>
              <a:buChar char="Ø"/>
            </a:pPr>
            <a:r>
              <a:rPr lang="en-US" sz="2000" dirty="0">
                <a:solidFill>
                  <a:schemeClr val="bg1"/>
                </a:solidFill>
              </a:rPr>
              <a:t>.When a customer submits dubious addresses or refuses to comply with submission of some documents, documents submitted cannot be verified, inconsistent business activity, multiple tax dentification numbers.</a:t>
            </a:r>
          </a:p>
          <a:p>
            <a:pPr>
              <a:buFont typeface="Wingdings" panose="05000000000000000000" pitchFamily="2" charset="2"/>
              <a:buChar char="Ø"/>
            </a:pPr>
            <a:r>
              <a:rPr lang="en-US" sz="2000" dirty="0">
                <a:solidFill>
                  <a:schemeClr val="bg1"/>
                </a:solidFill>
              </a:rPr>
              <a:t>Suspicious transactions in banks &amp; Financial institutions</a:t>
            </a:r>
          </a:p>
          <a:p>
            <a:pPr>
              <a:buFont typeface="Wingdings" panose="05000000000000000000" pitchFamily="2" charset="2"/>
              <a:buChar char="Ø"/>
            </a:pPr>
            <a:r>
              <a:rPr lang="en-US" sz="2000" dirty="0">
                <a:solidFill>
                  <a:schemeClr val="bg1"/>
                </a:solidFill>
              </a:rPr>
              <a:t>Any fund transfers without adequate proof of source of funds or reasons for transfers</a:t>
            </a:r>
          </a:p>
          <a:p>
            <a:pPr>
              <a:buFont typeface="Wingdings" panose="05000000000000000000" pitchFamily="2" charset="2"/>
              <a:buChar char="Ø"/>
            </a:pPr>
            <a:r>
              <a:rPr lang="en-US" sz="2000" dirty="0">
                <a:solidFill>
                  <a:schemeClr val="bg1"/>
                </a:solidFill>
              </a:rPr>
              <a:t>Heavy funds getting credited into account from abroad-must have reason for such credits.</a:t>
            </a:r>
          </a:p>
          <a:p>
            <a:pPr>
              <a:buFont typeface="Wingdings" panose="05000000000000000000" pitchFamily="2" charset="2"/>
              <a:buChar char="Ø"/>
            </a:pPr>
            <a:r>
              <a:rPr lang="en-US" sz="2000" dirty="0">
                <a:solidFill>
                  <a:schemeClr val="bg1"/>
                </a:solidFill>
              </a:rPr>
              <a:t>Unnecessary transactions debits and credits at frequent intervals.</a:t>
            </a:r>
          </a:p>
          <a:p>
            <a:pPr>
              <a:buFont typeface="Wingdings" panose="05000000000000000000" pitchFamily="2" charset="2"/>
              <a:buChar char="Ø"/>
            </a:pPr>
            <a:r>
              <a:rPr lang="en-US" sz="2000" dirty="0">
                <a:solidFill>
                  <a:schemeClr val="bg1"/>
                </a:solidFill>
              </a:rPr>
              <a:t>Dubious offshore companies and dubious persons running the Board of directors.</a:t>
            </a:r>
          </a:p>
          <a:p>
            <a:pPr>
              <a:buFont typeface="Wingdings" panose="05000000000000000000" pitchFamily="2" charset="2"/>
              <a:buChar char="Ø"/>
            </a:pPr>
            <a:r>
              <a:rPr lang="en-US" sz="2000" dirty="0">
                <a:solidFill>
                  <a:schemeClr val="bg1"/>
                </a:solidFill>
              </a:rPr>
              <a:t>The purchases and </a:t>
            </a:r>
            <a:r>
              <a:rPr lang="en-US" sz="2000" dirty="0" err="1">
                <a:solidFill>
                  <a:schemeClr val="bg1"/>
                </a:solidFill>
              </a:rPr>
              <a:t>sales,unrelated</a:t>
            </a:r>
            <a:r>
              <a:rPr lang="en-US" sz="2000" dirty="0">
                <a:solidFill>
                  <a:schemeClr val="bg1"/>
                </a:solidFill>
              </a:rPr>
              <a:t> to the regular business of the client.</a:t>
            </a:r>
          </a:p>
          <a:p>
            <a:pPr>
              <a:buFont typeface="Wingdings" panose="05000000000000000000" pitchFamily="2" charset="2"/>
              <a:buChar char="Ø"/>
            </a:pPr>
            <a:endParaRPr lang="en-US" sz="2000" dirty="0">
              <a:solidFill>
                <a:schemeClr val="bg1"/>
              </a:solidFill>
            </a:endParaRPr>
          </a:p>
          <a:p>
            <a:pPr>
              <a:buFont typeface="Wingdings" panose="05000000000000000000" pitchFamily="2" charset="2"/>
              <a:buChar char="Ø"/>
            </a:pPr>
            <a:endParaRPr lang="en-US" sz="2000" dirty="0">
              <a:solidFill>
                <a:schemeClr val="bg1"/>
              </a:solidFill>
            </a:endParaRPr>
          </a:p>
          <a:p>
            <a:pPr>
              <a:buFont typeface="Wingdings" panose="05000000000000000000" pitchFamily="2" charset="2"/>
              <a:buChar char="Ø"/>
            </a:pPr>
            <a:endParaRPr lang="en-IN" dirty="0"/>
          </a:p>
        </p:txBody>
      </p:sp>
      <p:pic>
        <p:nvPicPr>
          <p:cNvPr id="3" name="Picture 2">
            <a:extLst>
              <a:ext uri="{FF2B5EF4-FFF2-40B4-BE49-F238E27FC236}">
                <a16:creationId xmlns:a16="http://schemas.microsoft.com/office/drawing/2014/main" id="{394AB15F-465D-4B70-86EB-B037359731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4194" y="383458"/>
            <a:ext cx="3569109" cy="1976284"/>
          </a:xfrm>
          <a:prstGeom prst="ellipse">
            <a:avLst/>
          </a:prstGeom>
          <a:ln>
            <a:noFill/>
          </a:ln>
          <a:effectLst>
            <a:softEdge rad="112500"/>
          </a:effectLst>
        </p:spPr>
      </p:pic>
    </p:spTree>
    <p:extLst>
      <p:ext uri="{BB962C8B-B14F-4D97-AF65-F5344CB8AC3E}">
        <p14:creationId xmlns:p14="http://schemas.microsoft.com/office/powerpoint/2010/main" val="4257827724"/>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          Steps taken for controlling Money Laundering</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fontScale="92500"/>
          </a:bodyPr>
          <a:lstStyle/>
          <a:p>
            <a:pPr>
              <a:buFont typeface="Wingdings" panose="05000000000000000000" pitchFamily="2" charset="2"/>
              <a:buChar char="ü"/>
            </a:pPr>
            <a:r>
              <a:rPr lang="en-US" sz="2400" dirty="0">
                <a:solidFill>
                  <a:schemeClr val="bg1"/>
                </a:solidFill>
              </a:rPr>
              <a:t>Demonetization of currency by Indian Government on 9th November 2016.</a:t>
            </a:r>
          </a:p>
          <a:p>
            <a:pPr>
              <a:buFont typeface="Wingdings" panose="05000000000000000000" pitchFamily="2" charset="2"/>
              <a:buChar char="ü"/>
            </a:pPr>
            <a:r>
              <a:rPr lang="en-US" sz="2400" dirty="0">
                <a:solidFill>
                  <a:schemeClr val="bg1"/>
                </a:solidFill>
              </a:rPr>
              <a:t>Banks in India have to report to Tax authorities now if there are cash deposits of Rs.10lakhs or more and cash payment against credit card bills of Rs.one lakh or more.</a:t>
            </a:r>
          </a:p>
          <a:p>
            <a:pPr>
              <a:buFont typeface="Wingdings" panose="05000000000000000000" pitchFamily="2" charset="2"/>
              <a:buChar char="ü"/>
            </a:pPr>
            <a:r>
              <a:rPr lang="en-US" sz="2400" dirty="0">
                <a:solidFill>
                  <a:schemeClr val="bg1"/>
                </a:solidFill>
              </a:rPr>
              <a:t>Similar due diligence directives are there with EU and other Nations to track the Dirty Money.</a:t>
            </a:r>
          </a:p>
          <a:p>
            <a:pPr>
              <a:buFont typeface="Wingdings" panose="05000000000000000000" pitchFamily="2" charset="2"/>
              <a:buChar char="ü"/>
            </a:pPr>
            <a:r>
              <a:rPr lang="en-US" sz="2400" dirty="0">
                <a:solidFill>
                  <a:schemeClr val="bg1"/>
                </a:solidFill>
              </a:rPr>
              <a:t> The Banks and auditors are instructed to report any suspicious transactions in the accounts of any customer-Individual or corporate.</a:t>
            </a:r>
          </a:p>
          <a:p>
            <a:pPr>
              <a:buFont typeface="Wingdings" panose="05000000000000000000" pitchFamily="2" charset="2"/>
              <a:buChar char="ü"/>
            </a:pPr>
            <a:r>
              <a:rPr lang="en-US" sz="2400" dirty="0">
                <a:solidFill>
                  <a:schemeClr val="bg1"/>
                </a:solidFill>
              </a:rPr>
              <a:t>Any dubious company should be investigated about its origin, activity, directors etc.</a:t>
            </a:r>
          </a:p>
          <a:p>
            <a:pPr>
              <a:buFont typeface="Wingdings" panose="05000000000000000000" pitchFamily="2" charset="2"/>
              <a:buChar char="ü"/>
            </a:pPr>
            <a:r>
              <a:rPr lang="en-US" sz="2400" dirty="0">
                <a:solidFill>
                  <a:schemeClr val="bg1"/>
                </a:solidFill>
              </a:rPr>
              <a:t>Using latest technology and use of data analytics to cross check the movement of funds across various platforms like banks, financial institutions and other avenues.</a:t>
            </a:r>
          </a:p>
          <a:p>
            <a:pPr>
              <a:buFont typeface="Wingdings" panose="05000000000000000000" pitchFamily="2" charset="2"/>
              <a:buChar char="ü"/>
            </a:pPr>
            <a:r>
              <a:rPr lang="en-US" sz="2400" dirty="0">
                <a:solidFill>
                  <a:schemeClr val="bg1"/>
                </a:solidFill>
              </a:rPr>
              <a:t> Establish anti money laundering policies.</a:t>
            </a:r>
          </a:p>
          <a:p>
            <a:pPr>
              <a:buFont typeface="Wingdings" panose="05000000000000000000" pitchFamily="2" charset="2"/>
              <a:buChar char="ü"/>
            </a:pPr>
            <a:endParaRPr lang="en-US" sz="2400" dirty="0">
              <a:solidFill>
                <a:schemeClr val="bg1"/>
              </a:solidFill>
            </a:endParaRPr>
          </a:p>
          <a:p>
            <a:pPr>
              <a:buFont typeface="Wingdings" panose="05000000000000000000" pitchFamily="2" charset="2"/>
              <a:buChar char="ü"/>
            </a:pPr>
            <a:endParaRPr lang="en-IN" sz="2400" dirty="0">
              <a:solidFill>
                <a:schemeClr val="bg1"/>
              </a:solidFill>
            </a:endParaRPr>
          </a:p>
        </p:txBody>
      </p:sp>
    </p:spTree>
    <p:extLst>
      <p:ext uri="{BB962C8B-B14F-4D97-AF65-F5344CB8AC3E}">
        <p14:creationId xmlns:p14="http://schemas.microsoft.com/office/powerpoint/2010/main" val="3071180478"/>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605307"/>
            <a:ext cx="10515600" cy="1085381"/>
          </a:xfrm>
          <a:solidFill>
            <a:schemeClr val="tx1"/>
          </a:solidFill>
        </p:spPr>
        <p:txBody>
          <a:bodyPr>
            <a:normAutofit fontScale="90000"/>
          </a:bodyPr>
          <a:lstStyle/>
          <a:p>
            <a:br>
              <a:rPr lang="en-US" b="0" i="0" u="sng" dirty="0">
                <a:solidFill>
                  <a:schemeClr val="bg1"/>
                </a:solidFill>
                <a:effectLst/>
                <a:latin typeface="Calibri" panose="020F0502020204030204" pitchFamily="34" charset="0"/>
                <a:cs typeface="Calibri" panose="020F0502020204030204" pitchFamily="34" charset="0"/>
              </a:rPr>
            </a:br>
            <a:r>
              <a:rPr lang="en-US" b="0" i="0" dirty="0">
                <a:solidFill>
                  <a:schemeClr val="bg1"/>
                </a:solidFill>
                <a:effectLst/>
                <a:latin typeface="Calibri" panose="020F0502020204030204" pitchFamily="34" charset="0"/>
                <a:cs typeface="Calibri" panose="020F0502020204030204" pitchFamily="34" charset="0"/>
              </a:rPr>
              <a:t>    </a:t>
            </a:r>
            <a:br>
              <a:rPr lang="en-US" b="0" i="0" dirty="0">
                <a:solidFill>
                  <a:schemeClr val="bg1"/>
                </a:solidFill>
                <a:effectLst/>
                <a:latin typeface="Calibri" panose="020F0502020204030204" pitchFamily="34" charset="0"/>
                <a:cs typeface="Calibri" panose="020F0502020204030204" pitchFamily="34" charset="0"/>
              </a:rPr>
            </a:br>
            <a:r>
              <a:rPr lang="en-US" b="0" i="0" dirty="0">
                <a:solidFill>
                  <a:schemeClr val="bg1"/>
                </a:solidFill>
                <a:effectLst/>
                <a:latin typeface="Calibri" panose="020F0502020204030204" pitchFamily="34" charset="0"/>
                <a:cs typeface="Calibri" panose="020F0502020204030204" pitchFamily="34" charset="0"/>
              </a:rPr>
              <a:t>          </a:t>
            </a:r>
            <a:r>
              <a:rPr lang="en-US" sz="3600" b="0" i="0" dirty="0">
                <a:solidFill>
                  <a:schemeClr val="bg1"/>
                </a:solidFill>
                <a:effectLst/>
                <a:latin typeface="Calibri" panose="020F0502020204030204" pitchFamily="34" charset="0"/>
                <a:cs typeface="Calibri" panose="020F0502020204030204" pitchFamily="34" charset="0"/>
              </a:rPr>
              <a:t>Top </a:t>
            </a:r>
            <a:r>
              <a:rPr lang="en-US" sz="5300" b="1" dirty="0">
                <a:solidFill>
                  <a:srgbClr val="FF0000"/>
                </a:solidFill>
                <a:latin typeface="Calibri" panose="020F0502020204030204" pitchFamily="34" charset="0"/>
                <a:cs typeface="Calibri" panose="020F0502020204030204" pitchFamily="34" charset="0"/>
              </a:rPr>
              <a:t>M</a:t>
            </a:r>
            <a:r>
              <a:rPr lang="en-US" sz="3600" b="1" i="0" dirty="0">
                <a:solidFill>
                  <a:srgbClr val="00B0F0"/>
                </a:solidFill>
                <a:effectLst/>
                <a:latin typeface="Calibri" panose="020F0502020204030204" pitchFamily="34" charset="0"/>
                <a:cs typeface="Calibri" panose="020F0502020204030204" pitchFamily="34" charset="0"/>
              </a:rPr>
              <a:t>o</a:t>
            </a:r>
            <a:r>
              <a:rPr lang="en-US" sz="3600" b="1" i="0" dirty="0">
                <a:solidFill>
                  <a:srgbClr val="C00000"/>
                </a:solidFill>
                <a:effectLst/>
                <a:latin typeface="Calibri" panose="020F0502020204030204" pitchFamily="34" charset="0"/>
                <a:cs typeface="Calibri" panose="020F0502020204030204" pitchFamily="34" charset="0"/>
              </a:rPr>
              <a:t>v</a:t>
            </a:r>
            <a:r>
              <a:rPr lang="en-US" sz="3600" b="1" i="0" dirty="0">
                <a:solidFill>
                  <a:schemeClr val="bg1"/>
                </a:solidFill>
                <a:effectLst/>
                <a:latin typeface="Calibri" panose="020F0502020204030204" pitchFamily="34" charset="0"/>
                <a:cs typeface="Calibri" panose="020F0502020204030204" pitchFamily="34" charset="0"/>
              </a:rPr>
              <a:t>i</a:t>
            </a:r>
            <a:r>
              <a:rPr lang="en-US" sz="3600" b="1" i="0" dirty="0">
                <a:solidFill>
                  <a:schemeClr val="accent2">
                    <a:lumMod val="75000"/>
                  </a:schemeClr>
                </a:solidFill>
                <a:effectLst/>
                <a:latin typeface="Calibri" panose="020F0502020204030204" pitchFamily="34" charset="0"/>
                <a:cs typeface="Calibri" panose="020F0502020204030204" pitchFamily="34" charset="0"/>
              </a:rPr>
              <a:t>e</a:t>
            </a:r>
            <a:r>
              <a:rPr lang="en-US" sz="5300" b="1" i="0" dirty="0">
                <a:solidFill>
                  <a:schemeClr val="accent2">
                    <a:lumMod val="75000"/>
                  </a:schemeClr>
                </a:solidFill>
                <a:effectLst/>
                <a:latin typeface="Calibri" panose="020F0502020204030204" pitchFamily="34" charset="0"/>
                <a:cs typeface="Calibri" panose="020F0502020204030204" pitchFamily="34" charset="0"/>
              </a:rPr>
              <a:t>s</a:t>
            </a:r>
            <a:r>
              <a:rPr lang="en-US" sz="3600" b="0" i="0" dirty="0">
                <a:solidFill>
                  <a:schemeClr val="bg1"/>
                </a:solidFill>
                <a:effectLst/>
                <a:latin typeface="Calibri" panose="020F0502020204030204" pitchFamily="34" charset="0"/>
                <a:cs typeface="Calibri" panose="020F0502020204030204" pitchFamily="34" charset="0"/>
              </a:rPr>
              <a:t> tagged as Money </a:t>
            </a:r>
            <a:r>
              <a:rPr lang="en-US" sz="3600" dirty="0">
                <a:solidFill>
                  <a:schemeClr val="bg1"/>
                </a:solidFill>
                <a:latin typeface="Calibri" panose="020F0502020204030204" pitchFamily="34" charset="0"/>
                <a:cs typeface="Calibri" panose="020F0502020204030204" pitchFamily="34" charset="0"/>
              </a:rPr>
              <a:t>L</a:t>
            </a:r>
            <a:r>
              <a:rPr lang="en-US" sz="3600" b="0" i="0" dirty="0">
                <a:solidFill>
                  <a:schemeClr val="bg1"/>
                </a:solidFill>
                <a:effectLst/>
                <a:latin typeface="Calibri" panose="020F0502020204030204" pitchFamily="34" charset="0"/>
                <a:cs typeface="Calibri" panose="020F0502020204030204" pitchFamily="34" charset="0"/>
              </a:rPr>
              <a:t>aundering: </a:t>
            </a:r>
            <a:br>
              <a:rPr lang="en-US" b="0" i="0" u="sng" dirty="0">
                <a:solidFill>
                  <a:schemeClr val="bg1"/>
                </a:solidFill>
                <a:effectLst/>
                <a:latin typeface="Calibri" panose="020F0502020204030204" pitchFamily="34" charset="0"/>
                <a:cs typeface="Calibri" panose="020F0502020204030204" pitchFamily="34" charset="0"/>
              </a:rPr>
            </a:br>
            <a:br>
              <a:rPr lang="en-US" dirty="0"/>
            </a:br>
            <a:endParaRPr lang="en-IN" dirty="0"/>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825624"/>
            <a:ext cx="10515600" cy="4562297"/>
          </a:xfrm>
          <a:solidFill>
            <a:schemeClr val="tx1"/>
          </a:solidFill>
        </p:spPr>
        <p:txBody>
          <a:bodyPr/>
          <a:lstStyle/>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Ozark (2017),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The Infiltrator (2016),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Power (2014),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The Wolf of Wall Street (2013),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Gambler (2011),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The Accountant (2016), </a:t>
            </a:r>
          </a:p>
          <a:p>
            <a:pPr>
              <a:buFont typeface="Wingdings" panose="05000000000000000000" pitchFamily="2" charset="2"/>
              <a:buChar char="ü"/>
            </a:pPr>
            <a:r>
              <a:rPr lang="en-US" sz="1800" dirty="0">
                <a:solidFill>
                  <a:schemeClr val="bg1"/>
                </a:solidFill>
                <a:latin typeface="Calibri" panose="020F0502020204030204" pitchFamily="34" charset="0"/>
                <a:cs typeface="Calibri" panose="020F0502020204030204" pitchFamily="34" charset="0"/>
              </a:rPr>
              <a:t>The Firm.</a:t>
            </a:r>
            <a:endParaRPr lang="en-US" sz="1800" b="0" i="0" dirty="0">
              <a:solidFill>
                <a:schemeClr val="bg1"/>
              </a:solidFill>
              <a:effectLst/>
              <a:latin typeface="Calibri" panose="020F0502020204030204" pitchFamily="34" charset="0"/>
              <a:cs typeface="Calibri" panose="020F0502020204030204" pitchFamily="34" charset="0"/>
            </a:endParaRP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Cocaine Coast (2018),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Riviera (2017), </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American Made (2017).</a:t>
            </a:r>
          </a:p>
          <a:p>
            <a:pPr>
              <a:buFont typeface="Wingdings" panose="05000000000000000000" pitchFamily="2" charset="2"/>
              <a:buChar char="ü"/>
            </a:pPr>
            <a:r>
              <a:rPr lang="en-US" sz="1800" dirty="0">
                <a:solidFill>
                  <a:schemeClr val="bg1"/>
                </a:solidFill>
                <a:latin typeface="Calibri" panose="020F0502020204030204" pitchFamily="34" charset="0"/>
                <a:cs typeface="Calibri" panose="020F0502020204030204" pitchFamily="34" charset="0"/>
              </a:rPr>
              <a:t>The International</a:t>
            </a:r>
          </a:p>
          <a:p>
            <a:pPr>
              <a:buFont typeface="Wingdings" panose="05000000000000000000" pitchFamily="2" charset="2"/>
              <a:buChar char="ü"/>
            </a:pPr>
            <a:r>
              <a:rPr lang="en-US" sz="1800" b="0" i="0" dirty="0">
                <a:solidFill>
                  <a:schemeClr val="bg1"/>
                </a:solidFill>
                <a:effectLst/>
                <a:latin typeface="Calibri" panose="020F0502020204030204" pitchFamily="34" charset="0"/>
                <a:cs typeface="Calibri" panose="020F0502020204030204" pitchFamily="34" charset="0"/>
              </a:rPr>
              <a:t>Crypto 2019</a:t>
            </a:r>
          </a:p>
          <a:p>
            <a:pPr>
              <a:buFont typeface="Wingdings" panose="05000000000000000000" pitchFamily="2" charset="2"/>
              <a:buChar char="ü"/>
            </a:pPr>
            <a:endParaRPr lang="en-IN" sz="2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5690551"/>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F184B-EFFA-415D-80A2-A3600F6251CB}"/>
              </a:ext>
            </a:extLst>
          </p:cNvPr>
          <p:cNvSpPr>
            <a:spLocks noGrp="1"/>
          </p:cNvSpPr>
          <p:nvPr>
            <p:ph type="title"/>
          </p:nvPr>
        </p:nvSpPr>
        <p:spPr>
          <a:solidFill>
            <a:schemeClr val="tx1"/>
          </a:solidFill>
        </p:spPr>
        <p:txBody>
          <a:bodyPr>
            <a:normAutofit/>
          </a:bodyPr>
          <a:lstStyle/>
          <a:p>
            <a:r>
              <a:rPr lang="en-US" sz="3200" dirty="0">
                <a:solidFill>
                  <a:srgbClr val="00B0F0"/>
                </a:solidFill>
                <a:latin typeface="+mn-lt"/>
              </a:rPr>
              <a:t>           MONEY LAUNDERING ACROSS THE WORLD…..</a:t>
            </a:r>
            <a:endParaRPr lang="en-IN" sz="3200" dirty="0">
              <a:latin typeface="+mn-lt"/>
            </a:endParaRPr>
          </a:p>
        </p:txBody>
      </p:sp>
      <p:sp>
        <p:nvSpPr>
          <p:cNvPr id="4" name="Content Placeholder 3">
            <a:extLst>
              <a:ext uri="{FF2B5EF4-FFF2-40B4-BE49-F238E27FC236}">
                <a16:creationId xmlns:a16="http://schemas.microsoft.com/office/drawing/2014/main" id="{B0314DCD-10B5-4CFD-9939-88B579AE2D71}"/>
              </a:ext>
            </a:extLst>
          </p:cNvPr>
          <p:cNvSpPr>
            <a:spLocks noGrp="1"/>
          </p:cNvSpPr>
          <p:nvPr>
            <p:ph idx="1"/>
          </p:nvPr>
        </p:nvSpPr>
        <p:spPr/>
        <p:txBody>
          <a:bodyPr/>
          <a:lstStyle/>
          <a:p>
            <a:endParaRPr lang="en-US" dirty="0"/>
          </a:p>
          <a:p>
            <a:endParaRPr lang="en-IN" dirty="0"/>
          </a:p>
          <a:p>
            <a:endParaRPr lang="en-IN" dirty="0"/>
          </a:p>
          <a:p>
            <a:pPr marL="0" indent="0">
              <a:buNone/>
            </a:pPr>
            <a:r>
              <a:rPr lang="en-US" sz="2800" dirty="0">
                <a:solidFill>
                  <a:srgbClr val="00B0F0"/>
                </a:solidFill>
                <a:latin typeface="+mn-lt"/>
              </a:rPr>
              <a:t>                MONEY LAUNDERING IS IN EXISTENCE ,SINCE ,</a:t>
            </a:r>
            <a:br>
              <a:rPr lang="en-US" sz="2800" dirty="0">
                <a:solidFill>
                  <a:srgbClr val="00B0F0"/>
                </a:solidFill>
                <a:latin typeface="+mn-lt"/>
              </a:rPr>
            </a:br>
            <a:r>
              <a:rPr lang="en-US" sz="2800" dirty="0">
                <a:solidFill>
                  <a:srgbClr val="00B0F0"/>
                </a:solidFill>
                <a:latin typeface="+mn-lt"/>
              </a:rPr>
              <a:t>                            </a:t>
            </a:r>
          </a:p>
          <a:p>
            <a:pPr marL="0" indent="0">
              <a:buNone/>
            </a:pPr>
            <a:r>
              <a:rPr lang="en-US" dirty="0">
                <a:solidFill>
                  <a:srgbClr val="00B0F0"/>
                </a:solidFill>
              </a:rPr>
              <a:t>                                      </a:t>
            </a:r>
            <a:r>
              <a:rPr lang="en-US" sz="2800" dirty="0">
                <a:solidFill>
                  <a:srgbClr val="00B0F0"/>
                </a:solidFill>
                <a:latin typeface="+mn-lt"/>
              </a:rPr>
              <a:t>MONEY WAS INVENTED</a:t>
            </a:r>
            <a:endParaRPr lang="en-IN" dirty="0"/>
          </a:p>
        </p:txBody>
      </p:sp>
    </p:spTree>
    <p:extLst>
      <p:ext uri="{BB962C8B-B14F-4D97-AF65-F5344CB8AC3E}">
        <p14:creationId xmlns:p14="http://schemas.microsoft.com/office/powerpoint/2010/main" val="3872224269"/>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5"/>
            <a:ext cx="10515600" cy="1325563"/>
          </a:xfrm>
          <a:solidFill>
            <a:schemeClr val="tx1"/>
          </a:solidFill>
        </p:spPr>
        <p:txBody>
          <a:bodyPr>
            <a:noAutofit/>
          </a:bodyPr>
          <a:lstStyle/>
          <a:p>
            <a:r>
              <a:rPr lang="en-US" sz="3600" b="1" i="1" dirty="0">
                <a:solidFill>
                  <a:srgbClr val="FFFF00"/>
                </a:solidFill>
                <a:latin typeface="+mn-lt"/>
              </a:rPr>
              <a:t>End</a:t>
            </a:r>
            <a:r>
              <a:rPr lang="en-US" sz="3600" b="1" i="1" dirty="0">
                <a:solidFill>
                  <a:schemeClr val="bg1"/>
                </a:solidFill>
                <a:latin typeface="+mn-lt"/>
              </a:rPr>
              <a:t> </a:t>
            </a:r>
            <a:r>
              <a:rPr lang="en-US" sz="3600" b="1" i="1" dirty="0">
                <a:solidFill>
                  <a:srgbClr val="FF0000"/>
                </a:solidFill>
                <a:latin typeface="+mn-lt"/>
              </a:rPr>
              <a:t>of </a:t>
            </a:r>
            <a:r>
              <a:rPr lang="en-US" sz="3600" b="1" i="1" dirty="0">
                <a:solidFill>
                  <a:srgbClr val="C00000"/>
                </a:solidFill>
                <a:latin typeface="+mn-lt"/>
              </a:rPr>
              <a:t>Lesson</a:t>
            </a:r>
            <a:r>
              <a:rPr lang="en-US" sz="3600" b="1" i="1" dirty="0">
                <a:solidFill>
                  <a:schemeClr val="bg1"/>
                </a:solidFill>
                <a:latin typeface="+mn-lt"/>
              </a:rPr>
              <a:t>  </a:t>
            </a:r>
            <a:r>
              <a:rPr lang="en-US" sz="3600" b="1" i="1" dirty="0">
                <a:solidFill>
                  <a:srgbClr val="00B0F0"/>
                </a:solidFill>
                <a:latin typeface="+mn-lt"/>
              </a:rPr>
              <a:t>SIX</a:t>
            </a:r>
            <a:r>
              <a:rPr lang="en-US" sz="3600" b="1" i="1" dirty="0">
                <a:solidFill>
                  <a:schemeClr val="bg1"/>
                </a:solidFill>
                <a:latin typeface="+mn-lt"/>
              </a:rPr>
              <a:t>               </a:t>
            </a:r>
            <a:br>
              <a:rPr lang="en-US" sz="3600" b="1" i="1" dirty="0">
                <a:solidFill>
                  <a:schemeClr val="bg1"/>
                </a:solidFill>
                <a:latin typeface="+mn-lt"/>
              </a:rPr>
            </a:br>
            <a:r>
              <a:rPr lang="en-US" sz="3600" b="1" i="1" dirty="0">
                <a:solidFill>
                  <a:schemeClr val="bg1"/>
                </a:solidFill>
                <a:latin typeface="+mn-lt"/>
              </a:rPr>
              <a:t>                                            </a:t>
            </a:r>
            <a:r>
              <a:rPr lang="en-US" sz="5400" b="1" dirty="0">
                <a:solidFill>
                  <a:srgbClr val="00B0F0"/>
                </a:solidFill>
                <a:latin typeface="+mn-lt"/>
              </a:rPr>
              <a:t>M</a:t>
            </a:r>
            <a:r>
              <a:rPr lang="en-US" sz="2800" b="1" i="1" dirty="0">
                <a:solidFill>
                  <a:srgbClr val="FF0000"/>
                </a:solidFill>
                <a:latin typeface="+mn-lt"/>
              </a:rPr>
              <a:t>ONE</a:t>
            </a:r>
            <a:r>
              <a:rPr lang="en-US" sz="4800" b="1" i="1" dirty="0">
                <a:solidFill>
                  <a:srgbClr val="00B0F0"/>
                </a:solidFill>
                <a:latin typeface="+mn-lt"/>
              </a:rPr>
              <a:t>Y</a:t>
            </a:r>
            <a:r>
              <a:rPr lang="en-US" sz="2800" b="1" i="1" dirty="0">
                <a:solidFill>
                  <a:srgbClr val="FF0000"/>
                </a:solidFill>
                <a:latin typeface="+mn-lt"/>
              </a:rPr>
              <a:t>   </a:t>
            </a:r>
            <a:r>
              <a:rPr lang="en-US" sz="5400" b="1" i="1" dirty="0">
                <a:solidFill>
                  <a:srgbClr val="FF0000"/>
                </a:solidFill>
                <a:latin typeface="+mn-lt"/>
              </a:rPr>
              <a:t>L</a:t>
            </a:r>
            <a:r>
              <a:rPr lang="en-US" sz="2800" b="1" i="1" dirty="0">
                <a:solidFill>
                  <a:schemeClr val="accent5">
                    <a:lumMod val="40000"/>
                    <a:lumOff val="60000"/>
                  </a:schemeClr>
                </a:solidFill>
                <a:latin typeface="+mn-lt"/>
              </a:rPr>
              <a:t>AUNDERIN</a:t>
            </a:r>
            <a:r>
              <a:rPr lang="en-US" sz="4000" b="1" i="1" dirty="0">
                <a:solidFill>
                  <a:srgbClr val="FF0000"/>
                </a:solidFill>
                <a:latin typeface="+mn-lt"/>
              </a:rPr>
              <a:t>G</a:t>
            </a:r>
            <a:endParaRPr lang="en-IN" sz="4000" b="1" i="1" dirty="0">
              <a:solidFill>
                <a:srgbClr val="FF0000"/>
              </a:solidFill>
              <a:latin typeface="+mn-lt"/>
            </a:endParaRPr>
          </a:p>
        </p:txBody>
      </p:sp>
      <p:pic>
        <p:nvPicPr>
          <p:cNvPr id="1026" name="Picture 2" descr="Why Saying &quot;Thank You&quot; Matters - Crown Connect">
            <a:extLst>
              <a:ext uri="{FF2B5EF4-FFF2-40B4-BE49-F238E27FC236}">
                <a16:creationId xmlns:a16="http://schemas.microsoft.com/office/drawing/2014/main" id="{F1242FAE-C902-4BFC-A157-8ABA7BF8E6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9607" y="2067060"/>
            <a:ext cx="10752786" cy="3432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79911"/>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6"/>
            <a:ext cx="10515600" cy="806852"/>
          </a:xfrm>
          <a:solidFill>
            <a:schemeClr val="tx1"/>
          </a:solidFill>
        </p:spPr>
        <p:txBody>
          <a:bodyPr>
            <a:normAutofit/>
          </a:bodyPr>
          <a:lstStyle/>
          <a:p>
            <a:r>
              <a:rPr lang="en-US" sz="2800" dirty="0">
                <a:solidFill>
                  <a:schemeClr val="bg1"/>
                </a:solidFill>
                <a:latin typeface="+mn-lt"/>
              </a:rPr>
              <a:t>                                       </a:t>
            </a:r>
            <a:r>
              <a:rPr lang="en-US" sz="3200" dirty="0">
                <a:solidFill>
                  <a:schemeClr val="bg1"/>
                </a:solidFill>
                <a:latin typeface="+mn-lt"/>
              </a:rPr>
              <a:t>Brief about “Frauds”</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lstStyle/>
          <a:p>
            <a:pPr marL="0" indent="0">
              <a:buNone/>
            </a:pPr>
            <a:endParaRPr lang="en-US" sz="2400" dirty="0">
              <a:solidFill>
                <a:schemeClr val="bg1"/>
              </a:solidFill>
            </a:endParaRPr>
          </a:p>
          <a:p>
            <a:pPr>
              <a:buFont typeface="Wingdings" panose="05000000000000000000" pitchFamily="2" charset="2"/>
              <a:buChar char="v"/>
            </a:pPr>
            <a:r>
              <a:rPr lang="en-US" sz="2400" dirty="0">
                <a:solidFill>
                  <a:schemeClr val="bg1"/>
                </a:solidFill>
              </a:rPr>
              <a:t>A fraud is an act committed by one person, ‘’the Fraudster” , on another , the “Victim” , and cause monetary or other losses to the Victim. This is made possible as the fraudster creates first trust on the other and latter commits the act of fraud.</a:t>
            </a:r>
          </a:p>
          <a:p>
            <a:pPr>
              <a:buFont typeface="Wingdings" panose="05000000000000000000" pitchFamily="2" charset="2"/>
              <a:buChar char="v"/>
            </a:pPr>
            <a:r>
              <a:rPr lang="en-US" sz="2400" dirty="0">
                <a:solidFill>
                  <a:schemeClr val="bg1"/>
                </a:solidFill>
              </a:rPr>
              <a:t>As discussed earlier lessons, there are several types of frauds, committed by the fraudsters.</a:t>
            </a:r>
          </a:p>
          <a:p>
            <a:pPr>
              <a:buFont typeface="Wingdings" panose="05000000000000000000" pitchFamily="2" charset="2"/>
              <a:buChar char="v"/>
            </a:pPr>
            <a:endParaRPr lang="en-IN" sz="2400" dirty="0">
              <a:solidFill>
                <a:srgbClr val="00B0F0"/>
              </a:solidFill>
            </a:endParaRPr>
          </a:p>
          <a:p>
            <a:pPr>
              <a:buFont typeface="Wingdings" panose="05000000000000000000" pitchFamily="2" charset="2"/>
              <a:buChar char="v"/>
            </a:pPr>
            <a:r>
              <a:rPr lang="en-IN" sz="2400" dirty="0">
                <a:solidFill>
                  <a:srgbClr val="00B0F0"/>
                </a:solidFill>
              </a:rPr>
              <a:t>One of the most prominent fraud that is in the news most of the time is “Money Laundering”.</a:t>
            </a:r>
          </a:p>
          <a:p>
            <a:pPr marL="0" indent="0">
              <a:buNone/>
            </a:pPr>
            <a:endParaRPr lang="en-IN" dirty="0">
              <a:solidFill>
                <a:schemeClr val="bg1"/>
              </a:solidFill>
            </a:endParaRPr>
          </a:p>
        </p:txBody>
      </p:sp>
    </p:spTree>
    <p:extLst>
      <p:ext uri="{BB962C8B-B14F-4D97-AF65-F5344CB8AC3E}">
        <p14:creationId xmlns:p14="http://schemas.microsoft.com/office/powerpoint/2010/main" val="3400267666"/>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A4D2-43DB-456E-A76F-83B25EABC11D}"/>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   SIMPLE MEANING....</a:t>
            </a:r>
            <a:br>
              <a:rPr lang="en-US" sz="3200" dirty="0">
                <a:solidFill>
                  <a:schemeClr val="bg1"/>
                </a:solidFill>
                <a:latin typeface="+mn-lt"/>
              </a:rPr>
            </a:br>
            <a:r>
              <a:rPr lang="en-US" sz="3200" dirty="0">
                <a:solidFill>
                  <a:schemeClr val="bg1"/>
                </a:solidFill>
                <a:latin typeface="+mn-lt"/>
              </a:rPr>
              <a:t>                                        OF……MONEY LAUNDERING..!!</a:t>
            </a:r>
            <a:endParaRPr lang="en-IN" sz="3200" dirty="0">
              <a:solidFill>
                <a:schemeClr val="bg1"/>
              </a:solidFill>
              <a:latin typeface="+mn-lt"/>
            </a:endParaRPr>
          </a:p>
        </p:txBody>
      </p:sp>
      <p:sp>
        <p:nvSpPr>
          <p:cNvPr id="3" name="Content Placeholder 2">
            <a:extLst>
              <a:ext uri="{FF2B5EF4-FFF2-40B4-BE49-F238E27FC236}">
                <a16:creationId xmlns:a16="http://schemas.microsoft.com/office/drawing/2014/main" id="{B7CA1518-45EE-44C3-A88F-FF21FAEEAB5A}"/>
              </a:ext>
            </a:extLst>
          </p:cNvPr>
          <p:cNvSpPr>
            <a:spLocks noGrp="1"/>
          </p:cNvSpPr>
          <p:nvPr>
            <p:ph idx="1"/>
          </p:nvPr>
        </p:nvSpPr>
        <p:spPr>
          <a:solidFill>
            <a:schemeClr val="tx1"/>
          </a:solidFill>
        </p:spPr>
        <p:txBody>
          <a:bodyPr/>
          <a:lstStyle/>
          <a:p>
            <a:endParaRPr lang="en-US" dirty="0">
              <a:solidFill>
                <a:schemeClr val="bg1"/>
              </a:solidFill>
            </a:endParaRPr>
          </a:p>
          <a:p>
            <a:r>
              <a:rPr lang="en-IN" dirty="0">
                <a:solidFill>
                  <a:schemeClr val="bg1"/>
                </a:solidFill>
              </a:rPr>
              <a:t>IF YOU HAVE SOME MONEY AND YOU CANT EXPLAIN ITS SOURCE,IT IS BLACK  MONEY.</a:t>
            </a:r>
          </a:p>
          <a:p>
            <a:endParaRPr lang="en-IN" dirty="0">
              <a:solidFill>
                <a:schemeClr val="bg1"/>
              </a:solidFill>
            </a:endParaRPr>
          </a:p>
          <a:p>
            <a:r>
              <a:rPr lang="en-IN" dirty="0">
                <a:solidFill>
                  <a:schemeClr val="bg1"/>
                </a:solidFill>
              </a:rPr>
              <a:t>EVEN LEGALLY EARNED MONEY BUT ON WHICH TAXES ARE EVADED IS BLACK MONEY.</a:t>
            </a:r>
          </a:p>
          <a:p>
            <a:endParaRPr lang="en-IN" dirty="0">
              <a:solidFill>
                <a:schemeClr val="bg1"/>
              </a:solidFill>
            </a:endParaRPr>
          </a:p>
          <a:p>
            <a:r>
              <a:rPr lang="en-IN" dirty="0">
                <a:solidFill>
                  <a:schemeClr val="bg1"/>
                </a:solidFill>
              </a:rPr>
              <a:t>CONVERTION OF THIS BLACK MONEY INTO WHITE MONEY IS MONEY LAUNDERING.</a:t>
            </a:r>
            <a:endParaRPr lang="en-IN" dirty="0"/>
          </a:p>
        </p:txBody>
      </p:sp>
    </p:spTree>
    <p:extLst>
      <p:ext uri="{BB962C8B-B14F-4D97-AF65-F5344CB8AC3E}">
        <p14:creationId xmlns:p14="http://schemas.microsoft.com/office/powerpoint/2010/main" val="375726654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39368"/>
            <a:ext cx="10515600" cy="1051551"/>
          </a:xfrm>
          <a:solidFill>
            <a:schemeClr val="tx1"/>
          </a:solidFill>
        </p:spPr>
        <p:txBody>
          <a:bodyPr>
            <a:normAutofit fontScale="90000"/>
          </a:bodyPr>
          <a:lstStyle/>
          <a:p>
            <a:r>
              <a:rPr lang="en-US" sz="3600" dirty="0">
                <a:solidFill>
                  <a:schemeClr val="bg1"/>
                </a:solidFill>
                <a:latin typeface="+mn-lt"/>
              </a:rPr>
              <a:t>                  </a:t>
            </a:r>
            <a:br>
              <a:rPr lang="en-US" sz="3600" dirty="0">
                <a:solidFill>
                  <a:schemeClr val="bg1"/>
                </a:solidFill>
                <a:latin typeface="+mn-lt"/>
              </a:rPr>
            </a:br>
            <a:r>
              <a:rPr lang="en-US" sz="3600" dirty="0">
                <a:solidFill>
                  <a:schemeClr val="bg1"/>
                </a:solidFill>
                <a:latin typeface="+mn-lt"/>
              </a:rPr>
              <a:t>                             </a:t>
            </a:r>
            <a:r>
              <a:rPr lang="en-US" sz="3200" dirty="0">
                <a:solidFill>
                  <a:schemeClr val="bg1"/>
                </a:solidFill>
                <a:latin typeface="+mn-lt"/>
              </a:rPr>
              <a:t>Meaning of Money Laundering</a:t>
            </a:r>
            <a:br>
              <a:rPr lang="en-US" sz="3200" dirty="0">
                <a:solidFill>
                  <a:schemeClr val="bg1"/>
                </a:solidFill>
                <a:latin typeface="+mn-lt"/>
              </a:rPr>
            </a:br>
            <a:r>
              <a:rPr lang="en-US" sz="3200" dirty="0">
                <a:solidFill>
                  <a:schemeClr val="bg1"/>
                </a:solidFill>
                <a:latin typeface="+mn-lt"/>
              </a:rPr>
              <a:t>          </a:t>
            </a:r>
            <a:endParaRPr lang="en-IN" sz="2200" dirty="0">
              <a:solidFill>
                <a:srgbClr val="00B0F0"/>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a:bodyPr>
          <a:lstStyle/>
          <a:p>
            <a:pPr>
              <a:buFont typeface="Wingdings" panose="05000000000000000000" pitchFamily="2" charset="2"/>
              <a:buChar char="v"/>
            </a:pPr>
            <a:r>
              <a:rPr lang="en-US" sz="2000" dirty="0">
                <a:solidFill>
                  <a:schemeClr val="bg1"/>
                </a:solidFill>
              </a:rPr>
              <a:t> Basically converting </a:t>
            </a:r>
            <a:r>
              <a:rPr lang="en-US" sz="2000" dirty="0">
                <a:solidFill>
                  <a:srgbClr val="00B0F0"/>
                </a:solidFill>
              </a:rPr>
              <a:t>“Dirty Money” into “Clean Money”.</a:t>
            </a:r>
          </a:p>
          <a:p>
            <a:pPr>
              <a:buFont typeface="Wingdings" panose="05000000000000000000" pitchFamily="2" charset="2"/>
              <a:buChar char="v"/>
            </a:pPr>
            <a:r>
              <a:rPr lang="en-US" sz="2000" dirty="0">
                <a:solidFill>
                  <a:schemeClr val="bg1"/>
                </a:solidFill>
              </a:rPr>
              <a:t>A Money laundering scheme involves the conversion of illegal money into legal money. The objective is to convert the illegal activities money into clean money by various means  of banking transfers, shell companies etc.</a:t>
            </a:r>
          </a:p>
          <a:p>
            <a:pPr>
              <a:buFont typeface="Wingdings" panose="05000000000000000000" pitchFamily="2" charset="2"/>
              <a:buChar char="v"/>
            </a:pPr>
            <a:r>
              <a:rPr lang="en-US" sz="2000" dirty="0">
                <a:solidFill>
                  <a:schemeClr val="bg1"/>
                </a:solidFill>
              </a:rPr>
              <a:t> The money in the first instance is generated  through criminal activities like drug peddling, arms smuggling, terrorist funding etc. and also Tax Evaded monies from businesses and other activities.</a:t>
            </a:r>
          </a:p>
          <a:p>
            <a:pPr>
              <a:buFont typeface="Wingdings" panose="05000000000000000000" pitchFamily="2" charset="2"/>
              <a:buChar char="v"/>
            </a:pPr>
            <a:r>
              <a:rPr lang="en-US" sz="2000" dirty="0">
                <a:solidFill>
                  <a:schemeClr val="bg1"/>
                </a:solidFill>
              </a:rPr>
              <a:t>The Laundering of money across the globe has reached terrible proportions despite taking all precautions and continuous watch as in most of the cases, the fraudsters join hands with insiders of banks, financial institution and even at times with some Government officials and this makes detection of Laundering a bit more difficult.</a:t>
            </a:r>
          </a:p>
          <a:p>
            <a:pPr>
              <a:buFont typeface="Wingdings" panose="05000000000000000000" pitchFamily="2" charset="2"/>
              <a:buChar char="v"/>
            </a:pPr>
            <a:r>
              <a:rPr lang="en-US" sz="2000" dirty="0">
                <a:solidFill>
                  <a:schemeClr val="bg1"/>
                </a:solidFill>
              </a:rPr>
              <a:t>Money laundering crimes cause social ,economic and political  problems.</a:t>
            </a:r>
          </a:p>
          <a:p>
            <a:pPr>
              <a:buFont typeface="Wingdings" panose="05000000000000000000" pitchFamily="2" charset="2"/>
              <a:buChar char="v"/>
            </a:pPr>
            <a:r>
              <a:rPr lang="en-US" sz="2000" dirty="0">
                <a:solidFill>
                  <a:schemeClr val="bg1"/>
                </a:solidFill>
              </a:rPr>
              <a:t>The fight against Money Laundering is a Global Fight on continuous basis to prevent the </a:t>
            </a:r>
            <a:r>
              <a:rPr lang="en-US" sz="2000" dirty="0" err="1">
                <a:solidFill>
                  <a:schemeClr val="bg1"/>
                </a:solidFill>
              </a:rPr>
              <a:t>mence</a:t>
            </a:r>
            <a:r>
              <a:rPr lang="en-US" sz="2000" dirty="0">
                <a:solidFill>
                  <a:schemeClr val="bg1"/>
                </a:solidFill>
              </a:rPr>
              <a:t>.</a:t>
            </a:r>
            <a:endParaRPr lang="en-IN" sz="2000" dirty="0"/>
          </a:p>
        </p:txBody>
      </p:sp>
    </p:spTree>
    <p:extLst>
      <p:ext uri="{BB962C8B-B14F-4D97-AF65-F5344CB8AC3E}">
        <p14:creationId xmlns:p14="http://schemas.microsoft.com/office/powerpoint/2010/main" val="209236867"/>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365125"/>
            <a:ext cx="10515600" cy="755337"/>
          </a:xfrm>
          <a:solidFill>
            <a:schemeClr val="tx1"/>
          </a:solidFill>
        </p:spPr>
        <p:txBody>
          <a:bodyPr>
            <a:normAutofit/>
          </a:bodyPr>
          <a:lstStyle/>
          <a:p>
            <a:r>
              <a:rPr lang="en-US" sz="3200" dirty="0">
                <a:solidFill>
                  <a:schemeClr val="bg1"/>
                </a:solidFill>
                <a:latin typeface="+mn-lt"/>
              </a:rPr>
              <a:t>                 Brief Note about a Shell Company</a:t>
            </a:r>
            <a:r>
              <a:rPr lang="en-US" dirty="0">
                <a:latin typeface="+mn-lt"/>
              </a:rPr>
              <a:t>…</a:t>
            </a:r>
            <a:endParaRPr lang="en-IN" dirty="0">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normAutofit lnSpcReduction="10000"/>
          </a:bodyPr>
          <a:lstStyle/>
          <a:p>
            <a:pPr>
              <a:buFont typeface="Wingdings" panose="05000000000000000000" pitchFamily="2" charset="2"/>
              <a:buChar char="ü"/>
            </a:pPr>
            <a:r>
              <a:rPr lang="en-IN" sz="1800" dirty="0">
                <a:solidFill>
                  <a:schemeClr val="bg1"/>
                </a:solidFill>
              </a:rPr>
              <a:t>In the context of discussion on Money Laundering, it is imperative to know about a shell company.</a:t>
            </a:r>
          </a:p>
          <a:p>
            <a:pPr>
              <a:buFont typeface="Wingdings" panose="05000000000000000000" pitchFamily="2" charset="2"/>
              <a:buChar char="ü"/>
            </a:pPr>
            <a:r>
              <a:rPr lang="en-IN" sz="1800" dirty="0">
                <a:solidFill>
                  <a:schemeClr val="bg1"/>
                </a:solidFill>
              </a:rPr>
              <a:t>A shell company has:</a:t>
            </a:r>
          </a:p>
          <a:p>
            <a:pPr>
              <a:buFont typeface="Wingdings" panose="05000000000000000000" pitchFamily="2" charset="2"/>
              <a:buChar char="ü"/>
            </a:pPr>
            <a:r>
              <a:rPr lang="en-IN" sz="1800" dirty="0">
                <a:solidFill>
                  <a:schemeClr val="bg1"/>
                </a:solidFill>
              </a:rPr>
              <a:t>No Employees</a:t>
            </a:r>
          </a:p>
          <a:p>
            <a:pPr>
              <a:buFont typeface="Wingdings" panose="05000000000000000000" pitchFamily="2" charset="2"/>
              <a:buChar char="ü"/>
            </a:pPr>
            <a:r>
              <a:rPr lang="en-IN" sz="1800" dirty="0">
                <a:solidFill>
                  <a:schemeClr val="bg1"/>
                </a:solidFill>
              </a:rPr>
              <a:t>Only a Postal Address</a:t>
            </a:r>
          </a:p>
          <a:p>
            <a:pPr>
              <a:buFont typeface="Wingdings" panose="05000000000000000000" pitchFamily="2" charset="2"/>
              <a:buChar char="ü"/>
            </a:pPr>
            <a:r>
              <a:rPr lang="en-IN" sz="1800" dirty="0">
                <a:solidFill>
                  <a:schemeClr val="bg1"/>
                </a:solidFill>
              </a:rPr>
              <a:t>No establishment</a:t>
            </a:r>
          </a:p>
          <a:p>
            <a:pPr>
              <a:buFont typeface="Wingdings" panose="05000000000000000000" pitchFamily="2" charset="2"/>
              <a:buChar char="ü"/>
            </a:pPr>
            <a:r>
              <a:rPr lang="en-IN" sz="1800" dirty="0">
                <a:solidFill>
                  <a:schemeClr val="bg1"/>
                </a:solidFill>
              </a:rPr>
              <a:t>Acts only as a letter box.</a:t>
            </a:r>
          </a:p>
          <a:p>
            <a:pPr>
              <a:buFont typeface="Wingdings" panose="05000000000000000000" pitchFamily="2" charset="2"/>
              <a:buChar char="ü"/>
            </a:pPr>
            <a:r>
              <a:rPr lang="en-IN" sz="1800" dirty="0">
                <a:solidFill>
                  <a:schemeClr val="bg1"/>
                </a:solidFill>
              </a:rPr>
              <a:t>Exists only on paper</a:t>
            </a:r>
          </a:p>
          <a:p>
            <a:pPr>
              <a:buFont typeface="Wingdings" panose="05000000000000000000" pitchFamily="2" charset="2"/>
              <a:buChar char="ü"/>
            </a:pPr>
            <a:r>
              <a:rPr lang="en-IN" sz="1800" dirty="0">
                <a:solidFill>
                  <a:schemeClr val="bg1"/>
                </a:solidFill>
              </a:rPr>
              <a:t>Will have a bank account</a:t>
            </a:r>
          </a:p>
          <a:p>
            <a:pPr>
              <a:buFont typeface="Wingdings" panose="05000000000000000000" pitchFamily="2" charset="2"/>
              <a:buChar char="ü"/>
            </a:pPr>
            <a:r>
              <a:rPr lang="en-IN" sz="1800" dirty="0">
                <a:solidFill>
                  <a:schemeClr val="bg1"/>
                </a:solidFill>
              </a:rPr>
              <a:t>No active business</a:t>
            </a:r>
          </a:p>
          <a:p>
            <a:pPr>
              <a:buFont typeface="Wingdings" panose="05000000000000000000" pitchFamily="2" charset="2"/>
              <a:buChar char="ü"/>
            </a:pPr>
            <a:r>
              <a:rPr lang="en-IN" sz="2000" dirty="0">
                <a:solidFill>
                  <a:schemeClr val="bg1"/>
                </a:solidFill>
              </a:rPr>
              <a:t>Disguise real owners behind the shell company</a:t>
            </a:r>
          </a:p>
          <a:p>
            <a:pPr>
              <a:buFont typeface="Wingdings" panose="05000000000000000000" pitchFamily="2" charset="2"/>
              <a:buChar char="ü"/>
            </a:pPr>
            <a:r>
              <a:rPr lang="en-IN" sz="2000" dirty="0">
                <a:solidFill>
                  <a:schemeClr val="bg1"/>
                </a:solidFill>
              </a:rPr>
              <a:t> May possess intellectual property as its assets.</a:t>
            </a:r>
          </a:p>
          <a:p>
            <a:pPr>
              <a:buFont typeface="Wingdings" panose="05000000000000000000" pitchFamily="2" charset="2"/>
              <a:buChar char="ü"/>
            </a:pPr>
            <a:r>
              <a:rPr lang="en-IN" sz="2000" dirty="0">
                <a:solidFill>
                  <a:schemeClr val="bg1"/>
                </a:solidFill>
              </a:rPr>
              <a:t> They could be for legitimate or illegitimate purposes though mostly for the latter purpose.</a:t>
            </a:r>
          </a:p>
        </p:txBody>
      </p:sp>
    </p:spTree>
    <p:extLst>
      <p:ext uri="{BB962C8B-B14F-4D97-AF65-F5344CB8AC3E}">
        <p14:creationId xmlns:p14="http://schemas.microsoft.com/office/powerpoint/2010/main" val="704871075"/>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7E630-4793-448A-AC6E-250FFD1D9A55}"/>
              </a:ext>
            </a:extLst>
          </p:cNvPr>
          <p:cNvSpPr>
            <a:spLocks noGrp="1"/>
          </p:cNvSpPr>
          <p:nvPr>
            <p:ph type="title"/>
          </p:nvPr>
        </p:nvSpPr>
        <p:spPr>
          <a:solidFill>
            <a:schemeClr val="tx1"/>
          </a:solidFill>
        </p:spPr>
        <p:txBody>
          <a:bodyPr>
            <a:normAutofit/>
          </a:bodyPr>
          <a:lstStyle/>
          <a:p>
            <a:r>
              <a:rPr lang="en-US" sz="3200" dirty="0">
                <a:solidFill>
                  <a:schemeClr val="bg1"/>
                </a:solidFill>
                <a:latin typeface="+mn-lt"/>
              </a:rPr>
              <a:t>A Brief about TAX Heaven  Countries……</a:t>
            </a:r>
            <a:endParaRPr lang="en-IN" sz="3200" dirty="0">
              <a:solidFill>
                <a:schemeClr val="bg1"/>
              </a:solidFill>
              <a:latin typeface="+mn-lt"/>
            </a:endParaRPr>
          </a:p>
        </p:txBody>
      </p:sp>
      <p:sp>
        <p:nvSpPr>
          <p:cNvPr id="3" name="Content Placeholder 2">
            <a:extLst>
              <a:ext uri="{FF2B5EF4-FFF2-40B4-BE49-F238E27FC236}">
                <a16:creationId xmlns:a16="http://schemas.microsoft.com/office/drawing/2014/main" id="{3EF164E4-9479-4FC1-808B-24E07CEB63C4}"/>
              </a:ext>
            </a:extLst>
          </p:cNvPr>
          <p:cNvSpPr>
            <a:spLocks noGrp="1"/>
          </p:cNvSpPr>
          <p:nvPr>
            <p:ph idx="1"/>
          </p:nvPr>
        </p:nvSpPr>
        <p:spPr>
          <a:solidFill>
            <a:schemeClr val="tx1"/>
          </a:solidFill>
        </p:spPr>
        <p:txBody>
          <a:bodyPr>
            <a:normAutofit lnSpcReduction="10000"/>
          </a:bodyPr>
          <a:lstStyle/>
          <a:p>
            <a:endParaRPr lang="en-US" sz="2400" dirty="0">
              <a:solidFill>
                <a:schemeClr val="bg1"/>
              </a:solidFill>
            </a:endParaRPr>
          </a:p>
          <a:p>
            <a:pPr>
              <a:buFont typeface="Wingdings" panose="05000000000000000000" pitchFamily="2" charset="2"/>
              <a:buChar char="ü"/>
            </a:pPr>
            <a:r>
              <a:rPr lang="en-IN" sz="2400" dirty="0">
                <a:solidFill>
                  <a:schemeClr val="bg1"/>
                </a:solidFill>
              </a:rPr>
              <a:t>A Tax Heaven is a Country with no Tax or low rate of taxes and who do not question the financial transactions and the off shore companies floated in those countries and also offers financial secrecy.</a:t>
            </a:r>
          </a:p>
          <a:p>
            <a:pPr>
              <a:buFont typeface="Wingdings" panose="05000000000000000000" pitchFamily="2" charset="2"/>
              <a:buChar char="ü"/>
            </a:pPr>
            <a:r>
              <a:rPr lang="en-IN" sz="2400" dirty="0">
                <a:solidFill>
                  <a:schemeClr val="bg1"/>
                </a:solidFill>
              </a:rPr>
              <a:t>A Report has put the  circulation of money in tax heaven countries about $21 Trillion !!</a:t>
            </a:r>
          </a:p>
          <a:p>
            <a:pPr>
              <a:buFont typeface="Wingdings" panose="05000000000000000000" pitchFamily="2" charset="2"/>
              <a:buChar char="ü"/>
            </a:pPr>
            <a:r>
              <a:rPr lang="en-IN" sz="2400" dirty="0">
                <a:solidFill>
                  <a:schemeClr val="bg1"/>
                </a:solidFill>
              </a:rPr>
              <a:t>Some of the most popular  Tax Heaven Countries:</a:t>
            </a:r>
          </a:p>
          <a:p>
            <a:pPr marL="0" indent="0">
              <a:buNone/>
            </a:pPr>
            <a:r>
              <a:rPr lang="en-IN" sz="2400" dirty="0">
                <a:solidFill>
                  <a:schemeClr val="bg1"/>
                </a:solidFill>
              </a:rPr>
              <a:t>1.Andorra 2.The Bahamas 3. Bermuda 4.The British Virgin Islands 5.The Cayman Islands  6.The Channel Islands 7..The Cook Islands 8.St.Kitts 9.Monaco 10.Nevis 12.Panama 13.Lichstenstien 14.Hongkong 15.Swizerland 16.Curacao 17.Taiwan 18.Samoa.19.Malta 20.Seychelles 21.Cyprus 22.Nauru23.Luxembourgh 24.Maruitius 25.Marshall Islands</a:t>
            </a:r>
          </a:p>
        </p:txBody>
      </p:sp>
    </p:spTree>
    <p:extLst>
      <p:ext uri="{BB962C8B-B14F-4D97-AF65-F5344CB8AC3E}">
        <p14:creationId xmlns:p14="http://schemas.microsoft.com/office/powerpoint/2010/main" val="145510458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solidFill>
            <a:schemeClr val="tx1"/>
          </a:solidFill>
        </p:spPr>
        <p:txBody>
          <a:bodyPr>
            <a:normAutofit fontScale="90000"/>
          </a:bodyPr>
          <a:lstStyle/>
          <a:p>
            <a:r>
              <a:rPr lang="en-US" dirty="0">
                <a:solidFill>
                  <a:schemeClr val="bg1"/>
                </a:solidFill>
              </a:rPr>
              <a:t>      </a:t>
            </a:r>
            <a:br>
              <a:rPr lang="en-US" dirty="0">
                <a:solidFill>
                  <a:schemeClr val="bg1"/>
                </a:solidFill>
              </a:rPr>
            </a:br>
            <a:r>
              <a:rPr lang="en-US" dirty="0">
                <a:solidFill>
                  <a:schemeClr val="bg1"/>
                </a:solidFill>
              </a:rPr>
              <a:t>                </a:t>
            </a:r>
            <a:r>
              <a:rPr lang="en-US" sz="3600" dirty="0">
                <a:solidFill>
                  <a:schemeClr val="bg1"/>
                </a:solidFill>
              </a:rPr>
              <a:t>Stages  involved in Money Laundering</a:t>
            </a:r>
            <a:br>
              <a:rPr lang="en-US" sz="3600" dirty="0">
                <a:solidFill>
                  <a:schemeClr val="bg1"/>
                </a:solidFill>
              </a:rPr>
            </a:br>
            <a:endParaRPr lang="en-IN" sz="3600" dirty="0">
              <a:solidFill>
                <a:schemeClr val="bg1"/>
              </a:solidFill>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solidFill>
            <a:schemeClr val="tx1"/>
          </a:solidFill>
        </p:spPr>
        <p:txBody>
          <a:bodyPr/>
          <a:lstStyle/>
          <a:p>
            <a:endParaRPr lang="en-US" dirty="0">
              <a:solidFill>
                <a:schemeClr val="bg1"/>
              </a:solidFill>
            </a:endParaRPr>
          </a:p>
          <a:p>
            <a:pPr>
              <a:buFont typeface="Wingdings" panose="05000000000000000000" pitchFamily="2" charset="2"/>
              <a:buChar char="v"/>
            </a:pPr>
            <a:r>
              <a:rPr lang="en-IN" dirty="0">
                <a:solidFill>
                  <a:schemeClr val="bg1"/>
                </a:solidFill>
              </a:rPr>
              <a:t>The following are the three major stages  involved in Money Laundering:</a:t>
            </a:r>
          </a:p>
          <a:p>
            <a:pPr marL="0" indent="0">
              <a:buNone/>
            </a:pPr>
            <a:r>
              <a:rPr lang="en-IN" dirty="0">
                <a:solidFill>
                  <a:schemeClr val="bg1"/>
                </a:solidFill>
              </a:rPr>
              <a:t>                        </a:t>
            </a:r>
          </a:p>
          <a:p>
            <a:pPr>
              <a:buFont typeface="Wingdings" panose="05000000000000000000" pitchFamily="2" charset="2"/>
              <a:buChar char="Ø"/>
            </a:pPr>
            <a:r>
              <a:rPr lang="en-IN" dirty="0">
                <a:solidFill>
                  <a:schemeClr val="bg1"/>
                </a:solidFill>
              </a:rPr>
              <a:t>                         Placement of funds</a:t>
            </a:r>
          </a:p>
          <a:p>
            <a:pPr>
              <a:buFont typeface="Wingdings" panose="05000000000000000000" pitchFamily="2" charset="2"/>
              <a:buChar char="Ø"/>
            </a:pPr>
            <a:r>
              <a:rPr lang="en-IN" dirty="0">
                <a:solidFill>
                  <a:schemeClr val="bg1"/>
                </a:solidFill>
              </a:rPr>
              <a:t>                         Layering of funds</a:t>
            </a:r>
          </a:p>
          <a:p>
            <a:pPr>
              <a:buFont typeface="Wingdings" panose="05000000000000000000" pitchFamily="2" charset="2"/>
              <a:buChar char="Ø"/>
            </a:pPr>
            <a:r>
              <a:rPr lang="en-IN" dirty="0">
                <a:solidFill>
                  <a:schemeClr val="bg1"/>
                </a:solidFill>
              </a:rPr>
              <a:t>                         Integration of funds</a:t>
            </a:r>
          </a:p>
        </p:txBody>
      </p:sp>
    </p:spTree>
    <p:extLst>
      <p:ext uri="{BB962C8B-B14F-4D97-AF65-F5344CB8AC3E}">
        <p14:creationId xmlns:p14="http://schemas.microsoft.com/office/powerpoint/2010/main" val="40893518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E9EF4-53DE-4C90-8320-65FE0FB3EC46}"/>
              </a:ext>
            </a:extLst>
          </p:cNvPr>
          <p:cNvSpPr>
            <a:spLocks noGrp="1"/>
          </p:cNvSpPr>
          <p:nvPr>
            <p:ph type="title"/>
          </p:nvPr>
        </p:nvSpPr>
        <p:spPr>
          <a:xfrm>
            <a:off x="838200" y="257577"/>
            <a:ext cx="10515600" cy="927279"/>
          </a:xfrm>
          <a:solidFill>
            <a:schemeClr val="tx1"/>
          </a:solidFill>
        </p:spPr>
        <p:txBody>
          <a:bodyPr>
            <a:normAutofit/>
          </a:bodyPr>
          <a:lstStyle/>
          <a:p>
            <a:r>
              <a:rPr lang="en-US" sz="3200" dirty="0">
                <a:solidFill>
                  <a:schemeClr val="bg1"/>
                </a:solidFill>
                <a:latin typeface="+mn-lt"/>
              </a:rPr>
              <a:t>    Steps of Money Laundering   : Stage One  -  Placement</a:t>
            </a:r>
            <a:endParaRPr lang="en-IN" sz="3200" dirty="0">
              <a:solidFill>
                <a:schemeClr val="bg1"/>
              </a:solidFill>
              <a:latin typeface="+mn-lt"/>
            </a:endParaRPr>
          </a:p>
        </p:txBody>
      </p:sp>
      <p:sp>
        <p:nvSpPr>
          <p:cNvPr id="8" name="Content Placeholder 7">
            <a:extLst>
              <a:ext uri="{FF2B5EF4-FFF2-40B4-BE49-F238E27FC236}">
                <a16:creationId xmlns:a16="http://schemas.microsoft.com/office/drawing/2014/main" id="{2E714837-C147-4D93-A310-C6A3BB2524C9}"/>
              </a:ext>
            </a:extLst>
          </p:cNvPr>
          <p:cNvSpPr>
            <a:spLocks noGrp="1"/>
          </p:cNvSpPr>
          <p:nvPr>
            <p:ph idx="1"/>
          </p:nvPr>
        </p:nvSpPr>
        <p:spPr>
          <a:xfrm>
            <a:off x="838200" y="1300766"/>
            <a:ext cx="10515600" cy="5192109"/>
          </a:xfrm>
          <a:solidFill>
            <a:schemeClr val="tx1"/>
          </a:solidFill>
        </p:spPr>
        <p:txBody>
          <a:bodyPr>
            <a:normAutofit fontScale="25000" lnSpcReduction="20000"/>
          </a:bodyPr>
          <a:lstStyle/>
          <a:p>
            <a:endParaRPr lang="en-US" dirty="0"/>
          </a:p>
          <a:p>
            <a:pPr>
              <a:buFont typeface="Wingdings" panose="05000000000000000000" pitchFamily="2" charset="2"/>
              <a:buChar char="v"/>
            </a:pPr>
            <a:r>
              <a:rPr lang="en-IN" sz="9600" dirty="0">
                <a:solidFill>
                  <a:schemeClr val="bg1"/>
                </a:solidFill>
              </a:rPr>
              <a:t>Placement of Funds involves:</a:t>
            </a:r>
          </a:p>
          <a:p>
            <a:pPr marL="0" indent="0">
              <a:buNone/>
            </a:pPr>
            <a:r>
              <a:rPr lang="en-IN" sz="9600" dirty="0">
                <a:solidFill>
                  <a:schemeClr val="bg1"/>
                </a:solidFill>
              </a:rPr>
              <a:t>First step of introducing the dirty money into the main stream.</a:t>
            </a:r>
          </a:p>
          <a:p>
            <a:pPr>
              <a:buFont typeface="Wingdings" panose="05000000000000000000" pitchFamily="2" charset="2"/>
              <a:buChar char="ü"/>
            </a:pPr>
            <a:endParaRPr lang="en-IN" sz="9600" dirty="0">
              <a:solidFill>
                <a:schemeClr val="bg1"/>
              </a:solidFill>
            </a:endParaRPr>
          </a:p>
          <a:p>
            <a:pPr>
              <a:buFont typeface="Wingdings" panose="05000000000000000000" pitchFamily="2" charset="2"/>
              <a:buChar char="ü"/>
            </a:pPr>
            <a:r>
              <a:rPr lang="en-IN" sz="9600" dirty="0">
                <a:solidFill>
                  <a:schemeClr val="bg1"/>
                </a:solidFill>
              </a:rPr>
              <a:t>Smuggling of currency</a:t>
            </a:r>
          </a:p>
          <a:p>
            <a:pPr>
              <a:buFont typeface="Wingdings" panose="05000000000000000000" pitchFamily="2" charset="2"/>
              <a:buChar char="ü"/>
            </a:pPr>
            <a:endParaRPr lang="en-IN" sz="9600" dirty="0">
              <a:solidFill>
                <a:schemeClr val="bg1"/>
              </a:solidFill>
            </a:endParaRPr>
          </a:p>
          <a:p>
            <a:pPr>
              <a:buFont typeface="Wingdings" panose="05000000000000000000" pitchFamily="2" charset="2"/>
              <a:buChar char="ü"/>
            </a:pPr>
            <a:r>
              <a:rPr lang="en-IN" sz="9600" dirty="0">
                <a:solidFill>
                  <a:schemeClr val="bg1"/>
                </a:solidFill>
              </a:rPr>
              <a:t>Currency exchanges &amp; Banks-Cash deposits/Wire transfers/ Night deposits</a:t>
            </a:r>
          </a:p>
          <a:p>
            <a:pPr>
              <a:buFont typeface="Wingdings" panose="05000000000000000000" pitchFamily="2" charset="2"/>
              <a:buChar char="ü"/>
            </a:pPr>
            <a:endParaRPr lang="en-IN" sz="9600" dirty="0">
              <a:solidFill>
                <a:schemeClr val="bg1"/>
              </a:solidFill>
            </a:endParaRPr>
          </a:p>
          <a:p>
            <a:pPr>
              <a:buFont typeface="Wingdings" panose="05000000000000000000" pitchFamily="2" charset="2"/>
              <a:buChar char="ü"/>
            </a:pPr>
            <a:r>
              <a:rPr lang="en-IN" sz="9600" dirty="0">
                <a:solidFill>
                  <a:schemeClr val="bg1"/>
                </a:solidFill>
              </a:rPr>
              <a:t>Purchase of Assets</a:t>
            </a:r>
          </a:p>
          <a:p>
            <a:pPr>
              <a:buFont typeface="Wingdings" panose="05000000000000000000" pitchFamily="2" charset="2"/>
              <a:buChar char="ü"/>
            </a:pPr>
            <a:endParaRPr lang="en-IN" sz="9600" dirty="0">
              <a:solidFill>
                <a:schemeClr val="bg1"/>
              </a:solidFill>
            </a:endParaRPr>
          </a:p>
          <a:p>
            <a:pPr>
              <a:buFont typeface="Wingdings" panose="05000000000000000000" pitchFamily="2" charset="2"/>
              <a:buChar char="ü"/>
            </a:pPr>
            <a:r>
              <a:rPr lang="en-IN" sz="9600" dirty="0">
                <a:solidFill>
                  <a:schemeClr val="bg1"/>
                </a:solidFill>
              </a:rPr>
              <a:t>Brokers-Stock exchange</a:t>
            </a:r>
          </a:p>
          <a:p>
            <a:pPr>
              <a:buFont typeface="Wingdings" panose="05000000000000000000" pitchFamily="2" charset="2"/>
              <a:buChar char="ü"/>
            </a:pPr>
            <a:endParaRPr lang="en-IN" sz="9600" dirty="0">
              <a:solidFill>
                <a:schemeClr val="bg1"/>
              </a:solidFill>
            </a:endParaRPr>
          </a:p>
          <a:p>
            <a:pPr>
              <a:buFont typeface="Wingdings" panose="05000000000000000000" pitchFamily="2" charset="2"/>
              <a:buChar char="ü"/>
            </a:pPr>
            <a:r>
              <a:rPr lang="en-IN" sz="9600" dirty="0">
                <a:solidFill>
                  <a:schemeClr val="bg1"/>
                </a:solidFill>
              </a:rPr>
              <a:t>Blending of funds</a:t>
            </a:r>
          </a:p>
          <a:p>
            <a:pPr marL="0" indent="0">
              <a:buNone/>
            </a:pPr>
            <a:endParaRPr lang="en-IN" sz="9600" dirty="0">
              <a:solidFill>
                <a:schemeClr val="bg1"/>
              </a:solidFill>
            </a:endParaRPr>
          </a:p>
          <a:p>
            <a:pPr>
              <a:buFont typeface="Wingdings" panose="05000000000000000000" pitchFamily="2" charset="2"/>
              <a:buChar char="v"/>
            </a:pPr>
            <a:endParaRPr lang="en-IN" sz="5000" dirty="0">
              <a:solidFill>
                <a:schemeClr val="bg1"/>
              </a:solidFill>
            </a:endParaRPr>
          </a:p>
          <a:p>
            <a:pPr>
              <a:buFont typeface="Wingdings" panose="05000000000000000000" pitchFamily="2" charset="2"/>
              <a:buChar char="ü"/>
            </a:pPr>
            <a:r>
              <a:rPr lang="en-IN" dirty="0"/>
              <a:t>Smuggling of currency</a:t>
            </a:r>
          </a:p>
          <a:p>
            <a:pPr>
              <a:buFont typeface="Wingdings" panose="05000000000000000000" pitchFamily="2" charset="2"/>
              <a:buChar char="ü"/>
            </a:pPr>
            <a:r>
              <a:rPr lang="en-IN" dirty="0"/>
              <a:t>Currency exchanges * Banks</a:t>
            </a:r>
          </a:p>
          <a:p>
            <a:pPr>
              <a:buFont typeface="Wingdings" panose="05000000000000000000" pitchFamily="2" charset="2"/>
              <a:buChar char="ü"/>
            </a:pPr>
            <a:endParaRPr lang="en-IN" dirty="0"/>
          </a:p>
        </p:txBody>
      </p:sp>
    </p:spTree>
    <p:extLst>
      <p:ext uri="{BB962C8B-B14F-4D97-AF65-F5344CB8AC3E}">
        <p14:creationId xmlns:p14="http://schemas.microsoft.com/office/powerpoint/2010/main" val="4131112970"/>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2178</TotalTime>
  <Words>1914</Words>
  <Application>Microsoft Office PowerPoint</Application>
  <PresentationFormat>Widescreen</PresentationFormat>
  <Paragraphs>166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Wingdings</vt:lpstr>
      <vt:lpstr>Office Theme</vt:lpstr>
      <vt:lpstr>              \                          Lessons on Fraud Awareness – Lesson VI                                                                               MONEY LAUNDERING                                                                                                           </vt:lpstr>
      <vt:lpstr>           MONEY LAUNDERING ACROSS THE WORLD…..</vt:lpstr>
      <vt:lpstr>                                       Brief about “Frauds”</vt:lpstr>
      <vt:lpstr>   SIMPLE MEANING....                                         OF……MONEY LAUNDERING..!!</vt:lpstr>
      <vt:lpstr>                                                Meaning of Money Laundering           </vt:lpstr>
      <vt:lpstr>                 Brief Note about a Shell Company…</vt:lpstr>
      <vt:lpstr>A Brief about TAX Heaven  Countries……</vt:lpstr>
      <vt:lpstr>                       Stages  involved in Money Laundering </vt:lpstr>
      <vt:lpstr>    Steps of Money Laundering   : Stage One  -  Placement</vt:lpstr>
      <vt:lpstr>           Steps of Money Laundering : Stage Two-Layering</vt:lpstr>
      <vt:lpstr>     Steps of Money Laundering : Stage Three-Integration</vt:lpstr>
      <vt:lpstr>            Methods in Money Laundering-A Glimpse</vt:lpstr>
      <vt:lpstr>    Methods in Money Laundering-A Glimpse…..(Contd…) </vt:lpstr>
      <vt:lpstr>Money Laundering Cases:   Some top Indian Cases:</vt:lpstr>
      <vt:lpstr>Money Laundering Cases-Some Top Foreign Cases….                                                       </vt:lpstr>
      <vt:lpstr> Legislation  in  India &amp; Abroad  for   dealing with  Anti Money Laundering Activities</vt:lpstr>
      <vt:lpstr>Some Red Flags of Money Laundering:</vt:lpstr>
      <vt:lpstr>          Steps taken for controlling Money Laundering</vt:lpstr>
      <vt:lpstr>                Top Movies tagged as Money Laundering:   </vt:lpstr>
      <vt:lpstr>End of Lesson  SIX                                                            MONEY   LAUNDERING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Kolluru Rao</dc:creator>
  <cp:lastModifiedBy>Kolluru Rao</cp:lastModifiedBy>
  <cp:revision>95</cp:revision>
  <dcterms:created xsi:type="dcterms:W3CDTF">2020-08-19T06:26:25Z</dcterms:created>
  <dcterms:modified xsi:type="dcterms:W3CDTF">2020-08-24T06:43:40Z</dcterms:modified>
</cp:coreProperties>
</file>