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66" r:id="rId3"/>
    <p:sldId id="259" r:id="rId4"/>
    <p:sldId id="257" r:id="rId5"/>
    <p:sldId id="258" r:id="rId6"/>
    <p:sldId id="263" r:id="rId7"/>
    <p:sldId id="264" r:id="rId8"/>
    <p:sldId id="261" r:id="rId9"/>
    <p:sldId id="260" r:id="rId10"/>
    <p:sldId id="268" r:id="rId11"/>
    <p:sldId id="269" r:id="rId12"/>
    <p:sldId id="270" r:id="rId13"/>
    <p:sldId id="272" r:id="rId14"/>
    <p:sldId id="276" r:id="rId15"/>
    <p:sldId id="273" r:id="rId16"/>
    <p:sldId id="27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82" d="100"/>
          <a:sy n="82"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6ACC8-A055-4F5E-8BD5-D40A65B5BAFC}" type="datetimeFigureOut">
              <a:rPr lang="en-IN" smtClean="0"/>
              <a:t>03-07-2020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208F-92FF-4792-A842-ABD4A11F5BAD}" type="slidenum">
              <a:rPr lang="en-IN" smtClean="0"/>
              <a:t>‹#›</a:t>
            </a:fld>
            <a:endParaRPr lang="en-IN"/>
          </a:p>
        </p:txBody>
      </p:sp>
    </p:spTree>
    <p:extLst>
      <p:ext uri="{BB962C8B-B14F-4D97-AF65-F5344CB8AC3E}">
        <p14:creationId xmlns:p14="http://schemas.microsoft.com/office/powerpoint/2010/main" val="11295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C6A208F-92FF-4792-A842-ABD4A11F5BAD}" type="slidenum">
              <a:rPr lang="en-IN" smtClean="0"/>
              <a:t>1</a:t>
            </a:fld>
            <a:endParaRPr lang="en-IN"/>
          </a:p>
        </p:txBody>
      </p:sp>
    </p:spTree>
    <p:extLst>
      <p:ext uri="{BB962C8B-B14F-4D97-AF65-F5344CB8AC3E}">
        <p14:creationId xmlns:p14="http://schemas.microsoft.com/office/powerpoint/2010/main" val="394672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PRESENTATION INITIALLY EXPLAINS CONCEPTS NEEDED TO UNDERSTAND ABOUT FRAUD EXAMINATION</a:t>
            </a:r>
            <a:endParaRPr lang="en-IN" dirty="0"/>
          </a:p>
        </p:txBody>
      </p:sp>
      <p:sp>
        <p:nvSpPr>
          <p:cNvPr id="4" name="Slide Number Placeholder 3"/>
          <p:cNvSpPr>
            <a:spLocks noGrp="1"/>
          </p:cNvSpPr>
          <p:nvPr>
            <p:ph type="sldNum" sz="quarter" idx="5"/>
          </p:nvPr>
        </p:nvSpPr>
        <p:spPr/>
        <p:txBody>
          <a:bodyPr/>
          <a:lstStyle/>
          <a:p>
            <a:fld id="{8C6A208F-92FF-4792-A842-ABD4A11F5BAD}" type="slidenum">
              <a:rPr lang="en-IN" smtClean="0"/>
              <a:t>4</a:t>
            </a:fld>
            <a:endParaRPr lang="en-IN"/>
          </a:p>
        </p:txBody>
      </p:sp>
    </p:spTree>
    <p:extLst>
      <p:ext uri="{BB962C8B-B14F-4D97-AF65-F5344CB8AC3E}">
        <p14:creationId xmlns:p14="http://schemas.microsoft.com/office/powerpoint/2010/main" val="186148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8183-B517-4F8B-9920-C9DCEBBB0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4E5C714-6EF3-4D89-8E0D-4B14F9054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6BCA386-FF67-40F3-B99F-8806FC9F4E72}"/>
              </a:ext>
            </a:extLst>
          </p:cNvPr>
          <p:cNvSpPr>
            <a:spLocks noGrp="1"/>
          </p:cNvSpPr>
          <p:nvPr>
            <p:ph type="dt" sz="half" idx="10"/>
          </p:nvPr>
        </p:nvSpPr>
        <p:spPr/>
        <p:txBody>
          <a:bodyPr/>
          <a:lstStyle/>
          <a:p>
            <a:fld id="{F3F0FE57-E27E-4FD2-BD1A-994D08743791}" type="datetime1">
              <a:rPr lang="en-IN" smtClean="0"/>
              <a:t>03-07-2020</a:t>
            </a:fld>
            <a:endParaRPr lang="en-IN"/>
          </a:p>
        </p:txBody>
      </p:sp>
      <p:sp>
        <p:nvSpPr>
          <p:cNvPr id="5" name="Footer Placeholder 4">
            <a:extLst>
              <a:ext uri="{FF2B5EF4-FFF2-40B4-BE49-F238E27FC236}">
                <a16:creationId xmlns:a16="http://schemas.microsoft.com/office/drawing/2014/main" id="{DA6B8BC3-4616-4F25-BB4F-7823B859C2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7FFFDE-A387-4F63-8220-95B1C8E28FA3}"/>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326247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28FB-FAB8-4620-A38B-D823540A13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5B53AAE-8C2A-454C-9F09-A16014E80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7CFD08-0A98-4564-AB3A-ECC3AE828D1F}"/>
              </a:ext>
            </a:extLst>
          </p:cNvPr>
          <p:cNvSpPr>
            <a:spLocks noGrp="1"/>
          </p:cNvSpPr>
          <p:nvPr>
            <p:ph type="dt" sz="half" idx="10"/>
          </p:nvPr>
        </p:nvSpPr>
        <p:spPr/>
        <p:txBody>
          <a:bodyPr/>
          <a:lstStyle/>
          <a:p>
            <a:fld id="{53B18192-89DE-42D8-BFC3-64A6CAFB54F4}" type="datetime1">
              <a:rPr lang="en-IN" smtClean="0"/>
              <a:t>03-07-2020</a:t>
            </a:fld>
            <a:endParaRPr lang="en-IN"/>
          </a:p>
        </p:txBody>
      </p:sp>
      <p:sp>
        <p:nvSpPr>
          <p:cNvPr id="5" name="Footer Placeholder 4">
            <a:extLst>
              <a:ext uri="{FF2B5EF4-FFF2-40B4-BE49-F238E27FC236}">
                <a16:creationId xmlns:a16="http://schemas.microsoft.com/office/drawing/2014/main" id="{CD6DA890-0FE6-40A6-BD77-8A9DA9AD3C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8D2AF0-E855-4E04-ADD9-58F938FCEDCE}"/>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133203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76DB1-8A6A-466E-9126-BFAAD1EE03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9806D79-8300-4F31-9AB3-22FF7D3D68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75613C-85C4-441A-A04B-C7457B48D02E}"/>
              </a:ext>
            </a:extLst>
          </p:cNvPr>
          <p:cNvSpPr>
            <a:spLocks noGrp="1"/>
          </p:cNvSpPr>
          <p:nvPr>
            <p:ph type="dt" sz="half" idx="10"/>
          </p:nvPr>
        </p:nvSpPr>
        <p:spPr/>
        <p:txBody>
          <a:bodyPr/>
          <a:lstStyle/>
          <a:p>
            <a:fld id="{E27698B3-C68F-46E4-93A5-08513C8B9A83}" type="datetime1">
              <a:rPr lang="en-IN" smtClean="0"/>
              <a:t>03-07-2020</a:t>
            </a:fld>
            <a:endParaRPr lang="en-IN"/>
          </a:p>
        </p:txBody>
      </p:sp>
      <p:sp>
        <p:nvSpPr>
          <p:cNvPr id="5" name="Footer Placeholder 4">
            <a:extLst>
              <a:ext uri="{FF2B5EF4-FFF2-40B4-BE49-F238E27FC236}">
                <a16:creationId xmlns:a16="http://schemas.microsoft.com/office/drawing/2014/main" id="{9F5334C5-2FC4-4DB9-B41E-50A6B0125D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FE3480-E155-4D0D-84D3-EB86E9B5F86E}"/>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4573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1BD0-07EB-4C2B-84D1-5D0035DE20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E0B397-612E-4349-B412-288B577C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97594D-ED13-47A5-8AFE-86F8F3004953}"/>
              </a:ext>
            </a:extLst>
          </p:cNvPr>
          <p:cNvSpPr>
            <a:spLocks noGrp="1"/>
          </p:cNvSpPr>
          <p:nvPr>
            <p:ph type="dt" sz="half" idx="10"/>
          </p:nvPr>
        </p:nvSpPr>
        <p:spPr/>
        <p:txBody>
          <a:bodyPr/>
          <a:lstStyle/>
          <a:p>
            <a:fld id="{735E49DD-DD29-4958-8C83-BC45FD9E6379}" type="datetime1">
              <a:rPr lang="en-IN" smtClean="0"/>
              <a:t>03-07-2020</a:t>
            </a:fld>
            <a:endParaRPr lang="en-IN"/>
          </a:p>
        </p:txBody>
      </p:sp>
      <p:sp>
        <p:nvSpPr>
          <p:cNvPr id="5" name="Footer Placeholder 4">
            <a:extLst>
              <a:ext uri="{FF2B5EF4-FFF2-40B4-BE49-F238E27FC236}">
                <a16:creationId xmlns:a16="http://schemas.microsoft.com/office/drawing/2014/main" id="{602A5F6F-9EA2-42D5-A190-956AF27E44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E3109D-9523-48F4-9249-E487A8F8E8C1}"/>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301719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79C9-48F6-456C-A325-EF04888A7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3986245-7B2B-46C8-84A3-68392E863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906F1-B936-4E71-B617-F5E3D71124E6}"/>
              </a:ext>
            </a:extLst>
          </p:cNvPr>
          <p:cNvSpPr>
            <a:spLocks noGrp="1"/>
          </p:cNvSpPr>
          <p:nvPr>
            <p:ph type="dt" sz="half" idx="10"/>
          </p:nvPr>
        </p:nvSpPr>
        <p:spPr/>
        <p:txBody>
          <a:bodyPr/>
          <a:lstStyle/>
          <a:p>
            <a:fld id="{6A7F3964-6650-4CE6-BBF9-EBCDBAF9298D}" type="datetime1">
              <a:rPr lang="en-IN" smtClean="0"/>
              <a:t>03-07-2020</a:t>
            </a:fld>
            <a:endParaRPr lang="en-IN"/>
          </a:p>
        </p:txBody>
      </p:sp>
      <p:sp>
        <p:nvSpPr>
          <p:cNvPr id="5" name="Footer Placeholder 4">
            <a:extLst>
              <a:ext uri="{FF2B5EF4-FFF2-40B4-BE49-F238E27FC236}">
                <a16:creationId xmlns:a16="http://schemas.microsoft.com/office/drawing/2014/main" id="{756A844E-7019-4F19-82D9-3680733E86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383013-904F-4A53-B86C-9C16C1B94BF6}"/>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184790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7F01-0AC3-448A-9F11-C6236FCB728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A80DF5-6D65-425B-8057-6C31D15DC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F1A60E0-7649-4EC8-A41E-5B79284982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DD3170-958B-4E4A-BD4A-B0545DB18696}"/>
              </a:ext>
            </a:extLst>
          </p:cNvPr>
          <p:cNvSpPr>
            <a:spLocks noGrp="1"/>
          </p:cNvSpPr>
          <p:nvPr>
            <p:ph type="dt" sz="half" idx="10"/>
          </p:nvPr>
        </p:nvSpPr>
        <p:spPr/>
        <p:txBody>
          <a:bodyPr/>
          <a:lstStyle/>
          <a:p>
            <a:fld id="{C50272BD-08B1-43F3-9C7B-67ED0AE6E03E}" type="datetime1">
              <a:rPr lang="en-IN" smtClean="0"/>
              <a:t>03-07-2020</a:t>
            </a:fld>
            <a:endParaRPr lang="en-IN"/>
          </a:p>
        </p:txBody>
      </p:sp>
      <p:sp>
        <p:nvSpPr>
          <p:cNvPr id="6" name="Footer Placeholder 5">
            <a:extLst>
              <a:ext uri="{FF2B5EF4-FFF2-40B4-BE49-F238E27FC236}">
                <a16:creationId xmlns:a16="http://schemas.microsoft.com/office/drawing/2014/main" id="{7F0B24FA-A7BD-41B7-AF1F-C2FFBF24A47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A68C1D-E42F-49D1-849C-F804BF8BC7DC}"/>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348915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1B7C-94AA-4A53-8D11-ADFB26D2CA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AC87D86-B612-45D8-A146-A53DD88A8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844275-8527-4F94-B366-70C08BE01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3B005FE-2A43-4167-A306-B7F3DF46A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47BC1-8E07-4AFD-9B4D-A14B278E7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3AD89F-2895-445A-82E3-35CA19946BE6}"/>
              </a:ext>
            </a:extLst>
          </p:cNvPr>
          <p:cNvSpPr>
            <a:spLocks noGrp="1"/>
          </p:cNvSpPr>
          <p:nvPr>
            <p:ph type="dt" sz="half" idx="10"/>
          </p:nvPr>
        </p:nvSpPr>
        <p:spPr/>
        <p:txBody>
          <a:bodyPr/>
          <a:lstStyle/>
          <a:p>
            <a:fld id="{2EEAA6AB-0DCD-4243-BCC6-6ED6528FBEEF}" type="datetime1">
              <a:rPr lang="en-IN" smtClean="0"/>
              <a:t>03-07-2020</a:t>
            </a:fld>
            <a:endParaRPr lang="en-IN"/>
          </a:p>
        </p:txBody>
      </p:sp>
      <p:sp>
        <p:nvSpPr>
          <p:cNvPr id="8" name="Footer Placeholder 7">
            <a:extLst>
              <a:ext uri="{FF2B5EF4-FFF2-40B4-BE49-F238E27FC236}">
                <a16:creationId xmlns:a16="http://schemas.microsoft.com/office/drawing/2014/main" id="{09CFEB18-113C-47B3-BF59-E095B644152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9404747-ADCE-4B4E-A68E-248CB27B1856}"/>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125751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B56A-40A2-4B03-B736-CC89F29DF87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C00570-FC2C-4B01-958C-2541F95A7509}"/>
              </a:ext>
            </a:extLst>
          </p:cNvPr>
          <p:cNvSpPr>
            <a:spLocks noGrp="1"/>
          </p:cNvSpPr>
          <p:nvPr>
            <p:ph type="dt" sz="half" idx="10"/>
          </p:nvPr>
        </p:nvSpPr>
        <p:spPr/>
        <p:txBody>
          <a:bodyPr/>
          <a:lstStyle/>
          <a:p>
            <a:fld id="{BAE3FECF-7C6A-4FF0-A393-CAA0B5CBC5FE}" type="datetime1">
              <a:rPr lang="en-IN" smtClean="0"/>
              <a:t>03-07-2020</a:t>
            </a:fld>
            <a:endParaRPr lang="en-IN"/>
          </a:p>
        </p:txBody>
      </p:sp>
      <p:sp>
        <p:nvSpPr>
          <p:cNvPr id="4" name="Footer Placeholder 3">
            <a:extLst>
              <a:ext uri="{FF2B5EF4-FFF2-40B4-BE49-F238E27FC236}">
                <a16:creationId xmlns:a16="http://schemas.microsoft.com/office/drawing/2014/main" id="{D42E129C-9485-4C5E-9300-0E2D8F6D696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C03C8B4-4958-407B-81DE-C75D64C3B20F}"/>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187603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A548C-5950-47CE-884E-331F7C442F28}"/>
              </a:ext>
            </a:extLst>
          </p:cNvPr>
          <p:cNvSpPr>
            <a:spLocks noGrp="1"/>
          </p:cNvSpPr>
          <p:nvPr>
            <p:ph type="dt" sz="half" idx="10"/>
          </p:nvPr>
        </p:nvSpPr>
        <p:spPr/>
        <p:txBody>
          <a:bodyPr/>
          <a:lstStyle/>
          <a:p>
            <a:fld id="{0710D749-E214-4706-B785-4941A045CCDC}" type="datetime1">
              <a:rPr lang="en-IN" smtClean="0"/>
              <a:t>03-07-2020</a:t>
            </a:fld>
            <a:endParaRPr lang="en-IN"/>
          </a:p>
        </p:txBody>
      </p:sp>
      <p:sp>
        <p:nvSpPr>
          <p:cNvPr id="3" name="Footer Placeholder 2">
            <a:extLst>
              <a:ext uri="{FF2B5EF4-FFF2-40B4-BE49-F238E27FC236}">
                <a16:creationId xmlns:a16="http://schemas.microsoft.com/office/drawing/2014/main" id="{ADC876F7-06E0-42A5-A7AB-C922363B62D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81DC5EF-A978-41EC-936F-7D66DBF0F293}"/>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110482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CF1-03D1-4E6F-8DF4-F9901B208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5B193C5-AE65-4F2E-8A94-BAB3F0A4A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67AE5C6-4D9D-437F-8838-5493AF7E3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5B3E2-CCE0-4043-A164-9E5C0CF3E856}"/>
              </a:ext>
            </a:extLst>
          </p:cNvPr>
          <p:cNvSpPr>
            <a:spLocks noGrp="1"/>
          </p:cNvSpPr>
          <p:nvPr>
            <p:ph type="dt" sz="half" idx="10"/>
          </p:nvPr>
        </p:nvSpPr>
        <p:spPr/>
        <p:txBody>
          <a:bodyPr/>
          <a:lstStyle/>
          <a:p>
            <a:fld id="{929E151F-4192-4CF0-B8F5-1CB409656F5C}" type="datetime1">
              <a:rPr lang="en-IN" smtClean="0"/>
              <a:t>03-07-2020</a:t>
            </a:fld>
            <a:endParaRPr lang="en-IN"/>
          </a:p>
        </p:txBody>
      </p:sp>
      <p:sp>
        <p:nvSpPr>
          <p:cNvPr id="6" name="Footer Placeholder 5">
            <a:extLst>
              <a:ext uri="{FF2B5EF4-FFF2-40B4-BE49-F238E27FC236}">
                <a16:creationId xmlns:a16="http://schemas.microsoft.com/office/drawing/2014/main" id="{B22C9473-8382-44BA-80FA-3738B21FB0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4153FDB-1CDF-4AE2-BEBA-1D4E79ABD91C}"/>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46116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3291-122B-445A-8434-A514563B0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C7E78A-C8CE-4C43-9099-6AEC820B4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95B3F80-EBD1-4335-903E-41C31C14D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AA027-DA16-412C-91C3-E914FB7EE7BE}"/>
              </a:ext>
            </a:extLst>
          </p:cNvPr>
          <p:cNvSpPr>
            <a:spLocks noGrp="1"/>
          </p:cNvSpPr>
          <p:nvPr>
            <p:ph type="dt" sz="half" idx="10"/>
          </p:nvPr>
        </p:nvSpPr>
        <p:spPr/>
        <p:txBody>
          <a:bodyPr/>
          <a:lstStyle/>
          <a:p>
            <a:fld id="{7DFC8056-3FC6-40F0-B07C-8A27663AC428}" type="datetime1">
              <a:rPr lang="en-IN" smtClean="0"/>
              <a:t>03-07-2020</a:t>
            </a:fld>
            <a:endParaRPr lang="en-IN"/>
          </a:p>
        </p:txBody>
      </p:sp>
      <p:sp>
        <p:nvSpPr>
          <p:cNvPr id="6" name="Footer Placeholder 5">
            <a:extLst>
              <a:ext uri="{FF2B5EF4-FFF2-40B4-BE49-F238E27FC236}">
                <a16:creationId xmlns:a16="http://schemas.microsoft.com/office/drawing/2014/main" id="{2C0EBAC1-61B8-48B5-BC40-7EA11F1CAB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8F32417-B246-4BDF-88D0-9304E1E1C629}"/>
              </a:ext>
            </a:extLst>
          </p:cNvPr>
          <p:cNvSpPr>
            <a:spLocks noGrp="1"/>
          </p:cNvSpPr>
          <p:nvPr>
            <p:ph type="sldNum" sz="quarter" idx="12"/>
          </p:nvPr>
        </p:nvSpPr>
        <p:spPr/>
        <p:txBody>
          <a:bodyPr/>
          <a:lstStyle/>
          <a:p>
            <a:fld id="{9D5E499D-E1D3-4597-AA28-70FC35033879}" type="slidenum">
              <a:rPr lang="en-IN" smtClean="0"/>
              <a:t>‹#›</a:t>
            </a:fld>
            <a:endParaRPr lang="en-IN"/>
          </a:p>
        </p:txBody>
      </p:sp>
    </p:spTree>
    <p:extLst>
      <p:ext uri="{BB962C8B-B14F-4D97-AF65-F5344CB8AC3E}">
        <p14:creationId xmlns:p14="http://schemas.microsoft.com/office/powerpoint/2010/main" val="351180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27879-344A-4A07-AF64-4C8E02E4A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A5C2385-B884-4C33-B4A4-43CAF9F7E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308B27-7E63-475A-BB76-6891E82BB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B475-F5F6-4931-A6F3-967E8278C85E}" type="datetime1">
              <a:rPr lang="en-IN" smtClean="0"/>
              <a:t>03-07-2020</a:t>
            </a:fld>
            <a:endParaRPr lang="en-IN"/>
          </a:p>
        </p:txBody>
      </p:sp>
      <p:sp>
        <p:nvSpPr>
          <p:cNvPr id="5" name="Footer Placeholder 4">
            <a:extLst>
              <a:ext uri="{FF2B5EF4-FFF2-40B4-BE49-F238E27FC236}">
                <a16:creationId xmlns:a16="http://schemas.microsoft.com/office/drawing/2014/main" id="{20039C5F-D823-4BC4-A961-E901A5AB7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8ED12A9-7FA9-4F12-9709-9BA33D262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E499D-E1D3-4597-AA28-70FC35033879}" type="slidenum">
              <a:rPr lang="en-IN" smtClean="0"/>
              <a:t>‹#›</a:t>
            </a:fld>
            <a:endParaRPr lang="en-IN"/>
          </a:p>
        </p:txBody>
      </p:sp>
    </p:spTree>
    <p:extLst>
      <p:ext uri="{BB962C8B-B14F-4D97-AF65-F5344CB8AC3E}">
        <p14:creationId xmlns:p14="http://schemas.microsoft.com/office/powerpoint/2010/main" val="36377165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audsdetecti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utoinsurancesecretsandtips.blogspot.in/2016/10/10-ways-insurance-agents-spot.html" TargetMode="External"/><Relationship Id="rId2" Type="http://schemas.openxmlformats.org/officeDocument/2006/relationships/hyperlink" Target="https://www.accountingweb.com/aa/auditing/top-10-red-flag-warnings-of-fraud"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www.firstpost.com/business/online-banking-frauds-rbi-says-no-loss-to-customer-if-fraudulent-transaction-reported-in-3-days-3783491.html" TargetMode="External"/><Relationship Id="rId4" Type="http://schemas.openxmlformats.org/officeDocument/2006/relationships/hyperlink" Target="http://www.marketwatch.com/story/5-ways-to-protect-yourself-from-credit-card-fraud-2014-06-25"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4599-E344-4518-A0E1-5CA27CD1DAAF}"/>
              </a:ext>
            </a:extLst>
          </p:cNvPr>
          <p:cNvSpPr>
            <a:spLocks noGrp="1"/>
          </p:cNvSpPr>
          <p:nvPr>
            <p:ph type="ctrTitle"/>
          </p:nvPr>
        </p:nvSpPr>
        <p:spPr>
          <a:xfrm>
            <a:off x="1524000" y="1122363"/>
            <a:ext cx="9144000" cy="622031"/>
          </a:xfrm>
          <a:pattFill prst="trellis">
            <a:fgClr>
              <a:schemeClr val="accent2">
                <a:lumMod val="40000"/>
                <a:lumOff val="60000"/>
              </a:schemeClr>
            </a:fgClr>
            <a:bgClr>
              <a:schemeClr val="bg1"/>
            </a:bgClr>
          </a:pattFill>
        </p:spPr>
        <p:txBody>
          <a:bodyPr>
            <a:normAutofit/>
          </a:bodyPr>
          <a:lstStyle/>
          <a:p>
            <a:r>
              <a:rPr lang="en-US" sz="2800" dirty="0">
                <a:ln w="0"/>
                <a:solidFill>
                  <a:schemeClr val="accent5">
                    <a:lumMod val="50000"/>
                  </a:schemeClr>
                </a:solidFill>
                <a:effectLst>
                  <a:outerShdw blurRad="38100" dist="25400" dir="5400000" algn="ctr" rotWithShape="0">
                    <a:srgbClr val="6E747A">
                      <a:alpha val="43000"/>
                    </a:srgbClr>
                  </a:outerShdw>
                </a:effectLst>
                <a:latin typeface="+mn-lt"/>
              </a:rPr>
              <a:t>Lessons  On Fraud Awareness-      PART 1</a:t>
            </a:r>
            <a:endParaRPr lang="en-IN" sz="2800" dirty="0">
              <a:ln w="0"/>
              <a:solidFill>
                <a:schemeClr val="accent5">
                  <a:lumMod val="50000"/>
                </a:schemeClr>
              </a:solidFill>
              <a:effectLst>
                <a:outerShdw blurRad="38100" dist="25400" dir="5400000" algn="ctr" rotWithShape="0">
                  <a:srgbClr val="6E747A">
                    <a:alpha val="43000"/>
                  </a:srgbClr>
                </a:outerShdw>
              </a:effectLst>
              <a:latin typeface="+mn-lt"/>
            </a:endParaRPr>
          </a:p>
        </p:txBody>
      </p:sp>
      <p:sp>
        <p:nvSpPr>
          <p:cNvPr id="3" name="Subtitle 2">
            <a:extLst>
              <a:ext uri="{FF2B5EF4-FFF2-40B4-BE49-F238E27FC236}">
                <a16:creationId xmlns:a16="http://schemas.microsoft.com/office/drawing/2014/main" id="{FD771A02-A454-4069-9EA5-2C22EC05B284}"/>
              </a:ext>
            </a:extLst>
          </p:cNvPr>
          <p:cNvSpPr>
            <a:spLocks noGrp="1"/>
          </p:cNvSpPr>
          <p:nvPr>
            <p:ph type="subTitle" idx="1"/>
          </p:nvPr>
        </p:nvSpPr>
        <p:spPr>
          <a:xfrm>
            <a:off x="1524000" y="1981200"/>
            <a:ext cx="9144000" cy="3754437"/>
          </a:xfrm>
          <a:solidFill>
            <a:schemeClr val="accent2">
              <a:lumMod val="40000"/>
              <a:lumOff val="60000"/>
            </a:schemeClr>
          </a:solidFill>
        </p:spPr>
        <p:txBody>
          <a:bodyPr>
            <a:normAutofit/>
          </a:bodyPr>
          <a:lstStyle/>
          <a:p>
            <a:endParaRPr lang="en-US" dirty="0">
              <a:solidFill>
                <a:schemeClr val="accent5">
                  <a:lumMod val="50000"/>
                </a:schemeClr>
              </a:solidFill>
            </a:endParaRPr>
          </a:p>
          <a:p>
            <a:endParaRPr lang="en-US" dirty="0">
              <a:solidFill>
                <a:schemeClr val="accent5">
                  <a:lumMod val="50000"/>
                </a:schemeClr>
              </a:solidFill>
            </a:endParaRPr>
          </a:p>
          <a:p>
            <a:r>
              <a:rPr lang="en-US" dirty="0">
                <a:solidFill>
                  <a:schemeClr val="accent5">
                    <a:lumMod val="50000"/>
                  </a:schemeClr>
                </a:solidFill>
              </a:rPr>
              <a:t>Author</a:t>
            </a:r>
          </a:p>
          <a:p>
            <a:r>
              <a:rPr lang="en-US" dirty="0">
                <a:solidFill>
                  <a:schemeClr val="accent5">
                    <a:lumMod val="50000"/>
                  </a:schemeClr>
                </a:solidFill>
              </a:rPr>
              <a:t>K. Narayanarao</a:t>
            </a:r>
          </a:p>
          <a:p>
            <a:r>
              <a:rPr lang="en-US" dirty="0">
                <a:solidFill>
                  <a:schemeClr val="accent5">
                    <a:lumMod val="50000"/>
                  </a:schemeClr>
                </a:solidFill>
              </a:rPr>
              <a:t>B .Com ; FCA; CFFE-(IFS-Pune),CFE-(West Virginia university)</a:t>
            </a:r>
          </a:p>
          <a:p>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www.fraudsdetection.com</a:t>
            </a:r>
            <a:r>
              <a:rPr lang="en-US" dirty="0">
                <a:solidFill>
                  <a:schemeClr val="accent5">
                    <a:lumMod val="50000"/>
                  </a:schemeClr>
                </a:solidFill>
              </a:rPr>
              <a:t>.  LinkedIn </a:t>
            </a:r>
            <a:endParaRPr lang="en-IN" dirty="0">
              <a:solidFill>
                <a:schemeClr val="accent5">
                  <a:lumMod val="50000"/>
                </a:schemeClr>
              </a:solidFill>
            </a:endParaRPr>
          </a:p>
        </p:txBody>
      </p:sp>
      <p:sp>
        <p:nvSpPr>
          <p:cNvPr id="4" name="Slide Number Placeholder 3">
            <a:extLst>
              <a:ext uri="{FF2B5EF4-FFF2-40B4-BE49-F238E27FC236}">
                <a16:creationId xmlns:a16="http://schemas.microsoft.com/office/drawing/2014/main" id="{360158C6-810B-482F-8F83-407C4A08AC14}"/>
              </a:ext>
            </a:extLst>
          </p:cNvPr>
          <p:cNvSpPr>
            <a:spLocks noGrp="1"/>
          </p:cNvSpPr>
          <p:nvPr>
            <p:ph type="sldNum" sz="quarter" idx="12"/>
          </p:nvPr>
        </p:nvSpPr>
        <p:spPr/>
        <p:txBody>
          <a:bodyPr/>
          <a:lstStyle/>
          <a:p>
            <a:fld id="{9D5E499D-E1D3-4597-AA28-70FC35033879}" type="slidenum">
              <a:rPr lang="en-IN" smtClean="0"/>
              <a:t>1</a:t>
            </a:fld>
            <a:endParaRPr lang="en-IN"/>
          </a:p>
        </p:txBody>
      </p:sp>
    </p:spTree>
    <p:extLst>
      <p:ext uri="{BB962C8B-B14F-4D97-AF65-F5344CB8AC3E}">
        <p14:creationId xmlns:p14="http://schemas.microsoft.com/office/powerpoint/2010/main" val="350790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895A-6A73-466A-BEBC-3E6522F50DE0}"/>
              </a:ext>
            </a:extLst>
          </p:cNvPr>
          <p:cNvSpPr>
            <a:spLocks noGrp="1"/>
          </p:cNvSpPr>
          <p:nvPr>
            <p:ph type="title"/>
          </p:nvPr>
        </p:nvSpPr>
        <p:spPr>
          <a:xfrm>
            <a:off x="1323474" y="365125"/>
            <a:ext cx="8710863" cy="1325563"/>
          </a:xfrm>
          <a:pattFill prst="trellis">
            <a:fgClr>
              <a:schemeClr val="accent2">
                <a:lumMod val="40000"/>
                <a:lumOff val="60000"/>
              </a:schemeClr>
            </a:fgClr>
            <a:bgClr>
              <a:schemeClr val="bg1"/>
            </a:bgClr>
          </a:pattFill>
        </p:spPr>
        <p:txBody>
          <a:bodyPr>
            <a:normAutofit/>
          </a:bodyPr>
          <a:lstStyle/>
          <a:p>
            <a:r>
              <a:rPr lang="en-US" sz="2800" dirty="0">
                <a:solidFill>
                  <a:schemeClr val="accent5">
                    <a:lumMod val="50000"/>
                  </a:schemeClr>
                </a:solidFill>
                <a:latin typeface="+mn-lt"/>
              </a:rPr>
              <a:t>Psychology of A Fraudster&gt;&gt;&gt;&gt;&gt;&gt;&gt;&gt;-&gt;</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D5AE7C05-05C3-4BD2-86B3-9BC514046D50}"/>
              </a:ext>
            </a:extLst>
          </p:cNvPr>
          <p:cNvSpPr>
            <a:spLocks noGrp="1"/>
          </p:cNvSpPr>
          <p:nvPr>
            <p:ph idx="1"/>
          </p:nvPr>
        </p:nvSpPr>
        <p:spPr>
          <a:xfrm>
            <a:off x="838200" y="1847850"/>
            <a:ext cx="10515600" cy="4351338"/>
          </a:xfrm>
          <a:solidFill>
            <a:schemeClr val="accent2">
              <a:lumMod val="40000"/>
              <a:lumOff val="60000"/>
            </a:schemeClr>
          </a:solidFill>
        </p:spPr>
        <p:txBody>
          <a:bodyPr>
            <a:normAutofit lnSpcReduction="10000"/>
          </a:bodyPr>
          <a:lstStyle/>
          <a:p>
            <a:pPr marL="0" indent="0">
              <a:buNone/>
            </a:pPr>
            <a:r>
              <a:rPr lang="en-US" sz="2000" b="1" u="sng" dirty="0">
                <a:solidFill>
                  <a:schemeClr val="accent5">
                    <a:lumMod val="50000"/>
                  </a:schemeClr>
                </a:solidFill>
              </a:rPr>
              <a:t>The following Concepts best explain the Psychology of a Fraudster:</a:t>
            </a:r>
          </a:p>
          <a:p>
            <a:pPr marL="0" indent="0">
              <a:lnSpc>
                <a:spcPct val="150000"/>
              </a:lnSpc>
              <a:buNone/>
            </a:pPr>
            <a:r>
              <a:rPr lang="en-US" sz="2000" dirty="0">
                <a:solidFill>
                  <a:schemeClr val="accent5">
                    <a:lumMod val="50000"/>
                  </a:schemeClr>
                </a:solidFill>
              </a:rPr>
              <a:t>1.Donald Cressy Fraud Triangle</a:t>
            </a:r>
          </a:p>
          <a:p>
            <a:pPr marL="0" indent="0">
              <a:lnSpc>
                <a:spcPct val="150000"/>
              </a:lnSpc>
              <a:buNone/>
            </a:pPr>
            <a:r>
              <a:rPr lang="en-US" sz="2000" dirty="0">
                <a:solidFill>
                  <a:schemeClr val="accent5">
                    <a:lumMod val="50000"/>
                  </a:schemeClr>
                </a:solidFill>
              </a:rPr>
              <a:t>2.Executive fraud triangle</a:t>
            </a:r>
          </a:p>
          <a:p>
            <a:pPr marL="0" indent="0">
              <a:lnSpc>
                <a:spcPct val="150000"/>
              </a:lnSpc>
              <a:buNone/>
            </a:pPr>
            <a:r>
              <a:rPr lang="en-US" sz="2000" dirty="0">
                <a:solidFill>
                  <a:schemeClr val="accent5">
                    <a:lumMod val="50000"/>
                  </a:schemeClr>
                </a:solidFill>
              </a:rPr>
              <a:t>3.Fraud Diamond</a:t>
            </a:r>
          </a:p>
          <a:p>
            <a:pPr marL="0" indent="0">
              <a:lnSpc>
                <a:spcPct val="150000"/>
              </a:lnSpc>
              <a:buNone/>
            </a:pPr>
            <a:r>
              <a:rPr lang="en-US" sz="2000" dirty="0">
                <a:solidFill>
                  <a:schemeClr val="accent5">
                    <a:lumMod val="50000"/>
                  </a:schemeClr>
                </a:solidFill>
              </a:rPr>
              <a:t>4.Crow Horwath's Fraud Pentagon</a:t>
            </a:r>
          </a:p>
          <a:p>
            <a:pPr marL="0" indent="0">
              <a:lnSpc>
                <a:spcPct val="150000"/>
              </a:lnSpc>
              <a:buNone/>
            </a:pPr>
            <a:r>
              <a:rPr lang="en-US" sz="2000" dirty="0">
                <a:solidFill>
                  <a:schemeClr val="accent5">
                    <a:lumMod val="50000"/>
                  </a:schemeClr>
                </a:solidFill>
              </a:rPr>
              <a:t>5.Steve Albrecht-Fraud Scale</a:t>
            </a:r>
          </a:p>
          <a:p>
            <a:pPr marL="0" indent="0">
              <a:lnSpc>
                <a:spcPct val="150000"/>
              </a:lnSpc>
              <a:buNone/>
            </a:pPr>
            <a:r>
              <a:rPr lang="en-US" sz="2000" dirty="0">
                <a:solidFill>
                  <a:schemeClr val="accent5">
                    <a:lumMod val="50000"/>
                  </a:schemeClr>
                </a:solidFill>
              </a:rPr>
              <a:t>6.Fraud Circle</a:t>
            </a:r>
          </a:p>
          <a:p>
            <a:pPr marL="0" indent="0">
              <a:lnSpc>
                <a:spcPct val="150000"/>
              </a:lnSpc>
              <a:buNone/>
            </a:pPr>
            <a:r>
              <a:rPr lang="en-US" sz="2000" dirty="0">
                <a:solidFill>
                  <a:schemeClr val="accent5">
                    <a:lumMod val="50000"/>
                  </a:schemeClr>
                </a:solidFill>
              </a:rPr>
              <a:t>7.Hollinger Clark’s theory</a:t>
            </a:r>
            <a:endParaRPr lang="en-IN" sz="2000" dirty="0">
              <a:solidFill>
                <a:schemeClr val="accent5">
                  <a:lumMod val="50000"/>
                </a:schemeClr>
              </a:solidFill>
            </a:endParaRPr>
          </a:p>
        </p:txBody>
      </p:sp>
      <p:pic>
        <p:nvPicPr>
          <p:cNvPr id="4" name="Content Placeholder 3">
            <a:extLst>
              <a:ext uri="{FF2B5EF4-FFF2-40B4-BE49-F238E27FC236}">
                <a16:creationId xmlns:a16="http://schemas.microsoft.com/office/drawing/2014/main" id="{21CDEF65-3821-4140-A047-19ACFD27EA3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03168" y="577516"/>
            <a:ext cx="1840832" cy="926431"/>
          </a:xfrm>
          <a:prstGeom prst="rect">
            <a:avLst/>
          </a:prstGeom>
        </p:spPr>
      </p:pic>
      <p:sp>
        <p:nvSpPr>
          <p:cNvPr id="5" name="Slide Number Placeholder 4">
            <a:extLst>
              <a:ext uri="{FF2B5EF4-FFF2-40B4-BE49-F238E27FC236}">
                <a16:creationId xmlns:a16="http://schemas.microsoft.com/office/drawing/2014/main" id="{1C42B420-257D-4506-AEAB-B053FEE4E90F}"/>
              </a:ext>
            </a:extLst>
          </p:cNvPr>
          <p:cNvSpPr>
            <a:spLocks noGrp="1"/>
          </p:cNvSpPr>
          <p:nvPr>
            <p:ph type="sldNum" sz="quarter" idx="12"/>
          </p:nvPr>
        </p:nvSpPr>
        <p:spPr/>
        <p:txBody>
          <a:bodyPr/>
          <a:lstStyle/>
          <a:p>
            <a:fld id="{9D5E499D-E1D3-4597-AA28-70FC35033879}" type="slidenum">
              <a:rPr lang="en-IN" smtClean="0"/>
              <a:t>10</a:t>
            </a:fld>
            <a:endParaRPr lang="en-IN"/>
          </a:p>
        </p:txBody>
      </p:sp>
    </p:spTree>
    <p:extLst>
      <p:ext uri="{BB962C8B-B14F-4D97-AF65-F5344CB8AC3E}">
        <p14:creationId xmlns:p14="http://schemas.microsoft.com/office/powerpoint/2010/main" val="400098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3110-5904-4482-A04A-8CF7AEF1F1D1}"/>
              </a:ext>
            </a:extLst>
          </p:cNvPr>
          <p:cNvSpPr>
            <a:spLocks noGrp="1"/>
          </p:cNvSpPr>
          <p:nvPr>
            <p:ph type="title"/>
          </p:nvPr>
        </p:nvSpPr>
        <p:spPr>
          <a:pattFill prst="trellis">
            <a:fgClr>
              <a:schemeClr val="accent2">
                <a:lumMod val="40000"/>
                <a:lumOff val="60000"/>
              </a:schemeClr>
            </a:fgClr>
            <a:bgClr>
              <a:schemeClr val="bg1"/>
            </a:bgClr>
          </a:pattFill>
        </p:spPr>
        <p:txBody>
          <a:bodyPr>
            <a:normAutofit/>
          </a:bodyPr>
          <a:lstStyle/>
          <a:p>
            <a:r>
              <a:rPr lang="en-US" sz="2800" dirty="0">
                <a:solidFill>
                  <a:schemeClr val="accent5">
                    <a:lumMod val="50000"/>
                  </a:schemeClr>
                </a:solidFill>
                <a:latin typeface="+mn-lt"/>
              </a:rPr>
              <a:t>Psychology of A Fraudster…..(Contd..)</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8BA202B4-3FB4-4D37-823B-08D5E1D14048}"/>
              </a:ext>
            </a:extLst>
          </p:cNvPr>
          <p:cNvSpPr>
            <a:spLocks noGrp="1"/>
          </p:cNvSpPr>
          <p:nvPr>
            <p:ph idx="1"/>
          </p:nvPr>
        </p:nvSpPr>
        <p:spPr>
          <a:xfrm>
            <a:off x="838200" y="1825625"/>
            <a:ext cx="10515600" cy="3877343"/>
          </a:xfrm>
          <a:solidFill>
            <a:schemeClr val="accent2">
              <a:lumMod val="40000"/>
              <a:lumOff val="60000"/>
            </a:schemeClr>
          </a:solidFill>
        </p:spPr>
        <p:txBody>
          <a:bodyPr>
            <a:normAutofit/>
          </a:bodyPr>
          <a:lstStyle/>
          <a:p>
            <a:pPr marL="0" indent="0">
              <a:lnSpc>
                <a:spcPct val="100000"/>
              </a:lnSpc>
              <a:buNone/>
            </a:pPr>
            <a:r>
              <a:rPr lang="en-US" sz="2000" b="1" u="sng" dirty="0">
                <a:solidFill>
                  <a:schemeClr val="accent5">
                    <a:lumMod val="50000"/>
                  </a:schemeClr>
                </a:solidFill>
              </a:rPr>
              <a:t>All the concepts identify the following as the reasons for a person to commit fraud…whether an employee or Manger or Management:</a:t>
            </a:r>
          </a:p>
          <a:p>
            <a:pPr marL="0" indent="0">
              <a:lnSpc>
                <a:spcPct val="100000"/>
              </a:lnSpc>
              <a:buNone/>
            </a:pPr>
            <a:r>
              <a:rPr lang="en-US" sz="2000" dirty="0">
                <a:solidFill>
                  <a:schemeClr val="accent5">
                    <a:lumMod val="50000"/>
                  </a:schemeClr>
                </a:solidFill>
              </a:rPr>
              <a:t>1.Pressure,Attitude &amp; Opportunity-(P+A+O)</a:t>
            </a:r>
          </a:p>
          <a:p>
            <a:pPr marL="0" indent="0">
              <a:lnSpc>
                <a:spcPct val="100000"/>
              </a:lnSpc>
              <a:buNone/>
            </a:pPr>
            <a:r>
              <a:rPr lang="en-US" sz="2000" dirty="0">
                <a:solidFill>
                  <a:schemeClr val="accent5">
                    <a:lumMod val="50000"/>
                  </a:schemeClr>
                </a:solidFill>
              </a:rPr>
              <a:t>2.Greed,Pride,Entitlement</a:t>
            </a:r>
          </a:p>
          <a:p>
            <a:pPr marL="0" indent="0">
              <a:lnSpc>
                <a:spcPct val="100000"/>
              </a:lnSpc>
              <a:buNone/>
            </a:pPr>
            <a:r>
              <a:rPr lang="en-US" sz="2000" dirty="0">
                <a:solidFill>
                  <a:schemeClr val="accent5">
                    <a:lumMod val="50000"/>
                  </a:schemeClr>
                </a:solidFill>
              </a:rPr>
              <a:t>3.P+A+O +Capability</a:t>
            </a:r>
          </a:p>
          <a:p>
            <a:pPr marL="0" indent="0">
              <a:lnSpc>
                <a:spcPct val="100000"/>
              </a:lnSpc>
              <a:buNone/>
            </a:pPr>
            <a:r>
              <a:rPr lang="en-US" sz="2000" dirty="0">
                <a:solidFill>
                  <a:schemeClr val="accent5">
                    <a:lumMod val="50000"/>
                  </a:schemeClr>
                </a:solidFill>
              </a:rPr>
              <a:t>4.P+A+O+Competence,Arrogance</a:t>
            </a:r>
          </a:p>
          <a:p>
            <a:pPr marL="0" indent="0">
              <a:lnSpc>
                <a:spcPct val="100000"/>
              </a:lnSpc>
              <a:buNone/>
            </a:pPr>
            <a:r>
              <a:rPr lang="en-US" sz="2000" dirty="0">
                <a:solidFill>
                  <a:schemeClr val="accent5">
                    <a:lumMod val="50000"/>
                  </a:schemeClr>
                </a:solidFill>
              </a:rPr>
              <a:t>5.P+O+Integrity is High &amp; Integrity is Less    =   Occupational Fraud Occurs</a:t>
            </a:r>
          </a:p>
          <a:p>
            <a:pPr marL="0" indent="0">
              <a:lnSpc>
                <a:spcPct val="100000"/>
              </a:lnSpc>
              <a:buNone/>
            </a:pPr>
            <a:r>
              <a:rPr lang="en-US" sz="2000" dirty="0">
                <a:solidFill>
                  <a:schemeClr val="accent5">
                    <a:lumMod val="50000"/>
                  </a:schemeClr>
                </a:solidFill>
              </a:rPr>
              <a:t>6.Where there is Money-&gt;Chances of fraud High</a:t>
            </a:r>
          </a:p>
          <a:p>
            <a:pPr marL="0" indent="0">
              <a:lnSpc>
                <a:spcPct val="100000"/>
              </a:lnSpc>
              <a:buNone/>
            </a:pPr>
            <a:r>
              <a:rPr lang="en-US" sz="2000" dirty="0">
                <a:solidFill>
                  <a:schemeClr val="accent5">
                    <a:lumMod val="50000"/>
                  </a:schemeClr>
                </a:solidFill>
              </a:rPr>
              <a:t>7.Employee dissatisfaction</a:t>
            </a:r>
          </a:p>
          <a:p>
            <a:pPr marL="0" indent="0">
              <a:buNone/>
            </a:pPr>
            <a:endParaRPr lang="en-IN" dirty="0"/>
          </a:p>
        </p:txBody>
      </p:sp>
      <p:sp>
        <p:nvSpPr>
          <p:cNvPr id="4" name="Slide Number Placeholder 3">
            <a:extLst>
              <a:ext uri="{FF2B5EF4-FFF2-40B4-BE49-F238E27FC236}">
                <a16:creationId xmlns:a16="http://schemas.microsoft.com/office/drawing/2014/main" id="{8A5F0258-8FAB-4240-81DE-843E5F0ACF08}"/>
              </a:ext>
            </a:extLst>
          </p:cNvPr>
          <p:cNvSpPr>
            <a:spLocks noGrp="1"/>
          </p:cNvSpPr>
          <p:nvPr>
            <p:ph type="sldNum" sz="quarter" idx="12"/>
          </p:nvPr>
        </p:nvSpPr>
        <p:spPr/>
        <p:txBody>
          <a:bodyPr/>
          <a:lstStyle/>
          <a:p>
            <a:fld id="{9D5E499D-E1D3-4597-AA28-70FC35033879}" type="slidenum">
              <a:rPr lang="en-IN" smtClean="0"/>
              <a:t>11</a:t>
            </a:fld>
            <a:endParaRPr lang="en-IN"/>
          </a:p>
        </p:txBody>
      </p:sp>
      <p:pic>
        <p:nvPicPr>
          <p:cNvPr id="5" name="Content Placeholder 3">
            <a:extLst>
              <a:ext uri="{FF2B5EF4-FFF2-40B4-BE49-F238E27FC236}">
                <a16:creationId xmlns:a16="http://schemas.microsoft.com/office/drawing/2014/main" id="{52A39E6F-E41D-4FA7-937D-225664C9D160}"/>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591926" y="577516"/>
            <a:ext cx="1552074" cy="926431"/>
          </a:xfrm>
          <a:prstGeom prst="rect">
            <a:avLst/>
          </a:prstGeom>
        </p:spPr>
      </p:pic>
    </p:spTree>
    <p:extLst>
      <p:ext uri="{BB962C8B-B14F-4D97-AF65-F5344CB8AC3E}">
        <p14:creationId xmlns:p14="http://schemas.microsoft.com/office/powerpoint/2010/main" val="351475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2B52-79F6-4749-A37E-0F29B613710C}"/>
              </a:ext>
            </a:extLst>
          </p:cNvPr>
          <p:cNvSpPr>
            <a:spLocks noGrp="1"/>
          </p:cNvSpPr>
          <p:nvPr>
            <p:ph type="title"/>
          </p:nvPr>
        </p:nvSpPr>
        <p:spPr>
          <a:xfrm>
            <a:off x="1018674" y="268872"/>
            <a:ext cx="10515600" cy="1325563"/>
          </a:xfrm>
          <a:pattFill prst="trellis">
            <a:fgClr>
              <a:schemeClr val="accent2">
                <a:lumMod val="40000"/>
                <a:lumOff val="60000"/>
              </a:schemeClr>
            </a:fgClr>
            <a:bgClr>
              <a:schemeClr val="bg1"/>
            </a:bgClr>
          </a:pattFill>
        </p:spPr>
        <p:txBody>
          <a:bodyPr>
            <a:normAutofit/>
          </a:bodyPr>
          <a:lstStyle/>
          <a:p>
            <a:r>
              <a:rPr lang="en-US" sz="3000" dirty="0">
                <a:ln w="0"/>
                <a:solidFill>
                  <a:schemeClr val="accent5">
                    <a:lumMod val="50000"/>
                  </a:schemeClr>
                </a:solidFill>
                <a:effectLst>
                  <a:outerShdw blurRad="38100" dist="25400" dir="5400000" algn="ctr" rotWithShape="0">
                    <a:srgbClr val="6E747A">
                      <a:alpha val="43000"/>
                    </a:srgbClr>
                  </a:outerShdw>
                </a:effectLst>
                <a:latin typeface="+mn-lt"/>
              </a:rPr>
              <a:t>Various Categories Of Frauds</a:t>
            </a:r>
            <a:r>
              <a:rPr lang="en-US" sz="2400" dirty="0">
                <a:ln w="0"/>
                <a:solidFill>
                  <a:schemeClr val="accent5">
                    <a:lumMod val="50000"/>
                  </a:schemeClr>
                </a:solidFill>
                <a:effectLst>
                  <a:outerShdw blurRad="38100" dist="25400" dir="5400000" algn="ctr" rotWithShape="0">
                    <a:srgbClr val="6E747A">
                      <a:alpha val="43000"/>
                    </a:srgbClr>
                  </a:outerShdw>
                </a:effectLst>
                <a:latin typeface="+mn-lt"/>
              </a:rPr>
              <a:t>……(Ref:slide-9)…..</a:t>
            </a:r>
            <a:endParaRPr lang="en-IN" sz="24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04B6EE47-F324-4B47-AC31-0B7059DA4293}"/>
              </a:ext>
            </a:extLst>
          </p:cNvPr>
          <p:cNvSpPr>
            <a:spLocks noGrp="1"/>
          </p:cNvSpPr>
          <p:nvPr>
            <p:ph idx="1"/>
          </p:nvPr>
        </p:nvSpPr>
        <p:spPr>
          <a:xfrm>
            <a:off x="838200" y="1825625"/>
            <a:ext cx="10515600" cy="4667250"/>
          </a:xfrm>
          <a:solidFill>
            <a:schemeClr val="accent2">
              <a:lumMod val="40000"/>
              <a:lumOff val="60000"/>
            </a:schemeClr>
          </a:solidFill>
        </p:spPr>
        <p:txBody>
          <a:bodyPr>
            <a:normAutofit fontScale="92500" lnSpcReduction="10000"/>
          </a:bodyPr>
          <a:lstStyle/>
          <a:p>
            <a:pPr marL="0" indent="0">
              <a:buNone/>
            </a:pPr>
            <a:r>
              <a:rPr lang="en-US" sz="1800" b="1" u="sng" dirty="0">
                <a:solidFill>
                  <a:schemeClr val="accent1">
                    <a:lumMod val="50000"/>
                  </a:schemeClr>
                </a:solidFill>
              </a:rPr>
              <a:t>Briefly the following are the various categories and what type of fraud is perpetrated under the category::</a:t>
            </a:r>
          </a:p>
          <a:p>
            <a:pPr marL="0" indent="0">
              <a:buNone/>
            </a:pPr>
            <a:r>
              <a:rPr lang="en-US" sz="1800" dirty="0">
                <a:solidFill>
                  <a:srgbClr val="FF0000"/>
                </a:solidFill>
              </a:rPr>
              <a:t>1.Corporate Frauds :</a:t>
            </a:r>
          </a:p>
          <a:p>
            <a:pPr marL="0" indent="0">
              <a:buNone/>
            </a:pPr>
            <a:r>
              <a:rPr lang="en-US" sz="1800" dirty="0">
                <a:solidFill>
                  <a:schemeClr val="accent5">
                    <a:lumMod val="50000"/>
                  </a:schemeClr>
                </a:solidFill>
              </a:rPr>
              <a:t>Corruption ,Money laundering, Asset misappropriation, Fraudulent financial statements</a:t>
            </a:r>
          </a:p>
          <a:p>
            <a:pPr marL="0" indent="0">
              <a:buNone/>
            </a:pPr>
            <a:r>
              <a:rPr lang="en-US" sz="1800" dirty="0">
                <a:solidFill>
                  <a:srgbClr val="FF0000"/>
                </a:solidFill>
              </a:rPr>
              <a:t>2.Bank Frauds :</a:t>
            </a:r>
          </a:p>
          <a:p>
            <a:pPr marL="0" indent="0">
              <a:buNone/>
            </a:pPr>
            <a:r>
              <a:rPr lang="en-US" sz="1800" dirty="0">
                <a:solidFill>
                  <a:schemeClr val="accent5">
                    <a:lumMod val="50000"/>
                  </a:schemeClr>
                </a:solidFill>
              </a:rPr>
              <a:t>Identity theft, electronic wire frauds, credit/debit card ,cheque, ATM frauds, Money laundering, Loan frauds</a:t>
            </a:r>
          </a:p>
          <a:p>
            <a:pPr marL="0" indent="0">
              <a:buNone/>
            </a:pPr>
            <a:r>
              <a:rPr lang="en-IN" sz="1800" dirty="0">
                <a:solidFill>
                  <a:srgbClr val="FF0000"/>
                </a:solidFill>
              </a:rPr>
              <a:t>3.Insurance Frauds:</a:t>
            </a:r>
          </a:p>
          <a:p>
            <a:pPr marL="0" indent="0">
              <a:buNone/>
            </a:pPr>
            <a:r>
              <a:rPr lang="en-IN" sz="1800" dirty="0">
                <a:solidFill>
                  <a:schemeClr val="accent5">
                    <a:lumMod val="50000"/>
                  </a:schemeClr>
                </a:solidFill>
              </a:rPr>
              <a:t>Premium diversion, Fee Churning, Asset diversion, workers compensation, Fraudulent claims.</a:t>
            </a:r>
          </a:p>
          <a:p>
            <a:pPr marL="0" indent="0">
              <a:buNone/>
            </a:pPr>
            <a:r>
              <a:rPr lang="en-IN" sz="1800" dirty="0">
                <a:solidFill>
                  <a:srgbClr val="FF0000"/>
                </a:solidFill>
              </a:rPr>
              <a:t>4.Cyber Crime Frauds:</a:t>
            </a:r>
          </a:p>
          <a:p>
            <a:pPr marL="0" indent="0">
              <a:buNone/>
            </a:pPr>
            <a:r>
              <a:rPr lang="en-IN" sz="1800" dirty="0">
                <a:solidFill>
                  <a:schemeClr val="accent5">
                    <a:lumMod val="50000"/>
                  </a:schemeClr>
                </a:solidFill>
              </a:rPr>
              <a:t>Hacking, Networks, Anything connected with net-Computers/Mobiles, Social media apps.</a:t>
            </a:r>
          </a:p>
          <a:p>
            <a:pPr marL="0" indent="0">
              <a:buNone/>
            </a:pPr>
            <a:r>
              <a:rPr lang="en-IN" sz="1800" dirty="0">
                <a:solidFill>
                  <a:srgbClr val="FF0000"/>
                </a:solidFill>
              </a:rPr>
              <a:t>5.Secuities frauds-</a:t>
            </a:r>
          </a:p>
          <a:p>
            <a:pPr marL="0" indent="0">
              <a:buNone/>
            </a:pPr>
            <a:r>
              <a:rPr lang="en-IN" sz="1800" dirty="0">
                <a:solidFill>
                  <a:schemeClr val="accent5">
                    <a:lumMod val="50000"/>
                  </a:schemeClr>
                </a:solidFill>
              </a:rPr>
              <a:t>Stock market frauds, penny stock frauds, Insider Information,</a:t>
            </a:r>
          </a:p>
          <a:p>
            <a:pPr marL="0" indent="0">
              <a:buNone/>
            </a:pPr>
            <a:r>
              <a:rPr lang="en-IN" sz="1800" dirty="0">
                <a:solidFill>
                  <a:srgbClr val="FF0000"/>
                </a:solidFill>
              </a:rPr>
              <a:t>6.Consumer Frauds:</a:t>
            </a:r>
          </a:p>
          <a:p>
            <a:pPr marL="0" indent="0">
              <a:buNone/>
            </a:pPr>
            <a:r>
              <a:rPr lang="en-IN" sz="1800" dirty="0">
                <a:solidFill>
                  <a:schemeClr val="accent5">
                    <a:lumMod val="50000"/>
                  </a:schemeClr>
                </a:solidFill>
              </a:rPr>
              <a:t>Deceptive business practices where by consumers suffer losses as they believe that the transaction is legal but in fact defrauded.-Online shopping, online offers-mainly targeting older and younger generations.</a:t>
            </a:r>
          </a:p>
          <a:p>
            <a:pPr marL="0" indent="0">
              <a:buNone/>
            </a:pPr>
            <a:endParaRPr lang="en-IN" sz="2000" dirty="0"/>
          </a:p>
        </p:txBody>
      </p:sp>
      <p:sp>
        <p:nvSpPr>
          <p:cNvPr id="4" name="Slide Number Placeholder 3">
            <a:extLst>
              <a:ext uri="{FF2B5EF4-FFF2-40B4-BE49-F238E27FC236}">
                <a16:creationId xmlns:a16="http://schemas.microsoft.com/office/drawing/2014/main" id="{7AB88B60-D6EE-468C-93F7-449E93DC9BF3}"/>
              </a:ext>
            </a:extLst>
          </p:cNvPr>
          <p:cNvSpPr>
            <a:spLocks noGrp="1"/>
          </p:cNvSpPr>
          <p:nvPr>
            <p:ph type="sldNum" sz="quarter" idx="12"/>
          </p:nvPr>
        </p:nvSpPr>
        <p:spPr/>
        <p:txBody>
          <a:bodyPr/>
          <a:lstStyle/>
          <a:p>
            <a:fld id="{9D5E499D-E1D3-4597-AA28-70FC35033879}" type="slidenum">
              <a:rPr lang="en-IN" smtClean="0"/>
              <a:t>12</a:t>
            </a:fld>
            <a:endParaRPr lang="en-IN"/>
          </a:p>
        </p:txBody>
      </p:sp>
      <p:pic>
        <p:nvPicPr>
          <p:cNvPr id="3074" name="Picture 2" descr="7 Common Types of Internet Frauds and Online Scams | More Buzzing">
            <a:extLst>
              <a:ext uri="{FF2B5EF4-FFF2-40B4-BE49-F238E27FC236}">
                <a16:creationId xmlns:a16="http://schemas.microsoft.com/office/drawing/2014/main" id="{E5752A32-8C5C-42FB-90C9-BA85330CD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65125"/>
            <a:ext cx="1839078" cy="10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7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B630-BA56-401B-86A7-0D33CA6959E8}"/>
              </a:ext>
            </a:extLst>
          </p:cNvPr>
          <p:cNvSpPr>
            <a:spLocks noGrp="1"/>
          </p:cNvSpPr>
          <p:nvPr>
            <p:ph type="title"/>
          </p:nvPr>
        </p:nvSpPr>
        <p:spPr>
          <a:pattFill prst="trellis">
            <a:fgClr>
              <a:schemeClr val="accent2">
                <a:lumMod val="40000"/>
                <a:lumOff val="60000"/>
              </a:schemeClr>
            </a:fgClr>
            <a:bgClr>
              <a:schemeClr val="bg1"/>
            </a:bgClr>
          </a:pattFill>
        </p:spPr>
        <p:txBody>
          <a:bodyPr>
            <a:normAutofit/>
          </a:bodyPr>
          <a:lstStyle/>
          <a:p>
            <a:r>
              <a:rPr lang="en-US" sz="3000" dirty="0">
                <a:solidFill>
                  <a:schemeClr val="accent1">
                    <a:lumMod val="50000"/>
                  </a:schemeClr>
                </a:solidFill>
                <a:latin typeface="+mn-lt"/>
              </a:rPr>
              <a:t>Forensic Accounting: Very Important Concept: A brief </a:t>
            </a:r>
            <a:r>
              <a:rPr lang="en-US" sz="3000" dirty="0" err="1">
                <a:solidFill>
                  <a:schemeClr val="accent1">
                    <a:lumMod val="50000"/>
                  </a:schemeClr>
                </a:solidFill>
                <a:latin typeface="+mn-lt"/>
              </a:rPr>
              <a:t>note:cont</a:t>
            </a:r>
            <a:r>
              <a:rPr lang="en-US" sz="3000" dirty="0">
                <a:solidFill>
                  <a:schemeClr val="accent1">
                    <a:lumMod val="50000"/>
                  </a:schemeClr>
                </a:solidFill>
                <a:latin typeface="+mn-lt"/>
              </a:rPr>
              <a:t>..</a:t>
            </a:r>
            <a:endParaRPr lang="en-IN" sz="3000"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05F188B4-823F-42A5-94E3-0082DE194D2B}"/>
              </a:ext>
            </a:extLst>
          </p:cNvPr>
          <p:cNvSpPr>
            <a:spLocks noGrp="1"/>
          </p:cNvSpPr>
          <p:nvPr>
            <p:ph idx="1"/>
          </p:nvPr>
        </p:nvSpPr>
        <p:spPr>
          <a:solidFill>
            <a:schemeClr val="accent2">
              <a:lumMod val="40000"/>
              <a:lumOff val="60000"/>
            </a:schemeClr>
          </a:solidFill>
        </p:spPr>
        <p:txBody>
          <a:bodyPr>
            <a:normAutofit/>
          </a:bodyPr>
          <a:lstStyle/>
          <a:p>
            <a:pPr>
              <a:buFont typeface="Wingdings" panose="05000000000000000000" pitchFamily="2" charset="2"/>
              <a:buChar char="v"/>
            </a:pPr>
            <a:endParaRPr lang="en-US" sz="2000" dirty="0"/>
          </a:p>
          <a:p>
            <a:pPr>
              <a:buFont typeface="Wingdings" panose="05000000000000000000" pitchFamily="2" charset="2"/>
              <a:buChar char="v"/>
            </a:pPr>
            <a:endParaRPr lang="en-US" sz="2000" dirty="0"/>
          </a:p>
          <a:p>
            <a:pPr>
              <a:buFont typeface="Wingdings" panose="05000000000000000000" pitchFamily="2" charset="2"/>
              <a:buChar char="v"/>
            </a:pPr>
            <a:r>
              <a:rPr lang="en-US" sz="2000" dirty="0"/>
              <a:t>It is relevant to understand during fraud examiner discussion about the term Forensic accountant:</a:t>
            </a:r>
          </a:p>
          <a:p>
            <a:pPr>
              <a:buFont typeface="Wingdings" panose="05000000000000000000" pitchFamily="2" charset="2"/>
              <a:buChar char="v"/>
            </a:pPr>
            <a:r>
              <a:rPr lang="en-US" sz="2000" dirty="0">
                <a:effectLst/>
                <a:ea typeface="Times New Roman" panose="02020603050405020304" pitchFamily="18" charset="0"/>
                <a:cs typeface="Times New Roman" panose="02020603050405020304" pitchFamily="18" charset="0"/>
              </a:rPr>
              <a:t>It is in its simplest form Forensic accounting is the application of accounting techniques and concepts in issues concerning legal matters. The requirement comes, due to, high rate, of white-collar crimes like embezzlement, fraudulent financials and various other financial wrong doings.</a:t>
            </a:r>
            <a:endParaRPr lang="en-IN" sz="2000" dirty="0">
              <a:effectLst/>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dirty="0"/>
              <a:t>A forensic accountant is a qualified accountant and is called upon to examine books of account for various purposes which may include  or help the legal &amp; Statutory regulators. Also he may be called upon to investigate any suspicion of fraud of any department or a corporation.</a:t>
            </a:r>
          </a:p>
          <a:p>
            <a:pPr marL="0" indent="0">
              <a:buNone/>
            </a:pPr>
            <a:endParaRPr lang="en-IN" sz="2000" dirty="0"/>
          </a:p>
        </p:txBody>
      </p:sp>
      <p:sp>
        <p:nvSpPr>
          <p:cNvPr id="4" name="Slide Number Placeholder 3">
            <a:extLst>
              <a:ext uri="{FF2B5EF4-FFF2-40B4-BE49-F238E27FC236}">
                <a16:creationId xmlns:a16="http://schemas.microsoft.com/office/drawing/2014/main" id="{5668A9F5-62C3-4481-A43C-25BF33ED84A2}"/>
              </a:ext>
            </a:extLst>
          </p:cNvPr>
          <p:cNvSpPr>
            <a:spLocks noGrp="1"/>
          </p:cNvSpPr>
          <p:nvPr>
            <p:ph type="sldNum" sz="quarter" idx="12"/>
          </p:nvPr>
        </p:nvSpPr>
        <p:spPr/>
        <p:txBody>
          <a:bodyPr/>
          <a:lstStyle/>
          <a:p>
            <a:fld id="{9D5E499D-E1D3-4597-AA28-70FC35033879}" type="slidenum">
              <a:rPr lang="en-IN" smtClean="0"/>
              <a:t>13</a:t>
            </a:fld>
            <a:endParaRPr lang="en-IN"/>
          </a:p>
        </p:txBody>
      </p:sp>
    </p:spTree>
    <p:extLst>
      <p:ext uri="{BB962C8B-B14F-4D97-AF65-F5344CB8AC3E}">
        <p14:creationId xmlns:p14="http://schemas.microsoft.com/office/powerpoint/2010/main" val="215379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3AB8-B8B0-4FA1-BCEE-933C7E2BDB56}"/>
              </a:ext>
            </a:extLst>
          </p:cNvPr>
          <p:cNvSpPr>
            <a:spLocks noGrp="1"/>
          </p:cNvSpPr>
          <p:nvPr>
            <p:ph type="title"/>
          </p:nvPr>
        </p:nvSpPr>
        <p:spPr>
          <a:xfrm>
            <a:off x="838200" y="410368"/>
            <a:ext cx="10515600" cy="1325563"/>
          </a:xfrm>
          <a:solidFill>
            <a:schemeClr val="accent2">
              <a:lumMod val="40000"/>
              <a:lumOff val="60000"/>
            </a:schemeClr>
          </a:solidFill>
        </p:spPr>
        <p:txBody>
          <a:bodyPr>
            <a:normAutofit/>
          </a:bodyPr>
          <a:lstStyle/>
          <a:p>
            <a:r>
              <a:rPr lang="en-US" sz="2800" dirty="0">
                <a:solidFill>
                  <a:schemeClr val="accent1">
                    <a:lumMod val="50000"/>
                  </a:schemeClr>
                </a:solidFill>
                <a:latin typeface="+mn-lt"/>
              </a:rPr>
              <a:t>Forensic Accounting: Very Important Concept: A brief note:  </a:t>
            </a:r>
            <a:endParaRPr lang="en-IN" sz="2800" dirty="0">
              <a:latin typeface="+mn-lt"/>
            </a:endParaRPr>
          </a:p>
        </p:txBody>
      </p:sp>
      <p:sp>
        <p:nvSpPr>
          <p:cNvPr id="3" name="Content Placeholder 2">
            <a:extLst>
              <a:ext uri="{FF2B5EF4-FFF2-40B4-BE49-F238E27FC236}">
                <a16:creationId xmlns:a16="http://schemas.microsoft.com/office/drawing/2014/main" id="{AD58D251-79A6-4732-91DF-5F8956F72105}"/>
              </a:ext>
            </a:extLst>
          </p:cNvPr>
          <p:cNvSpPr>
            <a:spLocks noGrp="1"/>
          </p:cNvSpPr>
          <p:nvPr>
            <p:ph idx="1"/>
          </p:nvPr>
        </p:nvSpPr>
        <p:spPr>
          <a:solidFill>
            <a:schemeClr val="accent2">
              <a:lumMod val="40000"/>
              <a:lumOff val="60000"/>
            </a:schemeClr>
          </a:solidFill>
          <a:ln>
            <a:solidFill>
              <a:schemeClr val="accent1"/>
            </a:solidFill>
          </a:ln>
        </p:spPr>
        <p:txBody>
          <a:bodyPr>
            <a:normAutofit/>
          </a:bodyPr>
          <a:lstStyle/>
          <a:p>
            <a:pPr>
              <a:buFont typeface="Wingdings" panose="05000000000000000000" pitchFamily="2" charset="2"/>
              <a:buChar char="v"/>
            </a:pPr>
            <a:endParaRPr lang="en-US" sz="2000" dirty="0">
              <a:effectLst/>
              <a:ea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dirty="0">
                <a:effectLst/>
                <a:ea typeface="Times New Roman" panose="02020603050405020304" pitchFamily="18" charset="0"/>
                <a:cs typeface="Times New Roman" panose="02020603050405020304" pitchFamily="18" charset="0"/>
              </a:rPr>
              <a:t>Forensic Accountants help is needed in price fixations, stock market manipulations and at times even manipulation of the financial figures by the managements to window dress the balance sheet and profit and loss account figures to hide real facts from the stake holders and general public, for the funds misused or misappropriated by the top managements.</a:t>
            </a:r>
          </a:p>
          <a:p>
            <a:pPr>
              <a:buFont typeface="Wingdings" panose="05000000000000000000" pitchFamily="2" charset="2"/>
              <a:buChar char="v"/>
            </a:pPr>
            <a:endParaRPr lang="en-US" sz="2000" dirty="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dirty="0">
                <a:ea typeface="Calibri" panose="020F0502020204030204" pitchFamily="34" charset="0"/>
                <a:cs typeface="Times New Roman" panose="02020603050405020304" pitchFamily="18" charset="0"/>
              </a:rPr>
              <a:t>Thus in a forensic accounting assignment there need not be a fraud involved but in case of a fraud examination the assignment involves investigation into a fraud that occurred. Where a forensic accountant is given assignment into investigation his report is admissible as a evidence in a court of law hence forensic examiner should exercise utmost care in his investigation and reporting.</a:t>
            </a:r>
            <a:endParaRPr lang="en-IN" sz="2000" dirty="0">
              <a:effectLst/>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8F48D455-1715-476D-BFFD-4B733A34F79D}"/>
              </a:ext>
            </a:extLst>
          </p:cNvPr>
          <p:cNvSpPr>
            <a:spLocks noGrp="1"/>
          </p:cNvSpPr>
          <p:nvPr>
            <p:ph type="sldNum" sz="quarter" idx="12"/>
          </p:nvPr>
        </p:nvSpPr>
        <p:spPr/>
        <p:txBody>
          <a:bodyPr/>
          <a:lstStyle/>
          <a:p>
            <a:fld id="{9D5E499D-E1D3-4597-AA28-70FC35033879}" type="slidenum">
              <a:rPr lang="en-IN" smtClean="0"/>
              <a:t>14</a:t>
            </a:fld>
            <a:endParaRPr lang="en-IN"/>
          </a:p>
        </p:txBody>
      </p:sp>
    </p:spTree>
    <p:extLst>
      <p:ext uri="{BB962C8B-B14F-4D97-AF65-F5344CB8AC3E}">
        <p14:creationId xmlns:p14="http://schemas.microsoft.com/office/powerpoint/2010/main" val="319403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1553-336B-4316-B196-4A5E2C1CA34F}"/>
              </a:ext>
            </a:extLst>
          </p:cNvPr>
          <p:cNvSpPr>
            <a:spLocks noGrp="1"/>
          </p:cNvSpPr>
          <p:nvPr>
            <p:ph type="title"/>
          </p:nvPr>
        </p:nvSpPr>
        <p:spPr>
          <a:pattFill prst="trellis">
            <a:fgClr>
              <a:schemeClr val="accent2">
                <a:lumMod val="40000"/>
                <a:lumOff val="60000"/>
              </a:schemeClr>
            </a:fgClr>
            <a:bgClr>
              <a:schemeClr val="bg1"/>
            </a:bgClr>
          </a:pattFill>
        </p:spPr>
        <p:txBody>
          <a:bodyPr>
            <a:normAutofit/>
          </a:bodyPr>
          <a:lstStyle/>
          <a:p>
            <a:r>
              <a:rPr lang="en-US" sz="2400" b="1" dirty="0">
                <a:solidFill>
                  <a:schemeClr val="accent5">
                    <a:lumMod val="50000"/>
                  </a:schemeClr>
                </a:solidFill>
                <a:latin typeface="+mn-lt"/>
              </a:rPr>
              <a:t>                     Internal Control: Meaning &amp; Brief Description.</a:t>
            </a:r>
            <a:endParaRPr lang="en-IN" sz="2400" b="1"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8BC507BF-0E9B-4E02-B1B7-CE5EA71CB8EC}"/>
              </a:ext>
            </a:extLst>
          </p:cNvPr>
          <p:cNvSpPr>
            <a:spLocks noGrp="1"/>
          </p:cNvSpPr>
          <p:nvPr>
            <p:ph idx="1"/>
          </p:nvPr>
        </p:nvSpPr>
        <p:spPr>
          <a:xfrm>
            <a:off x="838200" y="1825625"/>
            <a:ext cx="10515600" cy="4202196"/>
          </a:xfrm>
          <a:solidFill>
            <a:schemeClr val="accent2">
              <a:lumMod val="40000"/>
              <a:lumOff val="60000"/>
            </a:schemeClr>
          </a:solidFill>
        </p:spPr>
        <p:txBody>
          <a:bodyPr>
            <a:normAutofit fontScale="77500" lnSpcReduction="20000"/>
          </a:bodyPr>
          <a:lstStyle/>
          <a:p>
            <a:pPr>
              <a:buFont typeface="Wingdings" panose="05000000000000000000" pitchFamily="2" charset="2"/>
              <a:buChar char="v"/>
            </a:pPr>
            <a:r>
              <a:rPr lang="en-US" sz="2200" i="0" dirty="0">
                <a:solidFill>
                  <a:schemeClr val="accent5">
                    <a:lumMod val="50000"/>
                  </a:schemeClr>
                </a:solidFill>
                <a:effectLst/>
              </a:rPr>
              <a:t>Internal control is </a:t>
            </a:r>
            <a:r>
              <a:rPr lang="en-US" sz="2200" b="0" i="0" dirty="0">
                <a:solidFill>
                  <a:schemeClr val="accent5">
                    <a:lumMod val="50000"/>
                  </a:schemeClr>
                </a:solidFill>
                <a:effectLst/>
              </a:rPr>
              <a:t> defined as  a process for assuring of an organization's objectives in operational effectiveness and efficiency, reliable financial reporting, and compliance with laws, regulations and policies. It includes internal </a:t>
            </a:r>
            <a:r>
              <a:rPr lang="en-US" sz="2200" dirty="0">
                <a:solidFill>
                  <a:schemeClr val="accent5">
                    <a:lumMod val="50000"/>
                  </a:schemeClr>
                </a:solidFill>
              </a:rPr>
              <a:t>a</a:t>
            </a:r>
            <a:r>
              <a:rPr lang="en-US" sz="2200" b="0" i="0" dirty="0">
                <a:solidFill>
                  <a:schemeClr val="accent5">
                    <a:lumMod val="50000"/>
                  </a:schemeClr>
                </a:solidFill>
                <a:effectLst/>
              </a:rPr>
              <a:t>uditing</a:t>
            </a:r>
          </a:p>
          <a:p>
            <a:pPr marL="0" indent="0">
              <a:buNone/>
            </a:pPr>
            <a:r>
              <a:rPr lang="en-US" sz="2200" dirty="0">
                <a:solidFill>
                  <a:schemeClr val="accent5">
                    <a:lumMod val="50000"/>
                  </a:schemeClr>
                </a:solidFill>
              </a:rPr>
              <a:t>    (Wikipedia-definition).</a:t>
            </a:r>
          </a:p>
          <a:p>
            <a:pPr>
              <a:buFont typeface="Wingdings" panose="05000000000000000000" pitchFamily="2" charset="2"/>
              <a:buChar char="v"/>
            </a:pPr>
            <a:r>
              <a:rPr lang="en-US" sz="2200" dirty="0">
                <a:solidFill>
                  <a:schemeClr val="accent5">
                    <a:lumMod val="50000"/>
                  </a:schemeClr>
                </a:solidFill>
              </a:rPr>
              <a:t>   Internal controls in an organization Prevent, Detect and helps in taking corrective action.</a:t>
            </a:r>
          </a:p>
          <a:p>
            <a:pPr algn="l"/>
            <a:r>
              <a:rPr lang="en-US" sz="2600" u="sng" dirty="0">
                <a:solidFill>
                  <a:schemeClr val="accent5">
                    <a:lumMod val="50000"/>
                  </a:schemeClr>
                </a:solidFill>
              </a:rPr>
              <a:t> I</a:t>
            </a:r>
            <a:r>
              <a:rPr lang="en-US" sz="2600" b="1" i="0" u="sng" dirty="0">
                <a:solidFill>
                  <a:schemeClr val="accent5">
                    <a:lumMod val="50000"/>
                  </a:schemeClr>
                </a:solidFill>
                <a:effectLst/>
              </a:rPr>
              <a:t>nternal accounting controls include:</a:t>
            </a:r>
            <a:endParaRPr lang="en-US" sz="2600" b="0" i="0" u="sng" dirty="0">
              <a:solidFill>
                <a:schemeClr val="accent5">
                  <a:lumMod val="50000"/>
                </a:schemeClr>
              </a:solidFill>
              <a:effectLst/>
            </a:endParaRP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Separation of Duties.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Access Controls.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Required Approvals.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Asset Audits.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Templates.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Trial Balances.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Reconciliations. ...</a:t>
            </a:r>
          </a:p>
          <a:p>
            <a:pPr algn="l">
              <a:buFont typeface="Arial" panose="020B0604020202020204" pitchFamily="34" charset="0"/>
              <a:buChar char="•"/>
            </a:pPr>
            <a:r>
              <a:rPr lang="en-US" sz="1900" b="0" i="0" dirty="0">
                <a:solidFill>
                  <a:schemeClr val="accent5">
                    <a:lumMod val="50000"/>
                  </a:schemeClr>
                </a:solidFill>
                <a:effectLst/>
                <a:latin typeface="arial" panose="020B0604020202020204" pitchFamily="34" charset="0"/>
              </a:rPr>
              <a:t>Data Backups.</a:t>
            </a:r>
          </a:p>
          <a:p>
            <a:pPr marL="0" indent="0">
              <a:buNone/>
            </a:pPr>
            <a:r>
              <a:rPr lang="en-US" sz="2200" dirty="0">
                <a:solidFill>
                  <a:schemeClr val="accent5">
                    <a:lumMod val="50000"/>
                  </a:schemeClr>
                </a:solidFill>
              </a:rPr>
              <a:t>    </a:t>
            </a:r>
          </a:p>
          <a:p>
            <a:pPr marL="0" indent="0">
              <a:buNone/>
            </a:pPr>
            <a:endParaRPr lang="en-US" sz="2200" dirty="0">
              <a:solidFill>
                <a:schemeClr val="accent5">
                  <a:lumMod val="50000"/>
                </a:schemeClr>
              </a:solidFill>
            </a:endParaRPr>
          </a:p>
          <a:p>
            <a:endParaRPr lang="en-IN" dirty="0"/>
          </a:p>
          <a:p>
            <a:endParaRPr lang="en-IN" dirty="0"/>
          </a:p>
        </p:txBody>
      </p:sp>
      <p:sp>
        <p:nvSpPr>
          <p:cNvPr id="4" name="Slide Number Placeholder 3">
            <a:extLst>
              <a:ext uri="{FF2B5EF4-FFF2-40B4-BE49-F238E27FC236}">
                <a16:creationId xmlns:a16="http://schemas.microsoft.com/office/drawing/2014/main" id="{A7D479DF-69B1-4CB1-90CF-AE111AE6D116}"/>
              </a:ext>
            </a:extLst>
          </p:cNvPr>
          <p:cNvSpPr>
            <a:spLocks noGrp="1"/>
          </p:cNvSpPr>
          <p:nvPr>
            <p:ph type="sldNum" sz="quarter" idx="12"/>
          </p:nvPr>
        </p:nvSpPr>
        <p:spPr/>
        <p:txBody>
          <a:bodyPr/>
          <a:lstStyle/>
          <a:p>
            <a:fld id="{9D5E499D-E1D3-4597-AA28-70FC35033879}" type="slidenum">
              <a:rPr lang="en-IN" smtClean="0"/>
              <a:t>15</a:t>
            </a:fld>
            <a:endParaRPr lang="en-IN"/>
          </a:p>
        </p:txBody>
      </p:sp>
    </p:spTree>
    <p:extLst>
      <p:ext uri="{BB962C8B-B14F-4D97-AF65-F5344CB8AC3E}">
        <p14:creationId xmlns:p14="http://schemas.microsoft.com/office/powerpoint/2010/main" val="122644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B8BF-E32D-4BA6-821F-DC25CCFF05CC}"/>
              </a:ext>
            </a:extLst>
          </p:cNvPr>
          <p:cNvSpPr>
            <a:spLocks noGrp="1"/>
          </p:cNvSpPr>
          <p:nvPr>
            <p:ph type="title"/>
          </p:nvPr>
        </p:nvSpPr>
        <p:spPr>
          <a:solidFill>
            <a:schemeClr val="accent2">
              <a:lumMod val="40000"/>
              <a:lumOff val="60000"/>
            </a:schemeClr>
          </a:solidFill>
        </p:spPr>
        <p:txBody>
          <a:bodyPr>
            <a:normAutofit/>
          </a:bodyPr>
          <a:lstStyle/>
          <a:p>
            <a:r>
              <a:rPr lang="en-US" sz="3200" dirty="0">
                <a:solidFill>
                  <a:schemeClr val="accent5">
                    <a:lumMod val="50000"/>
                  </a:schemeClr>
                </a:solidFill>
                <a:latin typeface="+mn-lt"/>
              </a:rPr>
              <a:t>Red Flags:&gt;&gt;&gt;&gt;&gt;&gt;&gt;&gt;</a:t>
            </a:r>
            <a:endParaRPr lang="en-IN"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3C2050-CFC7-4A16-B444-B807F7283F27}"/>
              </a:ext>
            </a:extLst>
          </p:cNvPr>
          <p:cNvSpPr>
            <a:spLocks noGrp="1"/>
          </p:cNvSpPr>
          <p:nvPr>
            <p:ph idx="1"/>
          </p:nvPr>
        </p:nvSpPr>
        <p:spPr>
          <a:xfrm>
            <a:off x="838200" y="1825625"/>
            <a:ext cx="10515600" cy="4895850"/>
          </a:xfrm>
          <a:solidFill>
            <a:schemeClr val="accent2">
              <a:lumMod val="40000"/>
              <a:lumOff val="60000"/>
            </a:schemeClr>
          </a:solidFill>
        </p:spPr>
        <p:txBody>
          <a:bodyPr>
            <a:normAutofit fontScale="25000" lnSpcReduction="20000"/>
          </a:bodyPr>
          <a:lstStyle/>
          <a:p>
            <a:r>
              <a:rPr lang="en-US" sz="8000" dirty="0">
                <a:solidFill>
                  <a:schemeClr val="accent5">
                    <a:lumMod val="50000"/>
                  </a:schemeClr>
                </a:solidFill>
              </a:rPr>
              <a:t>Red flags are various indications or alerts that may arise ones’ suspicion with respect to a transaction, person or persons. The fraud examiner or forensic accountant or the auditor must have a keen eye for such indicators to probe deep into the matter .                                        </a:t>
            </a:r>
            <a:r>
              <a:rPr lang="en-US" sz="8000" dirty="0"/>
              <a:t>                   </a:t>
            </a:r>
          </a:p>
          <a:p>
            <a:pPr>
              <a:lnSpc>
                <a:spcPct val="107000"/>
              </a:lnSpc>
              <a:spcAft>
                <a:spcPts val="800"/>
              </a:spcAft>
            </a:pPr>
            <a:r>
              <a:rPr lang="en-IN" sz="6400" dirty="0">
                <a:effectLst/>
                <a:ea typeface="Calibri" panose="020F0502020204030204" pitchFamily="34" charset="0"/>
                <a:cs typeface="Times New Roman" panose="02020603050405020304" pitchFamily="18" charset="0"/>
              </a:rPr>
              <a:t>Top 10 Red Flag Warnings of fraud:</a:t>
            </a:r>
          </a:p>
          <a:p>
            <a:pPr>
              <a:lnSpc>
                <a:spcPct val="107000"/>
              </a:lnSpc>
              <a:spcAft>
                <a:spcPts val="800"/>
              </a:spcAft>
            </a:pPr>
            <a:r>
              <a:rPr lang="en-IN" sz="5000" dirty="0">
                <a:effectLst/>
                <a:ea typeface="Calibri" panose="020F0502020204030204" pitchFamily="34" charset="0"/>
                <a:cs typeface="Times New Roman" panose="02020603050405020304" pitchFamily="18" charset="0"/>
              </a:rPr>
              <a:t>   </a:t>
            </a:r>
            <a:r>
              <a:rPr lang="en-IN" sz="5000" u="sng" dirty="0">
                <a:solidFill>
                  <a:srgbClr val="0563C1"/>
                </a:solidFill>
                <a:effectLst/>
                <a:ea typeface="Calibri" panose="020F0502020204030204" pitchFamily="34" charset="0"/>
                <a:cs typeface="Times New Roman" panose="02020603050405020304" pitchFamily="18" charset="0"/>
                <a:hlinkClick r:id="rId2"/>
              </a:rPr>
              <a:t>https://www.accountingweb.com/aa/auditing/top-10-red-flag-warnings-of-fraud</a:t>
            </a:r>
            <a:endParaRPr lang="en-IN" sz="5000" dirty="0">
              <a:effectLst/>
              <a:ea typeface="Calibri" panose="020F0502020204030204" pitchFamily="34" charset="0"/>
              <a:cs typeface="Times New Roman" panose="02020603050405020304" pitchFamily="18" charset="0"/>
            </a:endParaRPr>
          </a:p>
          <a:p>
            <a:pPr>
              <a:lnSpc>
                <a:spcPct val="107000"/>
              </a:lnSpc>
              <a:spcAft>
                <a:spcPts val="800"/>
              </a:spcAft>
            </a:pPr>
            <a:r>
              <a:rPr lang="en-IN" sz="6400" dirty="0">
                <a:effectLst/>
                <a:ea typeface="Calibri" panose="020F0502020204030204" pitchFamily="34" charset="0"/>
                <a:cs typeface="Times New Roman" panose="02020603050405020304" pitchFamily="18" charset="0"/>
              </a:rPr>
              <a:t>10 ways Insurance Agents spot fraudulent claims:</a:t>
            </a:r>
          </a:p>
          <a:p>
            <a:pPr>
              <a:lnSpc>
                <a:spcPct val="107000"/>
              </a:lnSpc>
              <a:spcAft>
                <a:spcPts val="800"/>
              </a:spcAft>
            </a:pPr>
            <a:r>
              <a:rPr lang="en-IN" sz="5000" u="none" strike="noStrike" dirty="0">
                <a:solidFill>
                  <a:srgbClr val="0563C1"/>
                </a:solidFill>
                <a:effectLst/>
                <a:ea typeface="Calibri" panose="020F0502020204030204" pitchFamily="34" charset="0"/>
                <a:cs typeface="Times New Roman" panose="02020603050405020304" pitchFamily="18" charset="0"/>
                <a:hlinkClick r:id="rId3"/>
              </a:rPr>
              <a:t>    http://autoinsurancesecretsandtips.blogspot.in/2016/10/10-ways-insurance-agents-spot.html</a:t>
            </a:r>
            <a:endParaRPr lang="en-IN" sz="5000" dirty="0">
              <a:effectLst/>
              <a:ea typeface="Calibri" panose="020F0502020204030204" pitchFamily="34" charset="0"/>
              <a:cs typeface="Times New Roman" panose="02020603050405020304" pitchFamily="18" charset="0"/>
            </a:endParaRPr>
          </a:p>
          <a:p>
            <a:pPr>
              <a:lnSpc>
                <a:spcPct val="107000"/>
              </a:lnSpc>
              <a:spcAft>
                <a:spcPts val="800"/>
              </a:spcAft>
            </a:pPr>
            <a:r>
              <a:rPr lang="en-IN" sz="5000" dirty="0">
                <a:effectLst/>
                <a:ea typeface="Calibri" panose="020F0502020204030204" pitchFamily="34" charset="0"/>
                <a:cs typeface="Times New Roman" panose="02020603050405020304" pitchFamily="18" charset="0"/>
              </a:rPr>
              <a:t>3.How to protect yourself from credit card frauds:</a:t>
            </a:r>
          </a:p>
          <a:p>
            <a:pPr>
              <a:lnSpc>
                <a:spcPct val="107000"/>
              </a:lnSpc>
              <a:spcAft>
                <a:spcPts val="800"/>
              </a:spcAft>
            </a:pPr>
            <a:r>
              <a:rPr lang="en-IN" sz="5000" u="none" strike="noStrike" dirty="0">
                <a:solidFill>
                  <a:srgbClr val="0563C1"/>
                </a:solidFill>
                <a:effectLst/>
                <a:ea typeface="Calibri" panose="020F0502020204030204" pitchFamily="34" charset="0"/>
                <a:cs typeface="Times New Roman" panose="02020603050405020304" pitchFamily="18" charset="0"/>
                <a:hlinkClick r:id="rId4"/>
              </a:rPr>
              <a:t>http://www.marketwatch.com/story/5-ways-to-protect-yourself-from-credit-card-fraud-2014-06-25</a:t>
            </a:r>
            <a:endParaRPr lang="en-IN" sz="5000" dirty="0">
              <a:effectLst/>
              <a:ea typeface="Calibri" panose="020F0502020204030204" pitchFamily="34" charset="0"/>
              <a:cs typeface="Times New Roman" panose="02020603050405020304" pitchFamily="18" charset="0"/>
            </a:endParaRPr>
          </a:p>
          <a:p>
            <a:pPr>
              <a:lnSpc>
                <a:spcPct val="107000"/>
              </a:lnSpc>
              <a:spcAft>
                <a:spcPts val="800"/>
              </a:spcAft>
            </a:pPr>
            <a:r>
              <a:rPr lang="en-IN" sz="5000" dirty="0">
                <a:effectLst/>
                <a:ea typeface="Calibri" panose="020F0502020204030204" pitchFamily="34" charset="0"/>
                <a:cs typeface="Times New Roman" panose="02020603050405020304" pitchFamily="18" charset="0"/>
              </a:rPr>
              <a:t>4.Online banking fraud- customer is safe if reported within 3days-RBI-India</a:t>
            </a:r>
          </a:p>
          <a:p>
            <a:pPr>
              <a:lnSpc>
                <a:spcPct val="107000"/>
              </a:lnSpc>
              <a:spcAft>
                <a:spcPts val="800"/>
              </a:spcAft>
            </a:pPr>
            <a:r>
              <a:rPr lang="en-IN" sz="5000" u="sng" dirty="0">
                <a:solidFill>
                  <a:srgbClr val="0563C1"/>
                </a:solidFill>
                <a:effectLst/>
                <a:ea typeface="Calibri" panose="020F0502020204030204" pitchFamily="34" charset="0"/>
                <a:cs typeface="Times New Roman" panose="02020603050405020304" pitchFamily="18" charset="0"/>
                <a:hlinkClick r:id="rId5"/>
              </a:rPr>
              <a:t>http://www.firstpost.com/business/online-banking-frauds-rbi-says-no-loss-to-customer-if-fraudulent-transaction-reported-in-3-days-3783491.html</a:t>
            </a:r>
            <a:endParaRPr lang="en-IN" sz="5000" dirty="0">
              <a:effectLst/>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000" dirty="0"/>
          </a:p>
        </p:txBody>
      </p:sp>
      <p:sp>
        <p:nvSpPr>
          <p:cNvPr id="4" name="Slide Number Placeholder 3">
            <a:extLst>
              <a:ext uri="{FF2B5EF4-FFF2-40B4-BE49-F238E27FC236}">
                <a16:creationId xmlns:a16="http://schemas.microsoft.com/office/drawing/2014/main" id="{4CE914A2-7372-4A5C-AB22-F0BC8472CCFE}"/>
              </a:ext>
            </a:extLst>
          </p:cNvPr>
          <p:cNvSpPr>
            <a:spLocks noGrp="1"/>
          </p:cNvSpPr>
          <p:nvPr>
            <p:ph type="sldNum" sz="quarter" idx="12"/>
          </p:nvPr>
        </p:nvSpPr>
        <p:spPr/>
        <p:txBody>
          <a:bodyPr/>
          <a:lstStyle/>
          <a:p>
            <a:fld id="{9D5E499D-E1D3-4597-AA28-70FC35033879}" type="slidenum">
              <a:rPr lang="en-IN" smtClean="0"/>
              <a:t>16</a:t>
            </a:fld>
            <a:endParaRPr lang="en-IN"/>
          </a:p>
        </p:txBody>
      </p:sp>
      <p:pic>
        <p:nvPicPr>
          <p:cNvPr id="5" name="Content Placeholder 5">
            <a:extLst>
              <a:ext uri="{FF2B5EF4-FFF2-40B4-BE49-F238E27FC236}">
                <a16:creationId xmlns:a16="http://schemas.microsoft.com/office/drawing/2014/main" id="{1480DC4D-EB40-494E-81C2-400DA716A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4030" y="574431"/>
            <a:ext cx="2332893" cy="1031631"/>
          </a:xfrm>
          <a:prstGeom prst="rect">
            <a:avLst/>
          </a:prstGeom>
        </p:spPr>
      </p:pic>
    </p:spTree>
    <p:extLst>
      <p:ext uri="{BB962C8B-B14F-4D97-AF65-F5344CB8AC3E}">
        <p14:creationId xmlns:p14="http://schemas.microsoft.com/office/powerpoint/2010/main" val="353208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9FBC-2321-4E63-95C4-195F1317C3CF}"/>
              </a:ext>
            </a:extLst>
          </p:cNvPr>
          <p:cNvSpPr>
            <a:spLocks noGrp="1"/>
          </p:cNvSpPr>
          <p:nvPr>
            <p:ph type="title"/>
          </p:nvPr>
        </p:nvSpPr>
        <p:spPr>
          <a:xfrm>
            <a:off x="838200" y="697832"/>
            <a:ext cx="10515600" cy="99285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softEdge rad="12700"/>
          </a:effectLst>
          <a:scene3d>
            <a:camera prst="perspectiveRelaxedModerately"/>
            <a:lightRig rig="threePt" dir="t"/>
          </a:scene3d>
        </p:spPr>
        <p:txBody>
          <a:bodyPr/>
          <a:lstStyle/>
          <a:p>
            <a:r>
              <a:rPr lang="en-US" dirty="0"/>
              <a:t>                </a:t>
            </a:r>
            <a:r>
              <a:rPr lang="en-US" sz="3600" b="1" dirty="0">
                <a:solidFill>
                  <a:schemeClr val="accent1">
                    <a:lumMod val="50000"/>
                  </a:schemeClr>
                </a:solidFill>
                <a:latin typeface="Lucida Calligraphy" panose="03010101010101010101" pitchFamily="66" charset="0"/>
              </a:rPr>
              <a:t>End of part one-introduction</a:t>
            </a:r>
            <a:endParaRPr lang="en-IN" sz="3600" b="1" dirty="0">
              <a:solidFill>
                <a:schemeClr val="accent1">
                  <a:lumMod val="50000"/>
                </a:schemeClr>
              </a:solidFill>
              <a:latin typeface="Lucida Calligraphy" panose="03010101010101010101" pitchFamily="66" charset="0"/>
            </a:endParaRPr>
          </a:p>
        </p:txBody>
      </p:sp>
      <p:sp>
        <p:nvSpPr>
          <p:cNvPr id="4" name="Slide Number Placeholder 3">
            <a:extLst>
              <a:ext uri="{FF2B5EF4-FFF2-40B4-BE49-F238E27FC236}">
                <a16:creationId xmlns:a16="http://schemas.microsoft.com/office/drawing/2014/main" id="{7AEF300D-3C80-49B2-8300-20DBA89BE8EB}"/>
              </a:ext>
            </a:extLst>
          </p:cNvPr>
          <p:cNvSpPr>
            <a:spLocks noGrp="1"/>
          </p:cNvSpPr>
          <p:nvPr>
            <p:ph type="sldNum" sz="quarter" idx="12"/>
          </p:nvPr>
        </p:nvSpPr>
        <p:spPr/>
        <p:txBody>
          <a:bodyPr/>
          <a:lstStyle/>
          <a:p>
            <a:fld id="{9D5E499D-E1D3-4597-AA28-70FC35033879}" type="slidenum">
              <a:rPr lang="en-IN" smtClean="0"/>
              <a:t>17</a:t>
            </a:fld>
            <a:endParaRPr lang="en-IN"/>
          </a:p>
        </p:txBody>
      </p:sp>
      <p:pic>
        <p:nvPicPr>
          <p:cNvPr id="2050" name="Picture 2" descr="Thank You Stock Photos, Pictures &amp; Royalty-Free Images">
            <a:extLst>
              <a:ext uri="{FF2B5EF4-FFF2-40B4-BE49-F238E27FC236}">
                <a16:creationId xmlns:a16="http://schemas.microsoft.com/office/drawing/2014/main" id="{0BFE416E-8CB3-4473-B12D-ADA8689F272E}"/>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467853" y="2827422"/>
            <a:ext cx="8133347" cy="3332746"/>
          </a:xfrm>
          <a:prstGeom prst="rect">
            <a:avLst/>
          </a:prstGeom>
          <a:noFill/>
          <a:effectLst>
            <a:outerShdw blurRad="50800" dist="38100" dir="2700000" algn="tl" rotWithShape="0">
              <a:prstClr val="black">
                <a:alpha val="40000"/>
              </a:prstClr>
            </a:outerShdw>
            <a:softEdge rad="63500"/>
          </a:effectLst>
          <a:scene3d>
            <a:camera prst="isometricOffAxis1Righ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0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279175-2C43-4432-9EDB-8C111773F12F}"/>
              </a:ext>
            </a:extLst>
          </p:cNvPr>
          <p:cNvSpPr>
            <a:spLocks noGrp="1"/>
          </p:cNvSpPr>
          <p:nvPr>
            <p:ph type="body" sz="half" idx="2"/>
          </p:nvPr>
        </p:nvSpPr>
        <p:spPr>
          <a:xfrm>
            <a:off x="844062" y="4178105"/>
            <a:ext cx="10453591" cy="1885070"/>
          </a:xfrm>
          <a:solidFill>
            <a:schemeClr val="accent2">
              <a:lumMod val="40000"/>
              <a:lumOff val="60000"/>
            </a:schemeClr>
          </a:solidFill>
        </p:spPr>
        <p:txBody>
          <a:bodyPr>
            <a:normAutofit/>
          </a:bodyPr>
          <a:lstStyle/>
          <a:p>
            <a:br>
              <a:rPr lang="en-IN" sz="2000" dirty="0">
                <a:ln w="0"/>
                <a:solidFill>
                  <a:schemeClr val="accent1"/>
                </a:solidFill>
                <a:effectLst>
                  <a:outerShdw blurRad="38100" dist="25400" dir="5400000" algn="ctr" rotWithShape="0">
                    <a:srgbClr val="6E747A">
                      <a:alpha val="43000"/>
                    </a:srgbClr>
                  </a:outerShdw>
                </a:effectLst>
                <a:latin typeface="+mn-lt"/>
              </a:rPr>
            </a:br>
            <a:r>
              <a:rPr lang="en-IN" sz="2000" dirty="0">
                <a:ln w="0"/>
                <a:solidFill>
                  <a:schemeClr val="accent5">
                    <a:lumMod val="50000"/>
                  </a:schemeClr>
                </a:solidFill>
                <a:effectLst>
                  <a:outerShdw blurRad="38100" dist="25400" dir="5400000" algn="ctr" rotWithShape="0">
                    <a:srgbClr val="6E747A">
                      <a:alpha val="43000"/>
                    </a:srgbClr>
                  </a:outerShdw>
                </a:effectLst>
                <a:latin typeface="+mn-lt"/>
              </a:rPr>
              <a:t>Fraud is a global problem; Frauds and fraudsters have no geographical boundaries.</a:t>
            </a:r>
            <a:br>
              <a:rPr lang="en-US" sz="2000" dirty="0">
                <a:ln w="0"/>
                <a:solidFill>
                  <a:schemeClr val="accent5">
                    <a:lumMod val="50000"/>
                  </a:schemeClr>
                </a:solidFill>
                <a:effectLst>
                  <a:outerShdw blurRad="38100" dist="25400" dir="5400000" algn="ctr" rotWithShape="0">
                    <a:srgbClr val="6E747A">
                      <a:alpha val="43000"/>
                    </a:srgbClr>
                  </a:outerShdw>
                </a:effectLst>
              </a:rPr>
            </a:br>
            <a:endParaRPr lang="en-US" sz="2000" dirty="0">
              <a:ln w="0"/>
              <a:solidFill>
                <a:schemeClr val="accent5">
                  <a:lumMod val="50000"/>
                </a:schemeClr>
              </a:solidFill>
              <a:effectLst>
                <a:outerShdw blurRad="38100" dist="25400" dir="5400000" algn="ctr" rotWithShape="0">
                  <a:srgbClr val="6E747A">
                    <a:alpha val="43000"/>
                  </a:srgbClr>
                </a:outerShdw>
              </a:effectLst>
            </a:endParaRPr>
          </a:p>
          <a:p>
            <a:r>
              <a:rPr lang="en-US" sz="2000" dirty="0">
                <a:ln w="0"/>
                <a:solidFill>
                  <a:schemeClr val="accent5">
                    <a:lumMod val="50000"/>
                  </a:schemeClr>
                </a:solidFill>
                <a:effectLst>
                  <a:outerShdw blurRad="38100" dist="25400" dir="5400000" algn="ctr" rotWithShape="0">
                    <a:srgbClr val="6E747A">
                      <a:alpha val="43000"/>
                    </a:srgbClr>
                  </a:outerShdw>
                </a:effectLst>
              </a:rPr>
              <a:t>Books and Records don’t commit fraud-people commit frauds!!</a:t>
            </a:r>
          </a:p>
          <a:p>
            <a:r>
              <a:rPr lang="en-US" sz="2000" dirty="0">
                <a:ln w="0"/>
                <a:solidFill>
                  <a:schemeClr val="accent5">
                    <a:lumMod val="50000"/>
                  </a:schemeClr>
                </a:solidFill>
                <a:effectLst>
                  <a:outerShdw blurRad="38100" dist="25400" dir="5400000" algn="ctr" rotWithShape="0">
                    <a:srgbClr val="6E747A">
                      <a:alpha val="43000"/>
                    </a:srgbClr>
                  </a:outerShdw>
                </a:effectLst>
              </a:rPr>
              <a:t>When everything is connected, everyone is vulnerable.</a:t>
            </a:r>
            <a:endParaRPr lang="en-IN" sz="2000" dirty="0">
              <a:ln w="0"/>
              <a:solidFill>
                <a:schemeClr val="accent5">
                  <a:lumMod val="50000"/>
                </a:schemeClr>
              </a:solidFill>
              <a:effectLst>
                <a:outerShdw blurRad="38100" dist="25400" dir="5400000" algn="ctr" rotWithShape="0">
                  <a:srgbClr val="6E747A">
                    <a:alpha val="43000"/>
                  </a:srgbClr>
                </a:outerShdw>
              </a:effectLst>
            </a:endParaRPr>
          </a:p>
        </p:txBody>
      </p:sp>
      <p:pic>
        <p:nvPicPr>
          <p:cNvPr id="18" name="Picture 17">
            <a:extLst>
              <a:ext uri="{FF2B5EF4-FFF2-40B4-BE49-F238E27FC236}">
                <a16:creationId xmlns:a16="http://schemas.microsoft.com/office/drawing/2014/main" id="{9F5C4E51-464B-42AB-9642-43C91A3AA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65" y="576960"/>
            <a:ext cx="3655669" cy="2335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4">
            <a:extLst>
              <a:ext uri="{FF2B5EF4-FFF2-40B4-BE49-F238E27FC236}">
                <a16:creationId xmlns:a16="http://schemas.microsoft.com/office/drawing/2014/main" id="{2651AECE-F410-4969-A482-25A71DDDC08B}"/>
              </a:ext>
            </a:extLst>
          </p:cNvPr>
          <p:cNvSpPr>
            <a:spLocks noGrp="1"/>
          </p:cNvSpPr>
          <p:nvPr>
            <p:ph type="title"/>
          </p:nvPr>
        </p:nvSpPr>
        <p:spPr>
          <a:xfrm>
            <a:off x="839788" y="457200"/>
            <a:ext cx="3932237" cy="2574758"/>
          </a:xfrm>
        </p:spPr>
        <p:txBody>
          <a:bodyPr>
            <a:normAutofit/>
          </a:bodyPr>
          <a:lstStyle/>
          <a:p>
            <a:br>
              <a:rPr lang="en-US" sz="3200" dirty="0">
                <a:ln w="0"/>
                <a:solidFill>
                  <a:schemeClr val="accent5">
                    <a:lumMod val="50000"/>
                  </a:schemeClr>
                </a:solidFill>
                <a:effectLst>
                  <a:outerShdw blurRad="38100" dist="25400" dir="5400000" algn="ctr" rotWithShape="0">
                    <a:srgbClr val="6E747A">
                      <a:alpha val="43000"/>
                    </a:srgbClr>
                  </a:outerShdw>
                </a:effectLst>
              </a:rPr>
            </a:br>
            <a:br>
              <a:rPr lang="en-US" sz="3200" dirty="0">
                <a:ln w="0"/>
                <a:solidFill>
                  <a:schemeClr val="accent5">
                    <a:lumMod val="50000"/>
                  </a:schemeClr>
                </a:solidFill>
                <a:effectLst>
                  <a:outerShdw blurRad="38100" dist="25400" dir="5400000" algn="ctr" rotWithShape="0">
                    <a:srgbClr val="6E747A">
                      <a:alpha val="43000"/>
                    </a:srgbClr>
                  </a:outerShdw>
                </a:effectLst>
              </a:rPr>
            </a:br>
            <a:br>
              <a:rPr lang="en-US" sz="3200" dirty="0">
                <a:ln w="0"/>
                <a:solidFill>
                  <a:schemeClr val="accent5">
                    <a:lumMod val="50000"/>
                  </a:schemeClr>
                </a:solidFill>
                <a:effectLst>
                  <a:outerShdw blurRad="38100" dist="25400" dir="5400000" algn="ctr" rotWithShape="0">
                    <a:srgbClr val="6E747A">
                      <a:alpha val="43000"/>
                    </a:srgbClr>
                  </a:outerShdw>
                </a:effectLst>
              </a:rPr>
            </a:br>
            <a:br>
              <a:rPr lang="en-US" sz="3200" dirty="0">
                <a:ln w="0"/>
                <a:solidFill>
                  <a:schemeClr val="accent5">
                    <a:lumMod val="50000"/>
                  </a:schemeClr>
                </a:solidFill>
                <a:effectLst>
                  <a:outerShdw blurRad="38100" dist="25400" dir="5400000" algn="ctr" rotWithShape="0">
                    <a:srgbClr val="6E747A">
                      <a:alpha val="43000"/>
                    </a:srgbClr>
                  </a:outerShdw>
                </a:effectLst>
              </a:rPr>
            </a:br>
            <a:endParaRPr lang="en-IN" dirty="0"/>
          </a:p>
        </p:txBody>
      </p:sp>
      <p:sp>
        <p:nvSpPr>
          <p:cNvPr id="2" name="Slide Number Placeholder 1">
            <a:extLst>
              <a:ext uri="{FF2B5EF4-FFF2-40B4-BE49-F238E27FC236}">
                <a16:creationId xmlns:a16="http://schemas.microsoft.com/office/drawing/2014/main" id="{C24D78C3-8911-4009-86C6-919176F913F9}"/>
              </a:ext>
            </a:extLst>
          </p:cNvPr>
          <p:cNvSpPr>
            <a:spLocks noGrp="1"/>
          </p:cNvSpPr>
          <p:nvPr>
            <p:ph type="sldNum" sz="quarter" idx="12"/>
          </p:nvPr>
        </p:nvSpPr>
        <p:spPr/>
        <p:txBody>
          <a:bodyPr/>
          <a:lstStyle/>
          <a:p>
            <a:fld id="{9D5E499D-E1D3-4597-AA28-70FC35033879}" type="slidenum">
              <a:rPr lang="en-IN" smtClean="0"/>
              <a:t>2</a:t>
            </a:fld>
            <a:endParaRPr lang="en-IN"/>
          </a:p>
        </p:txBody>
      </p:sp>
    </p:spTree>
    <p:extLst>
      <p:ext uri="{BB962C8B-B14F-4D97-AF65-F5344CB8AC3E}">
        <p14:creationId xmlns:p14="http://schemas.microsoft.com/office/powerpoint/2010/main" val="40960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533222-61A5-4943-B9FB-D221B75D6C06}"/>
              </a:ext>
            </a:extLst>
          </p:cNvPr>
          <p:cNvSpPr>
            <a:spLocks noGrp="1"/>
          </p:cNvSpPr>
          <p:nvPr>
            <p:ph type="ctrTitle"/>
          </p:nvPr>
        </p:nvSpPr>
        <p:spPr>
          <a:xfrm>
            <a:off x="1524000" y="1122364"/>
            <a:ext cx="9144000" cy="734572"/>
          </a:xfrm>
          <a:pattFill prst="trellis">
            <a:fgClr>
              <a:schemeClr val="accent2">
                <a:lumMod val="40000"/>
                <a:lumOff val="60000"/>
              </a:schemeClr>
            </a:fgClr>
            <a:bgClr>
              <a:schemeClr val="bg1"/>
            </a:bgClr>
          </a:pattFill>
        </p:spPr>
        <p:txBody>
          <a:bodyPr>
            <a:normAutofit/>
          </a:bodyPr>
          <a:lstStyle/>
          <a:p>
            <a:r>
              <a:rPr lang="en-US" sz="3000" dirty="0">
                <a:ln w="0"/>
                <a:solidFill>
                  <a:schemeClr val="accent5">
                    <a:lumMod val="50000"/>
                  </a:schemeClr>
                </a:solidFill>
                <a:effectLst>
                  <a:outerShdw blurRad="38100" dist="25400" dir="5400000" algn="ctr" rotWithShape="0">
                    <a:srgbClr val="6E747A">
                      <a:alpha val="43000"/>
                    </a:srgbClr>
                  </a:outerShdw>
                </a:effectLst>
                <a:latin typeface="+mn-lt"/>
              </a:rPr>
              <a:t>PART   1</a:t>
            </a:r>
            <a:endParaRPr lang="en-IN" sz="3000" dirty="0">
              <a:ln w="0"/>
              <a:solidFill>
                <a:schemeClr val="accent5">
                  <a:lumMod val="50000"/>
                </a:schemeClr>
              </a:solidFill>
              <a:effectLst>
                <a:outerShdw blurRad="38100" dist="25400" dir="5400000" algn="ctr" rotWithShape="0">
                  <a:srgbClr val="6E747A">
                    <a:alpha val="43000"/>
                  </a:srgbClr>
                </a:outerShdw>
              </a:effectLst>
              <a:latin typeface="+mn-lt"/>
            </a:endParaRPr>
          </a:p>
        </p:txBody>
      </p:sp>
      <p:sp>
        <p:nvSpPr>
          <p:cNvPr id="5" name="Subtitle 4">
            <a:extLst>
              <a:ext uri="{FF2B5EF4-FFF2-40B4-BE49-F238E27FC236}">
                <a16:creationId xmlns:a16="http://schemas.microsoft.com/office/drawing/2014/main" id="{C713B964-6DDA-4B8F-8759-9D209B8AEA4D}"/>
              </a:ext>
            </a:extLst>
          </p:cNvPr>
          <p:cNvSpPr>
            <a:spLocks noGrp="1"/>
          </p:cNvSpPr>
          <p:nvPr>
            <p:ph type="subTitle" idx="1"/>
          </p:nvPr>
        </p:nvSpPr>
        <p:spPr>
          <a:xfrm>
            <a:off x="1524000" y="3602039"/>
            <a:ext cx="9144000" cy="734572"/>
          </a:xfrm>
          <a:solidFill>
            <a:schemeClr val="accent2">
              <a:lumMod val="40000"/>
              <a:lumOff val="60000"/>
            </a:schemeClr>
          </a:solidFill>
        </p:spPr>
        <p:txBody>
          <a:bodyPr>
            <a:normAutofit fontScale="85000" lnSpcReduction="20000"/>
          </a:bodyPr>
          <a:lstStyle/>
          <a:p>
            <a:endParaRPr lang="en-US" dirty="0"/>
          </a:p>
          <a:p>
            <a:r>
              <a:rPr lang="en-US" sz="2900" dirty="0">
                <a:solidFill>
                  <a:schemeClr val="accent5">
                    <a:lumMod val="50000"/>
                  </a:schemeClr>
                </a:solidFill>
              </a:rPr>
              <a:t>Introduction-A Glimpse into the world of Frauds</a:t>
            </a:r>
            <a:endParaRPr lang="en-IN" sz="2900" dirty="0">
              <a:solidFill>
                <a:schemeClr val="accent5">
                  <a:lumMod val="50000"/>
                </a:schemeClr>
              </a:solidFill>
            </a:endParaRPr>
          </a:p>
        </p:txBody>
      </p:sp>
      <p:sp>
        <p:nvSpPr>
          <p:cNvPr id="2" name="Slide Number Placeholder 1">
            <a:extLst>
              <a:ext uri="{FF2B5EF4-FFF2-40B4-BE49-F238E27FC236}">
                <a16:creationId xmlns:a16="http://schemas.microsoft.com/office/drawing/2014/main" id="{461C2512-C74D-4F81-B30E-04FB3264D83E}"/>
              </a:ext>
            </a:extLst>
          </p:cNvPr>
          <p:cNvSpPr>
            <a:spLocks noGrp="1"/>
          </p:cNvSpPr>
          <p:nvPr>
            <p:ph type="sldNum" sz="quarter" idx="12"/>
          </p:nvPr>
        </p:nvSpPr>
        <p:spPr/>
        <p:txBody>
          <a:bodyPr/>
          <a:lstStyle/>
          <a:p>
            <a:fld id="{9D5E499D-E1D3-4597-AA28-70FC35033879}" type="slidenum">
              <a:rPr lang="en-IN" smtClean="0"/>
              <a:t>3</a:t>
            </a:fld>
            <a:endParaRPr lang="en-IN"/>
          </a:p>
        </p:txBody>
      </p:sp>
    </p:spTree>
    <p:extLst>
      <p:ext uri="{BB962C8B-B14F-4D97-AF65-F5344CB8AC3E}">
        <p14:creationId xmlns:p14="http://schemas.microsoft.com/office/powerpoint/2010/main" val="131816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E064-C101-4456-91DD-81FB81C3D31B}"/>
              </a:ext>
            </a:extLst>
          </p:cNvPr>
          <p:cNvSpPr>
            <a:spLocks noGrp="1"/>
          </p:cNvSpPr>
          <p:nvPr>
            <p:ph type="title"/>
          </p:nvPr>
        </p:nvSpPr>
        <p:spPr>
          <a:xfrm>
            <a:off x="1275347" y="280904"/>
            <a:ext cx="9541042" cy="1316120"/>
          </a:xfrm>
          <a:pattFill prst="trellis">
            <a:fgClr>
              <a:schemeClr val="accent2">
                <a:lumMod val="40000"/>
                <a:lumOff val="60000"/>
              </a:schemeClr>
            </a:fgClr>
            <a:bgClr>
              <a:schemeClr val="bg1"/>
            </a:bgClr>
          </a:pattFill>
        </p:spPr>
        <p:txBody>
          <a:bodyPr>
            <a:normAutofit fontScale="90000"/>
          </a:bodyPr>
          <a:lstStyle/>
          <a:p>
            <a:r>
              <a:rPr lang="en-US" dirty="0"/>
              <a:t>                                   </a:t>
            </a:r>
            <a:br>
              <a:rPr lang="en-US" dirty="0"/>
            </a:br>
            <a:r>
              <a:rPr lang="en-US" dirty="0">
                <a:solidFill>
                  <a:schemeClr val="accent5">
                    <a:lumMod val="50000"/>
                  </a:schemeClr>
                </a:solidFill>
              </a:rPr>
              <a:t> </a:t>
            </a:r>
            <a:r>
              <a:rPr lang="en-US" sz="3300" dirty="0">
                <a:ln w="0"/>
                <a:solidFill>
                  <a:schemeClr val="accent5">
                    <a:lumMod val="50000"/>
                  </a:schemeClr>
                </a:solidFill>
                <a:effectLst>
                  <a:outerShdw blurRad="38100" dist="25400" dir="5400000" algn="ctr" rotWithShape="0">
                    <a:srgbClr val="6E747A">
                      <a:alpha val="43000"/>
                    </a:srgbClr>
                  </a:outerShdw>
                </a:effectLst>
                <a:latin typeface="+mn-lt"/>
              </a:rPr>
              <a:t> </a:t>
            </a:r>
            <a:r>
              <a:rPr lang="en-US" sz="3100" dirty="0">
                <a:ln w="0"/>
                <a:solidFill>
                  <a:schemeClr val="accent5">
                    <a:lumMod val="50000"/>
                  </a:schemeClr>
                </a:solidFill>
                <a:effectLst>
                  <a:outerShdw blurRad="38100" dist="25400" dir="5400000" algn="ctr" rotWithShape="0">
                    <a:srgbClr val="6E747A">
                      <a:alpha val="43000"/>
                    </a:srgbClr>
                  </a:outerShdw>
                </a:effectLst>
                <a:latin typeface="+mn-lt"/>
              </a:rPr>
              <a:t>Introduction-A glimpse into world of frauds.</a:t>
            </a:r>
            <a:r>
              <a:rPr lang="en-US" sz="2700" dirty="0">
                <a:ln w="0"/>
                <a:solidFill>
                  <a:schemeClr val="accent5">
                    <a:lumMod val="50000"/>
                  </a:schemeClr>
                </a:solidFill>
                <a:effectLst>
                  <a:outerShdw blurRad="38100" dist="25400" dir="5400000" algn="ctr" rotWithShape="0">
                    <a:srgbClr val="6E747A">
                      <a:alpha val="43000"/>
                    </a:srgbClr>
                  </a:outerShdw>
                </a:effectLst>
                <a:latin typeface="+mn-lt"/>
              </a:rPr>
              <a:t>  </a:t>
            </a:r>
            <a:r>
              <a:rPr lang="en-US" sz="2700" dirty="0">
                <a:ln w="0"/>
                <a:solidFill>
                  <a:schemeClr val="accent1"/>
                </a:solidFill>
                <a:effectLst>
                  <a:outerShdw blurRad="38100" dist="25400" dir="5400000" algn="ctr" rotWithShape="0">
                    <a:srgbClr val="6E747A">
                      <a:alpha val="43000"/>
                    </a:srgbClr>
                  </a:outerShdw>
                </a:effectLst>
                <a:latin typeface="+mn-lt"/>
              </a:rPr>
              <a:t>                                   </a:t>
            </a:r>
            <a:br>
              <a:rPr lang="en-US" sz="2800" b="1" dirty="0"/>
            </a:br>
            <a:endParaRPr lang="en-IN" sz="2800" b="1" dirty="0"/>
          </a:p>
        </p:txBody>
      </p:sp>
      <p:sp>
        <p:nvSpPr>
          <p:cNvPr id="3" name="Content Placeholder 2">
            <a:extLst>
              <a:ext uri="{FF2B5EF4-FFF2-40B4-BE49-F238E27FC236}">
                <a16:creationId xmlns:a16="http://schemas.microsoft.com/office/drawing/2014/main" id="{F4036923-AECF-48E4-A854-400C72CABB50}"/>
              </a:ext>
            </a:extLst>
          </p:cNvPr>
          <p:cNvSpPr>
            <a:spLocks noGrp="1"/>
          </p:cNvSpPr>
          <p:nvPr>
            <p:ph idx="1"/>
          </p:nvPr>
        </p:nvSpPr>
        <p:spPr>
          <a:xfrm>
            <a:off x="838200" y="1825624"/>
            <a:ext cx="10515600" cy="4667251"/>
          </a:xfrm>
          <a:solidFill>
            <a:schemeClr val="accent2">
              <a:lumMod val="40000"/>
              <a:lumOff val="60000"/>
            </a:schemeClr>
          </a:solidFill>
        </p:spPr>
        <p:txBody>
          <a:bodyPr>
            <a:normAutofit/>
          </a:bodyPr>
          <a:lstStyle/>
          <a:p>
            <a:pPr marL="0" indent="0">
              <a:buNone/>
            </a:pPr>
            <a:endParaRPr lang="en-US" sz="2000" dirty="0"/>
          </a:p>
          <a:p>
            <a:pPr marL="0" indent="0">
              <a:buNone/>
            </a:pPr>
            <a:r>
              <a:rPr lang="en-US" sz="2000" dirty="0">
                <a:solidFill>
                  <a:schemeClr val="accent5">
                    <a:lumMod val="50000"/>
                  </a:schemeClr>
                </a:solidFill>
              </a:rPr>
              <a:t>* MEANING OF FRAUD</a:t>
            </a:r>
          </a:p>
          <a:p>
            <a:pPr marL="0" indent="0">
              <a:buNone/>
            </a:pPr>
            <a:r>
              <a:rPr lang="en-US" sz="2000" dirty="0">
                <a:solidFill>
                  <a:schemeClr val="accent5">
                    <a:lumMod val="50000"/>
                  </a:schemeClr>
                </a:solidFill>
              </a:rPr>
              <a:t>* EVOLUTION OF FRAUDS</a:t>
            </a:r>
          </a:p>
          <a:p>
            <a:pPr marL="0" indent="0">
              <a:buNone/>
            </a:pPr>
            <a:r>
              <a:rPr lang="en-US" sz="2000" dirty="0">
                <a:solidFill>
                  <a:schemeClr val="accent5">
                    <a:lumMod val="50000"/>
                  </a:schemeClr>
                </a:solidFill>
              </a:rPr>
              <a:t>* VARIOUS TYPES OF FRAUDS</a:t>
            </a:r>
          </a:p>
          <a:p>
            <a:pPr marL="0" indent="0">
              <a:buNone/>
            </a:pPr>
            <a:r>
              <a:rPr lang="en-US" sz="2000" dirty="0">
                <a:solidFill>
                  <a:schemeClr val="accent5">
                    <a:lumMod val="50000"/>
                  </a:schemeClr>
                </a:solidFill>
              </a:rPr>
              <a:t>* PSYCHOLOGY OF A FRAUDSTER</a:t>
            </a:r>
          </a:p>
          <a:p>
            <a:pPr marL="0" indent="0">
              <a:buNone/>
            </a:pPr>
            <a:r>
              <a:rPr lang="en-US" sz="2000" dirty="0">
                <a:solidFill>
                  <a:schemeClr val="accent5">
                    <a:lumMod val="50000"/>
                  </a:schemeClr>
                </a:solidFill>
              </a:rPr>
              <a:t>* WHO IS A FRAUD EXAMINER</a:t>
            </a:r>
          </a:p>
          <a:p>
            <a:pPr marL="0" indent="0">
              <a:buNone/>
            </a:pPr>
            <a:r>
              <a:rPr lang="en-US" sz="2000" dirty="0">
                <a:solidFill>
                  <a:schemeClr val="accent5">
                    <a:lumMod val="50000"/>
                  </a:schemeClr>
                </a:solidFill>
              </a:rPr>
              <a:t>* QUALITIES OF A FRAUD EXAMINER</a:t>
            </a:r>
          </a:p>
          <a:p>
            <a:pPr marL="0" indent="0">
              <a:buNone/>
            </a:pPr>
            <a:r>
              <a:rPr lang="en-US" sz="2000" dirty="0">
                <a:solidFill>
                  <a:schemeClr val="accent5">
                    <a:lumMod val="50000"/>
                  </a:schemeClr>
                </a:solidFill>
              </a:rPr>
              <a:t>* WHAT IS FORENSIC ACCOUNTING</a:t>
            </a:r>
          </a:p>
          <a:p>
            <a:pPr marL="0" indent="0">
              <a:buNone/>
            </a:pPr>
            <a:r>
              <a:rPr lang="en-US" sz="2000" dirty="0">
                <a:solidFill>
                  <a:schemeClr val="accent5">
                    <a:lumMod val="50000"/>
                  </a:schemeClr>
                </a:solidFill>
              </a:rPr>
              <a:t> * AUDITOR-FRAUD EXAMINER-FORENSIC ACCOUNTANT</a:t>
            </a:r>
          </a:p>
          <a:p>
            <a:pPr marL="0" indent="0">
              <a:buNone/>
            </a:pPr>
            <a:r>
              <a:rPr lang="en-US" sz="2000" dirty="0">
                <a:solidFill>
                  <a:schemeClr val="accent5">
                    <a:lumMod val="50000"/>
                  </a:schemeClr>
                </a:solidFill>
              </a:rPr>
              <a:t>*  WHAT IS INTERNAL CONTROL</a:t>
            </a:r>
          </a:p>
          <a:p>
            <a:pPr marL="0" indent="0">
              <a:buNone/>
            </a:pPr>
            <a:r>
              <a:rPr lang="en-US" sz="2000" dirty="0">
                <a:solidFill>
                  <a:schemeClr val="accent5">
                    <a:lumMod val="50000"/>
                  </a:schemeClr>
                </a:solidFill>
              </a:rPr>
              <a:t>* RED FLAGS –MEANING &amp; SIGNIFICANCE</a:t>
            </a:r>
          </a:p>
          <a:p>
            <a:endParaRPr lang="en-IN" dirty="0"/>
          </a:p>
        </p:txBody>
      </p:sp>
      <p:sp>
        <p:nvSpPr>
          <p:cNvPr id="4" name="Slide Number Placeholder 3">
            <a:extLst>
              <a:ext uri="{FF2B5EF4-FFF2-40B4-BE49-F238E27FC236}">
                <a16:creationId xmlns:a16="http://schemas.microsoft.com/office/drawing/2014/main" id="{74BEA9CC-605E-4CD1-BB40-90E98CD1BB2D}"/>
              </a:ext>
            </a:extLst>
          </p:cNvPr>
          <p:cNvSpPr>
            <a:spLocks noGrp="1"/>
          </p:cNvSpPr>
          <p:nvPr>
            <p:ph type="sldNum" sz="quarter" idx="12"/>
          </p:nvPr>
        </p:nvSpPr>
        <p:spPr/>
        <p:txBody>
          <a:bodyPr/>
          <a:lstStyle/>
          <a:p>
            <a:fld id="{9D5E499D-E1D3-4597-AA28-70FC35033879}" type="slidenum">
              <a:rPr lang="en-IN" smtClean="0"/>
              <a:t>4</a:t>
            </a:fld>
            <a:endParaRPr lang="en-IN"/>
          </a:p>
        </p:txBody>
      </p:sp>
      <p:pic>
        <p:nvPicPr>
          <p:cNvPr id="1026" name="Picture 2" descr="India Bank frauds: RBI governor faces board queries on financial ...">
            <a:extLst>
              <a:ext uri="{FF2B5EF4-FFF2-40B4-BE49-F238E27FC236}">
                <a16:creationId xmlns:a16="http://schemas.microsoft.com/office/drawing/2014/main" id="{0634A459-522D-4DB3-8A6F-F0E1D4B96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842" y="477001"/>
            <a:ext cx="2041358"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5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E15B-5674-4643-BB07-515F6AFF5212}"/>
              </a:ext>
            </a:extLst>
          </p:cNvPr>
          <p:cNvSpPr>
            <a:spLocks noGrp="1"/>
          </p:cNvSpPr>
          <p:nvPr>
            <p:ph type="title"/>
          </p:nvPr>
        </p:nvSpPr>
        <p:spPr>
          <a:xfrm>
            <a:off x="1913021" y="365126"/>
            <a:ext cx="7483642" cy="1055076"/>
          </a:xfrm>
          <a:pattFill prst="trellis">
            <a:fgClr>
              <a:schemeClr val="accent2">
                <a:lumMod val="40000"/>
                <a:lumOff val="60000"/>
              </a:schemeClr>
            </a:fgClr>
            <a:bgClr>
              <a:schemeClr val="bg1"/>
            </a:bgClr>
          </a:pattFill>
        </p:spPr>
        <p:txBody>
          <a:bodyPr/>
          <a:lstStyle/>
          <a:p>
            <a:r>
              <a:rPr lang="en-US" dirty="0"/>
              <a:t>     </a:t>
            </a:r>
            <a:r>
              <a:rPr lang="en-US" sz="2800" dirty="0">
                <a:ln w="0"/>
                <a:solidFill>
                  <a:schemeClr val="accent5">
                    <a:lumMod val="50000"/>
                  </a:schemeClr>
                </a:solidFill>
                <a:effectLst>
                  <a:outerShdw blurRad="38100" dist="25400" dir="5400000" algn="ctr" rotWithShape="0">
                    <a:srgbClr val="6E747A">
                      <a:alpha val="43000"/>
                    </a:srgbClr>
                  </a:outerShdw>
                </a:effectLst>
              </a:rPr>
              <a:t>Meaning of Fraud</a:t>
            </a:r>
            <a:endParaRPr lang="en-IN" sz="2800" dirty="0">
              <a:solidFill>
                <a:schemeClr val="accent5">
                  <a:lumMod val="50000"/>
                </a:schemeClr>
              </a:solidFill>
            </a:endParaRPr>
          </a:p>
        </p:txBody>
      </p:sp>
      <p:sp>
        <p:nvSpPr>
          <p:cNvPr id="7" name="Content Placeholder 6">
            <a:extLst>
              <a:ext uri="{FF2B5EF4-FFF2-40B4-BE49-F238E27FC236}">
                <a16:creationId xmlns:a16="http://schemas.microsoft.com/office/drawing/2014/main" id="{6713880F-87A1-4553-9F85-8C222991DA4F}"/>
              </a:ext>
            </a:extLst>
          </p:cNvPr>
          <p:cNvSpPr>
            <a:spLocks noGrp="1"/>
          </p:cNvSpPr>
          <p:nvPr>
            <p:ph idx="1"/>
          </p:nvPr>
        </p:nvSpPr>
        <p:spPr>
          <a:xfrm>
            <a:off x="838200" y="1825625"/>
            <a:ext cx="10515600" cy="3449760"/>
          </a:xfrm>
          <a:solidFill>
            <a:schemeClr val="accent2">
              <a:lumMod val="40000"/>
              <a:lumOff val="60000"/>
            </a:schemeClr>
          </a:solidFill>
        </p:spPr>
        <p:txBody>
          <a:bodyPr/>
          <a:lstStyle/>
          <a:p>
            <a:pPr marL="0" indent="0">
              <a:buNone/>
            </a:pPr>
            <a:endParaRPr lang="en-IN" dirty="0">
              <a:solidFill>
                <a:schemeClr val="accent5">
                  <a:lumMod val="50000"/>
                </a:schemeClr>
              </a:solidFill>
            </a:endParaRPr>
          </a:p>
          <a:p>
            <a:pPr marL="0" indent="0">
              <a:buNone/>
            </a:pPr>
            <a:r>
              <a:rPr lang="en-IN" sz="2000" dirty="0">
                <a:solidFill>
                  <a:schemeClr val="accent5">
                    <a:lumMod val="50000"/>
                  </a:schemeClr>
                </a:solidFill>
              </a:rPr>
              <a:t>*A Fraud is a deception by a person or group of persons to secure unfair or unlawful gain at the cost of “VICTIM” who Trusted such a person viz. the Fraudster or the Con Man. </a:t>
            </a:r>
          </a:p>
          <a:p>
            <a:pPr marL="0" indent="0">
              <a:buNone/>
            </a:pPr>
            <a:r>
              <a:rPr lang="en-IN" sz="2000" dirty="0">
                <a:solidFill>
                  <a:schemeClr val="accent5">
                    <a:lumMod val="50000"/>
                  </a:schemeClr>
                </a:solidFill>
              </a:rPr>
              <a:t>*“A false representation of a material fact, either a misstatement or omission, with knowledge that the representation is false with total disregard for truth”</a:t>
            </a:r>
          </a:p>
          <a:p>
            <a:pPr marL="0" indent="0">
              <a:buNone/>
            </a:pPr>
            <a:r>
              <a:rPr lang="en-IN" sz="2000" dirty="0">
                <a:solidFill>
                  <a:schemeClr val="accent5">
                    <a:lumMod val="50000"/>
                  </a:schemeClr>
                </a:solidFill>
              </a:rPr>
              <a:t>*“Fraud can be simply explained -Behaviour of one person, to gain by dishonest means an advantage over another person.</a:t>
            </a:r>
          </a:p>
          <a:p>
            <a:pPr marL="0" indent="0">
              <a:buNone/>
            </a:pPr>
            <a:r>
              <a:rPr lang="en-IN" sz="2000" dirty="0">
                <a:solidFill>
                  <a:schemeClr val="accent5">
                    <a:lumMod val="50000"/>
                  </a:schemeClr>
                </a:solidFill>
              </a:rPr>
              <a:t>*“Cheating the public with misleading and false promises…”</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endParaRPr lang="en-IN" dirty="0"/>
          </a:p>
        </p:txBody>
      </p:sp>
      <p:pic>
        <p:nvPicPr>
          <p:cNvPr id="9" name="Picture 8">
            <a:extLst>
              <a:ext uri="{FF2B5EF4-FFF2-40B4-BE49-F238E27FC236}">
                <a16:creationId xmlns:a16="http://schemas.microsoft.com/office/drawing/2014/main" id="{2E4628C2-0187-4BB6-AF53-371F5560F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800" y="577516"/>
            <a:ext cx="2391800" cy="685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lide Number Placeholder 2">
            <a:extLst>
              <a:ext uri="{FF2B5EF4-FFF2-40B4-BE49-F238E27FC236}">
                <a16:creationId xmlns:a16="http://schemas.microsoft.com/office/drawing/2014/main" id="{829602C8-4E48-4513-91A8-687E4548BAAB}"/>
              </a:ext>
            </a:extLst>
          </p:cNvPr>
          <p:cNvSpPr>
            <a:spLocks noGrp="1"/>
          </p:cNvSpPr>
          <p:nvPr>
            <p:ph type="sldNum" sz="quarter" idx="12"/>
          </p:nvPr>
        </p:nvSpPr>
        <p:spPr/>
        <p:txBody>
          <a:bodyPr/>
          <a:lstStyle/>
          <a:p>
            <a:fld id="{9D5E499D-E1D3-4597-AA28-70FC35033879}" type="slidenum">
              <a:rPr lang="en-IN" smtClean="0"/>
              <a:t>5</a:t>
            </a:fld>
            <a:endParaRPr lang="en-IN"/>
          </a:p>
        </p:txBody>
      </p:sp>
    </p:spTree>
    <p:extLst>
      <p:ext uri="{BB962C8B-B14F-4D97-AF65-F5344CB8AC3E}">
        <p14:creationId xmlns:p14="http://schemas.microsoft.com/office/powerpoint/2010/main" val="424801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9E0A-71C7-423C-94DC-EFF1CB9AF2F4}"/>
              </a:ext>
            </a:extLst>
          </p:cNvPr>
          <p:cNvSpPr>
            <a:spLocks noGrp="1"/>
          </p:cNvSpPr>
          <p:nvPr>
            <p:ph type="title"/>
          </p:nvPr>
        </p:nvSpPr>
        <p:spPr>
          <a:xfrm>
            <a:off x="2165684" y="365125"/>
            <a:ext cx="7351295" cy="1325563"/>
          </a:xfrm>
          <a:pattFill prst="trellis">
            <a:fgClr>
              <a:schemeClr val="accent2">
                <a:lumMod val="40000"/>
                <a:lumOff val="60000"/>
              </a:schemeClr>
            </a:fgClr>
            <a:bgClr>
              <a:schemeClr val="bg1"/>
            </a:bgClr>
          </a:pattFill>
        </p:spPr>
        <p:txBody>
          <a:bodyPr>
            <a:normAutofit/>
          </a:bodyPr>
          <a:lstStyle/>
          <a:p>
            <a:r>
              <a:rPr lang="en-US" sz="2800" dirty="0">
                <a:ln w="0"/>
                <a:solidFill>
                  <a:schemeClr val="accent5">
                    <a:lumMod val="50000"/>
                  </a:schemeClr>
                </a:solidFill>
                <a:effectLst>
                  <a:outerShdw blurRad="38100" dist="25400" dir="5400000" algn="ctr" rotWithShape="0">
                    <a:srgbClr val="6E747A">
                      <a:alpha val="43000"/>
                    </a:srgbClr>
                  </a:outerShdw>
                </a:effectLst>
                <a:latin typeface="+mn-lt"/>
              </a:rPr>
              <a:t>            Evolution Of Frauds-1</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83D7050A-849F-4BB3-BE62-5FD917FB444E}"/>
              </a:ext>
            </a:extLst>
          </p:cNvPr>
          <p:cNvSpPr>
            <a:spLocks noGrp="1"/>
          </p:cNvSpPr>
          <p:nvPr>
            <p:ph idx="1"/>
          </p:nvPr>
        </p:nvSpPr>
        <p:spPr>
          <a:xfrm>
            <a:off x="838200" y="1825625"/>
            <a:ext cx="10515600" cy="2999593"/>
          </a:xfrm>
          <a:solidFill>
            <a:schemeClr val="accent2">
              <a:lumMod val="40000"/>
              <a:lumOff val="60000"/>
            </a:schemeClr>
          </a:solidFill>
        </p:spPr>
        <p:txBody>
          <a:bodyPr>
            <a:normAutofit/>
          </a:bodyPr>
          <a:lstStyle/>
          <a:p>
            <a:pPr marL="0" indent="0">
              <a:buNone/>
            </a:pPr>
            <a:r>
              <a:rPr lang="en-US" sz="2000" dirty="0">
                <a:solidFill>
                  <a:schemeClr val="accent5">
                    <a:lumMod val="50000"/>
                  </a:schemeClr>
                </a:solidFill>
              </a:rPr>
              <a:t>*</a:t>
            </a:r>
            <a:r>
              <a:rPr lang="en-IN" sz="2000" dirty="0">
                <a:solidFill>
                  <a:schemeClr val="accent5">
                    <a:lumMod val="50000"/>
                  </a:schemeClr>
                </a:solidFill>
              </a:rPr>
              <a:t>Frauds existed since 17</a:t>
            </a:r>
            <a:r>
              <a:rPr lang="en-IN" sz="2000" baseline="30000" dirty="0">
                <a:solidFill>
                  <a:schemeClr val="accent5">
                    <a:lumMod val="50000"/>
                  </a:schemeClr>
                </a:solidFill>
              </a:rPr>
              <a:t>th</a:t>
            </a:r>
            <a:r>
              <a:rPr lang="en-IN" sz="2000" dirty="0">
                <a:solidFill>
                  <a:schemeClr val="accent5">
                    <a:lumMod val="50000"/>
                  </a:schemeClr>
                </a:solidFill>
              </a:rPr>
              <a:t> Century. Thus Frauds are not new but have a long history . At any given opportunity there are fraudsters who perpetrated or committed a fraud by cheating another.</a:t>
            </a:r>
          </a:p>
          <a:p>
            <a:pPr marL="0" indent="0">
              <a:buNone/>
            </a:pPr>
            <a:r>
              <a:rPr lang="en-IN" sz="2000" dirty="0">
                <a:solidFill>
                  <a:schemeClr val="accent5">
                    <a:lumMod val="50000"/>
                  </a:schemeClr>
                </a:solidFill>
              </a:rPr>
              <a:t>*1770-Philip Alston-Counterfeit of coins</a:t>
            </a:r>
          </a:p>
          <a:p>
            <a:pPr marL="0" indent="0">
              <a:buNone/>
            </a:pPr>
            <a:r>
              <a:rPr lang="en-IN" sz="2000" dirty="0">
                <a:solidFill>
                  <a:schemeClr val="accent5">
                    <a:lumMod val="50000"/>
                  </a:schemeClr>
                </a:solidFill>
              </a:rPr>
              <a:t>*1840-William Thompson-”Con Man”, confidence man-</a:t>
            </a:r>
          </a:p>
          <a:p>
            <a:pPr marL="0" indent="0">
              <a:buNone/>
            </a:pPr>
            <a:r>
              <a:rPr lang="en-IN" sz="2000" dirty="0">
                <a:solidFill>
                  <a:schemeClr val="accent5">
                    <a:lumMod val="50000"/>
                  </a:schemeClr>
                </a:solidFill>
              </a:rPr>
              <a:t>*1874-James Reavis-American Fraudster &amp; Forger-$5.3 Million cash</a:t>
            </a:r>
          </a:p>
          <a:p>
            <a:pPr marL="0" indent="0">
              <a:buNone/>
            </a:pPr>
            <a:r>
              <a:rPr lang="en-IN" sz="2000" dirty="0">
                <a:solidFill>
                  <a:schemeClr val="accent5">
                    <a:lumMod val="50000"/>
                  </a:schemeClr>
                </a:solidFill>
              </a:rPr>
              <a:t>*1903-1920-Charles Ponzi-the most infamous American Italian Swindler </a:t>
            </a:r>
          </a:p>
          <a:p>
            <a:pPr marL="0" indent="0">
              <a:buNone/>
            </a:pPr>
            <a:r>
              <a:rPr lang="en-IN" sz="2000" dirty="0">
                <a:solidFill>
                  <a:schemeClr val="accent5">
                    <a:lumMod val="50000"/>
                  </a:schemeClr>
                </a:solidFill>
              </a:rPr>
              <a:t>                        involved in Ponzi schemes-offering10% interest /pm!!</a:t>
            </a:r>
          </a:p>
        </p:txBody>
      </p:sp>
      <p:pic>
        <p:nvPicPr>
          <p:cNvPr id="4" name="Content Placeholder 4">
            <a:extLst>
              <a:ext uri="{FF2B5EF4-FFF2-40B4-BE49-F238E27FC236}">
                <a16:creationId xmlns:a16="http://schemas.microsoft.com/office/drawing/2014/main" id="{DE6DA073-DD61-41BA-9149-EAB468AA2A0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93170" y="492368"/>
            <a:ext cx="2082388" cy="984740"/>
          </a:xfrm>
          <a:prstGeom prst="rect">
            <a:avLst/>
          </a:prstGeom>
        </p:spPr>
      </p:pic>
      <p:sp>
        <p:nvSpPr>
          <p:cNvPr id="5" name="Slide Number Placeholder 4">
            <a:extLst>
              <a:ext uri="{FF2B5EF4-FFF2-40B4-BE49-F238E27FC236}">
                <a16:creationId xmlns:a16="http://schemas.microsoft.com/office/drawing/2014/main" id="{E2D26911-EC78-4224-BCA9-6B8EF177CD13}"/>
              </a:ext>
            </a:extLst>
          </p:cNvPr>
          <p:cNvSpPr>
            <a:spLocks noGrp="1"/>
          </p:cNvSpPr>
          <p:nvPr>
            <p:ph type="sldNum" sz="quarter" idx="12"/>
          </p:nvPr>
        </p:nvSpPr>
        <p:spPr/>
        <p:txBody>
          <a:bodyPr/>
          <a:lstStyle/>
          <a:p>
            <a:fld id="{9D5E499D-E1D3-4597-AA28-70FC35033879}" type="slidenum">
              <a:rPr lang="en-IN" smtClean="0"/>
              <a:t>6</a:t>
            </a:fld>
            <a:endParaRPr lang="en-IN"/>
          </a:p>
        </p:txBody>
      </p:sp>
    </p:spTree>
    <p:extLst>
      <p:ext uri="{BB962C8B-B14F-4D97-AF65-F5344CB8AC3E}">
        <p14:creationId xmlns:p14="http://schemas.microsoft.com/office/powerpoint/2010/main" val="71317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08D4-0628-4ACD-94E3-D0DDE6363E94}"/>
              </a:ext>
            </a:extLst>
          </p:cNvPr>
          <p:cNvSpPr>
            <a:spLocks noGrp="1"/>
          </p:cNvSpPr>
          <p:nvPr>
            <p:ph type="title"/>
          </p:nvPr>
        </p:nvSpPr>
        <p:spPr>
          <a:xfrm>
            <a:off x="1672388" y="365125"/>
            <a:ext cx="7579895" cy="1325563"/>
          </a:xfrm>
          <a:pattFill prst="trellis">
            <a:fgClr>
              <a:schemeClr val="accent2">
                <a:lumMod val="40000"/>
                <a:lumOff val="60000"/>
              </a:schemeClr>
            </a:fgClr>
            <a:bgClr>
              <a:schemeClr val="bg1"/>
            </a:bgClr>
          </a:pattFill>
        </p:spPr>
        <p:txBody>
          <a:bodyPr>
            <a:normAutofit/>
          </a:bodyPr>
          <a:lstStyle/>
          <a:p>
            <a:r>
              <a:rPr lang="en-US" sz="3600" dirty="0">
                <a:ln w="0"/>
                <a:solidFill>
                  <a:schemeClr val="accent1"/>
                </a:solidFill>
                <a:effectLst>
                  <a:outerShdw blurRad="38100" dist="25400" dir="5400000" algn="ctr" rotWithShape="0">
                    <a:srgbClr val="6E747A">
                      <a:alpha val="43000"/>
                    </a:srgbClr>
                  </a:outerShdw>
                </a:effectLst>
                <a:latin typeface="+mn-lt"/>
              </a:rPr>
              <a:t>     </a:t>
            </a:r>
            <a:r>
              <a:rPr lang="en-US" sz="2800" dirty="0">
                <a:ln w="0"/>
                <a:solidFill>
                  <a:schemeClr val="accent5">
                    <a:lumMod val="50000"/>
                  </a:schemeClr>
                </a:solidFill>
                <a:effectLst>
                  <a:outerShdw blurRad="38100" dist="25400" dir="5400000" algn="ctr" rotWithShape="0">
                    <a:srgbClr val="6E747A">
                      <a:alpha val="43000"/>
                    </a:srgbClr>
                  </a:outerShdw>
                </a:effectLst>
                <a:latin typeface="+mn-lt"/>
              </a:rPr>
              <a:t>Evolution Of Frauds-2</a:t>
            </a:r>
            <a:endParaRPr lang="en-IN" sz="2800" dirty="0">
              <a:ln w="0"/>
              <a:solidFill>
                <a:schemeClr val="accent5">
                  <a:lumMod val="50000"/>
                </a:schemeClr>
              </a:solidFill>
              <a:effectLst>
                <a:outerShdw blurRad="38100" dist="25400" dir="5400000" algn="ctr" rotWithShape="0">
                  <a:srgbClr val="6E747A">
                    <a:alpha val="43000"/>
                  </a:srgbClr>
                </a:outerShdw>
              </a:effectLst>
              <a:latin typeface="+mn-lt"/>
            </a:endParaRPr>
          </a:p>
        </p:txBody>
      </p:sp>
      <p:sp>
        <p:nvSpPr>
          <p:cNvPr id="3" name="Content Placeholder 2">
            <a:extLst>
              <a:ext uri="{FF2B5EF4-FFF2-40B4-BE49-F238E27FC236}">
                <a16:creationId xmlns:a16="http://schemas.microsoft.com/office/drawing/2014/main" id="{17E06A86-A873-466A-8CEB-3052EF28F7BD}"/>
              </a:ext>
            </a:extLst>
          </p:cNvPr>
          <p:cNvSpPr>
            <a:spLocks noGrp="1"/>
          </p:cNvSpPr>
          <p:nvPr>
            <p:ph idx="1"/>
          </p:nvPr>
        </p:nvSpPr>
        <p:spPr>
          <a:xfrm>
            <a:off x="838200" y="1825625"/>
            <a:ext cx="10515600" cy="4667250"/>
          </a:xfrm>
          <a:solidFill>
            <a:schemeClr val="accent2">
              <a:lumMod val="40000"/>
              <a:lumOff val="60000"/>
            </a:schemeClr>
          </a:solidFill>
        </p:spPr>
        <p:txBody>
          <a:bodyPr>
            <a:normAutofit/>
          </a:bodyPr>
          <a:lstStyle/>
          <a:p>
            <a:pPr marL="0" indent="0">
              <a:buNone/>
            </a:pPr>
            <a:r>
              <a:rPr lang="en-US" sz="1800" dirty="0">
                <a:solidFill>
                  <a:schemeClr val="accent5">
                    <a:lumMod val="50000"/>
                  </a:schemeClr>
                </a:solidFill>
              </a:rPr>
              <a:t>*1964-1969-Frank Abangale -Movie-”Catch me if you can”</a:t>
            </a:r>
            <a:r>
              <a:rPr lang="en-IN" sz="1800" dirty="0">
                <a:solidFill>
                  <a:schemeClr val="accent5">
                    <a:lumMod val="50000"/>
                  </a:schemeClr>
                </a:solidFill>
              </a:rPr>
              <a:t> He was One of the biggest con artists and a legendary imposter-expert in cheque manipulation. </a:t>
            </a:r>
          </a:p>
          <a:p>
            <a:pPr marL="0" indent="0">
              <a:buNone/>
            </a:pPr>
            <a:r>
              <a:rPr lang="en-IN" sz="1800" dirty="0">
                <a:solidFill>
                  <a:schemeClr val="accent5">
                    <a:lumMod val="50000"/>
                  </a:schemeClr>
                </a:solidFill>
              </a:rPr>
              <a:t>*1991-2009-Allen Stanford-He is a financial fraudster and ran a $7 Billion 20-year scheme through his Antigua based Bank. He was given 110 years prison sentence!!</a:t>
            </a:r>
          </a:p>
          <a:p>
            <a:pPr marL="0" indent="0">
              <a:buNone/>
            </a:pPr>
            <a:r>
              <a:rPr lang="en-IN" sz="1800" dirty="0">
                <a:solidFill>
                  <a:schemeClr val="accent5">
                    <a:lumMod val="50000"/>
                  </a:schemeClr>
                </a:solidFill>
              </a:rPr>
              <a:t>*2001-ENRON Scandal- The Massive and the Biggest Accounting Fraud.  The CEO &amp; CFO responsible for ENRON’s fall were held guilty of the fraud. </a:t>
            </a:r>
          </a:p>
          <a:p>
            <a:pPr marL="0" indent="0">
              <a:buNone/>
            </a:pPr>
            <a:r>
              <a:rPr lang="en-IN" sz="1800" dirty="0">
                <a:solidFill>
                  <a:schemeClr val="accent5">
                    <a:lumMod val="50000"/>
                  </a:schemeClr>
                </a:solidFill>
              </a:rPr>
              <a:t>*2005-2012-Berene L Madoff-The biggest con artist of Ponzi scheme- has cheated one and all to the tune of US $70 Billion. 150 years’ prison sentence.</a:t>
            </a:r>
          </a:p>
          <a:p>
            <a:pPr marL="0" indent="0">
              <a:buNone/>
            </a:pPr>
            <a:r>
              <a:rPr lang="en-IN" sz="1800" dirty="0">
                <a:solidFill>
                  <a:schemeClr val="accent5">
                    <a:lumMod val="50000"/>
                  </a:schemeClr>
                </a:solidFill>
              </a:rPr>
              <a:t>*2009-Satyam Computers-Ramalinga Raju-Rs.7000 crores fudging accounts.</a:t>
            </a:r>
          </a:p>
          <a:p>
            <a:pPr marL="0" indent="0">
              <a:buNone/>
            </a:pPr>
            <a:r>
              <a:rPr lang="en-IN" sz="1800" dirty="0">
                <a:solidFill>
                  <a:schemeClr val="accent5">
                    <a:lumMod val="50000"/>
                  </a:schemeClr>
                </a:solidFill>
              </a:rPr>
              <a:t>*2015-Volkwagon Emissions scandal:</a:t>
            </a:r>
          </a:p>
          <a:p>
            <a:pPr marL="0" indent="0">
              <a:buNone/>
            </a:pPr>
            <a:r>
              <a:rPr lang="en-IN" sz="1800" dirty="0">
                <a:solidFill>
                  <a:schemeClr val="accent5">
                    <a:lumMod val="50000"/>
                  </a:schemeClr>
                </a:solidFill>
              </a:rPr>
              <a:t>2018-PNB-Nirav Modi $2 Billion LOU scam.</a:t>
            </a:r>
          </a:p>
          <a:p>
            <a:pPr marL="0" indent="0">
              <a:buNone/>
            </a:pPr>
            <a:r>
              <a:rPr lang="en-IN" sz="1800" dirty="0">
                <a:solidFill>
                  <a:schemeClr val="accent5">
                    <a:lumMod val="50000"/>
                  </a:schemeClr>
                </a:solidFill>
              </a:rPr>
              <a:t>2019-PMC Bank Fraud-Rs.6500 Crores……..and so on…on…!!</a:t>
            </a:r>
            <a:br>
              <a:rPr lang="en-IN" sz="1800" dirty="0"/>
            </a:br>
            <a:endParaRPr lang="en-IN" sz="1800" dirty="0"/>
          </a:p>
          <a:p>
            <a:pPr marL="0" indent="0">
              <a:buNone/>
            </a:pPr>
            <a:endParaRPr lang="en-IN" dirty="0"/>
          </a:p>
        </p:txBody>
      </p:sp>
      <p:sp>
        <p:nvSpPr>
          <p:cNvPr id="4" name="Slide Number Placeholder 3">
            <a:extLst>
              <a:ext uri="{FF2B5EF4-FFF2-40B4-BE49-F238E27FC236}">
                <a16:creationId xmlns:a16="http://schemas.microsoft.com/office/drawing/2014/main" id="{27F7FA9C-E4C9-4AC2-BB79-F43F7038608C}"/>
              </a:ext>
            </a:extLst>
          </p:cNvPr>
          <p:cNvSpPr>
            <a:spLocks noGrp="1"/>
          </p:cNvSpPr>
          <p:nvPr>
            <p:ph type="sldNum" sz="quarter" idx="12"/>
          </p:nvPr>
        </p:nvSpPr>
        <p:spPr/>
        <p:txBody>
          <a:bodyPr/>
          <a:lstStyle/>
          <a:p>
            <a:fld id="{9D5E499D-E1D3-4597-AA28-70FC35033879}" type="slidenum">
              <a:rPr lang="en-IN" smtClean="0"/>
              <a:t>7</a:t>
            </a:fld>
            <a:endParaRPr lang="en-IN"/>
          </a:p>
        </p:txBody>
      </p:sp>
      <p:pic>
        <p:nvPicPr>
          <p:cNvPr id="5" name="Content Placeholder 4">
            <a:extLst>
              <a:ext uri="{FF2B5EF4-FFF2-40B4-BE49-F238E27FC236}">
                <a16:creationId xmlns:a16="http://schemas.microsoft.com/office/drawing/2014/main" id="{EF8C164D-3D65-46B2-9853-E39BF91DC953}"/>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799221" y="492368"/>
            <a:ext cx="2370221" cy="984740"/>
          </a:xfrm>
          <a:prstGeom prst="rect">
            <a:avLst/>
          </a:prstGeom>
        </p:spPr>
      </p:pic>
    </p:spTree>
    <p:extLst>
      <p:ext uri="{BB962C8B-B14F-4D97-AF65-F5344CB8AC3E}">
        <p14:creationId xmlns:p14="http://schemas.microsoft.com/office/powerpoint/2010/main" val="375211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D2E4-E342-40B0-8F73-9284E877209C}"/>
              </a:ext>
            </a:extLst>
          </p:cNvPr>
          <p:cNvSpPr>
            <a:spLocks noGrp="1"/>
          </p:cNvSpPr>
          <p:nvPr>
            <p:ph type="title"/>
          </p:nvPr>
        </p:nvSpPr>
        <p:spPr>
          <a:xfrm>
            <a:off x="838200" y="613612"/>
            <a:ext cx="10515600" cy="1118936"/>
          </a:xfrm>
          <a:pattFill prst="trellis">
            <a:fgClr>
              <a:schemeClr val="accent2">
                <a:lumMod val="40000"/>
                <a:lumOff val="60000"/>
              </a:schemeClr>
            </a:fgClr>
            <a:bgClr>
              <a:schemeClr val="bg1"/>
            </a:bgClr>
          </a:pattFill>
        </p:spPr>
        <p:txBody>
          <a:bodyPr>
            <a:normAutofit/>
          </a:bodyPr>
          <a:lstStyle/>
          <a:p>
            <a:r>
              <a:rPr lang="en-US" sz="3600" dirty="0">
                <a:ln w="0"/>
                <a:solidFill>
                  <a:schemeClr val="accent1"/>
                </a:solidFill>
                <a:effectLst>
                  <a:outerShdw blurRad="38100" dist="25400" dir="5400000" algn="ctr" rotWithShape="0">
                    <a:srgbClr val="6E747A">
                      <a:alpha val="43000"/>
                    </a:srgbClr>
                  </a:outerShdw>
                </a:effectLst>
                <a:latin typeface="+mn-lt"/>
              </a:rPr>
              <a:t>          </a:t>
            </a:r>
            <a:r>
              <a:rPr lang="en-US" sz="3000" dirty="0">
                <a:ln w="0"/>
                <a:solidFill>
                  <a:schemeClr val="accent5">
                    <a:lumMod val="50000"/>
                  </a:schemeClr>
                </a:solidFill>
                <a:effectLst>
                  <a:outerShdw blurRad="38100" dist="25400" dir="5400000" algn="ctr" rotWithShape="0">
                    <a:srgbClr val="6E747A">
                      <a:alpha val="43000"/>
                    </a:srgbClr>
                  </a:outerShdw>
                </a:effectLst>
                <a:latin typeface="+mn-lt"/>
              </a:rPr>
              <a:t>Who Is a Fraud Examiner? </a:t>
            </a:r>
            <a:endParaRPr lang="en-IN" sz="3000" dirty="0">
              <a:ln w="0"/>
              <a:solidFill>
                <a:schemeClr val="accent5">
                  <a:lumMod val="50000"/>
                </a:schemeClr>
              </a:solidFill>
              <a:effectLst>
                <a:outerShdw blurRad="38100" dist="25400" dir="5400000" algn="ctr" rotWithShape="0">
                  <a:srgbClr val="6E747A">
                    <a:alpha val="43000"/>
                  </a:srgbClr>
                </a:outerShdw>
              </a:effectLst>
              <a:latin typeface="+mn-lt"/>
            </a:endParaRPr>
          </a:p>
        </p:txBody>
      </p:sp>
      <p:sp>
        <p:nvSpPr>
          <p:cNvPr id="3" name="Content Placeholder 2">
            <a:extLst>
              <a:ext uri="{FF2B5EF4-FFF2-40B4-BE49-F238E27FC236}">
                <a16:creationId xmlns:a16="http://schemas.microsoft.com/office/drawing/2014/main" id="{C20472F2-7C18-4402-A779-FA9581B1B248}"/>
              </a:ext>
            </a:extLst>
          </p:cNvPr>
          <p:cNvSpPr>
            <a:spLocks noGrp="1"/>
          </p:cNvSpPr>
          <p:nvPr>
            <p:ph idx="1"/>
          </p:nvPr>
        </p:nvSpPr>
        <p:spPr>
          <a:xfrm>
            <a:off x="838200" y="2061955"/>
            <a:ext cx="10515600" cy="4567445"/>
          </a:xfrm>
          <a:solidFill>
            <a:schemeClr val="accent2">
              <a:lumMod val="40000"/>
              <a:lumOff val="60000"/>
            </a:schemeClr>
          </a:solidFill>
        </p:spPr>
        <p:txBody>
          <a:bodyPr>
            <a:normAutofit fontScale="25000" lnSpcReduction="20000"/>
          </a:bodyPr>
          <a:lstStyle/>
          <a:p>
            <a:endParaRPr lang="en-US" sz="2600" dirty="0">
              <a:solidFill>
                <a:schemeClr val="accent5">
                  <a:lumMod val="50000"/>
                </a:schemeClr>
              </a:solidFill>
            </a:endParaRPr>
          </a:p>
          <a:p>
            <a:pPr>
              <a:lnSpc>
                <a:spcPct val="120000"/>
              </a:lnSpc>
            </a:pPr>
            <a:r>
              <a:rPr lang="en-US" sz="6400" dirty="0">
                <a:solidFill>
                  <a:schemeClr val="accent5">
                    <a:lumMod val="50000"/>
                  </a:schemeClr>
                </a:solidFill>
                <a:latin typeface="+mj-lt"/>
              </a:rPr>
              <a:t>A Fraud examiner is one, who is  trained in the various aspects of frauds, their detection, prevention.</a:t>
            </a:r>
          </a:p>
          <a:p>
            <a:pPr>
              <a:lnSpc>
                <a:spcPct val="120000"/>
              </a:lnSpc>
            </a:pPr>
            <a:r>
              <a:rPr lang="en-US" sz="6400" dirty="0">
                <a:solidFill>
                  <a:schemeClr val="accent5">
                    <a:lumMod val="50000"/>
                  </a:schemeClr>
                </a:solidFill>
                <a:latin typeface="+mj-lt"/>
              </a:rPr>
              <a:t>A fraud examiner is called in to catch the “thief “ after a fraud has happened.</a:t>
            </a:r>
          </a:p>
          <a:p>
            <a:pPr>
              <a:lnSpc>
                <a:spcPct val="120000"/>
              </a:lnSpc>
            </a:pPr>
            <a:r>
              <a:rPr lang="en-US" sz="6400" dirty="0">
                <a:solidFill>
                  <a:schemeClr val="accent5">
                    <a:lumMod val="50000"/>
                  </a:schemeClr>
                </a:solidFill>
                <a:latin typeface="+mj-lt"/>
              </a:rPr>
              <a:t>A fraud examiner will go deep into the examination of book, records, analysis and  applies various fraud examination techniques ,interviews</a:t>
            </a:r>
          </a:p>
          <a:p>
            <a:pPr marL="0" indent="0">
              <a:lnSpc>
                <a:spcPct val="120000"/>
              </a:lnSpc>
              <a:buNone/>
            </a:pPr>
            <a:r>
              <a:rPr lang="en-US" sz="6400" dirty="0">
                <a:solidFill>
                  <a:schemeClr val="accent5">
                    <a:lumMod val="50000"/>
                  </a:schemeClr>
                </a:solidFill>
                <a:latin typeface="+mj-lt"/>
              </a:rPr>
              <a:t>   of people and finally submits a report on his findings .</a:t>
            </a:r>
          </a:p>
          <a:p>
            <a:pPr>
              <a:lnSpc>
                <a:spcPct val="120000"/>
              </a:lnSpc>
            </a:pPr>
            <a:r>
              <a:rPr lang="en-US" sz="6400" dirty="0">
                <a:solidFill>
                  <a:schemeClr val="accent5">
                    <a:lumMod val="50000"/>
                  </a:schemeClr>
                </a:solidFill>
                <a:latin typeface="+mj-lt"/>
              </a:rPr>
              <a:t>A Fraud examiner should have a keen eye for details and keep his ears open for information.</a:t>
            </a:r>
          </a:p>
          <a:p>
            <a:pPr marL="342900" lvl="0" indent="-342900" fontAlgn="base">
              <a:lnSpc>
                <a:spcPct val="120000"/>
              </a:lnSpc>
              <a:spcAft>
                <a:spcPts val="1000"/>
              </a:spcAft>
              <a:tabLst>
                <a:tab pos="457200" algn="l"/>
              </a:tabLst>
            </a:pPr>
            <a:r>
              <a:rPr lang="en-US" sz="6400" dirty="0">
                <a:solidFill>
                  <a:schemeClr val="accent5">
                    <a:lumMod val="50000"/>
                  </a:schemeClr>
                </a:solidFill>
                <a:effectLst/>
                <a:latin typeface="+mj-lt"/>
                <a:ea typeface="Times New Roman" panose="02020603050405020304" pitchFamily="18" charset="0"/>
                <a:cs typeface="Times New Roman" panose="02020603050405020304" pitchFamily="18" charset="0"/>
              </a:rPr>
              <a:t>The fraud examiner should be well versed with all laws at international level as fraudsters have become more intelligent in their activities exploiting loopholes in the statutes and laws across the world.</a:t>
            </a:r>
            <a:endParaRPr lang="en-IN" sz="6400" dirty="0">
              <a:solidFill>
                <a:schemeClr val="accent5">
                  <a:lumMod val="50000"/>
                </a:schemeClr>
              </a:solidFill>
              <a:effectLst/>
              <a:latin typeface="+mj-lt"/>
              <a:ea typeface="Calibri" panose="020F0502020204030204" pitchFamily="34" charset="0"/>
              <a:cs typeface="Times New Roman" panose="02020603050405020304" pitchFamily="18" charset="0"/>
            </a:endParaRPr>
          </a:p>
          <a:p>
            <a:pPr marL="342900" lvl="0" indent="-342900" fontAlgn="base">
              <a:lnSpc>
                <a:spcPct val="120000"/>
              </a:lnSpc>
              <a:spcAft>
                <a:spcPts val="1000"/>
              </a:spcAft>
              <a:tabLst>
                <a:tab pos="457200" algn="l"/>
              </a:tabLst>
            </a:pPr>
            <a:r>
              <a:rPr lang="en-US" sz="6400" dirty="0">
                <a:solidFill>
                  <a:schemeClr val="accent5">
                    <a:lumMod val="50000"/>
                  </a:schemeClr>
                </a:solidFill>
                <a:effectLst/>
                <a:latin typeface="+mj-lt"/>
                <a:ea typeface="Times New Roman" panose="02020603050405020304" pitchFamily="18" charset="0"/>
                <a:cs typeface="Times New Roman" panose="02020603050405020304" pitchFamily="18" charset="0"/>
              </a:rPr>
              <a:t>Data analytics play a critical role for fraud examiner investigations. The role involves in investigate, identify, prevent both financial and legal crimes and frauds.</a:t>
            </a:r>
            <a:endParaRPr lang="en-IN" sz="6400" dirty="0">
              <a:solidFill>
                <a:schemeClr val="accent5">
                  <a:lumMod val="50000"/>
                </a:schemeClr>
              </a:solidFill>
              <a:effectLst/>
              <a:latin typeface="+mj-lt"/>
              <a:ea typeface="Calibri" panose="020F0502020204030204" pitchFamily="34" charset="0"/>
              <a:cs typeface="Times New Roman" panose="02020603050405020304" pitchFamily="18" charset="0"/>
            </a:endParaRPr>
          </a:p>
          <a:p>
            <a:pPr fontAlgn="base">
              <a:lnSpc>
                <a:spcPct val="120000"/>
              </a:lnSpc>
              <a:spcAft>
                <a:spcPts val="1000"/>
              </a:spcAft>
            </a:pPr>
            <a:r>
              <a:rPr lang="en-US" sz="6400" dirty="0">
                <a:solidFill>
                  <a:schemeClr val="accent5">
                    <a:lumMod val="50000"/>
                  </a:schemeClr>
                </a:solidFill>
                <a:effectLst/>
                <a:latin typeface="+mj-lt"/>
                <a:ea typeface="Times New Roman" panose="02020603050405020304" pitchFamily="18" charset="0"/>
                <a:cs typeface="Times New Roman" panose="02020603050405020304" pitchFamily="18" charset="0"/>
              </a:rPr>
              <a:t>Fraud examiner’s role not only includes unearthing a fraud but also to find out why the fraud occurred.</a:t>
            </a:r>
          </a:p>
          <a:p>
            <a:pPr fontAlgn="base">
              <a:lnSpc>
                <a:spcPct val="120000"/>
              </a:lnSpc>
              <a:spcAft>
                <a:spcPts val="1000"/>
              </a:spcAft>
            </a:pPr>
            <a:r>
              <a:rPr lang="en-IN" sz="6400" dirty="0">
                <a:solidFill>
                  <a:schemeClr val="accent5">
                    <a:lumMod val="50000"/>
                  </a:schemeClr>
                </a:solidFill>
                <a:latin typeface="+mj-lt"/>
              </a:rPr>
              <a:t> A fraud examiner is like Sherlock Holmes-.Most famous Adventure detective-Novels-by Sir Arthur Conan Doyle.</a:t>
            </a:r>
          </a:p>
          <a:p>
            <a:pPr marL="0" indent="0">
              <a:buNone/>
            </a:pPr>
            <a:endParaRPr lang="en-IN" sz="2000" dirty="0"/>
          </a:p>
          <a:p>
            <a:pPr marL="0" indent="0">
              <a:buNone/>
            </a:pPr>
            <a:endParaRPr lang="en-IN" sz="2000" dirty="0"/>
          </a:p>
          <a:p>
            <a:pPr marL="0" indent="0">
              <a:buNone/>
            </a:pPr>
            <a:endParaRPr lang="en-IN" sz="2000" dirty="0"/>
          </a:p>
          <a:p>
            <a:pPr marL="0" indent="0">
              <a:buNone/>
            </a:pPr>
            <a:endParaRPr lang="en-IN" sz="2000" dirty="0"/>
          </a:p>
        </p:txBody>
      </p:sp>
      <p:sp>
        <p:nvSpPr>
          <p:cNvPr id="4" name="Slide Number Placeholder 3">
            <a:extLst>
              <a:ext uri="{FF2B5EF4-FFF2-40B4-BE49-F238E27FC236}">
                <a16:creationId xmlns:a16="http://schemas.microsoft.com/office/drawing/2014/main" id="{D860CEC8-A5DB-4EBA-9860-4D5FB1B2ABF4}"/>
              </a:ext>
            </a:extLst>
          </p:cNvPr>
          <p:cNvSpPr>
            <a:spLocks noGrp="1"/>
          </p:cNvSpPr>
          <p:nvPr>
            <p:ph type="sldNum" sz="quarter" idx="12"/>
          </p:nvPr>
        </p:nvSpPr>
        <p:spPr/>
        <p:txBody>
          <a:bodyPr/>
          <a:lstStyle/>
          <a:p>
            <a:fld id="{9D5E499D-E1D3-4597-AA28-70FC35033879}" type="slidenum">
              <a:rPr lang="en-IN" smtClean="0"/>
              <a:t>8</a:t>
            </a:fld>
            <a:endParaRPr lang="en-IN"/>
          </a:p>
        </p:txBody>
      </p:sp>
      <p:pic>
        <p:nvPicPr>
          <p:cNvPr id="7" name="Picture 2" descr="Catch 'em if you want: Why this fraud examiner course is the ...">
            <a:extLst>
              <a:ext uri="{FF2B5EF4-FFF2-40B4-BE49-F238E27FC236}">
                <a16:creationId xmlns:a16="http://schemas.microsoft.com/office/drawing/2014/main" id="{18E8F9A0-6291-4A52-990F-DF33E4875CF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158789" y="736392"/>
            <a:ext cx="1985211" cy="89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2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96D8-C3EB-42C7-B0F8-4FBD0D094F9D}"/>
              </a:ext>
            </a:extLst>
          </p:cNvPr>
          <p:cNvSpPr>
            <a:spLocks noGrp="1"/>
          </p:cNvSpPr>
          <p:nvPr>
            <p:ph type="title"/>
          </p:nvPr>
        </p:nvSpPr>
        <p:spPr>
          <a:xfrm>
            <a:off x="838201" y="449347"/>
            <a:ext cx="10303042" cy="922254"/>
          </a:xfrm>
          <a:pattFill prst="trellis">
            <a:fgClr>
              <a:schemeClr val="accent2">
                <a:lumMod val="40000"/>
                <a:lumOff val="60000"/>
              </a:schemeClr>
            </a:fgClr>
            <a:bgClr>
              <a:schemeClr val="bg1"/>
            </a:bgClr>
          </a:pattFill>
        </p:spPr>
        <p:txBody>
          <a:bodyPr>
            <a:normAutofit/>
          </a:bodyPr>
          <a:lstStyle/>
          <a:p>
            <a:r>
              <a:rPr lang="en-US" dirty="0"/>
              <a:t>   </a:t>
            </a:r>
            <a:r>
              <a:rPr lang="en-US" sz="2800" dirty="0">
                <a:ln w="0"/>
                <a:solidFill>
                  <a:schemeClr val="accent5">
                    <a:lumMod val="50000"/>
                  </a:schemeClr>
                </a:solidFill>
                <a:effectLst>
                  <a:outerShdw blurRad="38100" dist="25400" dir="5400000" algn="ctr" rotWithShape="0">
                    <a:srgbClr val="6E747A">
                      <a:alpha val="43000"/>
                    </a:srgbClr>
                  </a:outerShdw>
                </a:effectLst>
                <a:latin typeface="+mn-lt"/>
              </a:rPr>
              <a:t>Various  Types Of Fraud-----  (Ref:slide12)</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CAAA3A0E-EA07-4519-8C04-D2A5548FC1C0}"/>
              </a:ext>
            </a:extLst>
          </p:cNvPr>
          <p:cNvSpPr>
            <a:spLocks noGrp="1"/>
          </p:cNvSpPr>
          <p:nvPr>
            <p:ph idx="1"/>
          </p:nvPr>
        </p:nvSpPr>
        <p:spPr>
          <a:xfrm>
            <a:off x="838200" y="1535865"/>
            <a:ext cx="10515600" cy="5185610"/>
          </a:xfrm>
          <a:solidFill>
            <a:schemeClr val="accent2">
              <a:lumMod val="40000"/>
              <a:lumOff val="60000"/>
            </a:schemeClr>
          </a:solidFill>
        </p:spPr>
        <p:txBody>
          <a:bodyPr>
            <a:normAutofit/>
          </a:bodyPr>
          <a:lstStyle/>
          <a:p>
            <a:pPr marL="0" indent="0">
              <a:buNone/>
            </a:pPr>
            <a:r>
              <a:rPr lang="en-US" sz="2000" b="1" u="sng" dirty="0">
                <a:solidFill>
                  <a:schemeClr val="accent5">
                    <a:lumMod val="50000"/>
                  </a:schemeClr>
                </a:solidFill>
              </a:rPr>
              <a:t>The following are, broadly, the various categories  of Frauds:</a:t>
            </a:r>
          </a:p>
          <a:p>
            <a:pPr marL="0" indent="0">
              <a:buNone/>
            </a:pPr>
            <a:r>
              <a:rPr lang="en-US" sz="2000" dirty="0">
                <a:solidFill>
                  <a:schemeClr val="accent5">
                    <a:lumMod val="50000"/>
                  </a:schemeClr>
                </a:solidFill>
              </a:rPr>
              <a:t>1.Corporate frauds</a:t>
            </a:r>
          </a:p>
          <a:p>
            <a:pPr marL="0" indent="0">
              <a:buNone/>
            </a:pPr>
            <a:endParaRPr lang="en-US" sz="2000" dirty="0">
              <a:solidFill>
                <a:schemeClr val="accent5">
                  <a:lumMod val="50000"/>
                </a:schemeClr>
              </a:solidFill>
            </a:endParaRPr>
          </a:p>
          <a:p>
            <a:pPr marL="0" indent="0">
              <a:buNone/>
            </a:pPr>
            <a:r>
              <a:rPr lang="en-US" sz="2000" dirty="0">
                <a:solidFill>
                  <a:schemeClr val="accent5">
                    <a:lumMod val="50000"/>
                  </a:schemeClr>
                </a:solidFill>
              </a:rPr>
              <a:t>2. Bank Frauds</a:t>
            </a:r>
          </a:p>
          <a:p>
            <a:pPr marL="0" indent="0">
              <a:buNone/>
            </a:pPr>
            <a:endParaRPr lang="en-US" sz="2000" dirty="0">
              <a:solidFill>
                <a:schemeClr val="accent5">
                  <a:lumMod val="50000"/>
                </a:schemeClr>
              </a:solidFill>
            </a:endParaRPr>
          </a:p>
          <a:p>
            <a:pPr marL="0" indent="0">
              <a:buNone/>
            </a:pPr>
            <a:r>
              <a:rPr lang="en-US" sz="2000" dirty="0">
                <a:solidFill>
                  <a:schemeClr val="accent5">
                    <a:lumMod val="50000"/>
                  </a:schemeClr>
                </a:solidFill>
              </a:rPr>
              <a:t>3. Insurance Frauds</a:t>
            </a:r>
          </a:p>
          <a:p>
            <a:pPr marL="0" indent="0">
              <a:buNone/>
            </a:pPr>
            <a:endParaRPr lang="en-US" sz="2000" dirty="0">
              <a:solidFill>
                <a:schemeClr val="accent5">
                  <a:lumMod val="50000"/>
                </a:schemeClr>
              </a:solidFill>
            </a:endParaRPr>
          </a:p>
          <a:p>
            <a:pPr marL="0" indent="0">
              <a:buNone/>
            </a:pPr>
            <a:r>
              <a:rPr lang="en-US" sz="2000" dirty="0">
                <a:solidFill>
                  <a:schemeClr val="accent5">
                    <a:lumMod val="50000"/>
                  </a:schemeClr>
                </a:solidFill>
              </a:rPr>
              <a:t>4.Cyber crimes</a:t>
            </a:r>
          </a:p>
          <a:p>
            <a:pPr marL="0" indent="0">
              <a:buNone/>
            </a:pPr>
            <a:endParaRPr lang="en-US" sz="2000" dirty="0">
              <a:solidFill>
                <a:schemeClr val="accent5">
                  <a:lumMod val="50000"/>
                </a:schemeClr>
              </a:solidFill>
            </a:endParaRPr>
          </a:p>
          <a:p>
            <a:pPr marL="0" indent="0">
              <a:buNone/>
            </a:pPr>
            <a:r>
              <a:rPr lang="en-US" sz="2000" dirty="0">
                <a:solidFill>
                  <a:schemeClr val="accent5">
                    <a:lumMod val="50000"/>
                  </a:schemeClr>
                </a:solidFill>
              </a:rPr>
              <a:t>5.Securities frauds</a:t>
            </a:r>
          </a:p>
          <a:p>
            <a:pPr marL="0" indent="0">
              <a:buNone/>
            </a:pPr>
            <a:endParaRPr lang="en-US" sz="2000" dirty="0">
              <a:solidFill>
                <a:schemeClr val="accent5">
                  <a:lumMod val="50000"/>
                </a:schemeClr>
              </a:solidFill>
            </a:endParaRPr>
          </a:p>
          <a:p>
            <a:pPr marL="0" indent="0">
              <a:buNone/>
            </a:pPr>
            <a:r>
              <a:rPr lang="en-US" sz="2000" dirty="0">
                <a:solidFill>
                  <a:schemeClr val="accent5">
                    <a:lumMod val="50000"/>
                  </a:schemeClr>
                </a:solidFill>
              </a:rPr>
              <a:t>6.Consumer frauds</a:t>
            </a:r>
          </a:p>
          <a:p>
            <a:pPr marL="0" indent="0">
              <a:buNone/>
            </a:pPr>
            <a:endParaRPr lang="en-IN" dirty="0"/>
          </a:p>
        </p:txBody>
      </p:sp>
      <p:sp>
        <p:nvSpPr>
          <p:cNvPr id="4" name="Slide Number Placeholder 3">
            <a:extLst>
              <a:ext uri="{FF2B5EF4-FFF2-40B4-BE49-F238E27FC236}">
                <a16:creationId xmlns:a16="http://schemas.microsoft.com/office/drawing/2014/main" id="{477B6974-6997-4C26-BBFD-1BD3F7AE0A52}"/>
              </a:ext>
            </a:extLst>
          </p:cNvPr>
          <p:cNvSpPr>
            <a:spLocks noGrp="1"/>
          </p:cNvSpPr>
          <p:nvPr>
            <p:ph type="sldNum" sz="quarter" idx="12"/>
          </p:nvPr>
        </p:nvSpPr>
        <p:spPr/>
        <p:txBody>
          <a:bodyPr/>
          <a:lstStyle/>
          <a:p>
            <a:fld id="{9D5E499D-E1D3-4597-AA28-70FC35033879}" type="slidenum">
              <a:rPr lang="en-IN" smtClean="0"/>
              <a:t>9</a:t>
            </a:fld>
            <a:endParaRPr lang="en-IN"/>
          </a:p>
        </p:txBody>
      </p:sp>
      <p:sp>
        <p:nvSpPr>
          <p:cNvPr id="9" name="Title 1">
            <a:extLst>
              <a:ext uri="{FF2B5EF4-FFF2-40B4-BE49-F238E27FC236}">
                <a16:creationId xmlns:a16="http://schemas.microsoft.com/office/drawing/2014/main" id="{D9576FC0-09AD-42D5-891F-F1B21AB34207}"/>
              </a:ext>
            </a:extLst>
          </p:cNvPr>
          <p:cNvSpPr txBox="1">
            <a:spLocks/>
          </p:cNvSpPr>
          <p:nvPr/>
        </p:nvSpPr>
        <p:spPr>
          <a:xfrm>
            <a:off x="5787189" y="-2027364"/>
            <a:ext cx="6821905" cy="460293"/>
          </a:xfrm>
          <a:prstGeom prst="rect">
            <a:avLst/>
          </a:prstGeom>
          <a:solidFill>
            <a:schemeClr val="accent2">
              <a:lumMod val="40000"/>
              <a:lumOff val="6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sz="2400" dirty="0">
                <a:ln w="0"/>
                <a:solidFill>
                  <a:schemeClr val="accent5">
                    <a:lumMod val="50000"/>
                  </a:schemeClr>
                </a:solidFill>
                <a:effectLst>
                  <a:outerShdw blurRad="38100" dist="25400" dir="5400000" algn="ctr" rotWithShape="0">
                    <a:srgbClr val="6E747A">
                      <a:alpha val="43000"/>
                    </a:srgbClr>
                  </a:outerShdw>
                </a:effectLst>
                <a:latin typeface="+mn-lt"/>
              </a:rPr>
              <a:t>Various  Types Of Frauds-(Ref:12)</a:t>
            </a:r>
            <a:endParaRPr lang="en-IN" sz="2400" dirty="0">
              <a:solidFill>
                <a:schemeClr val="accent5">
                  <a:lumMod val="50000"/>
                </a:schemeClr>
              </a:solidFill>
              <a:latin typeface="+mn-lt"/>
            </a:endParaRPr>
          </a:p>
        </p:txBody>
      </p:sp>
      <p:pic>
        <p:nvPicPr>
          <p:cNvPr id="10" name="Picture 2" descr="4 common types of fraud in the UAE | Crime – Gulf News">
            <a:extLst>
              <a:ext uri="{FF2B5EF4-FFF2-40B4-BE49-F238E27FC236}">
                <a16:creationId xmlns:a16="http://schemas.microsoft.com/office/drawing/2014/main" id="{60CADDC6-CF64-4D5F-9A18-D6C2C1A93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538" y="613611"/>
            <a:ext cx="2745456" cy="69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8295</TotalTime>
  <Words>1593</Words>
  <Application>Microsoft Office PowerPoint</Application>
  <PresentationFormat>Widescreen</PresentationFormat>
  <Paragraphs>173</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Calibri Light</vt:lpstr>
      <vt:lpstr>Lucida Calligraphy</vt:lpstr>
      <vt:lpstr>Times New Roman</vt:lpstr>
      <vt:lpstr>Wingdings</vt:lpstr>
      <vt:lpstr>Office Theme</vt:lpstr>
      <vt:lpstr>Lessons  On Fraud Awareness-      PART 1</vt:lpstr>
      <vt:lpstr>    </vt:lpstr>
      <vt:lpstr>PART   1</vt:lpstr>
      <vt:lpstr>                                      Introduction-A glimpse into world of frauds.                                      </vt:lpstr>
      <vt:lpstr>     Meaning of Fraud</vt:lpstr>
      <vt:lpstr>            Evolution Of Frauds-1</vt:lpstr>
      <vt:lpstr>     Evolution Of Frauds-2</vt:lpstr>
      <vt:lpstr>          Who Is a Fraud Examiner? </vt:lpstr>
      <vt:lpstr>   Various  Types Of Fraud-----  (Ref:slide12)</vt:lpstr>
      <vt:lpstr>Psychology of A Fraudster&gt;&gt;&gt;&gt;&gt;&gt;&gt;&gt;-&gt;</vt:lpstr>
      <vt:lpstr>Psychology of A Fraudster…..(Contd..)</vt:lpstr>
      <vt:lpstr>Various Categories Of Frauds……(Ref:slide-9)…..</vt:lpstr>
      <vt:lpstr>Forensic Accounting: Very Important Concept: A brief note:cont..</vt:lpstr>
      <vt:lpstr>Forensic Accounting: Very Important Concept: A brief note:  </vt:lpstr>
      <vt:lpstr>                     Internal Control: Meaning &amp; Brief Description.</vt:lpstr>
      <vt:lpstr>Red Flags:&gt;&gt;&gt;&gt;&gt;&gt;&gt;&gt;</vt:lpstr>
      <vt:lpstr>                End of part one-introduction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FRAUD AWARNESS</dc:title>
  <dc:creator>Narayanarao Kolluru</dc:creator>
  <cp:lastModifiedBy>Narayanarao Kolluru</cp:lastModifiedBy>
  <cp:revision>100</cp:revision>
  <dcterms:created xsi:type="dcterms:W3CDTF">2020-06-22T14:39:18Z</dcterms:created>
  <dcterms:modified xsi:type="dcterms:W3CDTF">2020-07-04T08:11:20Z</dcterms:modified>
</cp:coreProperties>
</file>