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9" r:id="rId2"/>
    <p:sldId id="256" r:id="rId3"/>
    <p:sldId id="260" r:id="rId4"/>
    <p:sldId id="261" r:id="rId5"/>
    <p:sldId id="262" r:id="rId6"/>
    <p:sldId id="267" r:id="rId7"/>
    <p:sldId id="277" r:id="rId8"/>
    <p:sldId id="280" r:id="rId9"/>
    <p:sldId id="273" r:id="rId10"/>
    <p:sldId id="283" r:id="rId11"/>
    <p:sldId id="263" r:id="rId12"/>
    <p:sldId id="278" r:id="rId13"/>
    <p:sldId id="265" r:id="rId14"/>
    <p:sldId id="279" r:id="rId15"/>
    <p:sldId id="281" r:id="rId16"/>
    <p:sldId id="282"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4660"/>
  </p:normalViewPr>
  <p:slideViewPr>
    <p:cSldViewPr snapToGrid="0">
      <p:cViewPr varScale="1">
        <p:scale>
          <a:sx n="74" d="100"/>
          <a:sy n="74" d="100"/>
        </p:scale>
        <p:origin x="642" y="60"/>
      </p:cViewPr>
      <p:guideLst/>
    </p:cSldViewPr>
  </p:slideViewPr>
  <p:notesTextViewPr>
    <p:cViewPr>
      <p:scale>
        <a:sx n="1" d="1"/>
        <a:sy n="1" d="1"/>
      </p:scale>
      <p:origin x="0" y="0"/>
    </p:cViewPr>
  </p:notesTextViewPr>
  <p:notesViewPr>
    <p:cSldViewPr snapToGrid="0">
      <p:cViewPr varScale="1">
        <p:scale>
          <a:sx n="56" d="100"/>
          <a:sy n="56"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61BD81-7FC8-4AFC-973C-6E61ACBD47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2095BDB6-F65E-4687-95B3-9B3BE8D9F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F5DA7-41A9-4056-8723-84AB85AEBC82}" type="datetimeFigureOut">
              <a:rPr lang="en-IN" smtClean="0"/>
              <a:t>05-08-2020</a:t>
            </a:fld>
            <a:endParaRPr lang="en-IN"/>
          </a:p>
        </p:txBody>
      </p:sp>
      <p:sp>
        <p:nvSpPr>
          <p:cNvPr id="4" name="Footer Placeholder 3">
            <a:extLst>
              <a:ext uri="{FF2B5EF4-FFF2-40B4-BE49-F238E27FC236}">
                <a16:creationId xmlns:a16="http://schemas.microsoft.com/office/drawing/2014/main" id="{21D4B050-1C6E-4869-B480-9A806DFEF2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A72EF1F-429B-4B18-B7F7-B462C555F6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288DD-73BF-44C9-AA40-18EE80B1611C}" type="slidenum">
              <a:rPr lang="en-IN" smtClean="0"/>
              <a:t>‹#›</a:t>
            </a:fld>
            <a:endParaRPr lang="en-IN"/>
          </a:p>
        </p:txBody>
      </p:sp>
    </p:spTree>
    <p:extLst>
      <p:ext uri="{BB962C8B-B14F-4D97-AF65-F5344CB8AC3E}">
        <p14:creationId xmlns:p14="http://schemas.microsoft.com/office/powerpoint/2010/main" val="30123707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F5E7-FB7E-4AE6-91D2-80C02FB559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38FB788-093E-4C91-8FB4-21F30599F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5B8FC-79DF-46B8-91FA-F305B3CACC59}"/>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5" name="Footer Placeholder 4">
            <a:extLst>
              <a:ext uri="{FF2B5EF4-FFF2-40B4-BE49-F238E27FC236}">
                <a16:creationId xmlns:a16="http://schemas.microsoft.com/office/drawing/2014/main" id="{336ACCEF-2B08-4A73-BDB4-AA36B96ED1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1DC8F2-A877-432E-B35C-462012B4C66F}"/>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278837609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0ABC-6EF0-4641-84DD-D9845A7AEFD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6514A70-0830-4AF2-933D-90BA49557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2B5AB2-9E79-4CFA-9F18-B9EAF9B831B1}"/>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5" name="Footer Placeholder 4">
            <a:extLst>
              <a:ext uri="{FF2B5EF4-FFF2-40B4-BE49-F238E27FC236}">
                <a16:creationId xmlns:a16="http://schemas.microsoft.com/office/drawing/2014/main" id="{D52732EA-5651-4906-940E-B6367EE191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195354-AE93-49A0-8596-D4F09C7C0D0B}"/>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2949620111"/>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F1AEDD-8EFB-4996-9261-11497B58FF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272B052-B636-43F4-A884-25723F0CB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0A4A58-DFB5-4644-B9EF-057E33DB72A1}"/>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5" name="Footer Placeholder 4">
            <a:extLst>
              <a:ext uri="{FF2B5EF4-FFF2-40B4-BE49-F238E27FC236}">
                <a16:creationId xmlns:a16="http://schemas.microsoft.com/office/drawing/2014/main" id="{F939010E-15EA-4B47-89C0-617C78B1F4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D268E2-E2B0-4570-9938-B001861A8B62}"/>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196786309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0A44-3320-4B64-BD2B-398C8094480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28D54A-3EB7-4862-825F-DB7BD1B22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B8691A-79EB-434E-9CA6-1FE5DAF5E16E}"/>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5" name="Footer Placeholder 4">
            <a:extLst>
              <a:ext uri="{FF2B5EF4-FFF2-40B4-BE49-F238E27FC236}">
                <a16:creationId xmlns:a16="http://schemas.microsoft.com/office/drawing/2014/main" id="{0789F468-9BE7-4C24-9769-407175AFC4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D182B1-BD4A-429C-8815-D39CC3C76099}"/>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1445303192"/>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B380-ECA9-4F88-B448-844C134787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97D58B3-D823-4572-B50E-386145B0D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FA4B1C-684C-48CD-B84A-3345533470C5}"/>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5" name="Footer Placeholder 4">
            <a:extLst>
              <a:ext uri="{FF2B5EF4-FFF2-40B4-BE49-F238E27FC236}">
                <a16:creationId xmlns:a16="http://schemas.microsoft.com/office/drawing/2014/main" id="{2C29372F-A0B5-4976-8E1F-806857D94E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2963CA3-12B6-4FD3-9FF5-179126139EC1}"/>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3443014001"/>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5502-F912-4259-85CA-0CA5F321EBB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A36906-50F0-4A2C-8459-7283C87E04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4D99FE2-1015-460F-ADC4-F69CEE13CB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194224D-9A89-4D9A-8773-74E8F4D15101}"/>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6" name="Footer Placeholder 5">
            <a:extLst>
              <a:ext uri="{FF2B5EF4-FFF2-40B4-BE49-F238E27FC236}">
                <a16:creationId xmlns:a16="http://schemas.microsoft.com/office/drawing/2014/main" id="{88EAA0E8-62F4-42EA-AF7B-7DB6C44104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87E898-0C3C-4F64-8FCA-98316C918365}"/>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209433114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99BD-FD2A-458B-9C32-80F82B091CB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9EA643-D79F-4732-9A50-E4F8502D9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7F74A8-DF0C-4B19-8143-D4F4A6E40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7434F48-3842-4C0F-AF89-A0EEB72135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442091-550C-4798-B11D-951E5576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A086F4-71FA-4874-A410-D50D29A12AAF}"/>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8" name="Footer Placeholder 7">
            <a:extLst>
              <a:ext uri="{FF2B5EF4-FFF2-40B4-BE49-F238E27FC236}">
                <a16:creationId xmlns:a16="http://schemas.microsoft.com/office/drawing/2014/main" id="{F31C4B48-387D-46EC-A079-9F4D8438FB0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6373456-88EC-4F00-BB6D-D4990CD8E5A7}"/>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2357722955"/>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CB29-D2F4-444C-96D0-8025FA157B1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F3853D2-7579-4B13-8423-E91E68B39FA2}"/>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4" name="Footer Placeholder 3">
            <a:extLst>
              <a:ext uri="{FF2B5EF4-FFF2-40B4-BE49-F238E27FC236}">
                <a16:creationId xmlns:a16="http://schemas.microsoft.com/office/drawing/2014/main" id="{C5305B6D-9B6E-408E-8984-B7D42EAD7A8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533E97A-76D0-40A7-9BB9-84DCD629A62E}"/>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3543883030"/>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57BCA-EB32-4619-AAF1-AFD11A9BD270}"/>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3" name="Footer Placeholder 2">
            <a:extLst>
              <a:ext uri="{FF2B5EF4-FFF2-40B4-BE49-F238E27FC236}">
                <a16:creationId xmlns:a16="http://schemas.microsoft.com/office/drawing/2014/main" id="{244735C0-7613-431C-8BE4-F0E628FE490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D09D418-552E-4B6E-870B-86196A075AE8}"/>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33405174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7373-EFC2-4D9D-BE2B-CFDBAB595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B68177D-AA6B-40F6-AF0E-DE4634AEE9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37EDF6A-FD60-4EE4-8856-11FBB6DF6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408CDD-BC2C-4C50-9B08-9EAA3AE58886}"/>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6" name="Footer Placeholder 5">
            <a:extLst>
              <a:ext uri="{FF2B5EF4-FFF2-40B4-BE49-F238E27FC236}">
                <a16:creationId xmlns:a16="http://schemas.microsoft.com/office/drawing/2014/main" id="{3FC597D9-2C00-4899-AECB-918F18D0E4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9718FFF-F2A9-42F5-8BF6-22FCAF8D03BD}"/>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283979049"/>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9BDD-1487-4581-9825-AD621660E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4AC7B20-BE9B-4D90-A7BC-4AB727CE9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0E8FB31-963D-43F4-B189-2A457F4F9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B2687-A572-41A4-8DD2-A2E2DE371045}"/>
              </a:ext>
            </a:extLst>
          </p:cNvPr>
          <p:cNvSpPr>
            <a:spLocks noGrp="1"/>
          </p:cNvSpPr>
          <p:nvPr>
            <p:ph type="dt" sz="half" idx="10"/>
          </p:nvPr>
        </p:nvSpPr>
        <p:spPr/>
        <p:txBody>
          <a:bodyPr/>
          <a:lstStyle/>
          <a:p>
            <a:fld id="{2441B592-7441-420C-A626-24EACF853BFE}" type="datetimeFigureOut">
              <a:rPr lang="en-IN" smtClean="0"/>
              <a:t>05-08-2020</a:t>
            </a:fld>
            <a:endParaRPr lang="en-IN"/>
          </a:p>
        </p:txBody>
      </p:sp>
      <p:sp>
        <p:nvSpPr>
          <p:cNvPr id="6" name="Footer Placeholder 5">
            <a:extLst>
              <a:ext uri="{FF2B5EF4-FFF2-40B4-BE49-F238E27FC236}">
                <a16:creationId xmlns:a16="http://schemas.microsoft.com/office/drawing/2014/main" id="{F04A0EAF-AF4B-47EE-A049-EE841781D54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3145B5E-4F02-4741-ADCA-155D7055E7BB}"/>
              </a:ext>
            </a:extLst>
          </p:cNvPr>
          <p:cNvSpPr>
            <a:spLocks noGrp="1"/>
          </p:cNvSpPr>
          <p:nvPr>
            <p:ph type="sldNum" sz="quarter" idx="12"/>
          </p:nvPr>
        </p:nvSpPr>
        <p:spPr/>
        <p:txBody>
          <a:bodyPr/>
          <a:lstStyle/>
          <a:p>
            <a:fld id="{D5661EDA-35DA-4B9A-9CFC-D41E2C853A6A}" type="slidenum">
              <a:rPr lang="en-IN" smtClean="0"/>
              <a:t>‹#›</a:t>
            </a:fld>
            <a:endParaRPr lang="en-IN"/>
          </a:p>
        </p:txBody>
      </p:sp>
    </p:spTree>
    <p:extLst>
      <p:ext uri="{BB962C8B-B14F-4D97-AF65-F5344CB8AC3E}">
        <p14:creationId xmlns:p14="http://schemas.microsoft.com/office/powerpoint/2010/main" val="172196481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162E41-D442-44B6-8CB9-D1AD39D6F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6AAE59E-3265-4346-863D-97466299C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CBF11E-2E87-4B9C-8338-E90DA5A5D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1B592-7441-420C-A626-24EACF853BFE}" type="datetimeFigureOut">
              <a:rPr lang="en-IN" smtClean="0"/>
              <a:t>05-08-2020</a:t>
            </a:fld>
            <a:endParaRPr lang="en-IN"/>
          </a:p>
        </p:txBody>
      </p:sp>
      <p:sp>
        <p:nvSpPr>
          <p:cNvPr id="5" name="Footer Placeholder 4">
            <a:extLst>
              <a:ext uri="{FF2B5EF4-FFF2-40B4-BE49-F238E27FC236}">
                <a16:creationId xmlns:a16="http://schemas.microsoft.com/office/drawing/2014/main" id="{761C7DC4-AFB0-48F7-93B1-095E847B4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CF1CAC3-2872-4CF3-8D12-C246E0599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61EDA-35DA-4B9A-9CFC-D41E2C853A6A}" type="slidenum">
              <a:rPr lang="en-IN" smtClean="0"/>
              <a:t>‹#›</a:t>
            </a:fld>
            <a:endParaRPr lang="en-IN"/>
          </a:p>
        </p:txBody>
      </p:sp>
    </p:spTree>
    <p:extLst>
      <p:ext uri="{BB962C8B-B14F-4D97-AF65-F5344CB8AC3E}">
        <p14:creationId xmlns:p14="http://schemas.microsoft.com/office/powerpoint/2010/main" val="2311564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audsdetectio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3553-DF2F-4199-90E8-7175776E92F1}"/>
              </a:ext>
            </a:extLst>
          </p:cNvPr>
          <p:cNvSpPr>
            <a:spLocks noGrp="1"/>
          </p:cNvSpPr>
          <p:nvPr>
            <p:ph type="title"/>
          </p:nvPr>
        </p:nvSpPr>
        <p:spPr>
          <a:xfrm>
            <a:off x="838200" y="365125"/>
            <a:ext cx="10515600" cy="1579585"/>
          </a:xfrm>
          <a:solidFill>
            <a:schemeClr val="accent6">
              <a:lumMod val="60000"/>
              <a:lumOff val="40000"/>
            </a:schemeClr>
          </a:solidFill>
          <a:effectLst>
            <a:glow rad="228600">
              <a:srgbClr val="FF0000">
                <a:alpha val="40000"/>
              </a:srgbClr>
            </a:glow>
          </a:effectLst>
        </p:spPr>
        <p:txBody>
          <a:bodyPr>
            <a:normAutofit fontScale="90000"/>
          </a:bodyPr>
          <a:lstStyle/>
          <a:p>
            <a:r>
              <a:rPr lang="en-US" sz="4400" dirty="0">
                <a:solidFill>
                  <a:schemeClr val="accent5">
                    <a:lumMod val="50000"/>
                  </a:schemeClr>
                </a:solidFill>
                <a:latin typeface="+mn-lt"/>
              </a:rPr>
              <a:t> </a:t>
            </a:r>
            <a:br>
              <a:rPr lang="en-US" sz="4400" dirty="0">
                <a:solidFill>
                  <a:schemeClr val="accent5">
                    <a:lumMod val="50000"/>
                  </a:schemeClr>
                </a:solidFill>
                <a:latin typeface="+mn-lt"/>
              </a:rPr>
            </a:br>
            <a:r>
              <a:rPr lang="en-US" sz="4400" dirty="0">
                <a:solidFill>
                  <a:schemeClr val="accent5">
                    <a:lumMod val="50000"/>
                  </a:schemeClr>
                </a:solidFill>
                <a:latin typeface="+mn-lt"/>
              </a:rPr>
              <a:t>   </a:t>
            </a:r>
            <a:r>
              <a:rPr lang="en-US" sz="3100" dirty="0">
                <a:solidFill>
                  <a:schemeClr val="accent5">
                    <a:lumMod val="50000"/>
                  </a:schemeClr>
                </a:solidFill>
                <a:latin typeface="+mn-lt"/>
              </a:rPr>
              <a:t>Lessons on Fraud Awareness  -(Whistleblowers _Accounting Frauds)                 </a:t>
            </a:r>
            <a:br>
              <a:rPr lang="en-US" sz="4400" dirty="0">
                <a:solidFill>
                  <a:schemeClr val="accent5">
                    <a:lumMod val="50000"/>
                  </a:schemeClr>
                </a:solidFill>
                <a:latin typeface="+mn-lt"/>
              </a:rPr>
            </a:br>
            <a:r>
              <a:rPr lang="en-US" sz="4400" dirty="0">
                <a:solidFill>
                  <a:schemeClr val="accent5">
                    <a:lumMod val="50000"/>
                  </a:schemeClr>
                </a:solidFill>
                <a:latin typeface="+mn-lt"/>
              </a:rPr>
              <a:t>                                </a:t>
            </a:r>
            <a:r>
              <a:rPr lang="en-US" sz="3200" dirty="0">
                <a:solidFill>
                  <a:schemeClr val="accent5">
                    <a:lumMod val="50000"/>
                  </a:schemeClr>
                </a:solidFill>
                <a:latin typeface="+mn-lt"/>
              </a:rPr>
              <a:t>PART-III-LESSON</a:t>
            </a:r>
            <a:br>
              <a:rPr lang="en-US" sz="4400" dirty="0">
                <a:solidFill>
                  <a:schemeClr val="accent5">
                    <a:lumMod val="50000"/>
                  </a:schemeClr>
                </a:solidFill>
                <a:latin typeface="+mn-lt"/>
              </a:rPr>
            </a:br>
            <a:r>
              <a:rPr lang="en-US" sz="4400" dirty="0">
                <a:solidFill>
                  <a:schemeClr val="accent5">
                    <a:lumMod val="50000"/>
                  </a:schemeClr>
                </a:solidFill>
                <a:latin typeface="+mn-lt"/>
              </a:rPr>
              <a:t>                   </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58CD4910-1C82-404F-923F-E792B62E0BF7}"/>
              </a:ext>
            </a:extLst>
          </p:cNvPr>
          <p:cNvSpPr>
            <a:spLocks noGrp="1"/>
          </p:cNvSpPr>
          <p:nvPr>
            <p:ph idx="1"/>
          </p:nvPr>
        </p:nvSpPr>
        <p:spPr>
          <a:xfrm>
            <a:off x="838200" y="2743199"/>
            <a:ext cx="10515600" cy="3433763"/>
          </a:xfrm>
          <a:solidFill>
            <a:schemeClr val="accent6">
              <a:lumMod val="60000"/>
              <a:lumOff val="40000"/>
            </a:schemeClr>
          </a:solidFill>
          <a:effectLst>
            <a:glow rad="228600">
              <a:srgbClr val="FF0000">
                <a:alpha val="40000"/>
              </a:srgbClr>
            </a:glow>
          </a:effectLst>
        </p:spPr>
        <p:txBody>
          <a:bodyPr/>
          <a:lstStyle/>
          <a:p>
            <a:pPr marL="0" indent="0">
              <a:buNone/>
            </a:pPr>
            <a:r>
              <a:rPr lang="en-US" dirty="0">
                <a:solidFill>
                  <a:schemeClr val="accent5">
                    <a:lumMod val="50000"/>
                  </a:schemeClr>
                </a:solidFill>
              </a:rPr>
              <a:t>                                                      </a:t>
            </a:r>
          </a:p>
          <a:p>
            <a:pPr marL="0" indent="0">
              <a:buNone/>
            </a:pPr>
            <a:r>
              <a:rPr lang="en-US" sz="2400" dirty="0">
                <a:solidFill>
                  <a:schemeClr val="accent5">
                    <a:lumMod val="50000"/>
                  </a:schemeClr>
                </a:solidFill>
              </a:rPr>
              <a:t>                                                               Author</a:t>
            </a:r>
          </a:p>
          <a:p>
            <a:pPr marL="0" indent="0">
              <a:buNone/>
            </a:pPr>
            <a:r>
              <a:rPr lang="en-US" sz="2400" dirty="0">
                <a:solidFill>
                  <a:schemeClr val="accent5">
                    <a:lumMod val="50000"/>
                  </a:schemeClr>
                </a:solidFill>
              </a:rPr>
              <a:t>                                                          Narayanarao Kolluru</a:t>
            </a:r>
          </a:p>
          <a:p>
            <a:pPr marL="0" indent="0">
              <a:buNone/>
            </a:pPr>
            <a:r>
              <a:rPr lang="en-US" sz="2400" dirty="0">
                <a:solidFill>
                  <a:schemeClr val="accent5">
                    <a:lumMod val="50000"/>
                  </a:schemeClr>
                </a:solidFill>
              </a:rPr>
              <a:t>                           B .Com ; FCA; CFFE-(IFS-Pune),CFE-(West Virginia university)</a:t>
            </a:r>
          </a:p>
          <a:p>
            <a:pPr marL="0" indent="0">
              <a:buNone/>
            </a:pPr>
            <a:r>
              <a:rPr lang="en-US" sz="2400" dirty="0">
                <a:solidFill>
                  <a:schemeClr val="accent5">
                    <a:lumMod val="50000"/>
                  </a:schemeClr>
                </a:solidFill>
              </a:rPr>
              <a:t>                                        </a:t>
            </a:r>
            <a:r>
              <a:rPr lang="en-US" sz="2400" dirty="0">
                <a:solidFill>
                  <a:schemeClr val="accent5">
                    <a:lumMod val="50000"/>
                  </a:schemeClr>
                </a:solidFill>
                <a:hlinkClick r:id="rId2"/>
              </a:rPr>
              <a:t>www.fraudsdetection.com</a:t>
            </a:r>
            <a:r>
              <a:rPr lang="en-US" sz="2400" dirty="0">
                <a:solidFill>
                  <a:schemeClr val="accent5">
                    <a:lumMod val="50000"/>
                  </a:schemeClr>
                </a:solidFill>
              </a:rPr>
              <a:t> &amp;  LinkedIn </a:t>
            </a:r>
          </a:p>
          <a:p>
            <a:pPr marL="0" indent="0">
              <a:buNone/>
            </a:pPr>
            <a:r>
              <a:rPr lang="en-US" sz="2400" dirty="0">
                <a:solidFill>
                  <a:schemeClr val="accent5">
                    <a:lumMod val="50000"/>
                  </a:schemeClr>
                </a:solidFill>
              </a:rPr>
              <a:t>                                     YouTube Channel: CA Narayanarao Kolluru</a:t>
            </a:r>
            <a:endParaRPr lang="en-IN" sz="2400" dirty="0">
              <a:solidFill>
                <a:schemeClr val="accent5">
                  <a:lumMod val="50000"/>
                </a:schemeClr>
              </a:solidFill>
            </a:endParaRPr>
          </a:p>
          <a:p>
            <a:endParaRPr lang="en-IN" dirty="0"/>
          </a:p>
        </p:txBody>
      </p:sp>
    </p:spTree>
    <p:extLst>
      <p:ext uri="{BB962C8B-B14F-4D97-AF65-F5344CB8AC3E}">
        <p14:creationId xmlns:p14="http://schemas.microsoft.com/office/powerpoint/2010/main" val="3565946324"/>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8613-F176-4EE0-A827-FA0C281B5694}"/>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Whistle blower Cases:</a:t>
            </a:r>
            <a:endParaRPr lang="en-IN" sz="2800" dirty="0">
              <a:latin typeface="+mn-lt"/>
            </a:endParaRPr>
          </a:p>
        </p:txBody>
      </p:sp>
      <p:sp>
        <p:nvSpPr>
          <p:cNvPr id="3" name="Content Placeholder 2">
            <a:extLst>
              <a:ext uri="{FF2B5EF4-FFF2-40B4-BE49-F238E27FC236}">
                <a16:creationId xmlns:a16="http://schemas.microsoft.com/office/drawing/2014/main" id="{F066629B-FA56-4F7E-990E-569958B1D60C}"/>
              </a:ext>
            </a:extLst>
          </p:cNvPr>
          <p:cNvSpPr>
            <a:spLocks noGrp="1"/>
          </p:cNvSpPr>
          <p:nvPr>
            <p:ph idx="1"/>
          </p:nvPr>
        </p:nvSpPr>
        <p:spPr>
          <a:xfrm>
            <a:off x="838200" y="2228045"/>
            <a:ext cx="10515600" cy="3948918"/>
          </a:xfrm>
          <a:solidFill>
            <a:schemeClr val="accent6">
              <a:lumMod val="60000"/>
              <a:lumOff val="40000"/>
            </a:schemeClr>
          </a:solidFill>
          <a:effectLst>
            <a:glow rad="101600">
              <a:srgbClr val="FF0000">
                <a:alpha val="60000"/>
              </a:srgbClr>
            </a:glow>
          </a:effectLst>
        </p:spPr>
        <p:txBody>
          <a:bodyPr>
            <a:normAutofit lnSpcReduction="10000"/>
          </a:bodyPr>
          <a:lstStyle/>
          <a:p>
            <a:pPr marL="0" indent="0">
              <a:buNone/>
            </a:pPr>
            <a:r>
              <a:rPr lang="en-US" sz="2000" dirty="0">
                <a:solidFill>
                  <a:schemeClr val="accent5">
                    <a:lumMod val="50000"/>
                  </a:schemeClr>
                </a:solidFill>
              </a:rPr>
              <a:t>There are several instances of various frauds exposed by whistle blowers across the world ; They are further investigated and the perpetrators of fraud are brought to book and prosecuted or action initiated.</a:t>
            </a:r>
          </a:p>
          <a:p>
            <a:pPr marL="0" indent="0">
              <a:buNone/>
            </a:pPr>
            <a:r>
              <a:rPr lang="en-US" sz="2000" dirty="0">
                <a:solidFill>
                  <a:schemeClr val="accent5">
                    <a:lumMod val="50000"/>
                  </a:schemeClr>
                </a:solidFill>
              </a:rPr>
              <a:t>The following instances of Whistleblower cases were briefly discussed in this lesson:</a:t>
            </a:r>
          </a:p>
          <a:p>
            <a:pPr>
              <a:buFont typeface="Wingdings" panose="05000000000000000000" pitchFamily="2" charset="2"/>
              <a:buChar char="v"/>
            </a:pPr>
            <a:r>
              <a:rPr lang="en-US" sz="2000" dirty="0">
                <a:solidFill>
                  <a:schemeClr val="accent5">
                    <a:lumMod val="50000"/>
                  </a:schemeClr>
                </a:solidFill>
              </a:rPr>
              <a:t>1.Columbia Health Care</a:t>
            </a:r>
          </a:p>
          <a:p>
            <a:pPr>
              <a:buFont typeface="Wingdings" panose="05000000000000000000" pitchFamily="2" charset="2"/>
              <a:buChar char="v"/>
            </a:pPr>
            <a:r>
              <a:rPr lang="en-US" sz="2000" dirty="0">
                <a:solidFill>
                  <a:schemeClr val="accent5">
                    <a:lumMod val="50000"/>
                  </a:schemeClr>
                </a:solidFill>
              </a:rPr>
              <a:t>2.Infosys</a:t>
            </a:r>
          </a:p>
          <a:p>
            <a:pPr>
              <a:buFont typeface="Wingdings" panose="05000000000000000000" pitchFamily="2" charset="2"/>
              <a:buChar char="v"/>
            </a:pPr>
            <a:r>
              <a:rPr lang="en-US" sz="2000" dirty="0">
                <a:solidFill>
                  <a:schemeClr val="accent5">
                    <a:lumMod val="50000"/>
                  </a:schemeClr>
                </a:solidFill>
              </a:rPr>
              <a:t>3.ICICI</a:t>
            </a:r>
          </a:p>
          <a:p>
            <a:pPr>
              <a:buFont typeface="Wingdings" panose="05000000000000000000" pitchFamily="2" charset="2"/>
              <a:buChar char="v"/>
            </a:pPr>
            <a:r>
              <a:rPr lang="en-US" sz="2000" dirty="0">
                <a:solidFill>
                  <a:schemeClr val="accent5">
                    <a:lumMod val="50000"/>
                  </a:schemeClr>
                </a:solidFill>
              </a:rPr>
              <a:t>4.NHAI</a:t>
            </a:r>
          </a:p>
          <a:p>
            <a:pPr>
              <a:buFont typeface="Wingdings" panose="05000000000000000000" pitchFamily="2" charset="2"/>
              <a:buChar char="v"/>
            </a:pPr>
            <a:r>
              <a:rPr lang="en-US" sz="2000" dirty="0">
                <a:solidFill>
                  <a:schemeClr val="accent5">
                    <a:lumMod val="50000"/>
                  </a:schemeClr>
                </a:solidFill>
              </a:rPr>
              <a:t>5.Toshiba </a:t>
            </a:r>
          </a:p>
          <a:p>
            <a:pPr>
              <a:buFont typeface="Wingdings" panose="05000000000000000000" pitchFamily="2" charset="2"/>
              <a:buChar char="v"/>
            </a:pPr>
            <a:r>
              <a:rPr lang="en-US" sz="2000" dirty="0">
                <a:solidFill>
                  <a:schemeClr val="accent5">
                    <a:lumMod val="50000"/>
                  </a:schemeClr>
                </a:solidFill>
              </a:rPr>
              <a:t>6.WorldCom</a:t>
            </a:r>
          </a:p>
          <a:p>
            <a:pPr>
              <a:buFont typeface="Wingdings" panose="05000000000000000000" pitchFamily="2" charset="2"/>
              <a:buChar char="v"/>
            </a:pPr>
            <a:r>
              <a:rPr lang="en-US" sz="2000" dirty="0">
                <a:solidFill>
                  <a:schemeClr val="accent5">
                    <a:lumMod val="50000"/>
                  </a:schemeClr>
                </a:solidFill>
              </a:rPr>
              <a:t>7.Enron</a:t>
            </a:r>
          </a:p>
          <a:p>
            <a:pPr marL="0" indent="0">
              <a:buNone/>
            </a:pPr>
            <a:endParaRPr lang="en-US" sz="1800" dirty="0">
              <a:solidFill>
                <a:schemeClr val="accent5">
                  <a:lumMod val="50000"/>
                </a:schemeClr>
              </a:solidFill>
            </a:endParaRPr>
          </a:p>
          <a:p>
            <a:pPr>
              <a:buFont typeface="Wingdings" panose="05000000000000000000" pitchFamily="2" charset="2"/>
              <a:buChar char="v"/>
            </a:pPr>
            <a:endParaRPr lang="en-IN" sz="2400" u="sng" dirty="0">
              <a:solidFill>
                <a:schemeClr val="accent5">
                  <a:lumMod val="50000"/>
                </a:schemeClr>
              </a:solidFill>
            </a:endParaRPr>
          </a:p>
        </p:txBody>
      </p:sp>
      <p:pic>
        <p:nvPicPr>
          <p:cNvPr id="4" name="Content Placeholder 4">
            <a:extLst>
              <a:ext uri="{FF2B5EF4-FFF2-40B4-BE49-F238E27FC236}">
                <a16:creationId xmlns:a16="http://schemas.microsoft.com/office/drawing/2014/main" id="{5415554A-1F7D-45AF-A22B-A7D6E8293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011" y="450581"/>
            <a:ext cx="4919730" cy="1154649"/>
          </a:xfrm>
          <a:prstGeom prst="ellipse">
            <a:avLst/>
          </a:prstGeom>
          <a:ln>
            <a:noFill/>
          </a:ln>
          <a:effectLst>
            <a:softEdge rad="112500"/>
          </a:effectLst>
        </p:spPr>
      </p:pic>
    </p:spTree>
    <p:extLst>
      <p:ext uri="{BB962C8B-B14F-4D97-AF65-F5344CB8AC3E}">
        <p14:creationId xmlns:p14="http://schemas.microsoft.com/office/powerpoint/2010/main" val="210399654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8666-B053-4CB8-8867-F2C9AF7011B3}"/>
              </a:ext>
            </a:extLst>
          </p:cNvPr>
          <p:cNvSpPr>
            <a:spLocks noGrp="1"/>
          </p:cNvSpPr>
          <p:nvPr>
            <p:ph type="title"/>
          </p:nvPr>
        </p:nvSpPr>
        <p:spPr>
          <a:xfrm>
            <a:off x="838200" y="450581"/>
            <a:ext cx="10515600" cy="1325563"/>
          </a:xfrm>
          <a:solidFill>
            <a:schemeClr val="accent6">
              <a:lumMod val="60000"/>
              <a:lumOff val="40000"/>
            </a:schemeClr>
          </a:solidFill>
          <a:effectLst>
            <a:glow rad="101600">
              <a:srgbClr val="FF0000">
                <a:alpha val="60000"/>
              </a:srgbClr>
            </a:glow>
          </a:effectLst>
        </p:spPr>
        <p:txBody>
          <a:bodyPr>
            <a:normAutofit/>
          </a:bodyPr>
          <a:lstStyle/>
          <a:p>
            <a:r>
              <a:rPr lang="en-US" sz="2400" dirty="0">
                <a:solidFill>
                  <a:schemeClr val="accent5">
                    <a:lumMod val="50000"/>
                  </a:schemeClr>
                </a:solidFill>
                <a:latin typeface="+mn-lt"/>
              </a:rPr>
              <a:t>    </a:t>
            </a:r>
            <a:r>
              <a:rPr lang="en-US" sz="2800" dirty="0">
                <a:solidFill>
                  <a:schemeClr val="accent5">
                    <a:lumMod val="50000"/>
                  </a:schemeClr>
                </a:solidFill>
                <a:latin typeface="+mn-lt"/>
              </a:rPr>
              <a:t>John Skilling…..</a:t>
            </a:r>
            <a:br>
              <a:rPr lang="en-US" sz="2800" dirty="0">
                <a:solidFill>
                  <a:schemeClr val="accent5">
                    <a:lumMod val="50000"/>
                  </a:schemeClr>
                </a:solidFill>
                <a:latin typeface="+mn-lt"/>
              </a:rPr>
            </a:br>
            <a:r>
              <a:rPr lang="en-US" sz="2800" dirty="0">
                <a:solidFill>
                  <a:schemeClr val="accent5">
                    <a:lumMod val="50000"/>
                  </a:schemeClr>
                </a:solidFill>
                <a:latin typeface="+mn-lt"/>
              </a:rPr>
              <a:t>            Whistleblower of fraud at………… </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3F449D97-7805-49EF-9F8B-237D89DC0784}"/>
              </a:ext>
            </a:extLst>
          </p:cNvPr>
          <p:cNvSpPr>
            <a:spLocks noGrp="1"/>
          </p:cNvSpPr>
          <p:nvPr>
            <p:ph idx="1"/>
          </p:nvPr>
        </p:nvSpPr>
        <p:spPr>
          <a:xfrm>
            <a:off x="838200" y="2099255"/>
            <a:ext cx="10515600" cy="4077707"/>
          </a:xfrm>
          <a:solidFill>
            <a:schemeClr val="accent6">
              <a:lumMod val="60000"/>
              <a:lumOff val="40000"/>
            </a:schemeClr>
          </a:solidFill>
          <a:effectLst>
            <a:glow rad="101600">
              <a:srgbClr val="FF0000">
                <a:alpha val="60000"/>
              </a:srgbClr>
            </a:glow>
          </a:effectLst>
        </p:spPr>
        <p:txBody>
          <a:bodyPr>
            <a:normAutofit/>
          </a:bodyPr>
          <a:lstStyle/>
          <a:p>
            <a:pPr>
              <a:buFont typeface="Wingdings" panose="05000000000000000000" pitchFamily="2" charset="2"/>
              <a:buChar char="v"/>
            </a:pPr>
            <a:r>
              <a:rPr lang="en-US" sz="2000" b="1" dirty="0">
                <a:solidFill>
                  <a:srgbClr val="FF0000"/>
                </a:solidFill>
              </a:rPr>
              <a:t>John Skilling: Columbia Health Care:</a:t>
            </a:r>
          </a:p>
          <a:p>
            <a:pPr marL="0" indent="0">
              <a:buNone/>
            </a:pPr>
            <a:r>
              <a:rPr lang="en-US" sz="2000" dirty="0">
                <a:solidFill>
                  <a:schemeClr val="accent5">
                    <a:lumMod val="50000"/>
                  </a:schemeClr>
                </a:solidFill>
              </a:rPr>
              <a:t>Middle level accountant: Columbia Health Care Corporation; late 1990s.$3.5 million accounting error. </a:t>
            </a:r>
          </a:p>
          <a:p>
            <a:pPr marL="0" indent="0">
              <a:buNone/>
            </a:pPr>
            <a:r>
              <a:rPr lang="en-US" sz="2000" dirty="0">
                <a:solidFill>
                  <a:schemeClr val="accent5">
                    <a:lumMod val="50000"/>
                  </a:schemeClr>
                </a:solidFill>
              </a:rPr>
              <a:t>Took seven years to gather evidence and prove his whistle blowing point against all odds, threats ,reputation, anguish and turmoil. </a:t>
            </a:r>
          </a:p>
          <a:p>
            <a:pPr marL="0" indent="0">
              <a:buNone/>
            </a:pPr>
            <a:r>
              <a:rPr lang="en-US" sz="2000" dirty="0">
                <a:solidFill>
                  <a:schemeClr val="accent5">
                    <a:lumMod val="50000"/>
                  </a:schemeClr>
                </a:solidFill>
              </a:rPr>
              <a:t>It finally after a sever year investigation and evidence a, $1.7 Billion settlement was reached with the federal government by Columbia Health care and HCA(Hospital Cor[oration of America). Mr. John Skilling went from the company man to FBI spy and exposed the worst health care Fraud in US History.</a:t>
            </a:r>
          </a:p>
          <a:p>
            <a:pPr marL="0" indent="0">
              <a:buNone/>
            </a:pPr>
            <a:endParaRPr lang="en-US" sz="2000" dirty="0">
              <a:solidFill>
                <a:schemeClr val="accent5">
                  <a:lumMod val="50000"/>
                </a:schemeClr>
              </a:solidFill>
            </a:endParaRPr>
          </a:p>
          <a:p>
            <a:pPr>
              <a:buFont typeface="Wingdings" panose="05000000000000000000" pitchFamily="2" charset="2"/>
              <a:buChar char="v"/>
            </a:pPr>
            <a:endParaRPr lang="en-US" sz="2400" u="sng" dirty="0">
              <a:solidFill>
                <a:schemeClr val="accent5">
                  <a:lumMod val="50000"/>
                </a:schemeClr>
              </a:solidFill>
            </a:endParaRPr>
          </a:p>
          <a:p>
            <a:pPr>
              <a:buFont typeface="Wingdings" panose="05000000000000000000" pitchFamily="2" charset="2"/>
              <a:buChar char="v"/>
            </a:pPr>
            <a:endParaRPr lang="en-US" sz="2400" u="sng" dirty="0">
              <a:solidFill>
                <a:schemeClr val="accent5">
                  <a:lumMod val="50000"/>
                </a:schemeClr>
              </a:solidFill>
            </a:endParaRPr>
          </a:p>
          <a:p>
            <a:pPr>
              <a:buFont typeface="Wingdings" panose="05000000000000000000" pitchFamily="2" charset="2"/>
              <a:buChar char="Ø"/>
            </a:pPr>
            <a:endParaRPr lang="en-US" sz="2400" u="sng" dirty="0">
              <a:solidFill>
                <a:schemeClr val="accent5">
                  <a:lumMod val="50000"/>
                </a:schemeClr>
              </a:solidFill>
            </a:endParaRPr>
          </a:p>
          <a:p>
            <a:endParaRPr lang="en-IN" sz="2400" u="sng" dirty="0">
              <a:solidFill>
                <a:schemeClr val="accent5">
                  <a:lumMod val="50000"/>
                </a:schemeClr>
              </a:solidFill>
            </a:endParaRPr>
          </a:p>
        </p:txBody>
      </p:sp>
      <p:pic>
        <p:nvPicPr>
          <p:cNvPr id="7" name="Picture 2" descr="Columbia Healthcare Free CNA Classes – CNA Training &amp; Classes">
            <a:extLst>
              <a:ext uri="{FF2B5EF4-FFF2-40B4-BE49-F238E27FC236}">
                <a16:creationId xmlns:a16="http://schemas.microsoft.com/office/drawing/2014/main" id="{08A79A75-8B3D-422E-B7B7-8B09E74A74C7}"/>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842908" y="566670"/>
            <a:ext cx="3267075" cy="1107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6564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EE2E-20CC-4B10-8303-710F85B68E0B}"/>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 </a:t>
            </a:r>
            <a:r>
              <a:rPr lang="en-US" sz="2400" dirty="0">
                <a:solidFill>
                  <a:schemeClr val="accent5">
                    <a:lumMod val="50000"/>
                  </a:schemeClr>
                </a:solidFill>
                <a:latin typeface="+mn-lt"/>
              </a:rPr>
              <a:t>Whistleblowers ……..</a:t>
            </a:r>
            <a:br>
              <a:rPr lang="en-US" sz="2400" dirty="0">
                <a:solidFill>
                  <a:schemeClr val="accent5">
                    <a:lumMod val="50000"/>
                  </a:schemeClr>
                </a:solidFill>
                <a:latin typeface="+mn-lt"/>
              </a:rPr>
            </a:br>
            <a:r>
              <a:rPr lang="en-US" sz="2400" dirty="0">
                <a:solidFill>
                  <a:schemeClr val="accent5">
                    <a:lumMod val="50000"/>
                  </a:schemeClr>
                </a:solidFill>
                <a:latin typeface="+mn-lt"/>
              </a:rPr>
              <a:t>                  </a:t>
            </a:r>
            <a:r>
              <a:rPr lang="en-US" sz="2400" b="1" dirty="0">
                <a:solidFill>
                  <a:schemeClr val="accent5">
                    <a:lumMod val="50000"/>
                  </a:schemeClr>
                </a:solidFill>
                <a:latin typeface="+mn-lt"/>
              </a:rPr>
              <a:t>Infosys-Anonymous</a:t>
            </a:r>
            <a:br>
              <a:rPr lang="en-US" sz="2400" b="1" dirty="0">
                <a:solidFill>
                  <a:schemeClr val="accent5">
                    <a:lumMod val="50000"/>
                  </a:schemeClr>
                </a:solidFill>
                <a:latin typeface="+mn-lt"/>
              </a:rPr>
            </a:br>
            <a:r>
              <a:rPr lang="en-US" sz="2400" b="1" dirty="0">
                <a:solidFill>
                  <a:schemeClr val="accent5">
                    <a:lumMod val="50000"/>
                  </a:schemeClr>
                </a:solidFill>
                <a:latin typeface="+mn-lt"/>
              </a:rPr>
              <a:t>                                      ICICI-Arvind Gupta</a:t>
            </a:r>
            <a:endParaRPr lang="en-IN" sz="2400" b="1"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282D506F-D9FD-4192-ADF5-8224F04F6849}"/>
              </a:ext>
            </a:extLst>
          </p:cNvPr>
          <p:cNvSpPr>
            <a:spLocks noGrp="1"/>
          </p:cNvSpPr>
          <p:nvPr>
            <p:ph idx="1"/>
          </p:nvPr>
        </p:nvSpPr>
        <p:spPr>
          <a:xfrm>
            <a:off x="838200" y="1996225"/>
            <a:ext cx="10515600" cy="4198513"/>
          </a:xfrm>
          <a:solidFill>
            <a:schemeClr val="accent6">
              <a:lumMod val="60000"/>
              <a:lumOff val="40000"/>
            </a:schemeClr>
          </a:solidFill>
          <a:effectLst>
            <a:glow rad="101600">
              <a:srgbClr val="FF0000">
                <a:alpha val="60000"/>
              </a:srgbClr>
            </a:glow>
          </a:effectLst>
        </p:spPr>
        <p:txBody>
          <a:bodyPr>
            <a:normAutofit fontScale="25000" lnSpcReduction="20000"/>
          </a:bodyPr>
          <a:lstStyle/>
          <a:p>
            <a:pPr>
              <a:buFont typeface="Wingdings" panose="05000000000000000000" pitchFamily="2" charset="2"/>
              <a:buChar char="v"/>
            </a:pPr>
            <a:endParaRPr lang="en-IN" sz="2400" dirty="0">
              <a:solidFill>
                <a:srgbClr val="FF0000"/>
              </a:solidFill>
            </a:endParaRPr>
          </a:p>
          <a:p>
            <a:pPr>
              <a:buFont typeface="Wingdings" panose="05000000000000000000" pitchFamily="2" charset="2"/>
              <a:buChar char="v"/>
            </a:pPr>
            <a:endParaRPr lang="en-IN" sz="2400" dirty="0">
              <a:solidFill>
                <a:srgbClr val="FF0000"/>
              </a:solidFill>
            </a:endParaRPr>
          </a:p>
          <a:p>
            <a:pPr>
              <a:buFont typeface="Wingdings" panose="05000000000000000000" pitchFamily="2" charset="2"/>
              <a:buChar char="v"/>
            </a:pPr>
            <a:endParaRPr lang="en-IN" sz="2400" dirty="0">
              <a:solidFill>
                <a:srgbClr val="FF0000"/>
              </a:solidFill>
            </a:endParaRPr>
          </a:p>
          <a:p>
            <a:pPr>
              <a:buFont typeface="Wingdings" panose="05000000000000000000" pitchFamily="2" charset="2"/>
              <a:buChar char="v"/>
            </a:pPr>
            <a:r>
              <a:rPr lang="en-IN" sz="8000" b="1" dirty="0">
                <a:solidFill>
                  <a:srgbClr val="FF0000"/>
                </a:solidFill>
              </a:rPr>
              <a:t>Infosys Episode:</a:t>
            </a:r>
          </a:p>
          <a:p>
            <a:r>
              <a:rPr lang="en-IN" sz="8000" dirty="0">
                <a:solidFill>
                  <a:schemeClr val="accent5">
                    <a:lumMod val="50000"/>
                  </a:schemeClr>
                </a:solidFill>
              </a:rPr>
              <a:t>There was an anonymous whistle-blower complaint to statutory authorities about alleged financial impropriety committed by CEO &amp; CFO.</a:t>
            </a:r>
          </a:p>
          <a:p>
            <a:r>
              <a:rPr lang="en-IN" sz="8000" dirty="0">
                <a:solidFill>
                  <a:schemeClr val="accent5">
                    <a:lumMod val="50000"/>
                  </a:schemeClr>
                </a:solidFill>
              </a:rPr>
              <a:t>However after a through investigation the audit committee gave a clean chit due to insufficient evidence. Subsequently SEC(US) also gave a clean chit.</a:t>
            </a:r>
          </a:p>
          <a:p>
            <a:endParaRPr lang="en-IN" sz="8000" dirty="0"/>
          </a:p>
          <a:p>
            <a:pPr>
              <a:buFont typeface="Wingdings" panose="05000000000000000000" pitchFamily="2" charset="2"/>
              <a:buChar char="v"/>
            </a:pPr>
            <a:r>
              <a:rPr lang="en-IN" sz="8000" b="1" dirty="0">
                <a:solidFill>
                  <a:srgbClr val="FF0000"/>
                </a:solidFill>
              </a:rPr>
              <a:t>ICICI Loan scam exposed by a shareholder:</a:t>
            </a:r>
          </a:p>
          <a:p>
            <a:pPr marL="0" indent="0">
              <a:buNone/>
            </a:pPr>
            <a:r>
              <a:rPr lang="en-IN" sz="8000" dirty="0">
                <a:solidFill>
                  <a:srgbClr val="FF0000"/>
                </a:solidFill>
              </a:rPr>
              <a:t>   </a:t>
            </a:r>
            <a:r>
              <a:rPr lang="en-IN" sz="8000" dirty="0">
                <a:solidFill>
                  <a:schemeClr val="accent5">
                    <a:lumMod val="50000"/>
                  </a:schemeClr>
                </a:solidFill>
              </a:rPr>
              <a:t>Arvind Gupta, a shareholder, activist, exposed the alleged loan scam involving CEO, Chanda Kochhar and Videocon Groups’ Venugopal Dhoot. He </a:t>
            </a:r>
          </a:p>
          <a:p>
            <a:pPr marL="0" indent="0">
              <a:buNone/>
            </a:pPr>
            <a:r>
              <a:rPr lang="en-IN" sz="8000" dirty="0">
                <a:solidFill>
                  <a:schemeClr val="accent5">
                    <a:lumMod val="50000"/>
                  </a:schemeClr>
                </a:solidFill>
              </a:rPr>
              <a:t>   exposed the illicit banking &amp; commercial relationship between Videocon Group and ICICI bank’s MD &amp;CEO of a Rs.300 crore loan.</a:t>
            </a:r>
          </a:p>
          <a:p>
            <a:pPr>
              <a:buFont typeface="Wingdings" panose="05000000000000000000" pitchFamily="2" charset="2"/>
              <a:buChar char="v"/>
            </a:pPr>
            <a:endParaRPr lang="en-IN" sz="5000" dirty="0">
              <a:solidFill>
                <a:srgbClr val="FF0000"/>
              </a:solidFill>
            </a:endParaRPr>
          </a:p>
          <a:p>
            <a:endParaRPr lang="en-IN" sz="2000" dirty="0"/>
          </a:p>
          <a:p>
            <a:pPr marL="0" indent="0">
              <a:buNone/>
            </a:pPr>
            <a:endParaRPr lang="en-IN" sz="2000" dirty="0"/>
          </a:p>
          <a:p>
            <a:pPr marL="0" indent="0">
              <a:buNone/>
            </a:pPr>
            <a:r>
              <a:rPr lang="en-IN" sz="2000" dirty="0"/>
              <a:t>    </a:t>
            </a:r>
          </a:p>
        </p:txBody>
      </p:sp>
      <p:pic>
        <p:nvPicPr>
          <p:cNvPr id="4" name="Picture 2" descr="All you wanted to know about whistleblower protection - The Hindu ...">
            <a:extLst>
              <a:ext uri="{FF2B5EF4-FFF2-40B4-BE49-F238E27FC236}">
                <a16:creationId xmlns:a16="http://schemas.microsoft.com/office/drawing/2014/main" id="{C1791738-D59D-4D01-A2EF-7037D90AB3D0}"/>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7464" y="476519"/>
            <a:ext cx="4005329" cy="10303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4749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F814B-33E7-4638-93BA-320F8FD48B35}"/>
              </a:ext>
            </a:extLst>
          </p:cNvPr>
          <p:cNvSpPr>
            <a:spLocks noGrp="1"/>
          </p:cNvSpPr>
          <p:nvPr>
            <p:ph idx="1"/>
          </p:nvPr>
        </p:nvSpPr>
        <p:spPr>
          <a:xfrm>
            <a:off x="838200" y="2356834"/>
            <a:ext cx="10515600" cy="3052293"/>
          </a:xfrm>
          <a:solidFill>
            <a:schemeClr val="accent6">
              <a:lumMod val="60000"/>
              <a:lumOff val="40000"/>
            </a:schemeClr>
          </a:solidFill>
          <a:effectLst>
            <a:glow rad="101600">
              <a:srgbClr val="FF0000">
                <a:alpha val="60000"/>
              </a:srgbClr>
            </a:glow>
          </a:effectLst>
        </p:spPr>
        <p:txBody>
          <a:bodyPr>
            <a:normAutofit/>
          </a:bodyPr>
          <a:lstStyle/>
          <a:p>
            <a:pPr>
              <a:buFont typeface="Wingdings" panose="05000000000000000000" pitchFamily="2" charset="2"/>
              <a:buChar char="v"/>
            </a:pPr>
            <a:r>
              <a:rPr lang="en-US" sz="2000" b="1" i="0" dirty="0">
                <a:solidFill>
                  <a:srgbClr val="FF0000"/>
                </a:solidFill>
                <a:effectLst/>
              </a:rPr>
              <a:t> Satyendra Dubey, </a:t>
            </a:r>
          </a:p>
          <a:p>
            <a:r>
              <a:rPr lang="en-US" sz="2000" dirty="0">
                <a:solidFill>
                  <a:srgbClr val="000000"/>
                </a:solidFill>
              </a:rPr>
              <a:t>Year 2003 </a:t>
            </a:r>
            <a:endParaRPr lang="en-US" sz="2000" b="0" i="0" dirty="0">
              <a:solidFill>
                <a:srgbClr val="000000"/>
              </a:solidFill>
              <a:effectLst/>
            </a:endParaRPr>
          </a:p>
          <a:p>
            <a:r>
              <a:rPr lang="en-US" sz="2000" b="0" i="0" dirty="0">
                <a:solidFill>
                  <a:srgbClr val="000000"/>
                </a:solidFill>
                <a:effectLst/>
              </a:rPr>
              <a:t>project engineer with National Highways Authority of India. </a:t>
            </a:r>
          </a:p>
          <a:p>
            <a:r>
              <a:rPr lang="en-US" sz="2000" dirty="0">
                <a:solidFill>
                  <a:srgbClr val="000000"/>
                </a:solidFill>
              </a:rPr>
              <a:t>E</a:t>
            </a:r>
            <a:r>
              <a:rPr lang="en-US" sz="2000" b="0" i="0" dirty="0">
                <a:solidFill>
                  <a:srgbClr val="000000"/>
                </a:solidFill>
                <a:effectLst/>
              </a:rPr>
              <a:t>xposed corruption in the Golden Quadrilateral project in Bihar. </a:t>
            </a:r>
          </a:p>
          <a:p>
            <a:r>
              <a:rPr lang="en-US" sz="2000" b="0" i="0" dirty="0">
                <a:solidFill>
                  <a:srgbClr val="000000"/>
                </a:solidFill>
                <a:effectLst/>
              </a:rPr>
              <a:t>He was shot dead in November 2003 in Gaya. </a:t>
            </a:r>
          </a:p>
          <a:p>
            <a:r>
              <a:rPr lang="en-US" sz="2000" b="0" i="0" dirty="0">
                <a:solidFill>
                  <a:srgbClr val="000000"/>
                </a:solidFill>
                <a:effectLst/>
              </a:rPr>
              <a:t>Three persons were given life term in 2010 for the murder. </a:t>
            </a:r>
          </a:p>
          <a:p>
            <a:pPr marL="0" indent="0">
              <a:buNone/>
            </a:pPr>
            <a:endParaRPr lang="en-IN" dirty="0"/>
          </a:p>
        </p:txBody>
      </p:sp>
      <p:sp>
        <p:nvSpPr>
          <p:cNvPr id="9" name="Title 1">
            <a:extLst>
              <a:ext uri="{FF2B5EF4-FFF2-40B4-BE49-F238E27FC236}">
                <a16:creationId xmlns:a16="http://schemas.microsoft.com/office/drawing/2014/main" id="{BBE2926A-548E-4C51-9887-F9A76F62F86D}"/>
              </a:ext>
            </a:extLst>
          </p:cNvPr>
          <p:cNvSpPr txBox="1">
            <a:spLocks/>
          </p:cNvSpPr>
          <p:nvPr/>
        </p:nvSpPr>
        <p:spPr>
          <a:xfrm>
            <a:off x="990600" y="403540"/>
            <a:ext cx="10515599" cy="1541170"/>
          </a:xfrm>
          <a:prstGeom prst="rect">
            <a:avLst/>
          </a:prstGeom>
          <a:solidFill>
            <a:schemeClr val="accent6">
              <a:lumMod val="60000"/>
              <a:lumOff val="40000"/>
            </a:schemeClr>
          </a:solidFill>
          <a:effectLst>
            <a:glow rad="101600">
              <a:srgbClr val="FF0000">
                <a:alpha val="60000"/>
              </a:srgb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5">
                    <a:lumMod val="50000"/>
                  </a:schemeClr>
                </a:solidFill>
                <a:latin typeface="+mn-lt"/>
              </a:rPr>
              <a:t>Whistle Blower………………NHAI</a:t>
            </a:r>
            <a:br>
              <a:rPr lang="en-US" sz="2800" dirty="0">
                <a:solidFill>
                  <a:schemeClr val="accent5">
                    <a:lumMod val="50000"/>
                  </a:schemeClr>
                </a:solidFill>
                <a:latin typeface="+mn-lt"/>
              </a:rPr>
            </a:br>
            <a:r>
              <a:rPr lang="en-US" sz="2800" dirty="0">
                <a:solidFill>
                  <a:schemeClr val="accent5">
                    <a:lumMod val="50000"/>
                  </a:schemeClr>
                </a:solidFill>
                <a:latin typeface="+mn-lt"/>
              </a:rPr>
              <a:t>       (late) Satyendra Dubey</a:t>
            </a:r>
            <a:br>
              <a:rPr lang="en-US" sz="2800" dirty="0">
                <a:solidFill>
                  <a:schemeClr val="accent5">
                    <a:lumMod val="50000"/>
                  </a:schemeClr>
                </a:solidFill>
                <a:latin typeface="+mn-lt"/>
              </a:rPr>
            </a:br>
            <a:br>
              <a:rPr lang="en-US" sz="2800" dirty="0">
                <a:solidFill>
                  <a:schemeClr val="accent5">
                    <a:lumMod val="50000"/>
                  </a:schemeClr>
                </a:solidFill>
                <a:latin typeface="+mn-lt"/>
              </a:rPr>
            </a:br>
            <a:endParaRPr lang="en-IN" sz="2800" dirty="0">
              <a:solidFill>
                <a:schemeClr val="accent5">
                  <a:lumMod val="50000"/>
                </a:schemeClr>
              </a:solidFill>
              <a:latin typeface="+mn-lt"/>
            </a:endParaRPr>
          </a:p>
        </p:txBody>
      </p:sp>
      <p:pic>
        <p:nvPicPr>
          <p:cNvPr id="10" name="Picture 4" descr="Roads to be privatised too? PMO suggests NHAI to stop making roads ...">
            <a:extLst>
              <a:ext uri="{FF2B5EF4-FFF2-40B4-BE49-F238E27FC236}">
                <a16:creationId xmlns:a16="http://schemas.microsoft.com/office/drawing/2014/main" id="{2D8279F6-A87F-4C09-A234-25B094B310C5}"/>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181849" y="618186"/>
            <a:ext cx="2933700" cy="11333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94E9BD3-4879-4343-AF3E-9FBB763ADDA7}"/>
              </a:ext>
            </a:extLst>
          </p:cNvPr>
          <p:cNvSpPr>
            <a:spLocks noGrp="1"/>
          </p:cNvSpPr>
          <p:nvPr>
            <p:ph type="title"/>
          </p:nvPr>
        </p:nvSpPr>
        <p:spPr>
          <a:xfrm>
            <a:off x="990600" y="365125"/>
            <a:ext cx="10363200" cy="1680692"/>
          </a:xfrm>
        </p:spPr>
        <p:txBody>
          <a:bodyPr>
            <a:normAutofit fontScale="90000"/>
          </a:bodyPr>
          <a:lstStyle/>
          <a:p>
            <a:r>
              <a:rPr lang="en-US" dirty="0"/>
              <a:t>   </a:t>
            </a:r>
            <a:br>
              <a:rPr lang="en-US" dirty="0"/>
            </a:br>
            <a:br>
              <a:rPr lang="en-US" dirty="0"/>
            </a:br>
            <a:r>
              <a:rPr lang="en-US" dirty="0"/>
              <a:t>         </a:t>
            </a:r>
            <a:br>
              <a:rPr lang="en-US" dirty="0"/>
            </a:br>
            <a:endParaRPr lang="en-IN" dirty="0"/>
          </a:p>
        </p:txBody>
      </p:sp>
    </p:spTree>
    <p:extLst>
      <p:ext uri="{BB962C8B-B14F-4D97-AF65-F5344CB8AC3E}">
        <p14:creationId xmlns:p14="http://schemas.microsoft.com/office/powerpoint/2010/main" val="3430663380"/>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1613-26A5-49E4-A94A-33D7D0AB8813}"/>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fontScale="90000"/>
          </a:bodyPr>
          <a:lstStyle/>
          <a:p>
            <a:br>
              <a:rPr lang="en-US" sz="2800" dirty="0"/>
            </a:br>
            <a:br>
              <a:rPr lang="en-US" sz="2800" dirty="0"/>
            </a:br>
            <a:r>
              <a:rPr lang="en-US" sz="3100" dirty="0">
                <a:solidFill>
                  <a:schemeClr val="accent5">
                    <a:lumMod val="50000"/>
                  </a:schemeClr>
                </a:solidFill>
                <a:latin typeface="+mn-lt"/>
              </a:rPr>
              <a:t>Whistleblower…..Anonymous</a:t>
            </a:r>
            <a:br>
              <a:rPr lang="en-US" sz="3100" dirty="0"/>
            </a:br>
            <a:r>
              <a:rPr lang="en-US" sz="2800" dirty="0"/>
              <a:t>           </a:t>
            </a:r>
            <a:endParaRPr lang="en-IN" sz="2800" dirty="0"/>
          </a:p>
        </p:txBody>
      </p:sp>
      <p:sp>
        <p:nvSpPr>
          <p:cNvPr id="3" name="Content Placeholder 2">
            <a:extLst>
              <a:ext uri="{FF2B5EF4-FFF2-40B4-BE49-F238E27FC236}">
                <a16:creationId xmlns:a16="http://schemas.microsoft.com/office/drawing/2014/main" id="{5F2CA2C3-75FE-475D-8CE6-CE60572E4D6D}"/>
              </a:ext>
            </a:extLst>
          </p:cNvPr>
          <p:cNvSpPr>
            <a:spLocks noGrp="1"/>
          </p:cNvSpPr>
          <p:nvPr>
            <p:ph idx="1"/>
          </p:nvPr>
        </p:nvSpPr>
        <p:spPr>
          <a:xfrm>
            <a:off x="838200" y="2137893"/>
            <a:ext cx="10515600" cy="4039070"/>
          </a:xfrm>
          <a:solidFill>
            <a:schemeClr val="accent6">
              <a:lumMod val="60000"/>
              <a:lumOff val="40000"/>
            </a:schemeClr>
          </a:solidFill>
          <a:effectLst>
            <a:glow rad="101600">
              <a:srgbClr val="FF0000">
                <a:alpha val="60000"/>
              </a:srgbClr>
            </a:glow>
          </a:effectLst>
        </p:spPr>
        <p:txBody>
          <a:bodyPr>
            <a:normAutofit fontScale="92500" lnSpcReduction="20000"/>
          </a:bodyPr>
          <a:lstStyle/>
          <a:p>
            <a:pPr>
              <a:buFont typeface="Wingdings" panose="05000000000000000000" pitchFamily="2" charset="2"/>
              <a:buChar char="v"/>
            </a:pPr>
            <a:endParaRPr lang="en-US" sz="2000" b="1" dirty="0">
              <a:solidFill>
                <a:srgbClr val="FF0000"/>
              </a:solidFill>
            </a:endParaRPr>
          </a:p>
          <a:p>
            <a:pPr>
              <a:buFont typeface="Wingdings" panose="05000000000000000000" pitchFamily="2" charset="2"/>
              <a:buChar char="v"/>
            </a:pPr>
            <a:r>
              <a:rPr lang="en-US" sz="2000" b="1" dirty="0">
                <a:solidFill>
                  <a:srgbClr val="FF0000"/>
                </a:solidFill>
              </a:rPr>
              <a:t>Toshiba Accounting Scandal:</a:t>
            </a:r>
          </a:p>
          <a:p>
            <a:pPr>
              <a:buFont typeface="Wingdings" panose="05000000000000000000" pitchFamily="2" charset="2"/>
              <a:buChar char="v"/>
            </a:pPr>
            <a:r>
              <a:rPr lang="en-US" sz="2000" dirty="0">
                <a:solidFill>
                  <a:schemeClr val="accent5">
                    <a:lumMod val="50000"/>
                  </a:schemeClr>
                </a:solidFill>
              </a:rPr>
              <a:t>Misconduct began in Year 2008.Investigations started in 2015.</a:t>
            </a:r>
          </a:p>
          <a:p>
            <a:pPr>
              <a:buFont typeface="Wingdings" panose="05000000000000000000" pitchFamily="2" charset="2"/>
              <a:buChar char="v"/>
            </a:pPr>
            <a:r>
              <a:rPr lang="en-US" sz="2000" dirty="0">
                <a:solidFill>
                  <a:schemeClr val="accent5">
                    <a:lumMod val="50000"/>
                  </a:schemeClr>
                </a:solidFill>
              </a:rPr>
              <a:t>Investigators found accounting irregularities in order to show a profit and better position to satisfy the shareholders.</a:t>
            </a:r>
          </a:p>
          <a:p>
            <a:pPr>
              <a:buFont typeface="Wingdings" panose="05000000000000000000" pitchFamily="2" charset="2"/>
              <a:buChar char="v"/>
            </a:pPr>
            <a:r>
              <a:rPr lang="en-US" sz="2000" dirty="0">
                <a:solidFill>
                  <a:schemeClr val="accent5">
                    <a:lumMod val="50000"/>
                  </a:schemeClr>
                </a:solidFill>
              </a:rPr>
              <a:t>Vice chairman Tanaka and former president Norio Sasaki  strongly pressurized  Toshiba </a:t>
            </a:r>
          </a:p>
          <a:p>
            <a:pPr>
              <a:buFont typeface="Wingdings" panose="05000000000000000000" pitchFamily="2" charset="2"/>
              <a:buChar char="v"/>
            </a:pPr>
            <a:r>
              <a:rPr lang="en-US" sz="2000" dirty="0">
                <a:solidFill>
                  <a:schemeClr val="accent5">
                    <a:lumMod val="50000"/>
                  </a:schemeClr>
                </a:solidFill>
              </a:rPr>
              <a:t>Divisions in emails and meetings to meet unattainable budgets and targets, thus worsening the accounting improprieties.</a:t>
            </a:r>
          </a:p>
          <a:p>
            <a:pPr>
              <a:buFont typeface="Wingdings" panose="05000000000000000000" pitchFamily="2" charset="2"/>
              <a:buChar char="v"/>
            </a:pPr>
            <a:r>
              <a:rPr lang="en-US" sz="2000" dirty="0">
                <a:solidFill>
                  <a:schemeClr val="accent5">
                    <a:lumMod val="50000"/>
                  </a:schemeClr>
                </a:solidFill>
              </a:rPr>
              <a:t>Independent report said that Toshiba has exaggerated its operating profit by $1.2 Billion, over a six year period.</a:t>
            </a:r>
          </a:p>
          <a:p>
            <a:pPr>
              <a:buFont typeface="Wingdings" panose="05000000000000000000" pitchFamily="2" charset="2"/>
              <a:buChar char="v"/>
            </a:pPr>
            <a:r>
              <a:rPr lang="en-US" sz="2000" dirty="0">
                <a:solidFill>
                  <a:schemeClr val="accent5">
                    <a:lumMod val="50000"/>
                  </a:schemeClr>
                </a:solidFill>
              </a:rPr>
              <a:t>A whistleblower has brought the above accounting malpractices I early 2015</a:t>
            </a:r>
          </a:p>
          <a:p>
            <a:pPr>
              <a:buFont typeface="Wingdings" panose="05000000000000000000" pitchFamily="2" charset="2"/>
              <a:buChar char="v"/>
            </a:pPr>
            <a:endParaRPr lang="en-US" sz="2000" dirty="0">
              <a:solidFill>
                <a:schemeClr val="accent5">
                  <a:lumMod val="50000"/>
                </a:schemeClr>
              </a:solidFill>
            </a:endParaRPr>
          </a:p>
          <a:p>
            <a:pPr marL="0" indent="0">
              <a:buNone/>
            </a:pPr>
            <a:r>
              <a:rPr lang="en-US" sz="2000" dirty="0">
                <a:solidFill>
                  <a:srgbClr val="FF0000"/>
                </a:solidFill>
              </a:rPr>
              <a:t>    </a:t>
            </a:r>
          </a:p>
          <a:p>
            <a:pPr marL="0" indent="0">
              <a:buNone/>
            </a:pPr>
            <a:endParaRPr lang="en-US" sz="2000" dirty="0">
              <a:solidFill>
                <a:srgbClr val="FF0000"/>
              </a:solidFill>
            </a:endParaRPr>
          </a:p>
          <a:p>
            <a:pPr>
              <a:buFont typeface="Wingdings" panose="05000000000000000000" pitchFamily="2" charset="2"/>
              <a:buChar char="v"/>
            </a:pPr>
            <a:endParaRPr lang="en-IN" dirty="0"/>
          </a:p>
        </p:txBody>
      </p:sp>
      <p:pic>
        <p:nvPicPr>
          <p:cNvPr id="6146" name="Picture 2" descr="Toshiba Scandal Highlights Japan's Corporate Flaws | Financial Tribune">
            <a:extLst>
              <a:ext uri="{FF2B5EF4-FFF2-40B4-BE49-F238E27FC236}">
                <a16:creationId xmlns:a16="http://schemas.microsoft.com/office/drawing/2014/main" id="{2B59E636-5373-40A6-957A-F75B3A93C092}"/>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096000" y="515155"/>
            <a:ext cx="3022243" cy="10560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9776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BC7CF-47F6-4266-AF58-921D8D760BEE}"/>
              </a:ext>
            </a:extLst>
          </p:cNvPr>
          <p:cNvSpPr>
            <a:spLocks noGrp="1"/>
          </p:cNvSpPr>
          <p:nvPr>
            <p:ph type="title"/>
          </p:nvPr>
        </p:nvSpPr>
        <p:spPr>
          <a:xfrm>
            <a:off x="838200" y="154546"/>
            <a:ext cx="10515600" cy="1493950"/>
          </a:xfrm>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Cynthia Cooper</a:t>
            </a:r>
            <a:br>
              <a:rPr lang="en-US" sz="2800" dirty="0">
                <a:solidFill>
                  <a:schemeClr val="accent5">
                    <a:lumMod val="50000"/>
                  </a:schemeClr>
                </a:solidFill>
                <a:latin typeface="+mn-lt"/>
              </a:rPr>
            </a:br>
            <a:br>
              <a:rPr lang="en-US" sz="2800" dirty="0">
                <a:solidFill>
                  <a:schemeClr val="accent5">
                    <a:lumMod val="50000"/>
                  </a:schemeClr>
                </a:solidFill>
                <a:latin typeface="+mn-lt"/>
              </a:rPr>
            </a:br>
            <a:r>
              <a:rPr lang="en-US" sz="2800" dirty="0">
                <a:solidFill>
                  <a:schemeClr val="accent5">
                    <a:lumMod val="50000"/>
                  </a:schemeClr>
                </a:solidFill>
                <a:latin typeface="+mn-lt"/>
              </a:rPr>
              <a:t>           Whistleblower of………..</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08BD2B7F-0F86-44B8-BD55-9652FEE3DBF3}"/>
              </a:ext>
            </a:extLst>
          </p:cNvPr>
          <p:cNvSpPr>
            <a:spLocks noGrp="1"/>
          </p:cNvSpPr>
          <p:nvPr>
            <p:ph idx="1"/>
          </p:nvPr>
        </p:nvSpPr>
        <p:spPr>
          <a:xfrm>
            <a:off x="838200" y="1970467"/>
            <a:ext cx="10515600" cy="4206495"/>
          </a:xfrm>
          <a:solidFill>
            <a:schemeClr val="accent6">
              <a:lumMod val="60000"/>
              <a:lumOff val="40000"/>
            </a:schemeClr>
          </a:solidFill>
          <a:effectLst>
            <a:glow rad="101600">
              <a:srgbClr val="FF0000">
                <a:alpha val="60000"/>
              </a:srgbClr>
            </a:glow>
          </a:effectLst>
        </p:spPr>
        <p:txBody>
          <a:bodyPr>
            <a:normAutofit lnSpcReduction="10000"/>
          </a:bodyPr>
          <a:lstStyle/>
          <a:p>
            <a:pPr>
              <a:buFont typeface="Wingdings" panose="05000000000000000000" pitchFamily="2" charset="2"/>
              <a:buChar char="v"/>
            </a:pPr>
            <a:r>
              <a:rPr lang="en-US" sz="2400" b="1" dirty="0">
                <a:solidFill>
                  <a:srgbClr val="FF0000"/>
                </a:solidFill>
              </a:rPr>
              <a:t>WorldCom, Telecommunications: (2002).</a:t>
            </a:r>
          </a:p>
          <a:p>
            <a:pPr>
              <a:buFont typeface="Wingdings" panose="05000000000000000000" pitchFamily="2" charset="2"/>
              <a:buChar char="v"/>
            </a:pPr>
            <a:r>
              <a:rPr lang="en-US" sz="2000" dirty="0">
                <a:solidFill>
                  <a:schemeClr val="accent5">
                    <a:lumMod val="50000"/>
                  </a:schemeClr>
                </a:solidFill>
              </a:rPr>
              <a:t>Biggest accounting scandals &amp; biggest bankruptcies in USA.</a:t>
            </a:r>
          </a:p>
          <a:p>
            <a:pPr>
              <a:buFont typeface="Wingdings" panose="05000000000000000000" pitchFamily="2" charset="2"/>
              <a:buChar char="v"/>
            </a:pPr>
            <a:r>
              <a:rPr lang="en-IN" sz="2000" dirty="0">
                <a:solidFill>
                  <a:schemeClr val="accent5">
                    <a:lumMod val="50000"/>
                  </a:schemeClr>
                </a:solidFill>
              </a:rPr>
              <a:t>Charges includes conspiracy, cheating, forgery, manipulation &amp; fudging</a:t>
            </a:r>
          </a:p>
          <a:p>
            <a:pPr marL="0" indent="0">
              <a:buNone/>
            </a:pPr>
            <a:r>
              <a:rPr lang="en-IN" sz="2000" dirty="0">
                <a:solidFill>
                  <a:schemeClr val="accent5">
                    <a:lumMod val="50000"/>
                  </a:schemeClr>
                </a:solidFill>
              </a:rPr>
              <a:t>     the books of account. A $11 Billion accounting scandal. </a:t>
            </a:r>
          </a:p>
          <a:p>
            <a:pPr marL="0" indent="0">
              <a:buNone/>
            </a:pPr>
            <a:r>
              <a:rPr lang="en-IN" sz="2000" dirty="0">
                <a:solidFill>
                  <a:schemeClr val="accent5">
                    <a:lumMod val="50000"/>
                  </a:schemeClr>
                </a:solidFill>
              </a:rPr>
              <a:t>      Pressure from top on executives to inflate numbers to make the company profits better.</a:t>
            </a:r>
          </a:p>
          <a:p>
            <a:pPr>
              <a:buFont typeface="Wingdings" panose="05000000000000000000" pitchFamily="2" charset="2"/>
              <a:buChar char="v"/>
            </a:pPr>
            <a:r>
              <a:rPr lang="en-IN" sz="2000" dirty="0">
                <a:solidFill>
                  <a:schemeClr val="accent5">
                    <a:lumMod val="50000"/>
                  </a:schemeClr>
                </a:solidFill>
              </a:rPr>
              <a:t>Exposed by  Cynthia Cooper, Vice president of Internal audit department</a:t>
            </a:r>
          </a:p>
          <a:p>
            <a:pPr>
              <a:buFont typeface="Wingdings" panose="05000000000000000000" pitchFamily="2" charset="2"/>
              <a:buChar char="v"/>
            </a:pPr>
            <a:r>
              <a:rPr lang="en-IN" sz="2000" dirty="0">
                <a:solidFill>
                  <a:schemeClr val="accent5">
                    <a:lumMod val="50000"/>
                  </a:schemeClr>
                </a:solidFill>
              </a:rPr>
              <a:t> Inflated Income and cash flows by accounting manipulation to hide its falling profitability.</a:t>
            </a:r>
          </a:p>
          <a:p>
            <a:pPr>
              <a:buFont typeface="Wingdings" panose="05000000000000000000" pitchFamily="2" charset="2"/>
              <a:buChar char="v"/>
            </a:pPr>
            <a:r>
              <a:rPr lang="en-IN" sz="2000" dirty="0">
                <a:solidFill>
                  <a:schemeClr val="accent5">
                    <a:lumMod val="50000"/>
                  </a:schemeClr>
                </a:solidFill>
              </a:rPr>
              <a:t>Introduction of Sarbanes Oxley Act ,with sweeping business regulations.</a:t>
            </a:r>
          </a:p>
          <a:p>
            <a:pPr>
              <a:buFont typeface="Wingdings" panose="05000000000000000000" pitchFamily="2" charset="2"/>
              <a:buChar char="v"/>
            </a:pPr>
            <a:r>
              <a:rPr lang="en-IN" sz="2000" dirty="0">
                <a:solidFill>
                  <a:schemeClr val="accent5">
                    <a:lumMod val="50000"/>
                  </a:schemeClr>
                </a:solidFill>
              </a:rPr>
              <a:t>Former CEO, Bernnie Ebbers-was convicted for 25 years in prison, but was released early and died due to health issues in February 2020.</a:t>
            </a:r>
          </a:p>
          <a:p>
            <a:pPr>
              <a:buFont typeface="Wingdings" panose="05000000000000000000" pitchFamily="2" charset="2"/>
              <a:buChar char="v"/>
            </a:pPr>
            <a:r>
              <a:rPr lang="en-IN" sz="2000" dirty="0">
                <a:solidFill>
                  <a:schemeClr val="accent5">
                    <a:lumMod val="50000"/>
                  </a:schemeClr>
                </a:solidFill>
              </a:rPr>
              <a:t>The Auditors of the company Arthur Anderson(At one time Big Five),also convicted .</a:t>
            </a:r>
          </a:p>
          <a:p>
            <a:pPr>
              <a:buFont typeface="Wingdings" panose="05000000000000000000" pitchFamily="2" charset="2"/>
              <a:buChar char="v"/>
            </a:pPr>
            <a:endParaRPr lang="en-IN" sz="2000" dirty="0">
              <a:solidFill>
                <a:schemeClr val="accent5">
                  <a:lumMod val="50000"/>
                </a:schemeClr>
              </a:solidFill>
            </a:endParaRPr>
          </a:p>
          <a:p>
            <a:pPr>
              <a:buFont typeface="Wingdings" panose="05000000000000000000" pitchFamily="2" charset="2"/>
              <a:buChar char="v"/>
            </a:pPr>
            <a:endParaRPr lang="en-IN" sz="2000" dirty="0">
              <a:solidFill>
                <a:schemeClr val="accent5">
                  <a:lumMod val="50000"/>
                </a:schemeClr>
              </a:solidFill>
            </a:endParaRPr>
          </a:p>
          <a:p>
            <a:pPr>
              <a:buFont typeface="Wingdings" panose="05000000000000000000" pitchFamily="2" charset="2"/>
              <a:buChar char="v"/>
            </a:pPr>
            <a:endParaRPr lang="en-IN" sz="2000" dirty="0">
              <a:solidFill>
                <a:schemeClr val="accent5">
                  <a:lumMod val="50000"/>
                </a:schemeClr>
              </a:solidFill>
            </a:endParaRPr>
          </a:p>
        </p:txBody>
      </p:sp>
      <p:pic>
        <p:nvPicPr>
          <p:cNvPr id="6" name="Picture 4" descr="Former WorldCom CEO Bernie Ebbers dies">
            <a:extLst>
              <a:ext uri="{FF2B5EF4-FFF2-40B4-BE49-F238E27FC236}">
                <a16:creationId xmlns:a16="http://schemas.microsoft.com/office/drawing/2014/main" id="{8AD6A86C-48E9-43D5-8714-B4989BFD71FB}"/>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246254" y="334851"/>
            <a:ext cx="4197573" cy="115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32976"/>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B14A-90DF-40D5-ADF7-0332988CC034}"/>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Sherron Watkins</a:t>
            </a:r>
            <a:br>
              <a:rPr lang="en-US" sz="2800" dirty="0"/>
            </a:br>
            <a:r>
              <a:rPr lang="en-US" sz="2800" dirty="0"/>
              <a:t>              </a:t>
            </a:r>
            <a:r>
              <a:rPr lang="en-US" sz="2800" dirty="0">
                <a:solidFill>
                  <a:schemeClr val="accent5">
                    <a:lumMod val="50000"/>
                  </a:schemeClr>
                </a:solidFill>
                <a:latin typeface="+mn-lt"/>
              </a:rPr>
              <a:t>Whistleblower of</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23BD0886-80CD-4237-893B-3D2A552479AC}"/>
              </a:ext>
            </a:extLst>
          </p:cNvPr>
          <p:cNvSpPr>
            <a:spLocks noGrp="1"/>
          </p:cNvSpPr>
          <p:nvPr>
            <p:ph idx="1"/>
          </p:nvPr>
        </p:nvSpPr>
        <p:spPr>
          <a:xfrm>
            <a:off x="838200" y="2163651"/>
            <a:ext cx="10515600" cy="4013312"/>
          </a:xfrm>
          <a:solidFill>
            <a:schemeClr val="accent6">
              <a:lumMod val="60000"/>
              <a:lumOff val="40000"/>
            </a:schemeClr>
          </a:solidFill>
          <a:effectLst>
            <a:glow rad="101600">
              <a:srgbClr val="FF0000">
                <a:alpha val="60000"/>
              </a:srgbClr>
            </a:glow>
          </a:effectLst>
        </p:spPr>
        <p:txBody>
          <a:bodyPr/>
          <a:lstStyle/>
          <a:p>
            <a:pPr>
              <a:buFont typeface="Wingdings" panose="05000000000000000000" pitchFamily="2" charset="2"/>
              <a:buChar char="v"/>
            </a:pPr>
            <a:r>
              <a:rPr lang="en-US" dirty="0">
                <a:solidFill>
                  <a:srgbClr val="FF0000"/>
                </a:solidFill>
              </a:rPr>
              <a:t> ENRON Scandal</a:t>
            </a:r>
            <a:r>
              <a:rPr lang="en-US" dirty="0">
                <a:solidFill>
                  <a:srgbClr val="FF0000"/>
                </a:solidFill>
                <a:sym typeface="Wingdings" panose="05000000000000000000" pitchFamily="2" charset="2"/>
              </a:rPr>
              <a:t> (2001)</a:t>
            </a:r>
          </a:p>
          <a:p>
            <a:pPr>
              <a:buFont typeface="Wingdings" panose="05000000000000000000" pitchFamily="2" charset="2"/>
              <a:buChar char="v"/>
            </a:pPr>
            <a:r>
              <a:rPr lang="en-US" sz="2000" dirty="0">
                <a:solidFill>
                  <a:schemeClr val="accent5">
                    <a:lumMod val="50000"/>
                  </a:schemeClr>
                </a:solidFill>
                <a:sym typeface="Wingdings" panose="05000000000000000000" pitchFamily="2" charset="2"/>
              </a:rPr>
              <a:t>Seventh largest Corporation in US –involved in corporate corruption &amp; accounting fraud.</a:t>
            </a:r>
          </a:p>
          <a:p>
            <a:pPr>
              <a:buFont typeface="Wingdings" panose="05000000000000000000" pitchFamily="2" charset="2"/>
              <a:buChar char="v"/>
            </a:pPr>
            <a:r>
              <a:rPr lang="en-US" sz="2000" dirty="0">
                <a:solidFill>
                  <a:schemeClr val="accent5">
                    <a:lumMod val="50000"/>
                  </a:schemeClr>
                </a:solidFill>
                <a:sym typeface="Wingdings" panose="05000000000000000000" pitchFamily="2" charset="2"/>
              </a:rPr>
              <a:t>ENRON shareholders lost $ 74 Billion, employees lost their jobs and pension benefits.</a:t>
            </a:r>
          </a:p>
          <a:p>
            <a:pPr>
              <a:buFont typeface="Wingdings" panose="05000000000000000000" pitchFamily="2" charset="2"/>
              <a:buChar char="v"/>
            </a:pPr>
            <a:r>
              <a:rPr lang="en-US" sz="2000" dirty="0">
                <a:solidFill>
                  <a:schemeClr val="accent5">
                    <a:lumMod val="50000"/>
                  </a:schemeClr>
                </a:solidFill>
              </a:rPr>
              <a:t>ENRON’s profits and assets were inflated to show a better picture</a:t>
            </a:r>
          </a:p>
          <a:p>
            <a:pPr>
              <a:buFont typeface="Wingdings" panose="05000000000000000000" pitchFamily="2" charset="2"/>
              <a:buChar char="v"/>
            </a:pPr>
            <a:r>
              <a:rPr lang="en-US" sz="2000" dirty="0">
                <a:solidFill>
                  <a:schemeClr val="accent5">
                    <a:lumMod val="50000"/>
                  </a:schemeClr>
                </a:solidFill>
              </a:rPr>
              <a:t>Losses occurred were of about $586 Million.</a:t>
            </a:r>
          </a:p>
          <a:p>
            <a:pPr>
              <a:buFont typeface="Wingdings" panose="05000000000000000000" pitchFamily="2" charset="2"/>
              <a:buChar char="v"/>
            </a:pPr>
            <a:r>
              <a:rPr lang="en-US" sz="2000" dirty="0">
                <a:solidFill>
                  <a:schemeClr val="accent5">
                    <a:lumMod val="50000"/>
                  </a:schemeClr>
                </a:solidFill>
              </a:rPr>
              <a:t>Questionable accounting practices with company Bankers.</a:t>
            </a:r>
          </a:p>
          <a:p>
            <a:pPr>
              <a:buFont typeface="Wingdings" panose="05000000000000000000" pitchFamily="2" charset="2"/>
              <a:buChar char="v"/>
            </a:pPr>
            <a:r>
              <a:rPr lang="en-US" sz="2000" dirty="0">
                <a:solidFill>
                  <a:schemeClr val="accent5">
                    <a:lumMod val="50000"/>
                  </a:schemeClr>
                </a:solidFill>
              </a:rPr>
              <a:t>Jeffry Skilling CEO, was convicted for 24 years, but was released in 2019.</a:t>
            </a:r>
          </a:p>
          <a:p>
            <a:pPr>
              <a:buFont typeface="Wingdings" panose="05000000000000000000" pitchFamily="2" charset="2"/>
              <a:buChar char="v"/>
            </a:pPr>
            <a:r>
              <a:rPr lang="en-US" sz="2000" dirty="0">
                <a:solidFill>
                  <a:schemeClr val="accent5">
                    <a:lumMod val="50000"/>
                  </a:schemeClr>
                </a:solidFill>
              </a:rPr>
              <a:t>The lid on  ENRON over disastrous accounting tricks was blown off by Sherron Watkins, Vice-president corporate development in ENRON.</a:t>
            </a:r>
          </a:p>
          <a:p>
            <a:pPr marL="0" indent="0">
              <a:buNone/>
            </a:pPr>
            <a:endParaRPr lang="en-IN" dirty="0">
              <a:solidFill>
                <a:srgbClr val="FF0000"/>
              </a:solidFill>
            </a:endParaRPr>
          </a:p>
          <a:p>
            <a:pPr marL="0" indent="0">
              <a:buNone/>
            </a:pPr>
            <a:endParaRPr lang="en-IN" dirty="0">
              <a:solidFill>
                <a:srgbClr val="FF0000"/>
              </a:solidFill>
            </a:endParaRPr>
          </a:p>
        </p:txBody>
      </p:sp>
      <p:pic>
        <p:nvPicPr>
          <p:cNvPr id="5" name="Picture 2" descr="Enron's Legacies, a Decade and a Half Later | The D&amp;O Diary">
            <a:extLst>
              <a:ext uri="{FF2B5EF4-FFF2-40B4-BE49-F238E27FC236}">
                <a16:creationId xmlns:a16="http://schemas.microsoft.com/office/drawing/2014/main" id="{48F4746E-6E27-4814-827B-AF4C28A7D7D3}"/>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602310" y="453521"/>
            <a:ext cx="4043966" cy="114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068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A13B-3C40-41FA-88A2-AC997773751E}"/>
              </a:ext>
            </a:extLst>
          </p:cNvPr>
          <p:cNvSpPr>
            <a:spLocks noGrp="1"/>
          </p:cNvSpPr>
          <p:nvPr>
            <p:ph type="title"/>
          </p:nvPr>
        </p:nvSpPr>
        <p:spPr>
          <a:xfrm>
            <a:off x="838200" y="101963"/>
            <a:ext cx="10515600" cy="2010171"/>
          </a:xfrm>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Conclusion……..</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8BDB4695-C981-4118-92C8-ED3FA26293A7}"/>
              </a:ext>
            </a:extLst>
          </p:cNvPr>
          <p:cNvSpPr>
            <a:spLocks noGrp="1"/>
          </p:cNvSpPr>
          <p:nvPr>
            <p:ph idx="1"/>
          </p:nvPr>
        </p:nvSpPr>
        <p:spPr>
          <a:xfrm>
            <a:off x="838200" y="3000777"/>
            <a:ext cx="10515600" cy="3176186"/>
          </a:xfrm>
          <a:solidFill>
            <a:schemeClr val="accent6">
              <a:lumMod val="60000"/>
              <a:lumOff val="40000"/>
            </a:schemeClr>
          </a:solidFill>
          <a:effectLst>
            <a:glow rad="101600">
              <a:srgbClr val="FF0000">
                <a:alpha val="60000"/>
              </a:srgbClr>
            </a:glow>
          </a:effectLst>
        </p:spPr>
        <p:txBody>
          <a:bodyPr>
            <a:normAutofit lnSpcReduction="10000"/>
          </a:bodyPr>
          <a:lstStyle/>
          <a:p>
            <a:pPr algn="l" fontAlgn="base"/>
            <a:endParaRPr lang="en-US" sz="2000" b="1" i="0" dirty="0">
              <a:solidFill>
                <a:srgbClr val="282828"/>
              </a:solidFill>
              <a:effectLst/>
              <a:latin typeface="Calibri" panose="020F0502020204030204" pitchFamily="34" charset="0"/>
              <a:cs typeface="Calibri" panose="020F0502020204030204" pitchFamily="34" charset="0"/>
            </a:endParaRPr>
          </a:p>
          <a:p>
            <a:pPr algn="l" fontAlgn="base">
              <a:buFont typeface="Wingdings" panose="05000000000000000000" pitchFamily="2" charset="2"/>
              <a:buChar char="v"/>
            </a:pPr>
            <a:r>
              <a:rPr lang="en-US" sz="2000" dirty="0">
                <a:solidFill>
                  <a:schemeClr val="accent5">
                    <a:lumMod val="50000"/>
                  </a:schemeClr>
                </a:solidFill>
                <a:latin typeface="Calibri" panose="020F0502020204030204" pitchFamily="34" charset="0"/>
                <a:cs typeface="Calibri" panose="020F0502020204030204" pitchFamily="34" charset="0"/>
              </a:rPr>
              <a:t>In India too Whistleblower complaints are on the rise, but still no strong policy is framed by the Governing authorities.</a:t>
            </a:r>
          </a:p>
          <a:p>
            <a:pPr algn="l" fontAlgn="base">
              <a:buFont typeface="Wingdings" panose="05000000000000000000" pitchFamily="2" charset="2"/>
              <a:buChar char="v"/>
            </a:pPr>
            <a:r>
              <a:rPr lang="en-US" sz="2000" dirty="0">
                <a:solidFill>
                  <a:schemeClr val="accent5">
                    <a:lumMod val="50000"/>
                  </a:schemeClr>
                </a:solidFill>
                <a:latin typeface="Calibri" panose="020F0502020204030204" pitchFamily="34" charset="0"/>
                <a:cs typeface="Calibri" panose="020F0502020204030204" pitchFamily="34" charset="0"/>
              </a:rPr>
              <a:t>About 3,500 complaints were received by a majority of the fifty companies listed on the NSE, in 2018.</a:t>
            </a:r>
          </a:p>
          <a:p>
            <a:pPr algn="l" fontAlgn="base">
              <a:buFont typeface="Wingdings" panose="05000000000000000000" pitchFamily="2" charset="2"/>
              <a:buChar char="v"/>
            </a:pPr>
            <a:r>
              <a:rPr lang="en-US" sz="2000" dirty="0">
                <a:solidFill>
                  <a:schemeClr val="accent5">
                    <a:lumMod val="50000"/>
                  </a:schemeClr>
                </a:solidFill>
                <a:latin typeface="Calibri" panose="020F0502020204030204" pitchFamily="34" charset="0"/>
                <a:cs typeface="Calibri" panose="020F0502020204030204" pitchFamily="34" charset="0"/>
              </a:rPr>
              <a:t>These whistleblower complaint include about corruption, allegations of improper conduct at workplace etc.</a:t>
            </a:r>
          </a:p>
          <a:p>
            <a:pPr algn="l" fontAlgn="base">
              <a:buFont typeface="Wingdings" panose="05000000000000000000" pitchFamily="2" charset="2"/>
              <a:buChar char="v"/>
            </a:pPr>
            <a:r>
              <a:rPr lang="en-US" sz="2000" dirty="0">
                <a:solidFill>
                  <a:schemeClr val="accent5">
                    <a:lumMod val="50000"/>
                  </a:schemeClr>
                </a:solidFill>
                <a:latin typeface="Calibri" panose="020F0502020204030204" pitchFamily="34" charset="0"/>
                <a:cs typeface="Calibri" panose="020F0502020204030204" pitchFamily="34" charset="0"/>
              </a:rPr>
              <a:t>So Still a logway to go for putting place strong and effective policy giving full confidentiality and protection to the whistleblowers with incentive for such good acts to bring to books erring company managements.</a:t>
            </a:r>
          </a:p>
          <a:p>
            <a:pPr algn="l" fontAlgn="base"/>
            <a:endParaRPr lang="en-US" sz="2000" b="1" i="0" dirty="0">
              <a:solidFill>
                <a:srgbClr val="282828"/>
              </a:solidFill>
              <a:effectLst/>
              <a:latin typeface="Calibri" panose="020F0502020204030204" pitchFamily="34" charset="0"/>
              <a:cs typeface="Calibri" panose="020F0502020204030204" pitchFamily="34" charset="0"/>
            </a:endParaRPr>
          </a:p>
          <a:p>
            <a:pPr algn="l" fontAlgn="base"/>
            <a:endParaRPr lang="en-US" sz="2000" b="1" dirty="0">
              <a:solidFill>
                <a:srgbClr val="282828"/>
              </a:solidFill>
              <a:latin typeface="Calibri" panose="020F0502020204030204" pitchFamily="34" charset="0"/>
              <a:cs typeface="Calibri" panose="020F0502020204030204" pitchFamily="34" charset="0"/>
            </a:endParaRPr>
          </a:p>
          <a:p>
            <a:pPr marL="0" indent="0">
              <a:buNone/>
            </a:pPr>
            <a:endParaRPr lang="en-IN" dirty="0"/>
          </a:p>
        </p:txBody>
      </p:sp>
      <p:pic>
        <p:nvPicPr>
          <p:cNvPr id="6" name="Picture 2" descr="The lack of protection for whistleblowers in Croatia / Croatia ...">
            <a:extLst>
              <a:ext uri="{FF2B5EF4-FFF2-40B4-BE49-F238E27FC236}">
                <a16:creationId xmlns:a16="http://schemas.microsoft.com/office/drawing/2014/main" id="{E5E3FD6C-2502-41BA-87CC-2E8E684B3FE4}"/>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7336" y="399245"/>
            <a:ext cx="5160203" cy="154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4607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1522A0-496A-43EF-9B55-FB7AAF24EB60}"/>
              </a:ext>
            </a:extLst>
          </p:cNvPr>
          <p:cNvSpPr>
            <a:spLocks noGrp="1"/>
          </p:cNvSpPr>
          <p:nvPr>
            <p:ph type="title"/>
          </p:nvPr>
        </p:nvSpPr>
        <p:spPr>
          <a:xfrm>
            <a:off x="838200" y="365125"/>
            <a:ext cx="10515600" cy="1325563"/>
          </a:xfrm>
          <a:solidFill>
            <a:schemeClr val="accent6">
              <a:lumMod val="60000"/>
              <a:lumOff val="40000"/>
            </a:schemeClr>
          </a:solidFill>
          <a:effectLst>
            <a:glow rad="228600">
              <a:srgbClr val="FF0000">
                <a:alpha val="40000"/>
              </a:srgbClr>
            </a:glow>
            <a:softEdge rad="12700"/>
          </a:effectLst>
          <a:scene3d>
            <a:camera prst="perspectiveRelaxedModerately"/>
            <a:lightRig rig="threePt" dir="t"/>
          </a:scene3d>
        </p:spPr>
        <p:txBody>
          <a:bodyPr>
            <a:normAutofit fontScale="90000"/>
          </a:bodyPr>
          <a:lstStyle/>
          <a:p>
            <a:r>
              <a:rPr lang="en-US" dirty="0"/>
              <a:t>                          </a:t>
            </a:r>
            <a:r>
              <a:rPr lang="en-US" sz="3600" b="1" dirty="0">
                <a:solidFill>
                  <a:schemeClr val="accent1">
                    <a:lumMod val="50000"/>
                  </a:schemeClr>
                </a:solidFill>
                <a:latin typeface="Lucida Calligraphy" panose="03010101010101010101" pitchFamily="66" charset="0"/>
              </a:rPr>
              <a:t>End of Lesson Three    </a:t>
            </a:r>
            <a:br>
              <a:rPr lang="en-US" sz="3600" b="1" dirty="0">
                <a:solidFill>
                  <a:schemeClr val="accent1">
                    <a:lumMod val="50000"/>
                  </a:schemeClr>
                </a:solidFill>
                <a:latin typeface="Lucida Calligraphy" panose="03010101010101010101" pitchFamily="66" charset="0"/>
              </a:rPr>
            </a:br>
            <a:r>
              <a:rPr lang="en-US" sz="3600" b="1" dirty="0">
                <a:solidFill>
                  <a:schemeClr val="accent1">
                    <a:lumMod val="50000"/>
                  </a:schemeClr>
                </a:solidFill>
                <a:latin typeface="Lucida Calligraphy" panose="03010101010101010101" pitchFamily="66" charset="0"/>
              </a:rPr>
              <a:t>Whistleblowers…..of accounting irregularities          </a:t>
            </a:r>
            <a:endParaRPr lang="en-IN" sz="3600" b="1" dirty="0">
              <a:solidFill>
                <a:schemeClr val="accent1">
                  <a:lumMod val="50000"/>
                </a:schemeClr>
              </a:solidFill>
              <a:latin typeface="Lucida Calligraphy" panose="03010101010101010101" pitchFamily="66" charset="0"/>
            </a:endParaRPr>
          </a:p>
        </p:txBody>
      </p:sp>
      <p:pic>
        <p:nvPicPr>
          <p:cNvPr id="5" name="Picture 2" descr="Thank You Stock Photos, Pictures &amp; Royalty-Free Images">
            <a:extLst>
              <a:ext uri="{FF2B5EF4-FFF2-40B4-BE49-F238E27FC236}">
                <a16:creationId xmlns:a16="http://schemas.microsoft.com/office/drawing/2014/main" id="{4963CBE9-0E8E-42B2-8074-A022C78BD37D}"/>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343955" y="2318196"/>
            <a:ext cx="8075053" cy="2807595"/>
          </a:xfrm>
          <a:prstGeom prst="ellipse">
            <a:avLst/>
          </a:prstGeom>
          <a:solidFill>
            <a:schemeClr val="accent6">
              <a:lumMod val="40000"/>
              <a:lumOff val="60000"/>
            </a:schemeClr>
          </a:solidFill>
          <a:ln>
            <a:noFill/>
          </a:ln>
          <a:effectLst>
            <a:softEdge rad="112500"/>
          </a:effectLst>
          <a:scene3d>
            <a:camera prst="isometricOffAxis2Left"/>
            <a:lightRig rig="threePt" dir="t"/>
          </a:scene3d>
        </p:spPr>
      </p:pic>
    </p:spTree>
    <p:extLst>
      <p:ext uri="{BB962C8B-B14F-4D97-AF65-F5344CB8AC3E}">
        <p14:creationId xmlns:p14="http://schemas.microsoft.com/office/powerpoint/2010/main" val="319295437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0E7BC6-D4DE-40E7-B231-4CDEAB0F5727}"/>
              </a:ext>
            </a:extLst>
          </p:cNvPr>
          <p:cNvSpPr>
            <a:spLocks noGrp="1"/>
          </p:cNvSpPr>
          <p:nvPr>
            <p:ph type="title"/>
          </p:nvPr>
        </p:nvSpPr>
        <p:spPr>
          <a:xfrm>
            <a:off x="953036" y="218942"/>
            <a:ext cx="10238704" cy="1486871"/>
          </a:xfrm>
          <a:solidFill>
            <a:schemeClr val="accent6">
              <a:lumMod val="60000"/>
              <a:lumOff val="40000"/>
            </a:schemeClr>
          </a:solidFill>
          <a:effectLst>
            <a:glow rad="228600">
              <a:srgbClr val="FF0000">
                <a:alpha val="40000"/>
              </a:srgbClr>
            </a:glow>
          </a:effectLst>
        </p:spPr>
        <p:txBody>
          <a:bodyPr>
            <a:normAutofit/>
          </a:bodyPr>
          <a:lstStyle/>
          <a:p>
            <a:r>
              <a:rPr lang="en-US" dirty="0"/>
              <a:t>  </a:t>
            </a:r>
            <a:r>
              <a:rPr lang="en-US" dirty="0">
                <a:solidFill>
                  <a:schemeClr val="accent5">
                    <a:lumMod val="50000"/>
                  </a:schemeClr>
                </a:solidFill>
              </a:rPr>
              <a:t> </a:t>
            </a:r>
            <a:r>
              <a:rPr lang="en-US" sz="3200" dirty="0">
                <a:solidFill>
                  <a:schemeClr val="accent5">
                    <a:lumMod val="50000"/>
                  </a:schemeClr>
                </a:solidFill>
                <a:latin typeface="+mn-lt"/>
              </a:rPr>
              <a:t>Whistle blowers –Lesson Three</a:t>
            </a:r>
            <a:br>
              <a:rPr lang="en-US" sz="3200" dirty="0">
                <a:solidFill>
                  <a:schemeClr val="accent5">
                    <a:lumMod val="50000"/>
                  </a:schemeClr>
                </a:solidFill>
                <a:latin typeface="+mn-lt"/>
              </a:rPr>
            </a:br>
            <a:r>
              <a:rPr lang="en-US" sz="3200" dirty="0">
                <a:solidFill>
                  <a:schemeClr val="accent5">
                    <a:lumMod val="50000"/>
                  </a:schemeClr>
                </a:solidFill>
                <a:latin typeface="+mn-lt"/>
              </a:rPr>
              <a:t>     </a:t>
            </a:r>
            <a:r>
              <a:rPr lang="en-US" sz="2000" b="1" dirty="0">
                <a:solidFill>
                  <a:schemeClr val="accent5">
                    <a:lumMod val="50000"/>
                  </a:schemeClr>
                </a:solidFill>
                <a:latin typeface="+mn-lt"/>
              </a:rPr>
              <a:t>Whistle blowers are the Eyes &amp; Ears of the public</a:t>
            </a:r>
            <a:endParaRPr lang="en-IN" sz="2000" b="1" dirty="0">
              <a:solidFill>
                <a:schemeClr val="accent5">
                  <a:lumMod val="50000"/>
                </a:schemeClr>
              </a:solidFill>
              <a:latin typeface="+mn-lt"/>
            </a:endParaRPr>
          </a:p>
        </p:txBody>
      </p:sp>
      <p:sp>
        <p:nvSpPr>
          <p:cNvPr id="5" name="Content Placeholder 4">
            <a:extLst>
              <a:ext uri="{FF2B5EF4-FFF2-40B4-BE49-F238E27FC236}">
                <a16:creationId xmlns:a16="http://schemas.microsoft.com/office/drawing/2014/main" id="{8EEC6EF1-14A4-4C2F-8A81-1D63D74B64D3}"/>
              </a:ext>
            </a:extLst>
          </p:cNvPr>
          <p:cNvSpPr>
            <a:spLocks noGrp="1"/>
          </p:cNvSpPr>
          <p:nvPr>
            <p:ph idx="1"/>
          </p:nvPr>
        </p:nvSpPr>
        <p:spPr>
          <a:xfrm>
            <a:off x="838200" y="2176529"/>
            <a:ext cx="10515600" cy="4462528"/>
          </a:xfrm>
          <a:solidFill>
            <a:schemeClr val="accent6">
              <a:lumMod val="60000"/>
              <a:lumOff val="40000"/>
            </a:schemeClr>
          </a:solidFill>
          <a:effectLst>
            <a:glow rad="101600">
              <a:srgbClr val="FF0000">
                <a:alpha val="60000"/>
              </a:srgbClr>
            </a:glow>
          </a:effectLst>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Ø"/>
            </a:pPr>
            <a:r>
              <a:rPr lang="en-IN" dirty="0">
                <a:solidFill>
                  <a:schemeClr val="accent5">
                    <a:lumMod val="50000"/>
                  </a:schemeClr>
                </a:solidFill>
              </a:rPr>
              <a:t>Lesson One:           Frauds in an overall perspective.</a:t>
            </a:r>
          </a:p>
          <a:p>
            <a:pPr>
              <a:buFont typeface="Wingdings" panose="05000000000000000000" pitchFamily="2" charset="2"/>
              <a:buChar char="Ø"/>
            </a:pPr>
            <a:r>
              <a:rPr lang="en-IN" dirty="0">
                <a:solidFill>
                  <a:schemeClr val="accent5">
                    <a:lumMod val="50000"/>
                  </a:schemeClr>
                </a:solidFill>
              </a:rPr>
              <a:t>Lesson Two:           The concept of Frauds In Financial statements.</a:t>
            </a:r>
          </a:p>
        </p:txBody>
      </p:sp>
      <p:pic>
        <p:nvPicPr>
          <p:cNvPr id="12" name="Picture 4" descr="What is the Purpose of Whistle blowing? | Whistleblowing">
            <a:extLst>
              <a:ext uri="{FF2B5EF4-FFF2-40B4-BE49-F238E27FC236}">
                <a16:creationId xmlns:a16="http://schemas.microsoft.com/office/drawing/2014/main" id="{A9B472C5-95C3-4F07-9864-A269258286E2}"/>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7310" y="218942"/>
            <a:ext cx="2619375" cy="14868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What to Know About State and Federal Whistleblower Protection Laws ...">
            <a:extLst>
              <a:ext uri="{FF2B5EF4-FFF2-40B4-BE49-F238E27FC236}">
                <a16:creationId xmlns:a16="http://schemas.microsoft.com/office/drawing/2014/main" id="{AC0F6537-4EBD-4B78-8AEB-9D87B91F03FB}"/>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25014" y="2356834"/>
            <a:ext cx="7173532" cy="273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518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469C-CA20-486E-A0DF-1CDEF20ABAC0}"/>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3200" dirty="0">
                <a:latin typeface="+mn-lt"/>
              </a:rPr>
              <a:t>                     </a:t>
            </a:r>
            <a:r>
              <a:rPr lang="en-US" sz="3200" dirty="0">
                <a:solidFill>
                  <a:schemeClr val="accent5">
                    <a:lumMod val="50000"/>
                  </a:schemeClr>
                </a:solidFill>
                <a:latin typeface="+mn-lt"/>
              </a:rPr>
              <a:t>Frauds-Recollecting the Meaning</a:t>
            </a:r>
            <a:endParaRPr lang="en-IN" sz="32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7BC1C2E1-4830-4F25-BB03-D848198688CB}"/>
              </a:ext>
            </a:extLst>
          </p:cNvPr>
          <p:cNvSpPr>
            <a:spLocks noGrp="1"/>
          </p:cNvSpPr>
          <p:nvPr>
            <p:ph idx="1"/>
          </p:nvPr>
        </p:nvSpPr>
        <p:spPr>
          <a:xfrm>
            <a:off x="838200" y="3000778"/>
            <a:ext cx="10515600" cy="2382592"/>
          </a:xfrm>
          <a:solidFill>
            <a:schemeClr val="accent6">
              <a:lumMod val="60000"/>
              <a:lumOff val="40000"/>
            </a:schemeClr>
          </a:solidFill>
          <a:effectLst>
            <a:glow rad="101600">
              <a:srgbClr val="FF0000">
                <a:alpha val="60000"/>
              </a:srgbClr>
            </a:glow>
          </a:effectLst>
        </p:spPr>
        <p:txBody>
          <a:bodyPr>
            <a:normAutofit/>
          </a:bodyPr>
          <a:lstStyle/>
          <a:p>
            <a:r>
              <a:rPr lang="en-US" sz="2000" dirty="0">
                <a:solidFill>
                  <a:schemeClr val="accent5">
                    <a:lumMod val="50000"/>
                  </a:schemeClr>
                </a:solidFill>
              </a:rPr>
              <a:t>All Corporates, Government entities ,and all Organizations profit or non profit NGOs are susceptible to frauds and misappropriation of the various assets of the organization-(discussed in lesson two).</a:t>
            </a:r>
          </a:p>
          <a:p>
            <a:r>
              <a:rPr lang="en-US" sz="2000" dirty="0">
                <a:solidFill>
                  <a:schemeClr val="accent5">
                    <a:lumMod val="50000"/>
                  </a:schemeClr>
                </a:solidFill>
              </a:rPr>
              <a:t>Frauds occur across the world and in all spheres, whether Companies, Banks, Public institutions etc. </a:t>
            </a:r>
          </a:p>
          <a:p>
            <a:r>
              <a:rPr lang="en-US" sz="2000" dirty="0">
                <a:solidFill>
                  <a:schemeClr val="accent5">
                    <a:lumMod val="50000"/>
                  </a:schemeClr>
                </a:solidFill>
              </a:rPr>
              <a:t>Any one from within the organization or outside the organization can commit a fraud .</a:t>
            </a:r>
          </a:p>
          <a:p>
            <a:endParaRPr lang="en-IN" sz="2000" dirty="0">
              <a:solidFill>
                <a:schemeClr val="accent5">
                  <a:lumMod val="50000"/>
                </a:schemeClr>
              </a:solidFill>
            </a:endParaRPr>
          </a:p>
        </p:txBody>
      </p:sp>
    </p:spTree>
    <p:extLst>
      <p:ext uri="{BB962C8B-B14F-4D97-AF65-F5344CB8AC3E}">
        <p14:creationId xmlns:p14="http://schemas.microsoft.com/office/powerpoint/2010/main" val="9920383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7224-95BE-4AA1-97C1-7C02CDBA0B80}"/>
              </a:ext>
            </a:extLst>
          </p:cNvPr>
          <p:cNvSpPr>
            <a:spLocks noGrp="1"/>
          </p:cNvSpPr>
          <p:nvPr>
            <p:ph type="title"/>
          </p:nvPr>
        </p:nvSpPr>
        <p:spPr>
          <a:xfrm>
            <a:off x="838200" y="506793"/>
            <a:ext cx="10515600" cy="1325563"/>
          </a:xfrm>
          <a:solidFill>
            <a:schemeClr val="accent6">
              <a:lumMod val="60000"/>
              <a:lumOff val="40000"/>
            </a:schemeClr>
          </a:solidFill>
          <a:effectLst>
            <a:glow rad="101600">
              <a:srgbClr val="FF0000">
                <a:alpha val="60000"/>
              </a:srgbClr>
            </a:glow>
          </a:effectLst>
        </p:spPr>
        <p:txBody>
          <a:bodyPr/>
          <a:lstStyle/>
          <a:p>
            <a:r>
              <a:rPr lang="en-US" sz="4400" dirty="0">
                <a:solidFill>
                  <a:schemeClr val="accent5">
                    <a:lumMod val="50000"/>
                  </a:schemeClr>
                </a:solidFill>
                <a:latin typeface="+mn-lt"/>
              </a:rPr>
              <a:t>      </a:t>
            </a:r>
            <a:r>
              <a:rPr lang="en-US" sz="3200" dirty="0">
                <a:solidFill>
                  <a:schemeClr val="accent5">
                    <a:lumMod val="50000"/>
                  </a:schemeClr>
                </a:solidFill>
                <a:latin typeface="+mn-lt"/>
              </a:rPr>
              <a:t>Frauds &amp; role of  Whistle blowers</a:t>
            </a:r>
            <a:r>
              <a:rPr lang="en-US" sz="3200" dirty="0">
                <a:solidFill>
                  <a:schemeClr val="accent5">
                    <a:lumMod val="50000"/>
                  </a:schemeClr>
                </a:solidFill>
                <a:latin typeface="+mn-lt"/>
                <a:sym typeface="Wingdings" panose="05000000000000000000" pitchFamily="2" charset="2"/>
              </a:rPr>
              <a:t>- </a:t>
            </a:r>
            <a:endParaRPr lang="en-IN" sz="3200" dirty="0">
              <a:latin typeface="+mn-lt"/>
            </a:endParaRPr>
          </a:p>
        </p:txBody>
      </p:sp>
      <p:sp>
        <p:nvSpPr>
          <p:cNvPr id="3" name="Content Placeholder 2">
            <a:extLst>
              <a:ext uri="{FF2B5EF4-FFF2-40B4-BE49-F238E27FC236}">
                <a16:creationId xmlns:a16="http://schemas.microsoft.com/office/drawing/2014/main" id="{AB4F3E23-32A4-4184-8B2A-405880C902B1}"/>
              </a:ext>
            </a:extLst>
          </p:cNvPr>
          <p:cNvSpPr>
            <a:spLocks noGrp="1"/>
          </p:cNvSpPr>
          <p:nvPr>
            <p:ph idx="1"/>
          </p:nvPr>
        </p:nvSpPr>
        <p:spPr>
          <a:xfrm>
            <a:off x="838200" y="2292439"/>
            <a:ext cx="10515600" cy="3400023"/>
          </a:xfrm>
          <a:solidFill>
            <a:schemeClr val="accent6">
              <a:lumMod val="60000"/>
              <a:lumOff val="40000"/>
            </a:schemeClr>
          </a:solidFill>
          <a:effectLst>
            <a:glow rad="101600">
              <a:srgbClr val="FF0000">
                <a:alpha val="60000"/>
              </a:srgbClr>
            </a:glow>
          </a:effectLst>
        </p:spPr>
        <p:txBody>
          <a:bodyPr/>
          <a:lstStyle/>
          <a:p>
            <a:pPr marL="0" indent="0">
              <a:buNone/>
            </a:pPr>
            <a:r>
              <a:rPr lang="en-US" sz="2400" u="sng" dirty="0">
                <a:solidFill>
                  <a:schemeClr val="accent5">
                    <a:lumMod val="50000"/>
                  </a:schemeClr>
                </a:solidFill>
              </a:rPr>
              <a:t>There are several methods of Detection of frauds . Whistle blowers are one of the means by which frauds are exposed &amp; detected.</a:t>
            </a:r>
          </a:p>
          <a:p>
            <a:pPr>
              <a:buFont typeface="Wingdings" panose="05000000000000000000" pitchFamily="2" charset="2"/>
              <a:buChar char="v"/>
            </a:pPr>
            <a:r>
              <a:rPr lang="en-US" sz="2000" dirty="0">
                <a:solidFill>
                  <a:schemeClr val="accent5">
                    <a:lumMod val="50000"/>
                  </a:schemeClr>
                </a:solidFill>
              </a:rPr>
              <a:t>Whistleblowing through hot lines  and web based online systems.</a:t>
            </a:r>
          </a:p>
          <a:p>
            <a:pPr>
              <a:buFont typeface="Wingdings" panose="05000000000000000000" pitchFamily="2" charset="2"/>
              <a:buChar char="v"/>
            </a:pPr>
            <a:r>
              <a:rPr lang="en-US" sz="2000" dirty="0">
                <a:solidFill>
                  <a:schemeClr val="accent5">
                    <a:lumMod val="50000"/>
                  </a:schemeClr>
                </a:solidFill>
              </a:rPr>
              <a:t>The whistle blower could be any one of the following:</a:t>
            </a:r>
          </a:p>
          <a:p>
            <a:pPr>
              <a:buFont typeface="Wingdings" panose="05000000000000000000" pitchFamily="2" charset="2"/>
              <a:buChar char="Ø"/>
            </a:pPr>
            <a:r>
              <a:rPr lang="en-US" sz="2000" dirty="0">
                <a:solidFill>
                  <a:schemeClr val="accent5">
                    <a:lumMod val="50000"/>
                  </a:schemeClr>
                </a:solidFill>
              </a:rPr>
              <a:t>i. Employee of the company</a:t>
            </a:r>
          </a:p>
          <a:p>
            <a:pPr>
              <a:buFont typeface="Wingdings" panose="05000000000000000000" pitchFamily="2" charset="2"/>
              <a:buChar char="Ø"/>
            </a:pPr>
            <a:r>
              <a:rPr lang="en-US" sz="2000" dirty="0">
                <a:solidFill>
                  <a:schemeClr val="accent5">
                    <a:lumMod val="50000"/>
                  </a:schemeClr>
                </a:solidFill>
              </a:rPr>
              <a:t>ii. Ex-Employee</a:t>
            </a:r>
          </a:p>
          <a:p>
            <a:pPr>
              <a:buFont typeface="Wingdings" panose="05000000000000000000" pitchFamily="2" charset="2"/>
              <a:buChar char="Ø"/>
            </a:pPr>
            <a:r>
              <a:rPr lang="en-US" sz="2000" dirty="0">
                <a:solidFill>
                  <a:schemeClr val="accent5">
                    <a:lumMod val="50000"/>
                  </a:schemeClr>
                </a:solidFill>
              </a:rPr>
              <a:t>iii. A third party-like vendor, customer</a:t>
            </a:r>
          </a:p>
          <a:p>
            <a:pPr>
              <a:buFont typeface="Wingdings" panose="05000000000000000000" pitchFamily="2" charset="2"/>
              <a:buChar char="Ø"/>
            </a:pPr>
            <a:r>
              <a:rPr lang="en-US" sz="2000" dirty="0">
                <a:solidFill>
                  <a:schemeClr val="accent5">
                    <a:lumMod val="50000"/>
                  </a:schemeClr>
                </a:solidFill>
              </a:rPr>
              <a:t>iv. A statutory authority on observing any suspicious activity-SEBI</a:t>
            </a:r>
          </a:p>
          <a:p>
            <a:endParaRPr lang="en-IN" dirty="0"/>
          </a:p>
        </p:txBody>
      </p:sp>
      <p:pic>
        <p:nvPicPr>
          <p:cNvPr id="6" name="Picture 2">
            <a:extLst>
              <a:ext uri="{FF2B5EF4-FFF2-40B4-BE49-F238E27FC236}">
                <a16:creationId xmlns:a16="http://schemas.microsoft.com/office/drawing/2014/main" id="{14DCF82B-F7A1-4CF9-867B-ABF2EE128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195" y="711088"/>
            <a:ext cx="2114550" cy="9088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1524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647F-C0E6-43E7-B045-0EFD89B64FF9}"/>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3200" dirty="0">
                <a:solidFill>
                  <a:schemeClr val="accent5">
                    <a:lumMod val="50000"/>
                  </a:schemeClr>
                </a:solidFill>
                <a:latin typeface="+mn-lt"/>
              </a:rPr>
              <a:t>Meaning of Whistleblowing:</a:t>
            </a:r>
            <a:endParaRPr lang="en-IN" sz="32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D53BBDEA-B198-4DE0-B8CE-F20892E52D55}"/>
              </a:ext>
            </a:extLst>
          </p:cNvPr>
          <p:cNvSpPr>
            <a:spLocks noGrp="1"/>
          </p:cNvSpPr>
          <p:nvPr>
            <p:ph idx="1"/>
          </p:nvPr>
        </p:nvSpPr>
        <p:spPr>
          <a:xfrm>
            <a:off x="838200" y="2202287"/>
            <a:ext cx="10515600" cy="3974676"/>
          </a:xfrm>
          <a:solidFill>
            <a:schemeClr val="accent6">
              <a:lumMod val="60000"/>
              <a:lumOff val="40000"/>
            </a:schemeClr>
          </a:solidFill>
          <a:effectLst>
            <a:glow rad="101600">
              <a:srgbClr val="FF0000">
                <a:alpha val="60000"/>
              </a:srgbClr>
            </a:glow>
          </a:effectLst>
        </p:spPr>
        <p:txBody>
          <a:bodyPr>
            <a:normAutofit/>
          </a:bodyPr>
          <a:lstStyle/>
          <a:p>
            <a:pPr marL="0" indent="0">
              <a:buNone/>
            </a:pPr>
            <a:r>
              <a:rPr lang="en-US" dirty="0"/>
              <a:t>  </a:t>
            </a:r>
            <a:r>
              <a:rPr lang="en-US" sz="2400" u="sng" dirty="0">
                <a:solidFill>
                  <a:schemeClr val="accent5">
                    <a:lumMod val="50000"/>
                  </a:schemeClr>
                </a:solidFill>
              </a:rPr>
              <a:t>A whistle blower is a person, who may be internal or external:</a:t>
            </a:r>
          </a:p>
          <a:p>
            <a:pPr>
              <a:buFont typeface="Wingdings" panose="05000000000000000000" pitchFamily="2" charset="2"/>
              <a:buChar char="v"/>
            </a:pPr>
            <a:endParaRPr lang="en-US" sz="2000" dirty="0">
              <a:solidFill>
                <a:schemeClr val="accent5">
                  <a:lumMod val="50000"/>
                </a:schemeClr>
              </a:solidFill>
            </a:endParaRPr>
          </a:p>
          <a:p>
            <a:pPr>
              <a:buFont typeface="Wingdings" panose="05000000000000000000" pitchFamily="2" charset="2"/>
              <a:buChar char="v"/>
            </a:pPr>
            <a:r>
              <a:rPr lang="en-US" sz="2000" dirty="0">
                <a:solidFill>
                  <a:schemeClr val="accent5">
                    <a:lumMod val="50000"/>
                  </a:schemeClr>
                </a:solidFill>
              </a:rPr>
              <a:t>Who gathers enough strong evidence,</a:t>
            </a:r>
          </a:p>
          <a:p>
            <a:pPr marL="0" indent="0">
              <a:buNone/>
            </a:pPr>
            <a:r>
              <a:rPr lang="en-US" sz="2000" dirty="0">
                <a:solidFill>
                  <a:schemeClr val="accent5">
                    <a:lumMod val="50000"/>
                  </a:schemeClr>
                </a:solidFill>
              </a:rPr>
              <a:t>    about any wrong doing or unethical, immoral, unlawful  </a:t>
            </a:r>
          </a:p>
          <a:p>
            <a:pPr marL="0" indent="0">
              <a:buNone/>
            </a:pPr>
            <a:r>
              <a:rPr lang="en-US" sz="2000" dirty="0">
                <a:solidFill>
                  <a:schemeClr val="accent5">
                    <a:lumMod val="50000"/>
                  </a:schemeClr>
                </a:solidFill>
              </a:rPr>
              <a:t>    activity or behavior by a fellow employee   or </a:t>
            </a:r>
          </a:p>
          <a:p>
            <a:pPr marL="0" indent="0">
              <a:buNone/>
            </a:pPr>
            <a:r>
              <a:rPr lang="en-US" sz="2000" dirty="0">
                <a:solidFill>
                  <a:schemeClr val="accent5">
                    <a:lumMod val="50000"/>
                  </a:schemeClr>
                </a:solidFill>
              </a:rPr>
              <a:t>    the management of the organization.</a:t>
            </a:r>
          </a:p>
          <a:p>
            <a:pPr marL="0" indent="0">
              <a:buNone/>
            </a:pPr>
            <a:r>
              <a:rPr lang="en-US" sz="2000" dirty="0">
                <a:solidFill>
                  <a:schemeClr val="accent5">
                    <a:lumMod val="50000"/>
                  </a:schemeClr>
                </a:solidFill>
              </a:rPr>
              <a:t>    Includes- Corruption, bribery and fraud.</a:t>
            </a:r>
          </a:p>
          <a:p>
            <a:pPr>
              <a:buFont typeface="Wingdings" panose="05000000000000000000" pitchFamily="2" charset="2"/>
              <a:buChar char="v"/>
            </a:pPr>
            <a:r>
              <a:rPr lang="en-US" sz="2000" dirty="0">
                <a:solidFill>
                  <a:schemeClr val="accent5">
                    <a:lumMod val="50000"/>
                  </a:schemeClr>
                </a:solidFill>
              </a:rPr>
              <a:t> Whistleblowers stand at a great personal risk of exposing</a:t>
            </a:r>
          </a:p>
          <a:p>
            <a:pPr>
              <a:buFont typeface="Wingdings" panose="05000000000000000000" pitchFamily="2" charset="2"/>
              <a:buChar char="v"/>
            </a:pPr>
            <a:r>
              <a:rPr lang="en-US" sz="2000" dirty="0">
                <a:solidFill>
                  <a:schemeClr val="accent5">
                    <a:lumMod val="50000"/>
                  </a:schemeClr>
                </a:solidFill>
              </a:rPr>
              <a:t>A Civil or Criminal charge can be initiated  if there is adequate evidence</a:t>
            </a:r>
          </a:p>
          <a:p>
            <a:pPr>
              <a:buFont typeface="Wingdings" panose="05000000000000000000" pitchFamily="2" charset="2"/>
              <a:buChar char="v"/>
            </a:pPr>
            <a:endParaRPr lang="en-IN" dirty="0"/>
          </a:p>
        </p:txBody>
      </p:sp>
      <p:pic>
        <p:nvPicPr>
          <p:cNvPr id="5" name="Picture 4">
            <a:extLst>
              <a:ext uri="{FF2B5EF4-FFF2-40B4-BE49-F238E27FC236}">
                <a16:creationId xmlns:a16="http://schemas.microsoft.com/office/drawing/2014/main" id="{BE314623-316C-45DF-8B68-5D1428854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546" y="421783"/>
            <a:ext cx="2733675" cy="1212246"/>
          </a:xfrm>
          <a:prstGeom prst="ellipse">
            <a:avLst/>
          </a:prstGeom>
          <a:ln>
            <a:noFill/>
          </a:ln>
          <a:effectLst>
            <a:softEdge rad="112500"/>
          </a:effectLst>
        </p:spPr>
      </p:pic>
    </p:spTree>
    <p:extLst>
      <p:ext uri="{BB962C8B-B14F-4D97-AF65-F5344CB8AC3E}">
        <p14:creationId xmlns:p14="http://schemas.microsoft.com/office/powerpoint/2010/main" val="68709458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E9C1-128E-4CE3-92B9-1DAD556FA1F6}"/>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Whistle</a:t>
            </a:r>
            <a:r>
              <a:rPr lang="en-US" sz="2800" dirty="0">
                <a:solidFill>
                  <a:schemeClr val="accent5">
                    <a:lumMod val="50000"/>
                  </a:schemeClr>
                </a:solidFill>
              </a:rPr>
              <a:t> </a:t>
            </a:r>
            <a:r>
              <a:rPr lang="en-US" sz="2800" dirty="0">
                <a:solidFill>
                  <a:schemeClr val="accent5">
                    <a:lumMod val="50000"/>
                  </a:schemeClr>
                </a:solidFill>
                <a:latin typeface="+mn-lt"/>
              </a:rPr>
              <a:t>Blowers……(Meaning) Contd.</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0789DADB-EDD7-4C0F-8871-A79A9A9D68AE}"/>
              </a:ext>
            </a:extLst>
          </p:cNvPr>
          <p:cNvSpPr>
            <a:spLocks noGrp="1"/>
          </p:cNvSpPr>
          <p:nvPr>
            <p:ph idx="1"/>
          </p:nvPr>
        </p:nvSpPr>
        <p:spPr>
          <a:xfrm>
            <a:off x="838200" y="2434106"/>
            <a:ext cx="10515600" cy="3206839"/>
          </a:xfrm>
          <a:solidFill>
            <a:schemeClr val="accent6">
              <a:lumMod val="60000"/>
              <a:lumOff val="40000"/>
            </a:schemeClr>
          </a:solidFill>
          <a:effectLst>
            <a:glow rad="101600">
              <a:srgbClr val="FF0000">
                <a:alpha val="60000"/>
              </a:srgbClr>
            </a:glow>
          </a:effectLst>
        </p:spPr>
        <p:txBody>
          <a:bodyPr>
            <a:normAutofit/>
          </a:bodyPr>
          <a:lstStyle/>
          <a:p>
            <a:endParaRPr lang="en-US" sz="2000" dirty="0">
              <a:solidFill>
                <a:schemeClr val="accent5">
                  <a:lumMod val="5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000" dirty="0">
                <a:solidFill>
                  <a:schemeClr val="accent5">
                    <a:lumMod val="50000"/>
                  </a:schemeClr>
                </a:solidFill>
                <a:latin typeface="Calibri" panose="020F0502020204030204" pitchFamily="34" charset="0"/>
                <a:cs typeface="Calibri" panose="020F0502020204030204" pitchFamily="34" charset="0"/>
              </a:rPr>
              <a:t>Whistleblowers </a:t>
            </a:r>
          </a:p>
          <a:p>
            <a:pPr>
              <a:buFont typeface="Wingdings" panose="05000000000000000000" pitchFamily="2" charset="2"/>
              <a:buChar char="ü"/>
            </a:pPr>
            <a:r>
              <a:rPr lang="en-US" sz="2000" b="0" i="0" dirty="0">
                <a:solidFill>
                  <a:schemeClr val="accent5">
                    <a:lumMod val="50000"/>
                  </a:schemeClr>
                </a:solidFill>
                <a:effectLst/>
                <a:latin typeface="Calibri" panose="020F0502020204030204" pitchFamily="34" charset="0"/>
                <a:cs typeface="Calibri" panose="020F0502020204030204" pitchFamily="34" charset="0"/>
              </a:rPr>
              <a:t>1.Provide tips to authorities, regarding </a:t>
            </a:r>
            <a:r>
              <a:rPr lang="en-US" sz="2000" dirty="0">
                <a:solidFill>
                  <a:schemeClr val="accent5">
                    <a:lumMod val="50000"/>
                  </a:schemeClr>
                </a:solidFill>
                <a:latin typeface="Calibri" panose="020F0502020204030204" pitchFamily="34" charset="0"/>
                <a:cs typeface="Calibri" panose="020F0502020204030204" pitchFamily="34" charset="0"/>
              </a:rPr>
              <a:t>an</a:t>
            </a:r>
            <a:r>
              <a:rPr lang="en-US" sz="2000" b="0" i="0" dirty="0">
                <a:solidFill>
                  <a:schemeClr val="accent5">
                    <a:lumMod val="50000"/>
                  </a:schemeClr>
                </a:solidFill>
                <a:effectLst/>
                <a:latin typeface="Calibri" panose="020F0502020204030204" pitchFamily="34" charset="0"/>
                <a:cs typeface="Calibri" panose="020F0502020204030204" pitchFamily="34" charset="0"/>
              </a:rPr>
              <a:t>y misconduct in the enterprise.</a:t>
            </a:r>
          </a:p>
          <a:p>
            <a:pPr>
              <a:buFont typeface="Wingdings" panose="05000000000000000000" pitchFamily="2" charset="2"/>
              <a:buChar char="ü"/>
            </a:pPr>
            <a:r>
              <a:rPr lang="en-US" sz="2000" dirty="0">
                <a:solidFill>
                  <a:schemeClr val="accent5">
                    <a:lumMod val="50000"/>
                  </a:schemeClr>
                </a:solidFill>
                <a:latin typeface="Calibri" panose="020F0502020204030204" pitchFamily="34" charset="0"/>
                <a:cs typeface="Calibri" panose="020F0502020204030204" pitchFamily="34" charset="0"/>
              </a:rPr>
              <a:t>2. It is difficult many a time to detect frauds in the normal course of internal audit also due to complex businesses situations and several hundreds of transactions.</a:t>
            </a:r>
          </a:p>
          <a:p>
            <a:pPr>
              <a:buFont typeface="Wingdings" panose="05000000000000000000" pitchFamily="2" charset="2"/>
              <a:buChar char="ü"/>
            </a:pPr>
            <a:r>
              <a:rPr lang="en-US" sz="2000" b="0" i="0" dirty="0">
                <a:solidFill>
                  <a:schemeClr val="accent5">
                    <a:lumMod val="50000"/>
                  </a:schemeClr>
                </a:solidFill>
                <a:effectLst/>
                <a:latin typeface="Calibri" panose="020F0502020204030204" pitchFamily="34" charset="0"/>
                <a:cs typeface="Calibri" panose="020F0502020204030204" pitchFamily="34" charset="0"/>
              </a:rPr>
              <a:t>3.As such third parties or employees </a:t>
            </a:r>
            <a:r>
              <a:rPr lang="en-US" sz="2000" dirty="0">
                <a:solidFill>
                  <a:schemeClr val="accent5">
                    <a:lumMod val="50000"/>
                  </a:schemeClr>
                </a:solidFill>
                <a:latin typeface="Calibri" panose="020F0502020204030204" pitchFamily="34" charset="0"/>
                <a:cs typeface="Calibri" panose="020F0502020204030204" pitchFamily="34" charset="0"/>
              </a:rPr>
              <a:t>or ex-employees can raise red flags by reporting any in appropriate behavior or accounting transactions.</a:t>
            </a:r>
            <a:endParaRPr lang="en-US" sz="2000" b="0" i="0" dirty="0">
              <a:solidFill>
                <a:schemeClr val="accent5">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4694847-32C1-426F-BEC3-8F7C74E52D88}"/>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665546" y="421783"/>
            <a:ext cx="2733675" cy="1212246"/>
          </a:xfrm>
          <a:prstGeom prst="ellipse">
            <a:avLst/>
          </a:prstGeom>
          <a:ln>
            <a:noFill/>
          </a:ln>
          <a:effectLst>
            <a:softEdge rad="112500"/>
          </a:effectLst>
        </p:spPr>
      </p:pic>
    </p:spTree>
    <p:extLst>
      <p:ext uri="{BB962C8B-B14F-4D97-AF65-F5344CB8AC3E}">
        <p14:creationId xmlns:p14="http://schemas.microsoft.com/office/powerpoint/2010/main" val="255550002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46C4-5E60-4AB7-930A-A4CFF4DAA75A}"/>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Whistleblowers-Companies Act 2013…….</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0C3724B2-1DDD-458E-AC10-71E6C0BD50DC}"/>
              </a:ext>
            </a:extLst>
          </p:cNvPr>
          <p:cNvSpPr>
            <a:spLocks noGrp="1"/>
          </p:cNvSpPr>
          <p:nvPr>
            <p:ph idx="1"/>
          </p:nvPr>
        </p:nvSpPr>
        <p:spPr>
          <a:xfrm>
            <a:off x="838200" y="2627290"/>
            <a:ext cx="10515600" cy="2768958"/>
          </a:xfrm>
          <a:solidFill>
            <a:schemeClr val="accent6">
              <a:lumMod val="60000"/>
              <a:lumOff val="40000"/>
            </a:schemeClr>
          </a:solidFill>
          <a:effectLst>
            <a:glow rad="101600">
              <a:srgbClr val="FF0000">
                <a:alpha val="60000"/>
              </a:srgbClr>
            </a:glow>
          </a:effectLst>
        </p:spPr>
        <p:txBody>
          <a:bodyPr/>
          <a:lstStyle/>
          <a:p>
            <a:pPr marL="0" indent="0">
              <a:buNone/>
            </a:pPr>
            <a:endParaRPr lang="en-IN" sz="14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IN" sz="2000" dirty="0">
                <a:solidFill>
                  <a:schemeClr val="accent5">
                    <a:lumMod val="50000"/>
                  </a:schemeClr>
                </a:solidFill>
              </a:rPr>
              <a:t>Companies Act 2013 says:</a:t>
            </a:r>
          </a:p>
          <a:p>
            <a:pPr>
              <a:buFont typeface="Wingdings" panose="05000000000000000000" pitchFamily="2" charset="2"/>
              <a:buChar char="ü"/>
            </a:pPr>
            <a:r>
              <a:rPr lang="en-IN" sz="2000" dirty="0">
                <a:solidFill>
                  <a:schemeClr val="accent5">
                    <a:lumMod val="50000"/>
                  </a:schemeClr>
                </a:solidFill>
              </a:rPr>
              <a:t>Whistleblowing is an action ,the aim, being to bring to the attention of all stakeholders of any corruption, complaints or unethical practices by the organisation.</a:t>
            </a:r>
          </a:p>
          <a:p>
            <a:pPr>
              <a:buFont typeface="Wingdings" panose="05000000000000000000" pitchFamily="2" charset="2"/>
              <a:buChar char="ü"/>
            </a:pPr>
            <a:r>
              <a:rPr lang="en-IN" sz="2000" dirty="0">
                <a:solidFill>
                  <a:schemeClr val="accent5">
                    <a:lumMod val="50000"/>
                  </a:schemeClr>
                </a:solidFill>
              </a:rPr>
              <a:t>A whistle-blower can be anyone who has sufficient evidence to support his allegations.</a:t>
            </a:r>
          </a:p>
          <a:p>
            <a:pPr>
              <a:buFont typeface="Wingdings" panose="05000000000000000000" pitchFamily="2" charset="2"/>
              <a:buChar char="ü"/>
            </a:pPr>
            <a:r>
              <a:rPr lang="en-IN" sz="2000" dirty="0">
                <a:solidFill>
                  <a:schemeClr val="accent5">
                    <a:lumMod val="50000"/>
                  </a:schemeClr>
                </a:solidFill>
              </a:rPr>
              <a:t>A whistle-blower can be anybody-Insider or outsider connected with the organisation in any manner.</a:t>
            </a:r>
          </a:p>
        </p:txBody>
      </p:sp>
      <p:pic>
        <p:nvPicPr>
          <p:cNvPr id="4" name="Picture 3">
            <a:extLst>
              <a:ext uri="{FF2B5EF4-FFF2-40B4-BE49-F238E27FC236}">
                <a16:creationId xmlns:a16="http://schemas.microsoft.com/office/drawing/2014/main" id="{E1CB8E82-BA38-42B0-93BE-D42063702F3C}"/>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665546" y="421783"/>
            <a:ext cx="2733675" cy="1212246"/>
          </a:xfrm>
          <a:prstGeom prst="ellipse">
            <a:avLst/>
          </a:prstGeom>
          <a:ln>
            <a:noFill/>
          </a:ln>
          <a:effectLst>
            <a:softEdge rad="112500"/>
          </a:effectLst>
        </p:spPr>
      </p:pic>
    </p:spTree>
    <p:extLst>
      <p:ext uri="{BB962C8B-B14F-4D97-AF65-F5344CB8AC3E}">
        <p14:creationId xmlns:p14="http://schemas.microsoft.com/office/powerpoint/2010/main" val="122076046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6D00-076B-46BF-B2DD-B7C589E37DF2}"/>
              </a:ext>
            </a:extLst>
          </p:cNvPr>
          <p:cNvSpPr>
            <a:spLocks noGrp="1"/>
          </p:cNvSpPr>
          <p:nvPr>
            <p:ph type="title"/>
          </p:nvPr>
        </p:nvSpPr>
        <p:spPr>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Whistleblower under Indian Law…</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CF5BE976-A5E6-4544-87A6-59D49776DDC8}"/>
              </a:ext>
            </a:extLst>
          </p:cNvPr>
          <p:cNvSpPr>
            <a:spLocks noGrp="1"/>
          </p:cNvSpPr>
          <p:nvPr>
            <p:ph idx="1"/>
          </p:nvPr>
        </p:nvSpPr>
        <p:spPr>
          <a:xfrm>
            <a:off x="838200" y="2125013"/>
            <a:ext cx="10515600" cy="4051949"/>
          </a:xfrm>
          <a:solidFill>
            <a:schemeClr val="accent6">
              <a:lumMod val="60000"/>
              <a:lumOff val="40000"/>
            </a:schemeClr>
          </a:solidFill>
          <a:effectLst>
            <a:glow rad="101600">
              <a:srgbClr val="FF0000">
                <a:alpha val="60000"/>
              </a:srgbClr>
            </a:glow>
          </a:effectLst>
        </p:spPr>
        <p:txBody>
          <a:bodyPr>
            <a:normAutofit/>
          </a:bodyPr>
          <a:lstStyle/>
          <a:p>
            <a:r>
              <a:rPr lang="en-US" sz="2000" dirty="0"/>
              <a:t>Indian laws are not yet strict with respect to protecting the Whistleblowers. Many corporates do  have whistleblower policies but when it comes to action, there is either no action, or lukewarm action and if management is involved then it is buried and in some cases the whistleblower is at personal risk of life too. The laws too are not effective like in USA.</a:t>
            </a:r>
          </a:p>
          <a:p>
            <a:endParaRPr lang="en-US" sz="2000" dirty="0"/>
          </a:p>
          <a:p>
            <a:r>
              <a:rPr lang="en-US" sz="2000" dirty="0"/>
              <a:t>The companies act 2013, makes it mandatory to all listed companies to setup an audit committee to investigate whistleblower complaints but doesn’t provide any protection to whistleblowers. What ever the safe guards or effectiveness depends only on the company policies.</a:t>
            </a:r>
          </a:p>
          <a:p>
            <a:r>
              <a:rPr lang="en-US" sz="2000" dirty="0"/>
              <a:t>The Whistleblower protection Act notified in 12</a:t>
            </a:r>
            <a:r>
              <a:rPr lang="en-US" sz="2000" baseline="30000" dirty="0"/>
              <a:t>th</a:t>
            </a:r>
            <a:r>
              <a:rPr lang="en-US" sz="2000" dirty="0"/>
              <a:t> May 2014, has not been implemented.</a:t>
            </a:r>
          </a:p>
          <a:p>
            <a:pPr marL="0" indent="0">
              <a:buNone/>
            </a:pPr>
            <a:endParaRPr lang="en-US" sz="2000" dirty="0"/>
          </a:p>
          <a:p>
            <a:endParaRPr lang="en-IN" sz="2000" dirty="0"/>
          </a:p>
        </p:txBody>
      </p:sp>
    </p:spTree>
    <p:extLst>
      <p:ext uri="{BB962C8B-B14F-4D97-AF65-F5344CB8AC3E}">
        <p14:creationId xmlns:p14="http://schemas.microsoft.com/office/powerpoint/2010/main" val="269652353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2582-851B-49F6-B3EF-427FCE5D8182}"/>
              </a:ext>
            </a:extLst>
          </p:cNvPr>
          <p:cNvSpPr>
            <a:spLocks noGrp="1"/>
          </p:cNvSpPr>
          <p:nvPr>
            <p:ph type="title"/>
          </p:nvPr>
        </p:nvSpPr>
        <p:spPr>
          <a:xfrm>
            <a:off x="838200" y="476518"/>
            <a:ext cx="10515600" cy="1803041"/>
          </a:xfrm>
          <a:solidFill>
            <a:schemeClr val="accent6">
              <a:lumMod val="60000"/>
              <a:lumOff val="40000"/>
            </a:schemeClr>
          </a:solidFill>
          <a:effectLst>
            <a:glow rad="101600">
              <a:srgbClr val="FF0000">
                <a:alpha val="60000"/>
              </a:srgbClr>
            </a:glow>
          </a:effectLst>
        </p:spPr>
        <p:txBody>
          <a:bodyPr>
            <a:normAutofit/>
          </a:bodyPr>
          <a:lstStyle/>
          <a:p>
            <a:r>
              <a:rPr lang="en-US" sz="2800" dirty="0">
                <a:solidFill>
                  <a:schemeClr val="accent5">
                    <a:lumMod val="50000"/>
                  </a:schemeClr>
                </a:solidFill>
                <a:latin typeface="+mn-lt"/>
              </a:rPr>
              <a:t>American Whistleblower Laws:</a:t>
            </a:r>
            <a:endParaRPr lang="en-IN" sz="2800" dirty="0">
              <a:solidFill>
                <a:schemeClr val="accent5">
                  <a:lumMod val="50000"/>
                </a:schemeClr>
              </a:solidFill>
              <a:latin typeface="+mn-lt"/>
            </a:endParaRPr>
          </a:p>
        </p:txBody>
      </p:sp>
      <p:sp>
        <p:nvSpPr>
          <p:cNvPr id="3" name="Content Placeholder 2">
            <a:extLst>
              <a:ext uri="{FF2B5EF4-FFF2-40B4-BE49-F238E27FC236}">
                <a16:creationId xmlns:a16="http://schemas.microsoft.com/office/drawing/2014/main" id="{FEE307DB-184A-434B-9EDA-D54EFC4962E2}"/>
              </a:ext>
            </a:extLst>
          </p:cNvPr>
          <p:cNvSpPr>
            <a:spLocks noGrp="1"/>
          </p:cNvSpPr>
          <p:nvPr>
            <p:ph idx="1"/>
          </p:nvPr>
        </p:nvSpPr>
        <p:spPr>
          <a:xfrm>
            <a:off x="838200" y="2962141"/>
            <a:ext cx="10515600" cy="3214822"/>
          </a:xfrm>
          <a:solidFill>
            <a:schemeClr val="accent6">
              <a:lumMod val="60000"/>
              <a:lumOff val="40000"/>
            </a:schemeClr>
          </a:solidFill>
          <a:effectLst>
            <a:glow rad="101600">
              <a:srgbClr val="FF0000">
                <a:alpha val="60000"/>
              </a:srgbClr>
            </a:glow>
          </a:effectLst>
        </p:spPr>
        <p:txBody>
          <a:bodyPr>
            <a:normAutofit/>
          </a:bodyPr>
          <a:lstStyle/>
          <a:p>
            <a:pPr algn="l"/>
            <a:endParaRPr lang="en-US" sz="2000" b="0" i="0" dirty="0">
              <a:solidFill>
                <a:srgbClr val="333333"/>
              </a:solidFill>
              <a:effectLst/>
            </a:endParaRPr>
          </a:p>
          <a:p>
            <a:pPr algn="l"/>
            <a:endParaRPr lang="en-US" sz="2000" dirty="0">
              <a:solidFill>
                <a:srgbClr val="333333"/>
              </a:solidFill>
            </a:endParaRPr>
          </a:p>
          <a:p>
            <a:pPr algn="l"/>
            <a:r>
              <a:rPr lang="en-US" sz="2000" b="0" i="0" dirty="0">
                <a:solidFill>
                  <a:schemeClr val="accent5">
                    <a:lumMod val="50000"/>
                  </a:schemeClr>
                </a:solidFill>
                <a:effectLst/>
              </a:rPr>
              <a:t>In US the Whistleblower laws are more effective and the whistle blowers are protected.</a:t>
            </a:r>
          </a:p>
          <a:p>
            <a:pPr algn="l"/>
            <a:endParaRPr lang="en-US" sz="2000" b="0" i="0" dirty="0">
              <a:solidFill>
                <a:schemeClr val="accent5">
                  <a:lumMod val="50000"/>
                </a:schemeClr>
              </a:solidFill>
              <a:effectLst/>
            </a:endParaRPr>
          </a:p>
          <a:p>
            <a:pPr algn="l"/>
            <a:r>
              <a:rPr lang="en-US" sz="2000" b="0" i="0" dirty="0">
                <a:solidFill>
                  <a:schemeClr val="accent5">
                    <a:lumMod val="50000"/>
                  </a:schemeClr>
                </a:solidFill>
                <a:effectLst/>
              </a:rPr>
              <a:t>July 30</a:t>
            </a:r>
            <a:r>
              <a:rPr lang="en-US" sz="2000" b="0" i="0" baseline="30000" dirty="0">
                <a:solidFill>
                  <a:schemeClr val="accent5">
                    <a:lumMod val="50000"/>
                  </a:schemeClr>
                </a:solidFill>
                <a:effectLst/>
              </a:rPr>
              <a:t>th</a:t>
            </a:r>
            <a:r>
              <a:rPr lang="en-US" sz="2000" b="0" i="0" dirty="0">
                <a:solidFill>
                  <a:schemeClr val="accent5">
                    <a:lumMod val="50000"/>
                  </a:schemeClr>
                </a:solidFill>
                <a:effectLst/>
              </a:rPr>
              <a:t> is the date when for the first time in US Whistleblower law was passed in1778.The Senate passed a resolution designating July30th as National Whistleblower appreciation Day.</a:t>
            </a:r>
          </a:p>
          <a:p>
            <a:pPr algn="l"/>
            <a:endParaRPr lang="en-US" sz="2000" dirty="0">
              <a:solidFill>
                <a:schemeClr val="accent5">
                  <a:lumMod val="50000"/>
                </a:schemeClr>
              </a:solidFill>
            </a:endParaRPr>
          </a:p>
          <a:p>
            <a:pPr algn="l"/>
            <a:endParaRPr lang="en-US" sz="2000" b="0" i="0" dirty="0">
              <a:solidFill>
                <a:srgbClr val="333333"/>
              </a:solidFill>
              <a:effectLst/>
            </a:endParaRPr>
          </a:p>
          <a:p>
            <a:pPr algn="l"/>
            <a:endParaRPr lang="en-US" sz="2000" dirty="0">
              <a:solidFill>
                <a:srgbClr val="333333"/>
              </a:solidFill>
            </a:endParaRPr>
          </a:p>
          <a:p>
            <a:pPr marL="0" indent="0">
              <a:buNone/>
            </a:pPr>
            <a:endParaRPr lang="en-IN" dirty="0"/>
          </a:p>
        </p:txBody>
      </p:sp>
      <p:pic>
        <p:nvPicPr>
          <p:cNvPr id="1028" name="Picture 4" descr="World Whistleblower Day 2019 – is this a landmark… - Transparency.org">
            <a:extLst>
              <a:ext uri="{FF2B5EF4-FFF2-40B4-BE49-F238E27FC236}">
                <a16:creationId xmlns:a16="http://schemas.microsoft.com/office/drawing/2014/main" id="{3BF1CE89-D8A4-4242-A8CF-C5B0B9B08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82" y="476519"/>
            <a:ext cx="4979966" cy="18030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21690"/>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7149</TotalTime>
  <Words>1484</Words>
  <Application>Microsoft Office PowerPoint</Application>
  <PresentationFormat>Widescreen</PresentationFormat>
  <Paragraphs>144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Lucida Calligraphy</vt:lpstr>
      <vt:lpstr>Wingdings</vt:lpstr>
      <vt:lpstr>Office Theme</vt:lpstr>
      <vt:lpstr>     Lessons on Fraud Awareness  -(Whistleblowers _Accounting Frauds)                                                  PART-III-LESSON                    </vt:lpstr>
      <vt:lpstr>   Whistle blowers –Lesson Three      Whistle blowers are the Eyes &amp; Ears of the public</vt:lpstr>
      <vt:lpstr>                     Frauds-Recollecting the Meaning</vt:lpstr>
      <vt:lpstr>      Frauds &amp; role of  Whistle blowers- </vt:lpstr>
      <vt:lpstr>Meaning of Whistleblowing:</vt:lpstr>
      <vt:lpstr>Whistle Blowers……(Meaning) Contd.</vt:lpstr>
      <vt:lpstr>Whistleblowers-Companies Act 2013…….</vt:lpstr>
      <vt:lpstr>Whistleblower under Indian Law…</vt:lpstr>
      <vt:lpstr>American Whistleblower Laws:</vt:lpstr>
      <vt:lpstr>Whistle blower Cases:</vt:lpstr>
      <vt:lpstr>    John Skilling…..             Whistleblower of fraud at………… </vt:lpstr>
      <vt:lpstr> Whistleblowers ……..                   Infosys-Anonymous                                       ICICI-Arvind Gupta</vt:lpstr>
      <vt:lpstr>               </vt:lpstr>
      <vt:lpstr>  Whistleblower…..Anonymous            </vt:lpstr>
      <vt:lpstr>Cynthia Cooper             Whistleblower of………..</vt:lpstr>
      <vt:lpstr>Sherron Watkins               Whistleblower of</vt:lpstr>
      <vt:lpstr>Conclusion……..</vt:lpstr>
      <vt:lpstr>                          End of Lesson Three     Whistleblowers…..of accounting irregularities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Three-Fraud Awareness                      Whistle blowers</dc:title>
  <dc:creator>Kolluru Rao</dc:creator>
  <cp:lastModifiedBy>Kolluru Rao</cp:lastModifiedBy>
  <cp:revision>110</cp:revision>
  <dcterms:created xsi:type="dcterms:W3CDTF">2020-07-20T15:28:57Z</dcterms:created>
  <dcterms:modified xsi:type="dcterms:W3CDTF">2020-08-05T07:03:30Z</dcterms:modified>
</cp:coreProperties>
</file>