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9" r:id="rId5"/>
    <p:sldId id="258" r:id="rId6"/>
    <p:sldId id="260" r:id="rId7"/>
    <p:sldId id="262" r:id="rId8"/>
    <p:sldId id="261" r:id="rId9"/>
    <p:sldId id="264" r:id="rId10"/>
    <p:sldId id="263" r:id="rId11"/>
    <p:sldId id="265"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lluru Rao" initials="KR" lastIdx="1" clrIdx="0">
    <p:extLst>
      <p:ext uri="{19B8F6BF-5375-455C-9EA6-DF929625EA0E}">
        <p15:presenceInfo xmlns:p15="http://schemas.microsoft.com/office/powerpoint/2012/main" userId="Kolluru Ra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054C8-3663-4566-88BD-85AE777153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C87458B-1E89-437A-94C9-BC2270535C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2C90627-0313-4C25-A163-BE8C58B932DD}"/>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5" name="Footer Placeholder 4">
            <a:extLst>
              <a:ext uri="{FF2B5EF4-FFF2-40B4-BE49-F238E27FC236}">
                <a16:creationId xmlns:a16="http://schemas.microsoft.com/office/drawing/2014/main" id="{DE59CF1F-5A61-4263-862C-D79EA4C4B61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43524F9-CAF5-43B2-88A4-3943E2046448}"/>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226835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0A376-E892-4432-8E29-AE4E5228740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440AB33-ED19-47A0-A755-EE0B01E89C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331FE4-E3C6-4270-9B90-6BBFCFCAF761}"/>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5" name="Footer Placeholder 4">
            <a:extLst>
              <a:ext uri="{FF2B5EF4-FFF2-40B4-BE49-F238E27FC236}">
                <a16:creationId xmlns:a16="http://schemas.microsoft.com/office/drawing/2014/main" id="{243B7764-008D-4CFC-A48D-CD7DB3DC5D7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1AFF2F-CCA6-48BE-B8F5-EA24241DE50A}"/>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3524377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348656-4B6A-4E3D-B23D-8CA3005996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ED5D6BB-C2A2-4B7A-8C94-DBA99A818D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4594DB6-EC76-478C-9160-BD9F980768D8}"/>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5" name="Footer Placeholder 4">
            <a:extLst>
              <a:ext uri="{FF2B5EF4-FFF2-40B4-BE49-F238E27FC236}">
                <a16:creationId xmlns:a16="http://schemas.microsoft.com/office/drawing/2014/main" id="{D8B8D6E6-A0E3-45D2-BA8B-3C1DCA1DE6A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C2AF40-71E2-48A6-A934-0C207C3C28B1}"/>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182007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FA1DA-C147-4836-AA1B-994573DF9EC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C4012F6-970A-4A23-899D-3E55D0AC17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5A70CF7-B612-47CF-B9D1-8184915306D0}"/>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5" name="Footer Placeholder 4">
            <a:extLst>
              <a:ext uri="{FF2B5EF4-FFF2-40B4-BE49-F238E27FC236}">
                <a16:creationId xmlns:a16="http://schemas.microsoft.com/office/drawing/2014/main" id="{9542506A-AA67-4623-83E3-ED40B3D54B1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B42358-E8AF-4A78-9742-15E0315494A1}"/>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1078236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F65B2-D718-408E-B199-2487F05603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E467E98-80F3-4617-9D6E-FE7FB99BF3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C63900-FAE7-432F-994C-1AE884B6320F}"/>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5" name="Footer Placeholder 4">
            <a:extLst>
              <a:ext uri="{FF2B5EF4-FFF2-40B4-BE49-F238E27FC236}">
                <a16:creationId xmlns:a16="http://schemas.microsoft.com/office/drawing/2014/main" id="{BEC4D478-0457-45CF-8AD6-99A523A127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45AA669-4BC0-444B-A3D5-A734CED63696}"/>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305521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182C2-14CF-4B51-A374-894B03C1221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97FF84A-6F2F-43FB-9B6A-CEC605ED32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6BD5305-9921-446F-812F-3F0CC98585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21B6A9F-F48B-415E-AAD6-022EFDF344DA}"/>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6" name="Footer Placeholder 5">
            <a:extLst>
              <a:ext uri="{FF2B5EF4-FFF2-40B4-BE49-F238E27FC236}">
                <a16:creationId xmlns:a16="http://schemas.microsoft.com/office/drawing/2014/main" id="{0D492912-FB63-4B42-869A-26CE86409AB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34624CB-3736-4815-8660-16F44BBFB452}"/>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1712145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34EE8-9B0E-4F62-90DA-7BAED122A33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CE7A37C-9D46-423A-B1D8-38A401B813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FA6614-A844-4EB9-9419-DFBAA2AE7B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AF595A4-BCE4-4A74-823F-ABB1512172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DF1521-012B-47FB-818E-0D92762DFE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997D39F-540D-4602-8BBD-1467BADCAC43}"/>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8" name="Footer Placeholder 7">
            <a:extLst>
              <a:ext uri="{FF2B5EF4-FFF2-40B4-BE49-F238E27FC236}">
                <a16:creationId xmlns:a16="http://schemas.microsoft.com/office/drawing/2014/main" id="{7E4191F9-007D-4ACD-88C9-55543E8FA51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FF20A3B-E77E-4925-BCB7-2488B780CAC0}"/>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871815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24352-B693-4776-8FFA-73873260AD5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8EA47E9-3387-4447-8D2C-0805EFD4E71D}"/>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4" name="Footer Placeholder 3">
            <a:extLst>
              <a:ext uri="{FF2B5EF4-FFF2-40B4-BE49-F238E27FC236}">
                <a16:creationId xmlns:a16="http://schemas.microsoft.com/office/drawing/2014/main" id="{24CB96D1-6ACE-427B-A4A4-B64A8C864E7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E95D90B-CA5C-4801-9F75-95F3A6BFE276}"/>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468285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12121F-DE5F-4490-A25A-03B0ACF5EAF3}"/>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3" name="Footer Placeholder 2">
            <a:extLst>
              <a:ext uri="{FF2B5EF4-FFF2-40B4-BE49-F238E27FC236}">
                <a16:creationId xmlns:a16="http://schemas.microsoft.com/office/drawing/2014/main" id="{09AB9286-CF73-4CC7-97E8-3FE1221EB97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55D0D45-CECD-4610-9F77-C3A2255BCA90}"/>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200183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AB4EC-EBBF-494C-8924-F1686572E9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C17D8B9-38F7-480E-B900-2E5EBEE11E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B3B59AF-B64E-403C-8A5A-D5C501DE0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177550-13CF-402B-B3AC-9629E810FCE2}"/>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6" name="Footer Placeholder 5">
            <a:extLst>
              <a:ext uri="{FF2B5EF4-FFF2-40B4-BE49-F238E27FC236}">
                <a16:creationId xmlns:a16="http://schemas.microsoft.com/office/drawing/2014/main" id="{A74D2423-6C63-40DE-B471-FFAAC010F75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7119CCD-A253-44B0-9091-76A6A21F84ED}"/>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396417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15374-ED3F-4EF7-830A-0963D33FDF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363B29A-4320-44F6-9593-E89EC54F01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00E79AB-FD7B-407A-A396-7DDBEE9C7F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84AED6-2F70-47B2-B886-CE6E6E95301D}"/>
              </a:ext>
            </a:extLst>
          </p:cNvPr>
          <p:cNvSpPr>
            <a:spLocks noGrp="1"/>
          </p:cNvSpPr>
          <p:nvPr>
            <p:ph type="dt" sz="half" idx="10"/>
          </p:nvPr>
        </p:nvSpPr>
        <p:spPr/>
        <p:txBody>
          <a:bodyPr/>
          <a:lstStyle/>
          <a:p>
            <a:fld id="{6B6ED2BD-75F3-4831-A8D1-413EA4AB5D01}" type="datetimeFigureOut">
              <a:rPr lang="en-IN" smtClean="0"/>
              <a:t>31-08-2020</a:t>
            </a:fld>
            <a:endParaRPr lang="en-IN"/>
          </a:p>
        </p:txBody>
      </p:sp>
      <p:sp>
        <p:nvSpPr>
          <p:cNvPr id="6" name="Footer Placeholder 5">
            <a:extLst>
              <a:ext uri="{FF2B5EF4-FFF2-40B4-BE49-F238E27FC236}">
                <a16:creationId xmlns:a16="http://schemas.microsoft.com/office/drawing/2014/main" id="{FF2CE4A7-C1DD-4AE8-A896-C60AC3E242A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A783547-1203-4624-838B-5E442180C30D}"/>
              </a:ext>
            </a:extLst>
          </p:cNvPr>
          <p:cNvSpPr>
            <a:spLocks noGrp="1"/>
          </p:cNvSpPr>
          <p:nvPr>
            <p:ph type="sldNum" sz="quarter" idx="12"/>
          </p:nvPr>
        </p:nvSpPr>
        <p:spPr/>
        <p:txBody>
          <a:bodyPr/>
          <a:lstStyle/>
          <a:p>
            <a:fld id="{BE2A23FB-20BD-43A3-856F-F93425D66C03}" type="slidenum">
              <a:rPr lang="en-IN" smtClean="0"/>
              <a:t>‹#›</a:t>
            </a:fld>
            <a:endParaRPr lang="en-IN"/>
          </a:p>
        </p:txBody>
      </p:sp>
    </p:spTree>
    <p:extLst>
      <p:ext uri="{BB962C8B-B14F-4D97-AF65-F5344CB8AC3E}">
        <p14:creationId xmlns:p14="http://schemas.microsoft.com/office/powerpoint/2010/main" val="10353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37318F-044C-429A-9598-A2C7FAA6E6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7C4D574-5DD2-414F-8594-DFD4E12981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4BDA1A4-8E7C-4F69-8EE4-48D5783ED9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ED2BD-75F3-4831-A8D1-413EA4AB5D01}" type="datetimeFigureOut">
              <a:rPr lang="en-IN" smtClean="0"/>
              <a:t>31-08-2020</a:t>
            </a:fld>
            <a:endParaRPr lang="en-IN"/>
          </a:p>
        </p:txBody>
      </p:sp>
      <p:sp>
        <p:nvSpPr>
          <p:cNvPr id="5" name="Footer Placeholder 4">
            <a:extLst>
              <a:ext uri="{FF2B5EF4-FFF2-40B4-BE49-F238E27FC236}">
                <a16:creationId xmlns:a16="http://schemas.microsoft.com/office/drawing/2014/main" id="{B2DBF1D9-320D-451C-9BF9-D194BFD27B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F311098-9048-437D-B433-3B07B096F9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A23FB-20BD-43A3-856F-F93425D66C03}" type="slidenum">
              <a:rPr lang="en-IN" smtClean="0"/>
              <a:t>‹#›</a:t>
            </a:fld>
            <a:endParaRPr lang="en-IN"/>
          </a:p>
        </p:txBody>
      </p:sp>
    </p:spTree>
    <p:extLst>
      <p:ext uri="{BB962C8B-B14F-4D97-AF65-F5344CB8AC3E}">
        <p14:creationId xmlns:p14="http://schemas.microsoft.com/office/powerpoint/2010/main" val="3803063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raudsdetection.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xfrm>
            <a:off x="838200" y="154546"/>
            <a:ext cx="10515600" cy="1558344"/>
          </a:xfrm>
          <a:solidFill>
            <a:schemeClr val="accent5">
              <a:lumMod val="60000"/>
              <a:lumOff val="40000"/>
            </a:schemeClr>
          </a:solidFill>
          <a:ln>
            <a:noFill/>
          </a:ln>
          <a:effectLst>
            <a:glow rad="228600">
              <a:schemeClr val="accent5">
                <a:satMod val="175000"/>
                <a:alpha val="40000"/>
              </a:schemeClr>
            </a:glow>
          </a:effectLst>
        </p:spPr>
        <p:txBody>
          <a:bodyPr>
            <a:normAutofit fontScale="90000"/>
          </a:bodyPr>
          <a:lstStyle/>
          <a:p>
            <a:br>
              <a:rPr lang="en-US" sz="3600" dirty="0">
                <a:latin typeface="+mn-lt"/>
              </a:rPr>
            </a:br>
            <a:br>
              <a:rPr lang="en-US" sz="3600" dirty="0">
                <a:latin typeface="+mn-lt"/>
              </a:rPr>
            </a:br>
            <a:r>
              <a:rPr lang="en-US" dirty="0">
                <a:solidFill>
                  <a:srgbClr val="FF0000"/>
                </a:solidFill>
                <a:latin typeface="+mn-lt"/>
              </a:rPr>
              <a:t>            </a:t>
            </a:r>
            <a:r>
              <a:rPr lang="en-US" sz="4000" dirty="0">
                <a:solidFill>
                  <a:srgbClr val="FF0000"/>
                </a:solidFill>
                <a:latin typeface="+mn-lt"/>
              </a:rPr>
              <a:t>Lessons on Fraud Awareness – Lesson VII</a:t>
            </a:r>
            <a:br>
              <a:rPr lang="en-US" sz="4000" dirty="0">
                <a:solidFill>
                  <a:srgbClr val="FF0000"/>
                </a:solidFill>
                <a:latin typeface="+mn-lt"/>
              </a:rPr>
            </a:br>
            <a:r>
              <a:rPr lang="en-US" sz="4000" dirty="0">
                <a:solidFill>
                  <a:srgbClr val="FF0000"/>
                </a:solidFill>
                <a:latin typeface="+mn-lt"/>
              </a:rPr>
              <a:t>                                  PONZI SCHEMES           </a:t>
            </a:r>
            <a:br>
              <a:rPr lang="en-US" sz="4400" dirty="0">
                <a:solidFill>
                  <a:schemeClr val="bg1"/>
                </a:solidFill>
                <a:latin typeface="+mn-lt"/>
              </a:rPr>
            </a:br>
            <a:endParaRPr lang="en-IN" dirty="0"/>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1983345"/>
            <a:ext cx="10548000" cy="4594279"/>
          </a:xfrm>
          <a:solidFill>
            <a:schemeClr val="accent5">
              <a:lumMod val="60000"/>
              <a:lumOff val="40000"/>
            </a:schemeClr>
          </a:solidFill>
          <a:effectLst>
            <a:glow rad="228600">
              <a:schemeClr val="accent5">
                <a:satMod val="175000"/>
                <a:alpha val="40000"/>
              </a:schemeClr>
            </a:glow>
          </a:effectLst>
        </p:spPr>
        <p:txBody>
          <a:bodyPr/>
          <a:lstStyle/>
          <a:p>
            <a:pPr marL="0" indent="0">
              <a:buNone/>
            </a:pPr>
            <a:r>
              <a:rPr lang="en-US" sz="2800" dirty="0">
                <a:solidFill>
                  <a:schemeClr val="bg1"/>
                </a:solidFill>
              </a:rPr>
              <a:t>                                                </a:t>
            </a:r>
          </a:p>
          <a:p>
            <a:pPr marL="0" indent="0">
              <a:buNone/>
            </a:pPr>
            <a:endParaRPr lang="en-US" dirty="0">
              <a:solidFill>
                <a:schemeClr val="bg1"/>
              </a:solidFill>
            </a:endParaRPr>
          </a:p>
          <a:p>
            <a:pPr marL="0" indent="0">
              <a:buNone/>
            </a:pPr>
            <a:r>
              <a:rPr lang="en-US" sz="2800" dirty="0">
                <a:solidFill>
                  <a:schemeClr val="bg1"/>
                </a:solidFill>
              </a:rPr>
              <a:t>                                                  </a:t>
            </a:r>
            <a:r>
              <a:rPr lang="en-US" sz="2800" dirty="0"/>
              <a:t>Author</a:t>
            </a:r>
          </a:p>
          <a:p>
            <a:pPr marL="0" indent="0">
              <a:buNone/>
            </a:pPr>
            <a:r>
              <a:rPr lang="en-US" sz="2800" dirty="0"/>
              <a:t>                                       Narayanarao Kolluru</a:t>
            </a:r>
          </a:p>
          <a:p>
            <a:pPr marL="0" indent="0">
              <a:buNone/>
            </a:pPr>
            <a:r>
              <a:rPr lang="en-US" sz="2800" dirty="0"/>
              <a:t>                      </a:t>
            </a:r>
            <a:r>
              <a:rPr lang="en-US" sz="2000" dirty="0"/>
              <a:t>B .Com ; FCA; CFFE-(IFS-Pune),CFE-(West Virginia university)</a:t>
            </a:r>
          </a:p>
          <a:p>
            <a:pPr marL="0" indent="0">
              <a:buNone/>
            </a:pPr>
            <a:r>
              <a:rPr lang="en-US" sz="2800" dirty="0"/>
              <a:t>                          </a:t>
            </a:r>
            <a:r>
              <a:rPr lang="en-US" sz="2800" dirty="0">
                <a:hlinkClick r:id="rId2">
                  <a:extLst>
                    <a:ext uri="{A12FA001-AC4F-418D-AE19-62706E023703}">
                      <ahyp:hlinkClr xmlns:ahyp="http://schemas.microsoft.com/office/drawing/2018/hyperlinkcolor" val="tx"/>
                    </a:ext>
                  </a:extLst>
                </a:hlinkClick>
              </a:rPr>
              <a:t>www.fraudsdetection.com</a:t>
            </a:r>
            <a:r>
              <a:rPr lang="en-US" sz="2800" dirty="0"/>
              <a:t> &amp;  LinkedIn </a:t>
            </a:r>
          </a:p>
          <a:p>
            <a:pPr marL="0" indent="0">
              <a:buNone/>
            </a:pPr>
            <a:r>
              <a:rPr lang="en-US" sz="2800" dirty="0"/>
              <a:t>                              </a:t>
            </a:r>
            <a:r>
              <a:rPr lang="en-US" sz="2000" dirty="0"/>
              <a:t>YouTube Channel: CA Narayanarao Kolluru</a:t>
            </a:r>
            <a:endParaRPr lang="en-IN" dirty="0"/>
          </a:p>
        </p:txBody>
      </p:sp>
    </p:spTree>
    <p:extLst>
      <p:ext uri="{BB962C8B-B14F-4D97-AF65-F5344CB8AC3E}">
        <p14:creationId xmlns:p14="http://schemas.microsoft.com/office/powerpoint/2010/main" val="2196327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xfrm>
            <a:off x="838200" y="365126"/>
            <a:ext cx="10515600" cy="1038672"/>
          </a:xfrm>
          <a:solidFill>
            <a:schemeClr val="accent5">
              <a:lumMod val="60000"/>
              <a:lumOff val="40000"/>
            </a:schemeClr>
          </a:solidFill>
          <a:effectLst>
            <a:glow rad="228600">
              <a:schemeClr val="accent5">
                <a:satMod val="175000"/>
                <a:alpha val="40000"/>
              </a:schemeClr>
            </a:glow>
          </a:effectLst>
        </p:spPr>
        <p:txBody>
          <a:bodyPr>
            <a:normAutofit/>
          </a:bodyPr>
          <a:lstStyle/>
          <a:p>
            <a:r>
              <a:rPr lang="en-US" sz="2800" dirty="0">
                <a:latin typeface="+mn-lt"/>
              </a:rPr>
              <a:t>           Some prominent Indian schemes-that duped the public.</a:t>
            </a:r>
            <a:endParaRPr lang="en-IN" sz="28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1764406"/>
            <a:ext cx="10515600" cy="3979572"/>
          </a:xfrm>
          <a:solidFill>
            <a:schemeClr val="accent5">
              <a:lumMod val="60000"/>
              <a:lumOff val="40000"/>
            </a:schemeClr>
          </a:solidFill>
          <a:effectLst>
            <a:glow rad="228600">
              <a:schemeClr val="accent5">
                <a:satMod val="175000"/>
                <a:alpha val="40000"/>
              </a:schemeClr>
            </a:glow>
          </a:effectLst>
        </p:spPr>
        <p:txBody>
          <a:bodyPr/>
          <a:lstStyle/>
          <a:p>
            <a:pPr marL="0" indent="0">
              <a:buNone/>
            </a:pPr>
            <a:r>
              <a:rPr lang="en-US" dirty="0"/>
              <a:t>1.1992-1999  :Anubhav Teak Plantations.</a:t>
            </a:r>
          </a:p>
          <a:p>
            <a:pPr marL="0" indent="0">
              <a:buNone/>
            </a:pPr>
            <a:r>
              <a:rPr lang="en-US" dirty="0"/>
              <a:t>2. 2019           : IMA Jewelers</a:t>
            </a:r>
          </a:p>
          <a:p>
            <a:pPr marL="0" indent="0">
              <a:buNone/>
            </a:pPr>
            <a:r>
              <a:rPr lang="en-US" dirty="0"/>
              <a:t>3. 2014           : QNET-A MLM SCHEME.</a:t>
            </a:r>
          </a:p>
          <a:p>
            <a:pPr marL="0" indent="0">
              <a:buNone/>
            </a:pPr>
            <a:r>
              <a:rPr lang="en-US" dirty="0"/>
              <a:t>4.2011            : Speak Asia Online</a:t>
            </a:r>
          </a:p>
          <a:p>
            <a:pPr marL="0" indent="0">
              <a:buNone/>
            </a:pPr>
            <a:r>
              <a:rPr lang="en-US" dirty="0"/>
              <a:t> 5.2019           : Future Maker Life Care (P) Limited. ED attachedRs.216 Crores of assets.</a:t>
            </a:r>
          </a:p>
          <a:p>
            <a:pPr marL="0" indent="0">
              <a:buNone/>
            </a:pPr>
            <a:r>
              <a:rPr lang="en-US" dirty="0"/>
              <a:t> 5. 2020           : Great Indian Expo</a:t>
            </a:r>
            <a:endParaRPr lang="en-IN" dirty="0"/>
          </a:p>
        </p:txBody>
      </p:sp>
    </p:spTree>
    <p:extLst>
      <p:ext uri="{BB962C8B-B14F-4D97-AF65-F5344CB8AC3E}">
        <p14:creationId xmlns:p14="http://schemas.microsoft.com/office/powerpoint/2010/main" val="1275204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xfrm>
            <a:off x="838200" y="365126"/>
            <a:ext cx="10515600" cy="1012914"/>
          </a:xfrm>
          <a:solidFill>
            <a:schemeClr val="accent5">
              <a:lumMod val="60000"/>
              <a:lumOff val="40000"/>
            </a:schemeClr>
          </a:solidFill>
          <a:effectLst>
            <a:glow rad="228600">
              <a:schemeClr val="accent5">
                <a:satMod val="175000"/>
                <a:alpha val="40000"/>
              </a:schemeClr>
            </a:glow>
          </a:effectLst>
        </p:spPr>
        <p:txBody>
          <a:bodyPr>
            <a:normAutofit fontScale="90000"/>
          </a:bodyPr>
          <a:lstStyle/>
          <a:p>
            <a:r>
              <a:rPr lang="en-US" sz="3600" dirty="0">
                <a:latin typeface="+mn-lt"/>
              </a:rPr>
              <a:t>Red alerts &amp; Precautions to avoid the trap of Ponzi Schemes.</a:t>
            </a:r>
            <a:endParaRPr lang="en-IN" sz="36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1596980"/>
            <a:ext cx="10515600" cy="4895893"/>
          </a:xfrm>
          <a:solidFill>
            <a:schemeClr val="accent5">
              <a:lumMod val="60000"/>
              <a:lumOff val="40000"/>
            </a:schemeClr>
          </a:solidFill>
          <a:effectLst>
            <a:glow rad="228600">
              <a:schemeClr val="accent5">
                <a:satMod val="175000"/>
                <a:alpha val="40000"/>
              </a:schemeClr>
            </a:glow>
          </a:effectLst>
        </p:spPr>
        <p:txBody>
          <a:bodyPr>
            <a:normAutofit lnSpcReduction="10000"/>
          </a:bodyPr>
          <a:lstStyle/>
          <a:p>
            <a:pPr>
              <a:buFont typeface="Wingdings" panose="05000000000000000000" pitchFamily="2" charset="2"/>
              <a:buChar char="Ø"/>
            </a:pPr>
            <a:r>
              <a:rPr lang="en-US" dirty="0"/>
              <a:t>1.Make sure of the legality of the investment person or company.</a:t>
            </a:r>
          </a:p>
          <a:p>
            <a:pPr>
              <a:buFont typeface="Wingdings" panose="05000000000000000000" pitchFamily="2" charset="2"/>
              <a:buChar char="Ø"/>
            </a:pPr>
            <a:r>
              <a:rPr lang="en-US" dirty="0"/>
              <a:t>2.Never invest purely on the advise of friends or family.</a:t>
            </a:r>
          </a:p>
          <a:p>
            <a:pPr>
              <a:buFont typeface="Wingdings" panose="05000000000000000000" pitchFamily="2" charset="2"/>
              <a:buChar char="Ø"/>
            </a:pPr>
            <a:r>
              <a:rPr lang="en-US" dirty="0"/>
              <a:t>3.Think twice before parting with the hard earned savings.</a:t>
            </a:r>
          </a:p>
          <a:p>
            <a:pPr>
              <a:buFont typeface="Wingdings" panose="05000000000000000000" pitchFamily="2" charset="2"/>
              <a:buChar char="Ø"/>
            </a:pPr>
            <a:r>
              <a:rPr lang="en-US" dirty="0"/>
              <a:t>4.Do not get Greedy if the returns are high-in fact it is a red alert if some one promises high returns or profits or guarantees.</a:t>
            </a:r>
          </a:p>
          <a:p>
            <a:pPr>
              <a:buFont typeface="Wingdings" panose="05000000000000000000" pitchFamily="2" charset="2"/>
              <a:buChar char="Ø"/>
            </a:pPr>
            <a:r>
              <a:rPr lang="en-US" dirty="0"/>
              <a:t>5.Dig deep into the scheme details, its management and reporting.</a:t>
            </a:r>
          </a:p>
          <a:p>
            <a:pPr>
              <a:buFont typeface="Wingdings" panose="05000000000000000000" pitchFamily="2" charset="2"/>
              <a:buChar char="Ø"/>
            </a:pPr>
            <a:r>
              <a:rPr lang="en-US" dirty="0"/>
              <a:t>6.Never get carried away by middlemen and agents advising investments with high returns, specially if you are a senior citizen.</a:t>
            </a:r>
          </a:p>
          <a:p>
            <a:pPr>
              <a:buFont typeface="Wingdings" panose="05000000000000000000" pitchFamily="2" charset="2"/>
              <a:buChar char="Ø"/>
            </a:pPr>
            <a:r>
              <a:rPr lang="en-US" dirty="0"/>
              <a:t>7.Never invest or part with your monies under any other promise like jobs , online work, work from home assignments all these asking for an initial membership fees and deposits.</a:t>
            </a:r>
          </a:p>
          <a:p>
            <a:pPr>
              <a:buFont typeface="Wingdings" panose="05000000000000000000" pitchFamily="2" charset="2"/>
              <a:buChar char="Ø"/>
            </a:pPr>
            <a:endParaRPr lang="en-US" dirty="0"/>
          </a:p>
          <a:p>
            <a:endParaRPr lang="en-US" dirty="0"/>
          </a:p>
          <a:p>
            <a:endParaRPr lang="en-IN" dirty="0"/>
          </a:p>
        </p:txBody>
      </p:sp>
    </p:spTree>
    <p:extLst>
      <p:ext uri="{BB962C8B-B14F-4D97-AF65-F5344CB8AC3E}">
        <p14:creationId xmlns:p14="http://schemas.microsoft.com/office/powerpoint/2010/main" val="3785491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solidFill>
            <a:schemeClr val="tx1"/>
          </a:solidFill>
        </p:spPr>
        <p:txBody>
          <a:bodyPr>
            <a:normAutofit fontScale="90000"/>
          </a:bodyPr>
          <a:lstStyle/>
          <a:p>
            <a:r>
              <a:rPr lang="en-US" sz="4400" b="1" i="1" dirty="0">
                <a:solidFill>
                  <a:srgbClr val="FFFF00"/>
                </a:solidFill>
                <a:latin typeface="+mn-lt"/>
              </a:rPr>
              <a:t>End</a:t>
            </a:r>
            <a:r>
              <a:rPr lang="en-US" sz="4400" b="1" i="1" dirty="0">
                <a:solidFill>
                  <a:schemeClr val="bg1"/>
                </a:solidFill>
                <a:latin typeface="+mn-lt"/>
              </a:rPr>
              <a:t> </a:t>
            </a:r>
            <a:r>
              <a:rPr lang="en-US" sz="4400" b="1" i="1" dirty="0">
                <a:solidFill>
                  <a:srgbClr val="FF0000"/>
                </a:solidFill>
                <a:latin typeface="+mn-lt"/>
              </a:rPr>
              <a:t>of </a:t>
            </a:r>
            <a:r>
              <a:rPr lang="en-US" sz="4400" b="1" i="1" dirty="0">
                <a:solidFill>
                  <a:srgbClr val="C00000"/>
                </a:solidFill>
                <a:latin typeface="+mn-lt"/>
              </a:rPr>
              <a:t>Lesson</a:t>
            </a:r>
            <a:r>
              <a:rPr lang="en-US" sz="4400" b="1" i="1" dirty="0">
                <a:solidFill>
                  <a:schemeClr val="bg1"/>
                </a:solidFill>
                <a:latin typeface="+mn-lt"/>
              </a:rPr>
              <a:t>  </a:t>
            </a:r>
            <a:r>
              <a:rPr lang="en-US" sz="4400" b="1" i="1" dirty="0">
                <a:solidFill>
                  <a:srgbClr val="00B0F0"/>
                </a:solidFill>
                <a:latin typeface="+mn-lt"/>
              </a:rPr>
              <a:t>Seven</a:t>
            </a:r>
            <a:r>
              <a:rPr lang="en-US" sz="4400" b="1" i="1" dirty="0">
                <a:solidFill>
                  <a:schemeClr val="bg1"/>
                </a:solidFill>
                <a:latin typeface="+mn-lt"/>
              </a:rPr>
              <a:t>               </a:t>
            </a:r>
            <a:br>
              <a:rPr lang="en-US" sz="4400" b="1" i="1" dirty="0">
                <a:solidFill>
                  <a:schemeClr val="bg1"/>
                </a:solidFill>
                <a:latin typeface="+mn-lt"/>
              </a:rPr>
            </a:br>
            <a:r>
              <a:rPr lang="en-US" sz="4400" b="1" i="1" dirty="0">
                <a:solidFill>
                  <a:schemeClr val="bg1"/>
                </a:solidFill>
                <a:latin typeface="+mn-lt"/>
              </a:rPr>
              <a:t>                                          </a:t>
            </a:r>
            <a:r>
              <a:rPr lang="en-US" sz="4800" b="1" i="1" dirty="0">
                <a:solidFill>
                  <a:srgbClr val="FF0000"/>
                </a:solidFill>
                <a:latin typeface="+mn-lt"/>
              </a:rPr>
              <a:t>P</a:t>
            </a:r>
            <a:r>
              <a:rPr lang="en-US" sz="4400" b="1" i="1" dirty="0">
                <a:solidFill>
                  <a:schemeClr val="bg1"/>
                </a:solidFill>
                <a:latin typeface="+mn-lt"/>
              </a:rPr>
              <a:t>onzi </a:t>
            </a:r>
            <a:r>
              <a:rPr lang="en-US" sz="4400" b="1" i="1" dirty="0">
                <a:solidFill>
                  <a:srgbClr val="FF0000"/>
                </a:solidFill>
                <a:latin typeface="+mn-lt"/>
              </a:rPr>
              <a:t>S</a:t>
            </a:r>
            <a:r>
              <a:rPr lang="en-US" sz="4400" b="1" i="1" dirty="0">
                <a:solidFill>
                  <a:schemeClr val="bg1"/>
                </a:solidFill>
                <a:latin typeface="+mn-lt"/>
              </a:rPr>
              <a:t>chemes  </a:t>
            </a:r>
            <a:endParaRPr lang="en-IN" dirty="0"/>
          </a:p>
        </p:txBody>
      </p:sp>
      <p:pic>
        <p:nvPicPr>
          <p:cNvPr id="6" name="Picture 2" descr="Why Saying &quot;Thank You&quot; Matters - Crown Connect">
            <a:extLst>
              <a:ext uri="{FF2B5EF4-FFF2-40B4-BE49-F238E27FC236}">
                <a16:creationId xmlns:a16="http://schemas.microsoft.com/office/drawing/2014/main" id="{E7E9FFB2-5B76-43D1-8351-FF8D1AA578F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5459" y="2021983"/>
            <a:ext cx="10940603" cy="39151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80953DD-5CCD-481F-9232-3AA4C77C20A6}"/>
              </a:ext>
            </a:extLst>
          </p:cNvPr>
          <p:cNvSpPr txBox="1"/>
          <p:nvPr/>
        </p:nvSpPr>
        <p:spPr>
          <a:xfrm>
            <a:off x="3049073" y="2984195"/>
            <a:ext cx="6098146" cy="677108"/>
          </a:xfrm>
          <a:prstGeom prst="rect">
            <a:avLst/>
          </a:prstGeom>
          <a:noFill/>
        </p:spPr>
        <p:txBody>
          <a:bodyPr wrap="square">
            <a:spAutoFit/>
          </a:bodyPr>
          <a:lstStyle/>
          <a:p>
            <a:r>
              <a:rPr lang="en-US" sz="1800" b="1" i="1" dirty="0">
                <a:solidFill>
                  <a:srgbClr val="FFFF00"/>
                </a:solidFill>
                <a:latin typeface="+mn-lt"/>
              </a:rPr>
              <a:t>End</a:t>
            </a:r>
            <a:r>
              <a:rPr lang="en-US" sz="1800" b="1" i="1" dirty="0">
                <a:solidFill>
                  <a:schemeClr val="bg1"/>
                </a:solidFill>
                <a:latin typeface="+mn-lt"/>
              </a:rPr>
              <a:t> </a:t>
            </a:r>
            <a:r>
              <a:rPr lang="en-US" sz="1800" b="1" i="1" dirty="0">
                <a:solidFill>
                  <a:srgbClr val="FF0000"/>
                </a:solidFill>
                <a:latin typeface="+mn-lt"/>
              </a:rPr>
              <a:t>of </a:t>
            </a:r>
            <a:r>
              <a:rPr lang="en-US" sz="1800" b="1" i="1" dirty="0">
                <a:solidFill>
                  <a:srgbClr val="C00000"/>
                </a:solidFill>
                <a:latin typeface="+mn-lt"/>
              </a:rPr>
              <a:t>Lesson</a:t>
            </a:r>
            <a:r>
              <a:rPr lang="en-US" sz="1800" b="1" i="1" dirty="0">
                <a:solidFill>
                  <a:schemeClr val="bg1"/>
                </a:solidFill>
                <a:latin typeface="+mn-lt"/>
              </a:rPr>
              <a:t>  </a:t>
            </a:r>
            <a:r>
              <a:rPr lang="en-US" sz="1800" b="1" i="1" dirty="0">
                <a:solidFill>
                  <a:srgbClr val="00B0F0"/>
                </a:solidFill>
                <a:latin typeface="+mn-lt"/>
              </a:rPr>
              <a:t>Seven</a:t>
            </a:r>
            <a:r>
              <a:rPr lang="en-US" sz="1800" b="1" i="1" dirty="0">
                <a:solidFill>
                  <a:schemeClr val="bg1"/>
                </a:solidFill>
                <a:latin typeface="+mn-lt"/>
              </a:rPr>
              <a:t>               </a:t>
            </a:r>
            <a:br>
              <a:rPr lang="en-US" sz="1800" b="1" i="1" dirty="0">
                <a:solidFill>
                  <a:schemeClr val="bg1"/>
                </a:solidFill>
                <a:latin typeface="+mn-lt"/>
              </a:rPr>
            </a:br>
            <a:r>
              <a:rPr lang="en-US" sz="1800" b="1" i="1" dirty="0">
                <a:solidFill>
                  <a:schemeClr val="bg1"/>
                </a:solidFill>
                <a:latin typeface="+mn-lt"/>
              </a:rPr>
              <a:t>                                          </a:t>
            </a:r>
            <a:r>
              <a:rPr lang="en-US" sz="2000" b="1" i="1" dirty="0">
                <a:solidFill>
                  <a:srgbClr val="FF0000"/>
                </a:solidFill>
                <a:latin typeface="+mn-lt"/>
              </a:rPr>
              <a:t>P</a:t>
            </a:r>
            <a:r>
              <a:rPr lang="en-US" sz="1800" b="1" i="1" dirty="0">
                <a:solidFill>
                  <a:schemeClr val="bg1"/>
                </a:solidFill>
                <a:latin typeface="+mn-lt"/>
              </a:rPr>
              <a:t>onzi </a:t>
            </a:r>
            <a:r>
              <a:rPr lang="en-US" sz="1800" b="1" i="1" dirty="0">
                <a:solidFill>
                  <a:srgbClr val="FF0000"/>
                </a:solidFill>
                <a:latin typeface="+mn-lt"/>
              </a:rPr>
              <a:t>S</a:t>
            </a:r>
            <a:r>
              <a:rPr lang="en-US" sz="1800" b="1" i="1" dirty="0">
                <a:solidFill>
                  <a:schemeClr val="bg1"/>
                </a:solidFill>
                <a:latin typeface="+mn-lt"/>
              </a:rPr>
              <a:t>chemes  </a:t>
            </a:r>
            <a:endParaRPr lang="en-IN" dirty="0"/>
          </a:p>
        </p:txBody>
      </p:sp>
    </p:spTree>
    <p:extLst>
      <p:ext uri="{BB962C8B-B14F-4D97-AF65-F5344CB8AC3E}">
        <p14:creationId xmlns:p14="http://schemas.microsoft.com/office/powerpoint/2010/main" val="154939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xfrm>
            <a:off x="838200" y="365125"/>
            <a:ext cx="10515600" cy="871247"/>
          </a:xfrm>
          <a:solidFill>
            <a:schemeClr val="accent5">
              <a:lumMod val="60000"/>
              <a:lumOff val="40000"/>
            </a:schemeClr>
          </a:solidFill>
          <a:effectLst>
            <a:glow rad="228600">
              <a:schemeClr val="accent5">
                <a:satMod val="175000"/>
                <a:alpha val="40000"/>
              </a:schemeClr>
            </a:glow>
          </a:effectLst>
        </p:spPr>
        <p:txBody>
          <a:bodyPr/>
          <a:lstStyle/>
          <a:p>
            <a:r>
              <a:rPr lang="en-US" dirty="0">
                <a:solidFill>
                  <a:schemeClr val="bg1"/>
                </a:solidFill>
                <a:latin typeface="+mn-lt"/>
              </a:rPr>
              <a:t>                  </a:t>
            </a:r>
            <a:r>
              <a:rPr lang="en-US" sz="3200" dirty="0">
                <a:latin typeface="+mn-lt"/>
              </a:rPr>
              <a:t>General  Meaning  of  “Frauds”</a:t>
            </a:r>
            <a:endParaRPr lang="en-IN" sz="32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1764406"/>
            <a:ext cx="10515600" cy="4412557"/>
          </a:xfrm>
          <a:solidFill>
            <a:schemeClr val="accent5">
              <a:lumMod val="60000"/>
              <a:lumOff val="40000"/>
            </a:schemeClr>
          </a:solidFill>
          <a:effectLst>
            <a:glow rad="228600">
              <a:schemeClr val="accent5">
                <a:satMod val="175000"/>
                <a:alpha val="40000"/>
              </a:schemeClr>
            </a:glow>
          </a:effectLst>
        </p:spPr>
        <p:txBody>
          <a:bodyPr/>
          <a:lstStyle/>
          <a:p>
            <a:pPr>
              <a:buFont typeface="Wingdings" panose="05000000000000000000" pitchFamily="2" charset="2"/>
              <a:buChar char="v"/>
            </a:pPr>
            <a:r>
              <a:rPr lang="en-US" sz="2800" dirty="0"/>
              <a:t>A fraud is an act committed by one person, ‘’the Fraudster” , on another , the “Victim” , and cause monetary or other losses to the Victim. This is made possible as the fraudster creates first trust on the other and latter commits the act of fraud.</a:t>
            </a:r>
          </a:p>
          <a:p>
            <a:pPr>
              <a:buFont typeface="Wingdings" panose="05000000000000000000" pitchFamily="2" charset="2"/>
              <a:buChar char="v"/>
            </a:pPr>
            <a:r>
              <a:rPr lang="en-US" sz="2800" dirty="0"/>
              <a:t>As discussed in earlier lessons, there are several types of frauds, committed by the fraudsters.</a:t>
            </a:r>
          </a:p>
          <a:p>
            <a:pPr marL="0" indent="0">
              <a:buNone/>
            </a:pPr>
            <a:endParaRPr lang="en-US" dirty="0"/>
          </a:p>
          <a:p>
            <a:pPr>
              <a:buFont typeface="Wingdings" panose="05000000000000000000" pitchFamily="2" charset="2"/>
              <a:buChar char="v"/>
            </a:pPr>
            <a:r>
              <a:rPr lang="en-US" sz="2400" b="1" dirty="0">
                <a:solidFill>
                  <a:srgbClr val="FF0000"/>
                </a:solidFill>
              </a:rPr>
              <a:t>      PONZI OR PYRAMID SCHEMES ARE ONE OF THE DANGEROUS FRAUDS</a:t>
            </a:r>
          </a:p>
          <a:p>
            <a:endParaRPr lang="en-US" sz="2400" b="1" dirty="0">
              <a:solidFill>
                <a:srgbClr val="FF0000"/>
              </a:solidFill>
            </a:endParaRPr>
          </a:p>
          <a:p>
            <a:endParaRPr lang="en-US" dirty="0"/>
          </a:p>
          <a:p>
            <a:endParaRPr lang="en-IN" dirty="0"/>
          </a:p>
        </p:txBody>
      </p:sp>
    </p:spTree>
    <p:extLst>
      <p:ext uri="{BB962C8B-B14F-4D97-AF65-F5344CB8AC3E}">
        <p14:creationId xmlns:p14="http://schemas.microsoft.com/office/powerpoint/2010/main" val="3402430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solidFill>
            <a:schemeClr val="accent5">
              <a:lumMod val="60000"/>
              <a:lumOff val="40000"/>
            </a:schemeClr>
          </a:solidFill>
          <a:effectLst>
            <a:glow rad="228600">
              <a:schemeClr val="accent5">
                <a:satMod val="175000"/>
                <a:alpha val="40000"/>
              </a:schemeClr>
            </a:glow>
          </a:effectLst>
        </p:spPr>
        <p:txBody>
          <a:bodyPr>
            <a:normAutofit/>
          </a:bodyPr>
          <a:lstStyle/>
          <a:p>
            <a:r>
              <a:rPr lang="en-US" sz="3200" dirty="0">
                <a:latin typeface="+mn-lt"/>
              </a:rPr>
              <a:t>                            Simply Put,  A  PONZI SCHEME</a:t>
            </a:r>
            <a:endParaRPr lang="en-IN" sz="32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2743200"/>
            <a:ext cx="10515600" cy="2704564"/>
          </a:xfrm>
          <a:solidFill>
            <a:schemeClr val="accent5">
              <a:lumMod val="60000"/>
              <a:lumOff val="40000"/>
            </a:schemeClr>
          </a:solidFill>
          <a:effectLst>
            <a:glow rad="228600">
              <a:schemeClr val="accent5">
                <a:satMod val="175000"/>
                <a:alpha val="40000"/>
              </a:schemeClr>
            </a:glow>
          </a:effectLst>
        </p:spPr>
        <p:txBody>
          <a:bodyPr/>
          <a:lstStyle/>
          <a:p>
            <a:endParaRPr lang="en-US" dirty="0"/>
          </a:p>
          <a:p>
            <a:pPr marL="0" indent="0">
              <a:buNone/>
            </a:pPr>
            <a:r>
              <a:rPr lang="en-IN" dirty="0"/>
              <a:t>                                                           </a:t>
            </a:r>
            <a:r>
              <a:rPr lang="en-IN" sz="6000" b="1" dirty="0"/>
              <a:t>I</a:t>
            </a:r>
            <a:r>
              <a:rPr lang="en-IN" sz="4400" dirty="0"/>
              <a:t>s</a:t>
            </a:r>
          </a:p>
          <a:p>
            <a:endParaRPr lang="en-IN" dirty="0"/>
          </a:p>
          <a:p>
            <a:pPr marL="0" indent="0">
              <a:buNone/>
            </a:pPr>
            <a:r>
              <a:rPr lang="en-IN" dirty="0"/>
              <a:t>       FLEECING ,PAUL TO PAY PETER ,TILL ,THE COVER BLOWS OUT !!!</a:t>
            </a:r>
          </a:p>
        </p:txBody>
      </p:sp>
    </p:spTree>
    <p:extLst>
      <p:ext uri="{BB962C8B-B14F-4D97-AF65-F5344CB8AC3E}">
        <p14:creationId xmlns:p14="http://schemas.microsoft.com/office/powerpoint/2010/main" val="2371410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xfrm>
            <a:off x="838200" y="365125"/>
            <a:ext cx="10515600" cy="1077309"/>
          </a:xfrm>
          <a:solidFill>
            <a:schemeClr val="accent5">
              <a:lumMod val="60000"/>
              <a:lumOff val="40000"/>
            </a:schemeClr>
          </a:solidFill>
          <a:effectLst>
            <a:glow rad="228600">
              <a:schemeClr val="accent5">
                <a:satMod val="175000"/>
                <a:alpha val="40000"/>
              </a:schemeClr>
            </a:glow>
          </a:effectLst>
        </p:spPr>
        <p:txBody>
          <a:bodyPr>
            <a:normAutofit/>
          </a:bodyPr>
          <a:lstStyle/>
          <a:p>
            <a:r>
              <a:rPr lang="en-US" sz="3600" dirty="0">
                <a:latin typeface="+mn-lt"/>
              </a:rPr>
              <a:t>                       Meaning of Ponzi Schemes</a:t>
            </a:r>
            <a:endParaRPr lang="en-IN" sz="36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1996225"/>
            <a:ext cx="10515600" cy="4180738"/>
          </a:xfrm>
          <a:solidFill>
            <a:schemeClr val="accent5">
              <a:lumMod val="60000"/>
              <a:lumOff val="40000"/>
            </a:schemeClr>
          </a:solidFill>
          <a:effectLst>
            <a:glow rad="228600">
              <a:schemeClr val="accent5">
                <a:satMod val="175000"/>
                <a:alpha val="40000"/>
              </a:schemeClr>
            </a:glow>
          </a:effectLst>
        </p:spPr>
        <p:txBody>
          <a:bodyPr/>
          <a:lstStyle/>
          <a:p>
            <a:endParaRPr lang="en-US" dirty="0"/>
          </a:p>
          <a:p>
            <a:pPr>
              <a:buFont typeface="Wingdings" panose="05000000000000000000" pitchFamily="2" charset="2"/>
              <a:buChar char="v"/>
            </a:pPr>
            <a:r>
              <a:rPr lang="en-IN" dirty="0"/>
              <a:t>t is a scheme where by the perpetrator of the Ponzi scheme  fraud, promises high rate of returns or interest on monies invested or deposited.</a:t>
            </a:r>
          </a:p>
          <a:p>
            <a:pPr>
              <a:buFont typeface="Wingdings" panose="05000000000000000000" pitchFamily="2" charset="2"/>
              <a:buChar char="v"/>
            </a:pPr>
            <a:r>
              <a:rPr lang="en-IN" dirty="0"/>
              <a:t>These are dubious schemes with no real intentions of doing good business but only aim is to dupe the investors with false claims of doing profitable business or wise investment of such monies.</a:t>
            </a:r>
          </a:p>
          <a:p>
            <a:pPr>
              <a:buFont typeface="Wingdings" panose="05000000000000000000" pitchFamily="2" charset="2"/>
              <a:buChar char="v"/>
            </a:pPr>
            <a:r>
              <a:rPr lang="en-IN" dirty="0"/>
              <a:t>Any scheme where the victims end up paying monies by way deposits or subscription or as membership or down payments etc.</a:t>
            </a:r>
          </a:p>
          <a:p>
            <a:pPr>
              <a:buFont typeface="Wingdings" panose="05000000000000000000" pitchFamily="2" charset="2"/>
              <a:buChar char="v"/>
            </a:pPr>
            <a:endParaRPr lang="en-IN" dirty="0"/>
          </a:p>
          <a:p>
            <a:pPr marL="0" indent="0">
              <a:buNone/>
            </a:pPr>
            <a:endParaRPr lang="en-IN" dirty="0"/>
          </a:p>
          <a:p>
            <a:endParaRPr lang="en-IN" dirty="0"/>
          </a:p>
          <a:p>
            <a:pPr marL="0" indent="0">
              <a:buNone/>
            </a:pPr>
            <a:endParaRPr lang="en-IN" dirty="0"/>
          </a:p>
        </p:txBody>
      </p:sp>
    </p:spTree>
    <p:extLst>
      <p:ext uri="{BB962C8B-B14F-4D97-AF65-F5344CB8AC3E}">
        <p14:creationId xmlns:p14="http://schemas.microsoft.com/office/powerpoint/2010/main" val="3651320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xfrm>
            <a:off x="838200" y="365126"/>
            <a:ext cx="10515600" cy="1000036"/>
          </a:xfrm>
          <a:solidFill>
            <a:schemeClr val="accent5">
              <a:lumMod val="60000"/>
              <a:lumOff val="40000"/>
            </a:schemeClr>
          </a:solidFill>
          <a:effectLst>
            <a:glow rad="228600">
              <a:schemeClr val="accent5">
                <a:satMod val="175000"/>
                <a:alpha val="40000"/>
              </a:schemeClr>
            </a:glow>
          </a:effectLst>
        </p:spPr>
        <p:txBody>
          <a:bodyPr>
            <a:normAutofit/>
          </a:bodyPr>
          <a:lstStyle/>
          <a:p>
            <a:r>
              <a:rPr lang="en-US" sz="3600" dirty="0">
                <a:latin typeface="+mn-lt"/>
              </a:rPr>
              <a:t>                  How A Ponzi Scheme works?</a:t>
            </a:r>
            <a:endParaRPr lang="en-IN" sz="36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1825624"/>
            <a:ext cx="10515600" cy="4781237"/>
          </a:xfrm>
          <a:solidFill>
            <a:schemeClr val="accent5">
              <a:lumMod val="60000"/>
              <a:lumOff val="40000"/>
            </a:schemeClr>
          </a:solidFill>
          <a:effectLst>
            <a:glow rad="228600">
              <a:schemeClr val="accent5">
                <a:satMod val="175000"/>
                <a:alpha val="40000"/>
              </a:schemeClr>
            </a:glow>
          </a:effectLst>
        </p:spPr>
        <p:txBody>
          <a:bodyPr>
            <a:normAutofit lnSpcReduction="10000"/>
          </a:bodyPr>
          <a:lstStyle/>
          <a:p>
            <a:pPr>
              <a:buFont typeface="Wingdings" panose="05000000000000000000" pitchFamily="2" charset="2"/>
              <a:buChar char="v"/>
            </a:pPr>
            <a:r>
              <a:rPr lang="en-IN" dirty="0"/>
              <a:t>The fraudster at first establishes TRUST.</a:t>
            </a:r>
          </a:p>
          <a:p>
            <a:pPr>
              <a:buFont typeface="Wingdings" panose="05000000000000000000" pitchFamily="2" charset="2"/>
              <a:buChar char="v"/>
            </a:pPr>
            <a:r>
              <a:rPr lang="en-IN" dirty="0"/>
              <a:t>Such people are charismatic, move in high societies and at times are members on reputed trusts or on a Board of directors of educational institutions or even on board of stock exchanges etc.</a:t>
            </a:r>
          </a:p>
          <a:p>
            <a:pPr>
              <a:buFont typeface="Wingdings" panose="05000000000000000000" pitchFamily="2" charset="2"/>
              <a:buChar char="v"/>
            </a:pPr>
            <a:r>
              <a:rPr lang="en-IN" dirty="0"/>
              <a:t>They  are prompt in paying the commitments as promised. This ofcource is done  from the monies received from others!!</a:t>
            </a:r>
          </a:p>
          <a:p>
            <a:pPr>
              <a:buFont typeface="Wingdings" panose="05000000000000000000" pitchFamily="2" charset="2"/>
              <a:buChar char="v"/>
            </a:pPr>
            <a:r>
              <a:rPr lang="en-IN" dirty="0"/>
              <a:t>So the “word” spreads , about his “Honesty”!!</a:t>
            </a:r>
          </a:p>
          <a:p>
            <a:pPr>
              <a:buFont typeface="Wingdings" panose="05000000000000000000" pitchFamily="2" charset="2"/>
              <a:buChar char="v"/>
            </a:pPr>
            <a:r>
              <a:rPr lang="en-IN" dirty="0"/>
              <a:t>More and more start investing and none ask the source of their returns!</a:t>
            </a:r>
          </a:p>
          <a:p>
            <a:pPr>
              <a:buFont typeface="Wingdings" panose="05000000000000000000" pitchFamily="2" charset="2"/>
              <a:buChar char="v"/>
            </a:pPr>
            <a:r>
              <a:rPr lang="en-IN" dirty="0"/>
              <a:t>These fraudsters are the “Con” Men!! Or Confidence men, in the sense, they create first confidence and then cheat !!</a:t>
            </a:r>
          </a:p>
        </p:txBody>
      </p:sp>
    </p:spTree>
    <p:extLst>
      <p:ext uri="{BB962C8B-B14F-4D97-AF65-F5344CB8AC3E}">
        <p14:creationId xmlns:p14="http://schemas.microsoft.com/office/powerpoint/2010/main" val="3316216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xfrm>
            <a:off x="838200" y="365125"/>
            <a:ext cx="10515600" cy="935641"/>
          </a:xfrm>
          <a:solidFill>
            <a:schemeClr val="accent5">
              <a:lumMod val="60000"/>
              <a:lumOff val="40000"/>
            </a:schemeClr>
          </a:solidFill>
          <a:effectLst>
            <a:glow rad="228600">
              <a:schemeClr val="accent5">
                <a:satMod val="175000"/>
                <a:alpha val="40000"/>
              </a:schemeClr>
            </a:glow>
          </a:effectLst>
        </p:spPr>
        <p:txBody>
          <a:bodyPr>
            <a:normAutofit/>
          </a:bodyPr>
          <a:lstStyle/>
          <a:p>
            <a:r>
              <a:rPr lang="en-US" sz="3200" dirty="0">
                <a:latin typeface="+mn-lt"/>
              </a:rPr>
              <a:t>                What happens to the Money collected?</a:t>
            </a:r>
            <a:endParaRPr lang="en-IN" sz="32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1944709"/>
            <a:ext cx="10515600" cy="4232253"/>
          </a:xfrm>
          <a:solidFill>
            <a:schemeClr val="accent5">
              <a:lumMod val="60000"/>
              <a:lumOff val="40000"/>
            </a:schemeClr>
          </a:solidFill>
          <a:effectLst>
            <a:glow rad="228600">
              <a:schemeClr val="accent5">
                <a:satMod val="175000"/>
                <a:alpha val="40000"/>
              </a:schemeClr>
            </a:glow>
          </a:effectLst>
        </p:spPr>
        <p:txBody>
          <a:bodyPr/>
          <a:lstStyle/>
          <a:p>
            <a:endParaRPr lang="en-US" dirty="0"/>
          </a:p>
          <a:p>
            <a:pPr marL="0" indent="0">
              <a:buNone/>
            </a:pPr>
            <a:r>
              <a:rPr lang="en-IN" dirty="0"/>
              <a:t>The fraudster or con men invest such monies in  buying Big Mansions,</a:t>
            </a:r>
          </a:p>
          <a:p>
            <a:pPr marL="0" indent="0">
              <a:buNone/>
            </a:pPr>
            <a:r>
              <a:rPr lang="en-IN" dirty="0"/>
              <a:t>becoming members of elite clubs, entertaining with big gala parties, acquiring assets and luxury Yachts or even private jets.</a:t>
            </a:r>
          </a:p>
          <a:p>
            <a:pPr marL="0" indent="0">
              <a:buNone/>
            </a:pPr>
            <a:endParaRPr lang="en-IN" dirty="0"/>
          </a:p>
          <a:p>
            <a:pPr marL="0" indent="0">
              <a:buNone/>
            </a:pPr>
            <a:r>
              <a:rPr lang="en-IN" dirty="0"/>
              <a:t>Thus they squander the monies collected , but manage to stick to their commitment or promised returns , till the Scheme goes bust or exposed.</a:t>
            </a:r>
          </a:p>
        </p:txBody>
      </p:sp>
    </p:spTree>
    <p:extLst>
      <p:ext uri="{BB962C8B-B14F-4D97-AF65-F5344CB8AC3E}">
        <p14:creationId xmlns:p14="http://schemas.microsoft.com/office/powerpoint/2010/main" val="63173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solidFill>
            <a:schemeClr val="accent5">
              <a:lumMod val="60000"/>
              <a:lumOff val="40000"/>
            </a:schemeClr>
          </a:solidFill>
          <a:effectLst>
            <a:glow rad="228600">
              <a:schemeClr val="accent5">
                <a:satMod val="175000"/>
                <a:alpha val="40000"/>
              </a:schemeClr>
            </a:glow>
          </a:effectLst>
        </p:spPr>
        <p:txBody>
          <a:bodyPr>
            <a:normAutofit/>
          </a:bodyPr>
          <a:lstStyle/>
          <a:p>
            <a:r>
              <a:rPr lang="en-US" sz="3200" dirty="0">
                <a:latin typeface="+mn-lt"/>
              </a:rPr>
              <a:t>                       Why these Ponzi Schemes works?</a:t>
            </a:r>
            <a:endParaRPr lang="en-IN" sz="32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xfrm>
            <a:off x="838200" y="2395469"/>
            <a:ext cx="10515600" cy="3078051"/>
          </a:xfrm>
          <a:solidFill>
            <a:schemeClr val="accent5">
              <a:lumMod val="60000"/>
              <a:lumOff val="40000"/>
            </a:schemeClr>
          </a:solidFill>
          <a:effectLst>
            <a:glow rad="228600">
              <a:schemeClr val="accent5">
                <a:satMod val="175000"/>
                <a:alpha val="40000"/>
              </a:schemeClr>
            </a:glow>
          </a:effectLst>
        </p:spPr>
        <p:txBody>
          <a:bodyPr>
            <a:normAutofit fontScale="92500" lnSpcReduction="10000"/>
          </a:bodyPr>
          <a:lstStyle/>
          <a:p>
            <a:pPr marL="0" indent="0">
              <a:buNone/>
            </a:pPr>
            <a:r>
              <a:rPr lang="en-IN" dirty="0"/>
              <a:t>The Ponzi Schemes works, simply because People are </a:t>
            </a:r>
            <a:r>
              <a:rPr lang="en-IN" dirty="0">
                <a:solidFill>
                  <a:srgbClr val="FF0000"/>
                </a:solidFill>
              </a:rPr>
              <a:t>Greedy</a:t>
            </a:r>
            <a:r>
              <a:rPr lang="en-IN" dirty="0"/>
              <a:t> for high returns which are actually not possible, as promised by the Con Men.</a:t>
            </a:r>
          </a:p>
          <a:p>
            <a:pPr marL="0" indent="0">
              <a:buNone/>
            </a:pPr>
            <a:r>
              <a:rPr lang="en-IN" dirty="0"/>
              <a:t>The fraudsters never disclose the source of their true working or financials or client statements.</a:t>
            </a:r>
          </a:p>
          <a:p>
            <a:pPr marL="0" indent="0">
              <a:buNone/>
            </a:pPr>
            <a:r>
              <a:rPr lang="en-IN" dirty="0"/>
              <a:t>They may simply register themselves as a corporate with The registrar of companies , to give a legal entity look to the gullible public.</a:t>
            </a:r>
          </a:p>
          <a:p>
            <a:pPr marL="0" indent="0">
              <a:buNone/>
            </a:pPr>
            <a:r>
              <a:rPr lang="en-IN" dirty="0"/>
              <a:t>The people who trust and invest, will never make their independent assessment but only look at the high returns.</a:t>
            </a:r>
          </a:p>
        </p:txBody>
      </p:sp>
    </p:spTree>
    <p:extLst>
      <p:ext uri="{BB962C8B-B14F-4D97-AF65-F5344CB8AC3E}">
        <p14:creationId xmlns:p14="http://schemas.microsoft.com/office/powerpoint/2010/main" val="1677260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E3DB83-1B70-4294-B7D2-C2B37FCFAFDC}"/>
              </a:ext>
            </a:extLst>
          </p:cNvPr>
          <p:cNvSpPr>
            <a:spLocks noGrp="1"/>
          </p:cNvSpPr>
          <p:nvPr>
            <p:ph type="title"/>
          </p:nvPr>
        </p:nvSpPr>
        <p:spPr>
          <a:xfrm>
            <a:off x="838200" y="365125"/>
            <a:ext cx="10515600" cy="1077309"/>
          </a:xfrm>
          <a:solidFill>
            <a:schemeClr val="accent5">
              <a:lumMod val="60000"/>
              <a:lumOff val="40000"/>
            </a:schemeClr>
          </a:solidFill>
          <a:effectLst>
            <a:glow rad="228600">
              <a:schemeClr val="accent5">
                <a:satMod val="175000"/>
                <a:alpha val="40000"/>
              </a:schemeClr>
            </a:glow>
          </a:effectLst>
        </p:spPr>
        <p:txBody>
          <a:bodyPr>
            <a:normAutofit/>
          </a:bodyPr>
          <a:lstStyle/>
          <a:p>
            <a:r>
              <a:rPr lang="en-US" sz="3200" dirty="0">
                <a:latin typeface="+mn-lt"/>
              </a:rPr>
              <a:t>        What are the different types of Ponzi schemes…</a:t>
            </a:r>
            <a:endParaRPr lang="en-IN" sz="3200" dirty="0">
              <a:latin typeface="+mn-lt"/>
            </a:endParaRPr>
          </a:p>
        </p:txBody>
      </p:sp>
      <p:sp>
        <p:nvSpPr>
          <p:cNvPr id="5" name="Content Placeholder 4">
            <a:extLst>
              <a:ext uri="{FF2B5EF4-FFF2-40B4-BE49-F238E27FC236}">
                <a16:creationId xmlns:a16="http://schemas.microsoft.com/office/drawing/2014/main" id="{FBE13A10-9D99-4D6F-A177-31456EAFC2EE}"/>
              </a:ext>
            </a:extLst>
          </p:cNvPr>
          <p:cNvSpPr>
            <a:spLocks noGrp="1"/>
          </p:cNvSpPr>
          <p:nvPr>
            <p:ph idx="1"/>
          </p:nvPr>
        </p:nvSpPr>
        <p:spPr>
          <a:solidFill>
            <a:schemeClr val="accent5">
              <a:lumMod val="60000"/>
              <a:lumOff val="40000"/>
            </a:schemeClr>
          </a:solidFill>
          <a:effectLst>
            <a:glow rad="228600">
              <a:schemeClr val="accent5">
                <a:satMod val="175000"/>
                <a:alpha val="40000"/>
              </a:schemeClr>
            </a:glow>
          </a:effectLst>
        </p:spPr>
        <p:txBody>
          <a:bodyPr/>
          <a:lstStyle/>
          <a:p>
            <a:pPr>
              <a:buFont typeface="Wingdings" panose="05000000000000000000" pitchFamily="2" charset="2"/>
              <a:buChar char="v"/>
            </a:pPr>
            <a:r>
              <a:rPr lang="en-US" dirty="0"/>
              <a:t>There are several types of Ponzi schemes-Some such schemes are:</a:t>
            </a:r>
          </a:p>
          <a:p>
            <a:pPr marL="0" indent="0">
              <a:buNone/>
            </a:pPr>
            <a:r>
              <a:rPr lang="en-IN" dirty="0"/>
              <a:t>1.Promising High rate of Interest or returns or profits.</a:t>
            </a:r>
          </a:p>
          <a:p>
            <a:pPr marL="0" indent="0">
              <a:buNone/>
            </a:pPr>
            <a:r>
              <a:rPr lang="en-IN" dirty="0"/>
              <a:t> 2.Taking subscription or enrolment fees on Multi Level Marketing, by filling surveys for multi national companies, online.</a:t>
            </a:r>
          </a:p>
          <a:p>
            <a:pPr marL="0" indent="0">
              <a:buNone/>
            </a:pPr>
            <a:r>
              <a:rPr lang="en-IN" dirty="0"/>
              <a:t>  3.Bogus web sites Promising jobs and placements abroad by taking huge advances-To prove they send or” arrange jobs” to a handful as proof of their “honesty”.</a:t>
            </a:r>
          </a:p>
          <a:p>
            <a:pPr marL="0" indent="0">
              <a:buNone/>
            </a:pPr>
            <a:r>
              <a:rPr lang="en-IN" dirty="0"/>
              <a:t>4.Enrolling members of a work from home jobs on behalf of foreign Companies.</a:t>
            </a:r>
            <a:endParaRPr lang="en-US" dirty="0"/>
          </a:p>
        </p:txBody>
      </p:sp>
    </p:spTree>
    <p:extLst>
      <p:ext uri="{BB962C8B-B14F-4D97-AF65-F5344CB8AC3E}">
        <p14:creationId xmlns:p14="http://schemas.microsoft.com/office/powerpoint/2010/main" val="2323428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6E8E4-576A-4DEA-8FDE-139584BBD758}"/>
              </a:ext>
            </a:extLst>
          </p:cNvPr>
          <p:cNvSpPr>
            <a:spLocks noGrp="1"/>
          </p:cNvSpPr>
          <p:nvPr>
            <p:ph type="title"/>
          </p:nvPr>
        </p:nvSpPr>
        <p:spPr>
          <a:solidFill>
            <a:schemeClr val="accent5">
              <a:lumMod val="60000"/>
              <a:lumOff val="40000"/>
            </a:schemeClr>
          </a:solidFill>
          <a:effectLst>
            <a:glow rad="228600">
              <a:schemeClr val="accent5">
                <a:satMod val="175000"/>
                <a:alpha val="40000"/>
              </a:schemeClr>
            </a:glow>
          </a:effectLst>
        </p:spPr>
        <p:txBody>
          <a:bodyPr/>
          <a:lstStyle/>
          <a:p>
            <a:r>
              <a:rPr lang="en-US" sz="4000" dirty="0">
                <a:latin typeface="+mn-lt"/>
              </a:rPr>
              <a:t>        </a:t>
            </a:r>
            <a:r>
              <a:rPr lang="en-US" sz="3600" dirty="0">
                <a:latin typeface="+mn-lt"/>
              </a:rPr>
              <a:t>Worlds’ Biggest Ponzi Fraudster- A Brief…..</a:t>
            </a:r>
            <a:br>
              <a:rPr lang="en-US" sz="4000" dirty="0">
                <a:latin typeface="+mn-lt"/>
              </a:rPr>
            </a:br>
            <a:r>
              <a:rPr lang="en-US" sz="4000" dirty="0">
                <a:latin typeface="+mn-lt"/>
              </a:rPr>
              <a:t>                            </a:t>
            </a:r>
            <a:r>
              <a:rPr lang="en-US" sz="3200" dirty="0">
                <a:solidFill>
                  <a:srgbClr val="FF0000"/>
                </a:solidFill>
                <a:latin typeface="+mn-lt"/>
              </a:rPr>
              <a:t>Bernard L Madoff-USA</a:t>
            </a:r>
            <a:endParaRPr lang="en-IN" sz="3200" dirty="0">
              <a:solidFill>
                <a:srgbClr val="FF0000"/>
              </a:solidFill>
              <a:latin typeface="+mn-lt"/>
            </a:endParaRPr>
          </a:p>
        </p:txBody>
      </p:sp>
      <p:sp>
        <p:nvSpPr>
          <p:cNvPr id="3" name="Content Placeholder 2">
            <a:extLst>
              <a:ext uri="{FF2B5EF4-FFF2-40B4-BE49-F238E27FC236}">
                <a16:creationId xmlns:a16="http://schemas.microsoft.com/office/drawing/2014/main" id="{B6798B47-81E3-4C90-9902-7CCC790F55AD}"/>
              </a:ext>
            </a:extLst>
          </p:cNvPr>
          <p:cNvSpPr>
            <a:spLocks noGrp="1"/>
          </p:cNvSpPr>
          <p:nvPr>
            <p:ph idx="1"/>
          </p:nvPr>
        </p:nvSpPr>
        <p:spPr>
          <a:xfrm>
            <a:off x="838200" y="2137893"/>
            <a:ext cx="10515600" cy="4572000"/>
          </a:xfrm>
          <a:solidFill>
            <a:schemeClr val="accent5">
              <a:lumMod val="60000"/>
              <a:lumOff val="40000"/>
            </a:schemeClr>
          </a:solidFill>
          <a:effectLst>
            <a:glow rad="228600">
              <a:schemeClr val="accent5">
                <a:satMod val="175000"/>
                <a:alpha val="40000"/>
              </a:schemeClr>
            </a:glow>
          </a:effectLst>
        </p:spPr>
        <p:txBody>
          <a:bodyPr>
            <a:normAutofit lnSpcReduction="10000"/>
          </a:bodyPr>
          <a:lstStyle/>
          <a:p>
            <a:r>
              <a:rPr lang="en-US" sz="2000" dirty="0"/>
              <a:t>He was the biggest Con of Notorious Ponzi scheme.</a:t>
            </a:r>
          </a:p>
          <a:p>
            <a:r>
              <a:rPr lang="en-US" sz="2000" dirty="0"/>
              <a:t>He  continued for 25 years ,when in 2008 , he disclosed to his sons his bogus run of swindling monies, who in turn informed to FBI and SEC. </a:t>
            </a:r>
          </a:p>
          <a:p>
            <a:r>
              <a:rPr lang="en-US" sz="2000" dirty="0"/>
              <a:t>First Started in 1960 with $5,000!!</a:t>
            </a:r>
          </a:p>
          <a:p>
            <a:r>
              <a:rPr lang="en-US" sz="2000" dirty="0"/>
              <a:t>Total estimated losses were put at about $65 Billion.</a:t>
            </a:r>
          </a:p>
          <a:p>
            <a:r>
              <a:rPr lang="en-US" sz="2000" dirty="0"/>
              <a:t>He never disclosed his method of operation of the funds and returns.</a:t>
            </a:r>
          </a:p>
          <a:p>
            <a:r>
              <a:rPr lang="en-US" sz="2000" dirty="0"/>
              <a:t>He knew how to prey on human nature and took advantage of human greed.</a:t>
            </a:r>
          </a:p>
          <a:p>
            <a:r>
              <a:rPr lang="en-US" sz="2000" dirty="0"/>
              <a:t>He created an illusion of an investment strategy.</a:t>
            </a:r>
          </a:p>
          <a:p>
            <a:r>
              <a:rPr lang="en-US" sz="2000" dirty="0"/>
              <a:t>He commanded high respect and was executive board member on NYSE and NASDAQ.</a:t>
            </a:r>
          </a:p>
          <a:p>
            <a:r>
              <a:rPr lang="en-US" sz="2000" dirty="0"/>
              <a:t>He developed an impeccable resume and a lavish living too.</a:t>
            </a:r>
          </a:p>
          <a:p>
            <a:r>
              <a:rPr lang="en-US" sz="2000" dirty="0"/>
              <a:t>Though SEC was alerted twice in 2004 &amp; 2008 they dropped on the ground No Evidence.</a:t>
            </a:r>
          </a:p>
          <a:p>
            <a:r>
              <a:rPr lang="en-US" sz="2000" dirty="0"/>
              <a:t>Ultimately in 2008 ,he was charged, convicted and a 150 years prison sentence was awarded for his acts of corruption, deceit and the making of most notorious Ponzi scheme.</a:t>
            </a:r>
          </a:p>
        </p:txBody>
      </p:sp>
    </p:spTree>
    <p:extLst>
      <p:ext uri="{BB962C8B-B14F-4D97-AF65-F5344CB8AC3E}">
        <p14:creationId xmlns:p14="http://schemas.microsoft.com/office/powerpoint/2010/main" val="729315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1256</TotalTime>
  <Words>1060</Words>
  <Application>Microsoft Office PowerPoint</Application>
  <PresentationFormat>Widescreen</PresentationFormat>
  <Paragraphs>80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              Lessons on Fraud Awareness – Lesson VII                                   PONZI SCHEMES            </vt:lpstr>
      <vt:lpstr>                  General  Meaning  of  “Frauds”</vt:lpstr>
      <vt:lpstr>                            Simply Put,  A  PONZI SCHEME</vt:lpstr>
      <vt:lpstr>                       Meaning of Ponzi Schemes</vt:lpstr>
      <vt:lpstr>                  How A Ponzi Scheme works?</vt:lpstr>
      <vt:lpstr>                What happens to the Money collected?</vt:lpstr>
      <vt:lpstr>                       Why these Ponzi Schemes works?</vt:lpstr>
      <vt:lpstr>        What are the different types of Ponzi schemes…</vt:lpstr>
      <vt:lpstr>        Worlds’ Biggest Ponzi Fraudster- A Brief…..                             Bernard L Madoff-USA</vt:lpstr>
      <vt:lpstr>           Some prominent Indian schemes-that duped the public.</vt:lpstr>
      <vt:lpstr>Red alerts &amp; Precautions to avoid the trap of Ponzi Schemes.</vt:lpstr>
      <vt:lpstr>End of Lesson  Seven                                                          Ponzi Schemes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on Fraud Awareness – Lesson VII                                   PONZI SCHEME</dc:title>
  <dc:creator>Kolluru Rao</dc:creator>
  <cp:lastModifiedBy>Kolluru Rao</cp:lastModifiedBy>
  <cp:revision>39</cp:revision>
  <dcterms:created xsi:type="dcterms:W3CDTF">2020-08-26T14:06:54Z</dcterms:created>
  <dcterms:modified xsi:type="dcterms:W3CDTF">2020-08-31T08:47:10Z</dcterms:modified>
</cp:coreProperties>
</file>