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00" r:id="rId1"/>
  </p:sldMasterIdLst>
  <p:notesMasterIdLst>
    <p:notesMasterId r:id="rId17"/>
  </p:notesMasterIdLst>
  <p:sldIdLst>
    <p:sldId id="268" r:id="rId2"/>
    <p:sldId id="256" r:id="rId3"/>
    <p:sldId id="257" r:id="rId4"/>
    <p:sldId id="258" r:id="rId5"/>
    <p:sldId id="270" r:id="rId6"/>
    <p:sldId id="271" r:id="rId7"/>
    <p:sldId id="259" r:id="rId8"/>
    <p:sldId id="261" r:id="rId9"/>
    <p:sldId id="264" r:id="rId10"/>
    <p:sldId id="262" r:id="rId11"/>
    <p:sldId id="263" r:id="rId12"/>
    <p:sldId id="269" r:id="rId13"/>
    <p:sldId id="266" r:id="rId14"/>
    <p:sldId id="267" r:id="rId15"/>
    <p:sldId id="27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54" d="100"/>
          <a:sy n="154" d="100"/>
        </p:scale>
        <p:origin x="-1144"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4C257-B62B-5D45-B779-0C7F6E5BD6C5}" type="datetimeFigureOut">
              <a:rPr lang="en-US" smtClean="0"/>
              <a:pPr/>
              <a:t>1/13/18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698391-3EF9-0746-8AD4-B819DB38F85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698391-3EF9-0746-8AD4-B819DB38F85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17A58727-FF08-E248-B447-462206B3976F}" type="datetimeFigureOut">
              <a:rPr lang="en-US" smtClean="0"/>
              <a:pPr/>
              <a:t>1/13/18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dirty="0">
              <a:solidFill>
                <a:schemeClr val="tx2"/>
              </a:solidFill>
            </a:endParaRPr>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17A58727-FF08-E248-B447-462206B3976F}" type="datetimeFigureOut">
              <a:rPr lang="en-US" smtClean="0"/>
              <a:pPr/>
              <a:t>1/13/18</a:t>
            </a:fld>
            <a:endParaRPr lang="en-US" dirty="0"/>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6C11A295-E713-7F4F-A98D-3EBB72F6FAB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ct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A58727-FF08-E248-B447-462206B3976F}" type="datetimeFigureOut">
              <a:rPr lang="en-US" smtClean="0"/>
              <a:pPr/>
              <a:t>1/13/18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11A295-E713-7F4F-A98D-3EBB72F6FAB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17A58727-FF08-E248-B447-462206B3976F}" type="datetimeFigureOut">
              <a:rPr lang="en-US" smtClean="0"/>
              <a:pPr/>
              <a:t>1/13/18</a:t>
            </a:fld>
            <a:endParaRPr lang="en-US" dirty="0"/>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dirty="0"/>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6C11A295-E713-7F4F-A98D-3EBB72F6FAB7}"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7A58727-FF08-E248-B447-462206B3976F}" type="datetimeFigureOut">
              <a:rPr lang="en-US" smtClean="0"/>
              <a:pPr/>
              <a:t>1/13/18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11A295-E713-7F4F-A98D-3EBB72F6FAB7}"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17A58727-FF08-E248-B447-462206B3976F}" type="datetimeFigureOut">
              <a:rPr lang="en-US" smtClean="0"/>
              <a:pPr/>
              <a:t>1/13/18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11A295-E713-7F4F-A98D-3EBB72F6FAB7}" type="slidenum">
              <a:rPr lang="en-US" smtClean="0"/>
              <a:pPr/>
              <a:t>‹#›</a:t>
            </a:fld>
            <a:endParaRPr lang="en-US" dirty="0"/>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7A58727-FF08-E248-B447-462206B3976F}" type="datetimeFigureOut">
              <a:rPr lang="en-US" smtClean="0"/>
              <a:pPr/>
              <a:t>1/13/18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11A295-E713-7F4F-A98D-3EBB72F6FAB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17A58727-FF08-E248-B447-462206B3976F}" type="datetimeFigureOut">
              <a:rPr lang="en-US" smtClean="0"/>
              <a:pPr/>
              <a:t>1/13/18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11A295-E713-7F4F-A98D-3EBB72F6FAB7}" type="slidenum">
              <a:rPr lang="en-US" smtClean="0"/>
              <a:pPr/>
              <a:t>‹#›</a:t>
            </a:fld>
            <a:endParaRPr lang="en-US" dirty="0"/>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dirty="0" smtClean="0"/>
              <a:t>Click icon to add picture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6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A58727-FF08-E248-B447-462206B3976F}" type="datetimeFigureOut">
              <a:rPr lang="en-US" smtClean="0"/>
              <a:pPr/>
              <a:t>1/13/18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11A295-E713-7F4F-A98D-3EBB72F6FAB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7A58727-FF08-E248-B447-462206B3976F}" type="datetimeFigureOut">
              <a:rPr lang="en-US" smtClean="0"/>
              <a:pPr/>
              <a:t>1/13/18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11A295-E713-7F4F-A98D-3EBB72F6FAB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17A58727-FF08-E248-B447-462206B3976F}" type="datetimeFigureOut">
              <a:rPr lang="en-US" smtClean="0"/>
              <a:pPr/>
              <a:t>1/13/18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C11A295-E713-7F4F-A98D-3EBB72F6FAB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7A58727-FF08-E248-B447-462206B3976F}" type="datetimeFigureOut">
              <a:rPr lang="en-US" smtClean="0"/>
              <a:pPr/>
              <a:t>1/13/18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C11A295-E713-7F4F-A98D-3EBB72F6FAB7}" type="slidenum">
              <a:rPr lang="en-US" smtClean="0"/>
              <a:pPr/>
              <a:t>‹#›</a:t>
            </a:fld>
            <a:endParaRPr lang="en-US" dirty="0"/>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17A58727-FF08-E248-B447-462206B3976F}" type="datetimeFigureOut">
              <a:rPr lang="en-US" smtClean="0"/>
              <a:pPr/>
              <a:t>1/13/18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C11A295-E713-7F4F-A98D-3EBB72F6FAB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20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17A58727-FF08-E248-B447-462206B3976F}" type="datetimeFigureOut">
              <a:rPr lang="en-US" smtClean="0"/>
              <a:pPr/>
              <a:t>1/13/18</a:t>
            </a:fld>
            <a:endParaRPr lang="en-US" dirty="0"/>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6C11A295-E713-7F4F-A98D-3EBB72F6FAB7}" type="slidenum">
              <a:rPr lang="en-US" smtClean="0"/>
              <a:pPr/>
              <a:t>‹#›</a:t>
            </a:fld>
            <a:endParaRPr lang="en-US" dirty="0"/>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17A58727-FF08-E248-B447-462206B3976F}" type="datetimeFigureOut">
              <a:rPr lang="en-US" smtClean="0"/>
              <a:pPr/>
              <a:t>1/13/18</a:t>
            </a:fld>
            <a:endParaRPr lang="en-US" dirty="0"/>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6C11A295-E713-7F4F-A98D-3EBB72F6FAB7}"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s://www.merriam-webster.com/dictionary/separated" TargetMode="External"/><Relationship Id="rId4" Type="http://schemas.openxmlformats.org/officeDocument/2006/relationships/hyperlink" Target="https://www.merriam-webster.com/dictionary/gap" TargetMode="External"/><Relationship Id="rId1" Type="http://schemas.openxmlformats.org/officeDocument/2006/relationships/slideLayout" Target="../slideLayouts/slideLayout2.xml"/><Relationship Id="rId2" Type="http://schemas.openxmlformats.org/officeDocument/2006/relationships/hyperlink" Target="https://www.merriam-webster.com/dictionary/separat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usconstitution.net/glossary.html%23JURI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3999" cy="1283167"/>
          </a:xfrm>
        </p:spPr>
        <p:txBody>
          <a:bodyPr/>
          <a:lstStyle/>
          <a:p>
            <a:r>
              <a:rPr lang="en-US" b="1" dirty="0" smtClean="0"/>
              <a:t>New California State</a:t>
            </a:r>
            <a:endParaRPr lang="en-US" dirty="0"/>
          </a:p>
        </p:txBody>
      </p:sp>
      <p:pic>
        <p:nvPicPr>
          <p:cNvPr id="5" name="Picture 4" descr="Screen-Shot-2017-08-19-at-5.57.44-AM.jpg"/>
          <p:cNvPicPr>
            <a:picLocks noChangeAspect="1"/>
          </p:cNvPicPr>
          <p:nvPr/>
        </p:nvPicPr>
        <p:blipFill>
          <a:blip r:embed="rId2"/>
          <a:stretch>
            <a:fillRect/>
          </a:stretch>
        </p:blipFill>
        <p:spPr>
          <a:xfrm>
            <a:off x="2157487" y="1451384"/>
            <a:ext cx="4988604" cy="5406615"/>
          </a:xfrm>
          <a:prstGeom prst="rect">
            <a:avLst/>
          </a:prstGeom>
        </p:spPr>
      </p:pic>
      <p:pic>
        <p:nvPicPr>
          <p:cNvPr id="6" name="Picture 5" descr="ncseal3.2.png"/>
          <p:cNvPicPr>
            <a:picLocks noChangeAspect="1"/>
          </p:cNvPicPr>
          <p:nvPr/>
        </p:nvPicPr>
        <p:blipFill>
          <a:blip r:embed="rId3"/>
          <a:stretch>
            <a:fillRect/>
          </a:stretch>
        </p:blipFill>
        <p:spPr>
          <a:xfrm>
            <a:off x="4541613" y="1451384"/>
            <a:ext cx="2550786" cy="254020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Separation</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Definition of </a:t>
            </a:r>
            <a:r>
              <a:rPr lang="en-US" b="1" cap="small" dirty="0" smtClean="0"/>
              <a:t>separation</a:t>
            </a:r>
            <a:endParaRPr lang="en-US" dirty="0" smtClean="0"/>
          </a:p>
          <a:p>
            <a:r>
              <a:rPr lang="en-US" b="1" dirty="0" smtClean="0"/>
              <a:t>1</a:t>
            </a:r>
            <a:r>
              <a:rPr lang="en-US" dirty="0" smtClean="0"/>
              <a:t>: the act or process of </a:t>
            </a:r>
            <a:r>
              <a:rPr lang="en-US" dirty="0" smtClean="0">
                <a:hlinkClick r:id="rId2"/>
              </a:rPr>
              <a:t>separating</a:t>
            </a:r>
            <a:r>
              <a:rPr lang="en-US" dirty="0" smtClean="0"/>
              <a:t> : the state of being </a:t>
            </a:r>
            <a:r>
              <a:rPr lang="en-US" dirty="0" smtClean="0">
                <a:hlinkClick r:id="rId3"/>
              </a:rPr>
              <a:t>separated</a:t>
            </a:r>
            <a:endParaRPr lang="en-US" dirty="0" smtClean="0"/>
          </a:p>
          <a:p>
            <a:r>
              <a:rPr lang="en-US" b="1" dirty="0" smtClean="0"/>
              <a:t>2a</a:t>
            </a:r>
            <a:r>
              <a:rPr lang="en-US" dirty="0" smtClean="0"/>
              <a:t> : a point, line, or means of division</a:t>
            </a:r>
          </a:p>
          <a:p>
            <a:r>
              <a:rPr lang="en-US" b="1" dirty="0" err="1" smtClean="0"/>
              <a:t>b</a:t>
            </a:r>
            <a:r>
              <a:rPr lang="en-US" dirty="0" smtClean="0"/>
              <a:t> : an intervening space : </a:t>
            </a:r>
            <a:r>
              <a:rPr lang="en-US" cap="small" dirty="0" smtClean="0">
                <a:hlinkClick r:id="rId4"/>
              </a:rPr>
              <a:t>gap</a:t>
            </a:r>
            <a:r>
              <a:rPr lang="en-US" dirty="0" smtClean="0"/>
              <a:t> </a:t>
            </a:r>
          </a:p>
          <a:p>
            <a:pPr lvl="0"/>
            <a:r>
              <a:rPr lang="en-US" dirty="0" smtClean="0"/>
              <a:t>the </a:t>
            </a:r>
            <a:r>
              <a:rPr lang="en-US" i="1" dirty="0" smtClean="0"/>
              <a:t>separation</a:t>
            </a:r>
            <a:r>
              <a:rPr lang="en-US" dirty="0" smtClean="0"/>
              <a:t> between wheel spokes</a:t>
            </a:r>
          </a:p>
          <a:p>
            <a:r>
              <a:rPr lang="en-US" b="1" dirty="0" smtClean="0"/>
              <a:t>3a</a:t>
            </a:r>
            <a:r>
              <a:rPr lang="en-US" dirty="0" smtClean="0"/>
              <a:t> : cessation of cohabitation between a married couple by mutual agreement or judicial decree</a:t>
            </a:r>
          </a:p>
          <a:p>
            <a:r>
              <a:rPr lang="en-US" b="1" dirty="0" err="1" smtClean="0"/>
              <a:t>b</a:t>
            </a:r>
            <a:r>
              <a:rPr lang="en-US" dirty="0" smtClean="0"/>
              <a:t> : termination of a contractual relationship (such as employment or military service)</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independence</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Definition of INDEPENDENCE</a:t>
            </a:r>
            <a:endParaRPr lang="en-US" dirty="0" smtClean="0"/>
          </a:p>
          <a:p>
            <a:r>
              <a:rPr lang="en-US" b="1" dirty="0" smtClean="0"/>
              <a:t>1 :</a:t>
            </a:r>
            <a:r>
              <a:rPr lang="en-US" dirty="0" smtClean="0"/>
              <a:t> freedom from outside control or support </a:t>
            </a:r>
            <a:r>
              <a:rPr lang="en-US" b="1" dirty="0" smtClean="0"/>
              <a:t>:</a:t>
            </a:r>
            <a:r>
              <a:rPr lang="en-US" dirty="0" smtClean="0"/>
              <a:t> the state of being independent</a:t>
            </a:r>
          </a:p>
          <a:p>
            <a:pPr lvl="0"/>
            <a:r>
              <a:rPr lang="en-US" dirty="0" smtClean="0"/>
              <a:t>They are fighting for </a:t>
            </a:r>
            <a:r>
              <a:rPr lang="en-US" i="1" dirty="0" smtClean="0"/>
              <a:t>independence</a:t>
            </a:r>
            <a:r>
              <a:rPr lang="en-US" dirty="0" smtClean="0"/>
              <a:t> from colonial rule.</a:t>
            </a:r>
          </a:p>
          <a:p>
            <a:pPr lvl="0"/>
            <a:r>
              <a:rPr lang="en-US" dirty="0" smtClean="0"/>
              <a:t>Her ambition is to achieve financial </a:t>
            </a:r>
            <a:r>
              <a:rPr lang="en-US" i="1" dirty="0" smtClean="0"/>
              <a:t>independence</a:t>
            </a:r>
            <a:r>
              <a:rPr lang="en-US" dirty="0" smtClean="0"/>
              <a:t>. [=to earn all the money she needs; to not depend on money given by anyone else]</a:t>
            </a:r>
          </a:p>
          <a:p>
            <a:pPr lvl="0"/>
            <a:r>
              <a:rPr lang="en-US" dirty="0" smtClean="0"/>
              <a:t>She asserted her </a:t>
            </a:r>
            <a:r>
              <a:rPr lang="en-US" i="1" dirty="0" smtClean="0"/>
              <a:t>independence</a:t>
            </a:r>
            <a:r>
              <a:rPr lang="en-US" dirty="0" smtClean="0"/>
              <a:t> from her parents by getting her own apartment.</a:t>
            </a:r>
          </a:p>
          <a:p>
            <a:r>
              <a:rPr lang="en-US" dirty="0" smtClean="0"/>
              <a:t>He has shown a fierce </a:t>
            </a:r>
            <a:r>
              <a:rPr lang="en-US" i="1" dirty="0" smtClean="0"/>
              <a:t>independence</a:t>
            </a:r>
            <a:r>
              <a:rPr lang="en-US" dirty="0" smtClean="0"/>
              <a:t> of spirit/thought.</a:t>
            </a:r>
          </a:p>
          <a:p>
            <a:r>
              <a:rPr lang="en-US" b="1" dirty="0" smtClean="0"/>
              <a:t>2 :</a:t>
            </a:r>
            <a:r>
              <a:rPr lang="en-US" dirty="0" smtClean="0"/>
              <a:t> the time when a country or region gains political freedom from outside control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U.S. constitution</a:t>
            </a:r>
            <a:br>
              <a:rPr lang="en-US" sz="4000" dirty="0" smtClean="0"/>
            </a:br>
            <a:r>
              <a:rPr lang="en-US" sz="4000" dirty="0" smtClean="0"/>
              <a:t>Article IV Section 3</a:t>
            </a:r>
            <a:endParaRPr lang="en-US" sz="4000" dirty="0"/>
          </a:p>
        </p:txBody>
      </p:sp>
      <p:sp>
        <p:nvSpPr>
          <p:cNvPr id="3" name="Content Placeholder 2"/>
          <p:cNvSpPr>
            <a:spLocks noGrp="1"/>
          </p:cNvSpPr>
          <p:nvPr>
            <p:ph idx="1"/>
          </p:nvPr>
        </p:nvSpPr>
        <p:spPr/>
        <p:txBody>
          <a:bodyPr/>
          <a:lstStyle/>
          <a:p>
            <a:pPr>
              <a:buNone/>
            </a:pPr>
            <a:r>
              <a:rPr lang="en-US" u="sng" dirty="0" smtClean="0"/>
              <a:t>New</a:t>
            </a:r>
            <a:r>
              <a:rPr lang="en-US" dirty="0" smtClean="0"/>
              <a:t> States may be admitted by the Congress into this Union; but no new States shall be formed or erected within the </a:t>
            </a:r>
            <a:r>
              <a:rPr lang="en-US" u="sng" dirty="0" smtClean="0">
                <a:hlinkClick r:id="rId2"/>
              </a:rPr>
              <a:t>Jurisdiction</a:t>
            </a:r>
            <a:r>
              <a:rPr lang="en-US" dirty="0" smtClean="0"/>
              <a:t> of any other State; nor any State be formed by the Junction of two or more States, or parts of States, without the Consent of the Legislatures of the States concerned as well as of the Congress.</a:t>
            </a:r>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constitution</a:t>
            </a:r>
            <a:br>
              <a:rPr lang="en-US" dirty="0" smtClean="0"/>
            </a:br>
            <a:r>
              <a:rPr lang="en-US" dirty="0" smtClean="0"/>
              <a:t>Article IV SECTION 4 </a:t>
            </a:r>
            <a:endParaRPr lang="en-US" dirty="0"/>
          </a:p>
        </p:txBody>
      </p:sp>
      <p:sp>
        <p:nvSpPr>
          <p:cNvPr id="3" name="Content Placeholder 2"/>
          <p:cNvSpPr>
            <a:spLocks noGrp="1"/>
          </p:cNvSpPr>
          <p:nvPr>
            <p:ph idx="1"/>
          </p:nvPr>
        </p:nvSpPr>
        <p:spPr/>
        <p:txBody>
          <a:bodyPr>
            <a:normAutofit/>
          </a:bodyPr>
          <a:lstStyle/>
          <a:p>
            <a:r>
              <a:rPr lang="en-US" dirty="0" smtClean="0"/>
              <a:t>Article IV</a:t>
            </a:r>
            <a:endParaRPr lang="en-US" b="1" dirty="0" smtClean="0"/>
          </a:p>
          <a:p>
            <a:r>
              <a:rPr lang="en-US" u="sng" dirty="0" smtClean="0"/>
              <a:t>Section 4.</a:t>
            </a:r>
            <a:endParaRPr lang="en-US" b="1" dirty="0" smtClean="0"/>
          </a:p>
          <a:p>
            <a:r>
              <a:rPr lang="en-US" dirty="0" smtClean="0"/>
              <a:t>The United States shall guarantee to every state in this union a republican form of government, and shall protect each of them against invasion; and on application of the legislature, or of the executive (when the legislature cannot be convened) against domestic violence.</a:t>
            </a:r>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3999" cy="1283167"/>
          </a:xfrm>
        </p:spPr>
        <p:txBody>
          <a:bodyPr/>
          <a:lstStyle/>
          <a:p>
            <a:r>
              <a:rPr lang="en-US" b="1" dirty="0" smtClean="0"/>
              <a:t>New California State</a:t>
            </a:r>
            <a:endParaRPr lang="en-US" dirty="0"/>
          </a:p>
        </p:txBody>
      </p:sp>
      <p:pic>
        <p:nvPicPr>
          <p:cNvPr id="7" name="Picture 6" descr="New California Map III.jpg"/>
          <p:cNvPicPr>
            <a:picLocks noChangeAspect="1"/>
          </p:cNvPicPr>
          <p:nvPr/>
        </p:nvPicPr>
        <p:blipFill>
          <a:blip r:embed="rId2"/>
          <a:stretch>
            <a:fillRect/>
          </a:stretch>
        </p:blipFill>
        <p:spPr>
          <a:xfrm>
            <a:off x="2189655" y="1503360"/>
            <a:ext cx="4981264" cy="5354640"/>
          </a:xfrm>
          <a:prstGeom prst="rect">
            <a:avLst/>
          </a:prstGeom>
        </p:spPr>
      </p:pic>
      <p:pic>
        <p:nvPicPr>
          <p:cNvPr id="4" name="Picture 3" descr="ncseal3.2.png"/>
          <p:cNvPicPr>
            <a:picLocks noChangeAspect="1"/>
          </p:cNvPicPr>
          <p:nvPr/>
        </p:nvPicPr>
        <p:blipFill>
          <a:blip r:embed="rId3"/>
          <a:stretch>
            <a:fillRect/>
          </a:stretch>
        </p:blipFill>
        <p:spPr>
          <a:xfrm>
            <a:off x="4620133" y="1503360"/>
            <a:ext cx="2550786" cy="254020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ncseal3.2.png"/>
          <p:cNvPicPr>
            <a:picLocks noChangeAspect="1"/>
          </p:cNvPicPr>
          <p:nvPr/>
        </p:nvPicPr>
        <p:blipFill>
          <a:blip r:embed="rId2"/>
          <a:stretch>
            <a:fillRect/>
          </a:stretch>
        </p:blipFill>
        <p:spPr>
          <a:xfrm>
            <a:off x="1265553" y="0"/>
            <a:ext cx="7058395"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75639"/>
            <a:ext cx="9144000" cy="876700"/>
          </a:xfrm>
        </p:spPr>
        <p:txBody>
          <a:bodyPr/>
          <a:lstStyle/>
          <a:p>
            <a:r>
              <a:rPr lang="en-US" b="1" dirty="0" smtClean="0"/>
              <a:t>New California State</a:t>
            </a:r>
            <a:br>
              <a:rPr lang="en-US" b="1" dirty="0" smtClean="0"/>
            </a:br>
            <a:r>
              <a:rPr lang="en-US" dirty="0" smtClean="0"/>
              <a:t>Delegates Convention</a:t>
            </a:r>
            <a:br>
              <a:rPr lang="en-US" dirty="0" smtClean="0"/>
            </a:br>
            <a:r>
              <a:rPr lang="en-US" sz="3200" dirty="0" smtClean="0"/>
              <a:t>January 13, 2018</a:t>
            </a:r>
            <a:endParaRPr lang="en-US" sz="3200" dirty="0"/>
          </a:p>
        </p:txBody>
      </p:sp>
      <p:pic>
        <p:nvPicPr>
          <p:cNvPr id="5" name="Picture 4" descr="ncseal3.2.png"/>
          <p:cNvPicPr>
            <a:picLocks noChangeAspect="1"/>
          </p:cNvPicPr>
          <p:nvPr/>
        </p:nvPicPr>
        <p:blipFill>
          <a:blip r:embed="rId2"/>
          <a:stretch>
            <a:fillRect/>
          </a:stretch>
        </p:blipFill>
        <p:spPr>
          <a:xfrm>
            <a:off x="2213696" y="2152339"/>
            <a:ext cx="4725267" cy="470566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Declaration of Independence</a:t>
            </a:r>
            <a:endParaRPr lang="en-US" dirty="0"/>
          </a:p>
        </p:txBody>
      </p:sp>
      <p:sp>
        <p:nvSpPr>
          <p:cNvPr id="3" name="Content Placeholder 2"/>
          <p:cNvSpPr>
            <a:spLocks noGrp="1"/>
          </p:cNvSpPr>
          <p:nvPr>
            <p:ph idx="1"/>
          </p:nvPr>
        </p:nvSpPr>
        <p:spPr>
          <a:xfrm>
            <a:off x="779463" y="1828800"/>
            <a:ext cx="8145306" cy="4297363"/>
          </a:xfrm>
        </p:spPr>
        <p:txBody>
          <a:bodyPr>
            <a:normAutofit/>
          </a:bodyPr>
          <a:lstStyle/>
          <a:p>
            <a:r>
              <a:rPr lang="en-US" dirty="0" smtClean="0"/>
              <a:t>December 16, 2017 Workshop Marysville, CA</a:t>
            </a:r>
          </a:p>
          <a:p>
            <a:r>
              <a:rPr lang="en-US" dirty="0" smtClean="0"/>
              <a:t>January 13, 2018 Delegates’ Convention Marysville, CA</a:t>
            </a:r>
          </a:p>
          <a:p>
            <a:r>
              <a:rPr lang="en-US" dirty="0" smtClean="0"/>
              <a:t>January 15, 2018 Declaration of Independence  11:00 am </a:t>
            </a:r>
          </a:p>
          <a:p>
            <a:r>
              <a:rPr lang="en-US" dirty="0" smtClean="0"/>
              <a:t>January 16, 2018 Grievance 1   			 11:00 am</a:t>
            </a:r>
          </a:p>
          <a:p>
            <a:r>
              <a:rPr lang="en-US" dirty="0" smtClean="0"/>
              <a:t>January 23, 2018 Grievance 2   			 11:00 am</a:t>
            </a:r>
          </a:p>
          <a:p>
            <a:r>
              <a:rPr lang="en-US" dirty="0" smtClean="0"/>
              <a:t>January 30, 2018 Grievance 3   			 11:00 am</a:t>
            </a:r>
          </a:p>
          <a:p>
            <a:r>
              <a:rPr lang="en-US" dirty="0" smtClean="0"/>
              <a:t>Grievances 4-40 to follow each Tuesday at         11:00 am</a:t>
            </a:r>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Declarations</a:t>
            </a:r>
            <a:endParaRPr lang="en-US" dirty="0"/>
          </a:p>
        </p:txBody>
      </p:sp>
      <p:sp>
        <p:nvSpPr>
          <p:cNvPr id="3" name="Content Placeholder 2"/>
          <p:cNvSpPr>
            <a:spLocks noGrp="1"/>
          </p:cNvSpPr>
          <p:nvPr>
            <p:ph idx="1"/>
          </p:nvPr>
        </p:nvSpPr>
        <p:spPr>
          <a:xfrm>
            <a:off x="779463" y="1774418"/>
            <a:ext cx="7583488" cy="4297363"/>
          </a:xfrm>
        </p:spPr>
        <p:txBody>
          <a:bodyPr>
            <a:normAutofit fontScale="92500" lnSpcReduction="10000"/>
          </a:bodyPr>
          <a:lstStyle/>
          <a:p>
            <a:pPr>
              <a:buNone/>
            </a:pPr>
            <a:endParaRPr lang="en-US" dirty="0" smtClean="0"/>
          </a:p>
          <a:p>
            <a:r>
              <a:rPr lang="en-US" dirty="0" smtClean="0"/>
              <a:t>1776 Declaration of Independence</a:t>
            </a:r>
          </a:p>
          <a:p>
            <a:r>
              <a:rPr lang="en-US" dirty="0" smtClean="0"/>
              <a:t>1836 </a:t>
            </a:r>
            <a:r>
              <a:rPr lang="en-US" dirty="0" err="1" smtClean="0"/>
              <a:t>Californio</a:t>
            </a:r>
            <a:r>
              <a:rPr lang="en-US" dirty="0" smtClean="0"/>
              <a:t> Declaration of Independence</a:t>
            </a:r>
          </a:p>
          <a:p>
            <a:r>
              <a:rPr lang="en-US" dirty="0" smtClean="0"/>
              <a:t>1846 Bear Flag Rebellion William </a:t>
            </a:r>
            <a:r>
              <a:rPr lang="en-US" dirty="0" err="1" smtClean="0"/>
              <a:t>Ide</a:t>
            </a:r>
            <a:r>
              <a:rPr lang="en-US" dirty="0" smtClean="0"/>
              <a:t> Proclamation</a:t>
            </a:r>
          </a:p>
          <a:p>
            <a:r>
              <a:rPr lang="en-US" dirty="0" smtClean="0"/>
              <a:t>Nevada County</a:t>
            </a:r>
          </a:p>
          <a:p>
            <a:r>
              <a:rPr lang="en-US" dirty="0" smtClean="0"/>
              <a:t>Sutter County  </a:t>
            </a:r>
          </a:p>
          <a:p>
            <a:r>
              <a:rPr lang="en-US" dirty="0" smtClean="0"/>
              <a:t>Yuba County</a:t>
            </a:r>
          </a:p>
          <a:p>
            <a:r>
              <a:rPr lang="en-US" dirty="0" smtClean="0"/>
              <a:t>Kern County*</a:t>
            </a:r>
          </a:p>
          <a:p>
            <a:endParaRPr lang="en-US" dirty="0"/>
          </a:p>
        </p:txBody>
      </p:sp>
      <p:pic>
        <p:nvPicPr>
          <p:cNvPr id="4" name="Picture 3" descr="last-known-california-lone-star-flag-flown.jpg"/>
          <p:cNvPicPr>
            <a:picLocks noChangeAspect="1"/>
          </p:cNvPicPr>
          <p:nvPr/>
        </p:nvPicPr>
        <p:blipFill>
          <a:blip r:embed="rId2"/>
          <a:stretch>
            <a:fillRect/>
          </a:stretch>
        </p:blipFill>
        <p:spPr>
          <a:xfrm>
            <a:off x="3719636" y="3923100"/>
            <a:ext cx="2318893" cy="3272953"/>
          </a:xfrm>
          <a:prstGeom prst="rect">
            <a:avLst/>
          </a:prstGeom>
        </p:spPr>
      </p:pic>
      <p:pic>
        <p:nvPicPr>
          <p:cNvPr id="5" name="Picture 4" descr="Original_Todd_bear_flag.jpg"/>
          <p:cNvPicPr>
            <a:picLocks noChangeAspect="1"/>
          </p:cNvPicPr>
          <p:nvPr/>
        </p:nvPicPr>
        <p:blipFill>
          <a:blip r:embed="rId3"/>
          <a:stretch>
            <a:fillRect/>
          </a:stretch>
        </p:blipFill>
        <p:spPr>
          <a:xfrm>
            <a:off x="6176513" y="4131288"/>
            <a:ext cx="2813225" cy="1776193"/>
          </a:xfrm>
          <a:prstGeom prst="rect">
            <a:avLst/>
          </a:prstGeom>
        </p:spPr>
      </p:pic>
      <p:pic>
        <p:nvPicPr>
          <p:cNvPr id="7" name="Picture 6" descr="images.png"/>
          <p:cNvPicPr>
            <a:picLocks noChangeAspect="1"/>
          </p:cNvPicPr>
          <p:nvPr/>
        </p:nvPicPr>
        <p:blipFill>
          <a:blip r:embed="rId4"/>
          <a:stretch>
            <a:fillRect/>
          </a:stretch>
        </p:blipFill>
        <p:spPr>
          <a:xfrm>
            <a:off x="5676578" y="5907481"/>
            <a:ext cx="1557453" cy="103641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sz="2000" dirty="0" smtClean="0"/>
              <a:t>1836 </a:t>
            </a:r>
            <a:r>
              <a:rPr lang="en-US" sz="2000" dirty="0" err="1" smtClean="0"/>
              <a:t>Californio</a:t>
            </a:r>
            <a:r>
              <a:rPr lang="en-US" sz="2000" dirty="0" smtClean="0"/>
              <a:t> Declaration of Independence</a:t>
            </a:r>
            <a:r>
              <a:rPr lang="en-US" dirty="0" smtClean="0"/>
              <a:t/>
            </a:r>
            <a:br>
              <a:rPr lang="en-US" dirty="0" smtClean="0"/>
            </a:br>
            <a:endParaRPr lang="en-US" dirty="0"/>
          </a:p>
        </p:txBody>
      </p:sp>
      <p:pic>
        <p:nvPicPr>
          <p:cNvPr id="5" name="Picture 4" descr="Declaration-of-Independence-of-California.jpg"/>
          <p:cNvPicPr>
            <a:picLocks noChangeAspect="1"/>
          </p:cNvPicPr>
          <p:nvPr/>
        </p:nvPicPr>
        <p:blipFill>
          <a:blip r:embed="rId2"/>
          <a:stretch>
            <a:fillRect/>
          </a:stretch>
        </p:blipFill>
        <p:spPr>
          <a:xfrm>
            <a:off x="1890461" y="1417010"/>
            <a:ext cx="5493889" cy="5440990"/>
          </a:xfrm>
          <a:prstGeom prst="rect">
            <a:avLst/>
          </a:prstGeom>
        </p:spPr>
      </p:pic>
      <p:pic>
        <p:nvPicPr>
          <p:cNvPr id="6" name="Picture 5" descr="images.png"/>
          <p:cNvPicPr>
            <a:picLocks noChangeAspect="1"/>
          </p:cNvPicPr>
          <p:nvPr/>
        </p:nvPicPr>
        <p:blipFill>
          <a:blip r:embed="rId3"/>
          <a:stretch>
            <a:fillRect/>
          </a:stretch>
        </p:blipFill>
        <p:spPr>
          <a:xfrm>
            <a:off x="7259607" y="1417010"/>
            <a:ext cx="1884393" cy="1253978"/>
          </a:xfrm>
          <a:prstGeom prst="rect">
            <a:avLst/>
          </a:prstGeom>
        </p:spPr>
      </p:pic>
      <p:pic>
        <p:nvPicPr>
          <p:cNvPr id="7" name="Picture 6" descr="last-known-california-lone-star-flag-flown.jpg"/>
          <p:cNvPicPr>
            <a:picLocks noChangeAspect="1"/>
          </p:cNvPicPr>
          <p:nvPr/>
        </p:nvPicPr>
        <p:blipFill>
          <a:blip r:embed="rId4"/>
          <a:stretch>
            <a:fillRect/>
          </a:stretch>
        </p:blipFill>
        <p:spPr>
          <a:xfrm>
            <a:off x="7384350" y="2670988"/>
            <a:ext cx="1766491" cy="249327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1846 Bear Flag Rebellion William </a:t>
            </a:r>
            <a:r>
              <a:rPr lang="en-US" sz="2000" dirty="0" err="1" smtClean="0"/>
              <a:t>Ide</a:t>
            </a:r>
            <a:r>
              <a:rPr lang="en-US" sz="2000" dirty="0" smtClean="0"/>
              <a:t> Proclamation</a:t>
            </a:r>
            <a:r>
              <a:rPr lang="en-US" dirty="0" smtClean="0"/>
              <a:t/>
            </a:r>
            <a:br>
              <a:rPr lang="en-US" dirty="0" smtClean="0"/>
            </a:br>
            <a:endParaRPr lang="en-US" dirty="0"/>
          </a:p>
        </p:txBody>
      </p:sp>
      <p:pic>
        <p:nvPicPr>
          <p:cNvPr id="4" name="Picture 3" descr="Original_Todd_bear_flag.jpg"/>
          <p:cNvPicPr>
            <a:picLocks noChangeAspect="1"/>
          </p:cNvPicPr>
          <p:nvPr/>
        </p:nvPicPr>
        <p:blipFill>
          <a:blip r:embed="rId2"/>
          <a:stretch>
            <a:fillRect/>
          </a:stretch>
        </p:blipFill>
        <p:spPr>
          <a:xfrm>
            <a:off x="6409034" y="1452521"/>
            <a:ext cx="2734966" cy="1726782"/>
          </a:xfrm>
          <a:prstGeom prst="rect">
            <a:avLst/>
          </a:prstGeom>
        </p:spPr>
      </p:pic>
      <p:pic>
        <p:nvPicPr>
          <p:cNvPr id="5" name="Picture 4" descr="Screen Shot 2018-01-13 at 5.54.49 AM.jpg"/>
          <p:cNvPicPr>
            <a:picLocks noChangeAspect="1"/>
          </p:cNvPicPr>
          <p:nvPr/>
        </p:nvPicPr>
        <p:blipFill>
          <a:blip r:embed="rId3"/>
          <a:stretch>
            <a:fillRect/>
          </a:stretch>
        </p:blipFill>
        <p:spPr>
          <a:xfrm>
            <a:off x="2482385" y="710336"/>
            <a:ext cx="3926649" cy="61639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3999" cy="1283167"/>
          </a:xfrm>
        </p:spPr>
        <p:txBody>
          <a:bodyPr/>
          <a:lstStyle/>
          <a:p>
            <a:r>
              <a:rPr lang="en-US" sz="4000" dirty="0" smtClean="0"/>
              <a:t>New California </a:t>
            </a:r>
            <a:br>
              <a:rPr lang="en-US" sz="4000" dirty="0" smtClean="0"/>
            </a:br>
            <a:r>
              <a:rPr lang="en-US" sz="4000" dirty="0" smtClean="0"/>
              <a:t>Declaration of Independence </a:t>
            </a:r>
            <a:endParaRPr lang="en-US" sz="4000" dirty="0"/>
          </a:p>
        </p:txBody>
      </p:sp>
      <p:sp>
        <p:nvSpPr>
          <p:cNvPr id="3" name="Content Placeholder 2"/>
          <p:cNvSpPr>
            <a:spLocks noGrp="1"/>
          </p:cNvSpPr>
          <p:nvPr>
            <p:ph idx="1"/>
          </p:nvPr>
        </p:nvSpPr>
        <p:spPr>
          <a:xfrm>
            <a:off x="779463" y="1828800"/>
            <a:ext cx="8364536" cy="4297363"/>
          </a:xfrm>
        </p:spPr>
        <p:txBody>
          <a:bodyPr/>
          <a:lstStyle/>
          <a:p>
            <a:r>
              <a:rPr lang="en-US" dirty="0" smtClean="0"/>
              <a:t>December 16, 2017 Draft Agreement</a:t>
            </a:r>
          </a:p>
          <a:p>
            <a:r>
              <a:rPr lang="en-US" dirty="0" smtClean="0"/>
              <a:t>January 13, 2017 County Delegates Finalize Declaration</a:t>
            </a:r>
          </a:p>
          <a:p>
            <a:r>
              <a:rPr lang="en-US" dirty="0" smtClean="0"/>
              <a:t>Certified Counties to Send a Delegate</a:t>
            </a:r>
          </a:p>
          <a:p>
            <a:r>
              <a:rPr lang="en-US" dirty="0" smtClean="0"/>
              <a:t>Delegates will agree on Declaration plus 1</a:t>
            </a:r>
            <a:r>
              <a:rPr lang="en-US" baseline="30000" dirty="0" smtClean="0"/>
              <a:t>st</a:t>
            </a:r>
            <a:r>
              <a:rPr lang="en-US" dirty="0" smtClean="0"/>
              <a:t> Grievance</a:t>
            </a:r>
          </a:p>
          <a:p>
            <a:r>
              <a:rPr lang="en-US" dirty="0" smtClean="0"/>
              <a:t>January 15, 2017 Reading of the Declaration of Independence for New California  11:00 am 3 Locations</a:t>
            </a:r>
          </a:p>
          <a:p>
            <a:r>
              <a:rPr lang="en-US" dirty="0" smtClean="0"/>
              <a:t>January 16, 2017 Grievance 1  11:00 am 3 Locations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January 13, 2018</a:t>
            </a:r>
            <a:endParaRPr lang="en-US" dirty="0"/>
          </a:p>
        </p:txBody>
      </p:sp>
      <p:pic>
        <p:nvPicPr>
          <p:cNvPr id="4" name="Content Placeholder 3" descr="ncseal3.2.png"/>
          <p:cNvPicPr>
            <a:picLocks noGrp="1" noChangeAspect="1"/>
          </p:cNvPicPr>
          <p:nvPr>
            <p:ph idx="1"/>
          </p:nvPr>
        </p:nvPicPr>
        <p:blipFill>
          <a:blip r:embed="rId2"/>
          <a:srcRect l="-37878" r="-37878"/>
          <a:stretch>
            <a:fillRect/>
          </a:stretch>
        </p:blipFill>
        <p:spPr>
          <a:xfrm>
            <a:off x="5809139" y="1345920"/>
            <a:ext cx="4252719" cy="2409904"/>
          </a:xfrm>
        </p:spPr>
      </p:pic>
      <p:sp>
        <p:nvSpPr>
          <p:cNvPr id="6" name="Content Placeholder 2"/>
          <p:cNvSpPr txBox="1">
            <a:spLocks/>
          </p:cNvSpPr>
          <p:nvPr/>
        </p:nvSpPr>
        <p:spPr>
          <a:xfrm>
            <a:off x="779463" y="1828800"/>
            <a:ext cx="7583488" cy="4297363"/>
          </a:xfrm>
          <a:prstGeom prst="rect">
            <a:avLst/>
          </a:prstGeom>
        </p:spPr>
        <p:txBody>
          <a:bodyPr vert="horz" lIns="91440" tIns="45720" rIns="91440" bIns="45720" rtlCol="0">
            <a:normAutofit fontScale="92500" lnSpcReduction="20000"/>
          </a:bodyPr>
          <a:lstStyle/>
          <a:p>
            <a:pPr marL="282575" marR="0" lvl="0" indent="-282575" algn="l" defTabSz="914400" rtl="0" eaLnBrk="1" fontAlgn="auto" latinLnBrk="0" hangingPunct="1">
              <a:lnSpc>
                <a:spcPct val="100000"/>
              </a:lnSpc>
              <a:spcBef>
                <a:spcPts val="2000"/>
              </a:spcBef>
              <a:spcAft>
                <a:spcPts val="0"/>
              </a:spcAft>
              <a:buClrTx/>
              <a:buSzTx/>
              <a:buFont typeface="Calisto MT" pitchFamily="18" charset="0"/>
              <a:buNone/>
              <a:tabLst/>
              <a:defRPr/>
            </a:pPr>
            <a:endParaRPr kumimoji="0" lang="en-US" sz="2400" b="0" i="0" u="none" strike="noStrike" kern="1200" cap="none" spc="0" normalizeH="0" baseline="0" noProof="0" dirty="0" smtClean="0">
              <a:ln>
                <a:noFill/>
              </a:ln>
              <a:solidFill>
                <a:schemeClr val="bg2"/>
              </a:solidFill>
              <a:effectLst>
                <a:outerShdw blurRad="63500" dir="2700000" algn="tl" rotWithShape="0">
                  <a:schemeClr val="tx1">
                    <a:alpha val="40000"/>
                  </a:schemeClr>
                </a:outerShdw>
              </a:effectLst>
              <a:uLnTx/>
              <a:uFillTx/>
              <a:latin typeface="+mn-lt"/>
              <a:ea typeface="+mn-ea"/>
              <a:cs typeface="+mn-cs"/>
            </a:endParaRPr>
          </a:p>
          <a:p>
            <a:pPr marL="282575" marR="0" lvl="0" indent="-282575" algn="l" defTabSz="914400" rtl="0" eaLnBrk="1" fontAlgn="auto" latinLnBrk="0" hangingPunct="1">
              <a:lnSpc>
                <a:spcPct val="100000"/>
              </a:lnSpc>
              <a:spcBef>
                <a:spcPts val="2000"/>
              </a:spcBef>
              <a:spcAft>
                <a:spcPts val="0"/>
              </a:spcAft>
              <a:buClrTx/>
              <a:buSzTx/>
              <a:buFont typeface="Calisto MT" pitchFamily="18" charset="0"/>
              <a:buChar char="•"/>
              <a:tabLst/>
              <a:defRPr/>
            </a:pPr>
            <a:r>
              <a:rPr lang="en-US" sz="2400" dirty="0" smtClean="0">
                <a:solidFill>
                  <a:schemeClr val="bg2"/>
                </a:solidFill>
                <a:effectLst>
                  <a:outerShdw blurRad="63500" dir="2700000" algn="tl" rotWithShape="0">
                    <a:schemeClr val="tx1">
                      <a:alpha val="40000"/>
                    </a:schemeClr>
                  </a:outerShdw>
                </a:effectLst>
              </a:rPr>
              <a:t>Welcome, Prayer, Pledge</a:t>
            </a:r>
            <a:endParaRPr kumimoji="0" lang="en-US" sz="2400" b="0" i="0" u="none" strike="noStrike" kern="1200" cap="none" spc="0" normalizeH="0" baseline="0" noProof="0" dirty="0" smtClean="0">
              <a:ln>
                <a:noFill/>
              </a:ln>
              <a:solidFill>
                <a:schemeClr val="bg2"/>
              </a:solidFill>
              <a:effectLst>
                <a:outerShdw blurRad="63500" dir="2700000" algn="tl" rotWithShape="0">
                  <a:schemeClr val="tx1">
                    <a:alpha val="40000"/>
                  </a:schemeClr>
                </a:outerShdw>
              </a:effectLst>
              <a:uLnTx/>
              <a:uFillTx/>
              <a:latin typeface="+mn-lt"/>
              <a:ea typeface="+mn-ea"/>
              <a:cs typeface="+mn-cs"/>
            </a:endParaRPr>
          </a:p>
          <a:p>
            <a:pPr marL="282575" marR="0" lvl="0" indent="-282575" algn="l" defTabSz="914400" rtl="0" eaLnBrk="1" fontAlgn="auto" latinLnBrk="0" hangingPunct="1">
              <a:lnSpc>
                <a:spcPct val="100000"/>
              </a:lnSpc>
              <a:spcBef>
                <a:spcPts val="2000"/>
              </a:spcBef>
              <a:spcAft>
                <a:spcPts val="0"/>
              </a:spcAft>
              <a:buClrTx/>
              <a:buSzTx/>
              <a:buFont typeface="Calisto MT" pitchFamily="18" charset="0"/>
              <a:buChar char="•"/>
              <a:tabLst/>
              <a:defRPr/>
            </a:pPr>
            <a:r>
              <a:rPr lang="en-US" sz="2400" dirty="0" smtClean="0">
                <a:solidFill>
                  <a:schemeClr val="bg2"/>
                </a:solidFill>
                <a:effectLst>
                  <a:outerShdw blurRad="63500" dir="2700000" algn="tl" rotWithShape="0">
                    <a:schemeClr val="tx1">
                      <a:alpha val="40000"/>
                    </a:schemeClr>
                  </a:outerShdw>
                </a:effectLst>
              </a:rPr>
              <a:t>Goal Develop Declaration Documents</a:t>
            </a:r>
            <a:endParaRPr kumimoji="0" lang="en-US" sz="2400" b="0" i="0" u="none" strike="noStrike" kern="1200" cap="none" spc="0" normalizeH="0" baseline="0" noProof="0" dirty="0" smtClean="0">
              <a:ln>
                <a:noFill/>
              </a:ln>
              <a:solidFill>
                <a:schemeClr val="bg2"/>
              </a:solidFill>
              <a:effectLst>
                <a:outerShdw blurRad="63500" dir="2700000" algn="tl" rotWithShape="0">
                  <a:schemeClr val="tx1">
                    <a:alpha val="40000"/>
                  </a:schemeClr>
                </a:outerShdw>
              </a:effectLst>
              <a:uLnTx/>
              <a:uFillTx/>
              <a:latin typeface="+mn-lt"/>
              <a:ea typeface="+mn-ea"/>
              <a:cs typeface="+mn-cs"/>
            </a:endParaRPr>
          </a:p>
          <a:p>
            <a:pPr marL="282575" marR="0" lvl="0" indent="-282575" algn="l" defTabSz="914400" rtl="0" eaLnBrk="1" fontAlgn="auto" latinLnBrk="0" hangingPunct="1">
              <a:lnSpc>
                <a:spcPct val="100000"/>
              </a:lnSpc>
              <a:spcBef>
                <a:spcPts val="2000"/>
              </a:spcBef>
              <a:spcAft>
                <a:spcPts val="0"/>
              </a:spcAft>
              <a:buClrTx/>
              <a:buSzTx/>
              <a:buFont typeface="Calisto MT" pitchFamily="18" charset="0"/>
              <a:buChar char="•"/>
              <a:tabLst/>
              <a:defRPr/>
            </a:pPr>
            <a:r>
              <a:rPr lang="en-US" sz="2400" dirty="0" smtClean="0">
                <a:solidFill>
                  <a:schemeClr val="bg2"/>
                </a:solidFill>
                <a:effectLst>
                  <a:outerShdw blurRad="63500" dir="2700000" algn="tl" rotWithShape="0">
                    <a:schemeClr val="tx1">
                      <a:alpha val="40000"/>
                    </a:schemeClr>
                  </a:outerShdw>
                </a:effectLst>
              </a:rPr>
              <a:t>Declaration of Disclaimers                                                 Who we are and who we are not </a:t>
            </a:r>
            <a:r>
              <a:rPr kumimoji="0" lang="en-US" sz="2400" b="0" i="0" u="none" strike="noStrike" kern="1200" cap="none" spc="0" normalizeH="0" noProof="0" dirty="0" smtClean="0">
                <a:ln>
                  <a:noFill/>
                </a:ln>
                <a:solidFill>
                  <a:schemeClr val="bg2"/>
                </a:solidFill>
                <a:effectLst>
                  <a:outerShdw blurRad="63500" dir="2700000" algn="tl" rotWithShape="0">
                    <a:schemeClr val="tx1">
                      <a:alpha val="40000"/>
                    </a:schemeClr>
                  </a:outerShdw>
                </a:effectLst>
                <a:uLnTx/>
                <a:uFillTx/>
                <a:latin typeface="+mn-lt"/>
                <a:ea typeface="+mn-ea"/>
                <a:cs typeface="+mn-cs"/>
              </a:rPr>
              <a:t>                                                                     </a:t>
            </a:r>
            <a:endParaRPr kumimoji="0" lang="en-US" sz="2400" b="0" i="0" u="none" strike="noStrike" kern="1200" cap="none" spc="0" normalizeH="0" baseline="0" noProof="0" dirty="0" smtClean="0">
              <a:ln>
                <a:noFill/>
              </a:ln>
              <a:solidFill>
                <a:schemeClr val="bg2"/>
              </a:solidFill>
              <a:effectLst>
                <a:outerShdw blurRad="63500" dir="2700000" algn="tl" rotWithShape="0">
                  <a:schemeClr val="tx1">
                    <a:alpha val="40000"/>
                  </a:schemeClr>
                </a:outerShdw>
              </a:effectLst>
              <a:uLnTx/>
              <a:uFillTx/>
              <a:latin typeface="+mn-lt"/>
              <a:ea typeface="+mn-ea"/>
              <a:cs typeface="+mn-cs"/>
            </a:endParaRPr>
          </a:p>
          <a:p>
            <a:pPr marL="282575" indent="-282575" defTabSz="914400">
              <a:spcBef>
                <a:spcPts val="2000"/>
              </a:spcBef>
              <a:buFont typeface="Calisto MT" pitchFamily="18" charset="0"/>
              <a:buChar char="•"/>
            </a:pPr>
            <a:r>
              <a:rPr kumimoji="0" lang="en-US" sz="2400" b="0" i="0" u="none" strike="noStrike" kern="1200" cap="none" spc="0" normalizeH="0" baseline="0" noProof="0" dirty="0" smtClean="0">
                <a:ln>
                  <a:noFill/>
                </a:ln>
                <a:solidFill>
                  <a:schemeClr val="bg2"/>
                </a:solidFill>
                <a:effectLst>
                  <a:outerShdw blurRad="63500" dir="2700000" algn="tl" rotWithShape="0">
                    <a:schemeClr val="tx1">
                      <a:alpha val="40000"/>
                    </a:schemeClr>
                  </a:outerShdw>
                </a:effectLst>
                <a:uLnTx/>
                <a:uFillTx/>
                <a:latin typeface="+mn-lt"/>
                <a:ea typeface="+mn-ea"/>
                <a:cs typeface="+mn-cs"/>
              </a:rPr>
              <a:t>Declaration of </a:t>
            </a:r>
            <a:r>
              <a:rPr lang="en-US" sz="2400" dirty="0" smtClean="0">
                <a:solidFill>
                  <a:schemeClr val="bg2"/>
                </a:solidFill>
              </a:rPr>
              <a:t>Allegiance to the United States “Preamble”</a:t>
            </a:r>
            <a:endParaRPr kumimoji="0" lang="en-US" sz="2400" b="0" i="0" u="none" strike="noStrike" kern="1200" cap="none" spc="0" normalizeH="0" baseline="0" noProof="0" dirty="0" smtClean="0">
              <a:ln>
                <a:noFill/>
              </a:ln>
              <a:solidFill>
                <a:schemeClr val="bg2"/>
              </a:solidFill>
              <a:effectLst>
                <a:outerShdw blurRad="63500" dir="2700000" algn="tl" rotWithShape="0">
                  <a:schemeClr val="tx1">
                    <a:alpha val="40000"/>
                  </a:schemeClr>
                </a:outerShdw>
              </a:effectLst>
              <a:uLnTx/>
              <a:uFillTx/>
              <a:latin typeface="+mn-lt"/>
              <a:ea typeface="+mn-ea"/>
              <a:cs typeface="+mn-cs"/>
            </a:endParaRPr>
          </a:p>
          <a:p>
            <a:pPr marL="282575" marR="0" lvl="0" indent="-282575" algn="l" defTabSz="914400" rtl="0" eaLnBrk="1" fontAlgn="auto" latinLnBrk="0" hangingPunct="1">
              <a:lnSpc>
                <a:spcPct val="100000"/>
              </a:lnSpc>
              <a:spcBef>
                <a:spcPts val="2000"/>
              </a:spcBef>
              <a:spcAft>
                <a:spcPts val="0"/>
              </a:spcAft>
              <a:buClrTx/>
              <a:buSzTx/>
              <a:buFont typeface="Calisto MT" pitchFamily="18" charset="0"/>
              <a:buChar char="•"/>
              <a:tabLst/>
              <a:defRPr/>
            </a:pPr>
            <a:r>
              <a:rPr kumimoji="0" lang="en-US" sz="2400" b="0" i="0" u="none" strike="noStrike" kern="1200" cap="none" spc="0" normalizeH="0" baseline="0" noProof="0" dirty="0" smtClean="0">
                <a:ln>
                  <a:noFill/>
                </a:ln>
                <a:solidFill>
                  <a:schemeClr val="bg2"/>
                </a:solidFill>
                <a:effectLst>
                  <a:outerShdw blurRad="63500" dir="2700000" algn="tl" rotWithShape="0">
                    <a:schemeClr val="tx1">
                      <a:alpha val="40000"/>
                    </a:schemeClr>
                  </a:outerShdw>
                </a:effectLst>
                <a:uLnTx/>
                <a:uFillTx/>
                <a:latin typeface="+mn-lt"/>
                <a:ea typeface="+mn-ea"/>
                <a:cs typeface="+mn-cs"/>
              </a:rPr>
              <a:t>Declaration of Separation</a:t>
            </a:r>
          </a:p>
          <a:p>
            <a:pPr marL="282575" marR="0" lvl="0" indent="-282575" algn="l" defTabSz="914400" rtl="0" eaLnBrk="1" fontAlgn="auto" latinLnBrk="0" hangingPunct="1">
              <a:lnSpc>
                <a:spcPct val="100000"/>
              </a:lnSpc>
              <a:spcBef>
                <a:spcPts val="2000"/>
              </a:spcBef>
              <a:spcAft>
                <a:spcPts val="0"/>
              </a:spcAft>
              <a:buClrTx/>
              <a:buSzTx/>
              <a:buFont typeface="Calisto MT" pitchFamily="18" charset="0"/>
              <a:buChar char="•"/>
              <a:tabLst/>
              <a:defRPr/>
            </a:pPr>
            <a:r>
              <a:rPr lang="en-US" sz="2400" dirty="0" smtClean="0">
                <a:solidFill>
                  <a:schemeClr val="bg2"/>
                </a:solidFill>
                <a:effectLst>
                  <a:outerShdw blurRad="63500" dir="2700000" algn="tl" rotWithShape="0">
                    <a:schemeClr val="tx1">
                      <a:alpha val="40000"/>
                    </a:schemeClr>
                  </a:outerShdw>
                </a:effectLst>
              </a:rPr>
              <a:t>Declaration of Independence</a:t>
            </a:r>
            <a:endParaRPr kumimoji="0" lang="en-US" sz="2400" b="0" i="0" u="none" strike="noStrike" kern="1200" cap="none" spc="0" normalizeH="0" baseline="0" noProof="0" dirty="0" smtClean="0">
              <a:ln>
                <a:noFill/>
              </a:ln>
              <a:solidFill>
                <a:schemeClr val="bg2"/>
              </a:solidFill>
              <a:effectLst>
                <a:outerShdw blurRad="63500" dir="2700000" algn="tl" rotWithShape="0">
                  <a:schemeClr val="tx1">
                    <a:alpha val="40000"/>
                  </a:schemeClr>
                </a:outerShdw>
              </a:effectLst>
              <a:uLnTx/>
              <a:uFillTx/>
              <a:latin typeface="+mn-lt"/>
              <a:ea typeface="+mn-ea"/>
              <a:cs typeface="+mn-cs"/>
            </a:endParaRPr>
          </a:p>
          <a:p>
            <a:pPr marL="282575" marR="0" lvl="0" indent="-282575" algn="l" defTabSz="914400" rtl="0" eaLnBrk="1" fontAlgn="auto" latinLnBrk="0" hangingPunct="1">
              <a:lnSpc>
                <a:spcPct val="100000"/>
              </a:lnSpc>
              <a:spcBef>
                <a:spcPts val="2000"/>
              </a:spcBef>
              <a:spcAft>
                <a:spcPts val="0"/>
              </a:spcAft>
              <a:buClrTx/>
              <a:buSzTx/>
              <a:buFont typeface="Calisto MT" pitchFamily="18" charset="0"/>
              <a:buChar char="•"/>
              <a:tabLst/>
              <a:defRPr/>
            </a:pPr>
            <a:r>
              <a:rPr lang="en-US" sz="2400" dirty="0" smtClean="0">
                <a:solidFill>
                  <a:schemeClr val="bg2"/>
                </a:solidFill>
                <a:effectLst>
                  <a:outerShdw blurRad="63500" dir="2700000" algn="tl" rotWithShape="0">
                    <a:schemeClr val="tx1">
                      <a:alpha val="40000"/>
                    </a:schemeClr>
                  </a:outerShdw>
                </a:effectLst>
              </a:rPr>
              <a:t>Grievance # 1 </a:t>
            </a:r>
            <a:r>
              <a:rPr lang="en-US" sz="2400" i="1" dirty="0" smtClean="0">
                <a:solidFill>
                  <a:schemeClr val="bg2"/>
                </a:solidFill>
                <a:effectLst>
                  <a:outerShdw blurRad="63500" dir="2700000" algn="tl" rotWithShape="0">
                    <a:schemeClr val="tx1">
                      <a:alpha val="40000"/>
                    </a:schemeClr>
                  </a:outerShdw>
                </a:effectLst>
              </a:rPr>
              <a:t>Kern County Example </a:t>
            </a:r>
            <a:endParaRPr kumimoji="0" lang="en-US" sz="2400" b="0" i="1" u="none" strike="noStrike" kern="1200" cap="none" spc="0" normalizeH="0" baseline="0" noProof="0" dirty="0" smtClean="0">
              <a:ln>
                <a:noFill/>
              </a:ln>
              <a:solidFill>
                <a:schemeClr val="bg2"/>
              </a:solidFill>
              <a:effectLst>
                <a:outerShdw blurRad="63500" dir="2700000" algn="tl" rotWithShape="0">
                  <a:schemeClr val="tx1">
                    <a:alpha val="40000"/>
                  </a:schemeClr>
                </a:outerShdw>
              </a:effectLst>
              <a:uLnTx/>
              <a:uFillTx/>
              <a:latin typeface="+mn-lt"/>
              <a:ea typeface="+mn-ea"/>
              <a:cs typeface="+mn-cs"/>
            </a:endParaRPr>
          </a:p>
          <a:p>
            <a:pPr marL="282575" marR="0" lvl="0" indent="-282575" algn="l" defTabSz="914400" rtl="0" eaLnBrk="1" fontAlgn="auto" latinLnBrk="0" hangingPunct="1">
              <a:lnSpc>
                <a:spcPct val="100000"/>
              </a:lnSpc>
              <a:spcBef>
                <a:spcPts val="2000"/>
              </a:spcBef>
              <a:spcAft>
                <a:spcPts val="0"/>
              </a:spcAft>
              <a:buClrTx/>
              <a:buSzTx/>
              <a:buFont typeface="Calisto MT" pitchFamily="18" charset="0"/>
              <a:buChar char="•"/>
              <a:tabLst/>
              <a:defRPr/>
            </a:pPr>
            <a:endParaRPr kumimoji="0" lang="en-US" sz="2400" b="0" i="0" u="none" strike="noStrike" kern="1200" cap="none" spc="0" normalizeH="0" baseline="0" noProof="0" dirty="0">
              <a:ln>
                <a:noFill/>
              </a:ln>
              <a:solidFill>
                <a:schemeClr val="bg2"/>
              </a:solidFill>
              <a:effectLst>
                <a:outerShdw blurRad="63500" dir="2700000" algn="tl" rotWithShape="0">
                  <a:schemeClr val="tx1">
                    <a:alpha val="40000"/>
                  </a:scheme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Delegates Convention</a:t>
            </a:r>
            <a:r>
              <a:rPr lang="en-US" dirty="0" smtClean="0"/>
              <a:t/>
            </a:r>
            <a:br>
              <a:rPr lang="en-US" dirty="0" smtClean="0"/>
            </a:br>
            <a:r>
              <a:rPr lang="en-US" sz="2400" dirty="0" smtClean="0">
                <a:effectLst>
                  <a:outerShdw blurRad="63500" dir="2700000" algn="tl" rotWithShape="0">
                    <a:schemeClr val="tx1">
                      <a:alpha val="40000"/>
                    </a:schemeClr>
                  </a:outerShdw>
                </a:effectLst>
              </a:rPr>
              <a:t>Declaration Documents</a:t>
            </a:r>
            <a:r>
              <a:rPr lang="en-US" sz="2400" dirty="0" smtClean="0"/>
              <a:t> </a:t>
            </a:r>
            <a:br>
              <a:rPr lang="en-US" sz="2400" dirty="0" smtClean="0"/>
            </a:br>
            <a:r>
              <a:rPr lang="en-US" sz="2400" dirty="0" smtClean="0"/>
              <a:t>Schedule</a:t>
            </a:r>
            <a:endParaRPr lang="en-US" sz="2400" dirty="0"/>
          </a:p>
        </p:txBody>
      </p:sp>
      <p:sp>
        <p:nvSpPr>
          <p:cNvPr id="4" name="Rectangle 3"/>
          <p:cNvSpPr/>
          <p:nvPr/>
        </p:nvSpPr>
        <p:spPr>
          <a:xfrm>
            <a:off x="593793" y="1900377"/>
            <a:ext cx="8313102" cy="4380687"/>
          </a:xfrm>
          <a:prstGeom prst="rect">
            <a:avLst/>
          </a:prstGeom>
        </p:spPr>
        <p:txBody>
          <a:bodyPr wrap="square">
            <a:spAutoFit/>
          </a:bodyPr>
          <a:lstStyle/>
          <a:p>
            <a:pPr marL="282575" lvl="0" indent="-282575" defTabSz="914400">
              <a:spcBef>
                <a:spcPts val="2000"/>
              </a:spcBef>
              <a:buFont typeface="Calisto MT" pitchFamily="18" charset="0"/>
              <a:buChar char="•"/>
              <a:defRPr/>
            </a:pPr>
            <a:r>
              <a:rPr lang="en-US" dirty="0" smtClean="0">
                <a:solidFill>
                  <a:schemeClr val="bg2"/>
                </a:solidFill>
                <a:effectLst>
                  <a:outerShdw blurRad="63500" dir="2700000" algn="tl" rotWithShape="0">
                    <a:schemeClr val="tx1">
                      <a:alpha val="40000"/>
                    </a:schemeClr>
                  </a:outerShdw>
                </a:effectLst>
              </a:rPr>
              <a:t>9:00-9:30 am 		Welcome Introductions </a:t>
            </a:r>
          </a:p>
          <a:p>
            <a:pPr marL="282575" lvl="0" indent="-282575" defTabSz="914400">
              <a:spcBef>
                <a:spcPts val="2000"/>
              </a:spcBef>
              <a:buFont typeface="Calisto MT" pitchFamily="18" charset="0"/>
              <a:buChar char="•"/>
              <a:defRPr/>
            </a:pPr>
            <a:r>
              <a:rPr lang="en-US" dirty="0" smtClean="0">
                <a:solidFill>
                  <a:schemeClr val="bg2"/>
                </a:solidFill>
                <a:effectLst>
                  <a:outerShdw blurRad="63500" dir="2700000" algn="tl" rotWithShape="0">
                    <a:schemeClr val="tx1">
                      <a:alpha val="40000"/>
                    </a:schemeClr>
                  </a:outerShdw>
                </a:effectLst>
              </a:rPr>
              <a:t>9:30-10:30 am 		Declaration of Disclaimers                                                                                  			Who we are and who we are not</a:t>
            </a:r>
          </a:p>
          <a:p>
            <a:pPr marL="282575" lvl="0" indent="-282575" defTabSz="914400">
              <a:spcBef>
                <a:spcPts val="2000"/>
              </a:spcBef>
              <a:buFont typeface="Calisto MT" pitchFamily="18" charset="0"/>
              <a:buChar char="•"/>
              <a:defRPr/>
            </a:pPr>
            <a:r>
              <a:rPr lang="en-US" dirty="0" smtClean="0">
                <a:solidFill>
                  <a:schemeClr val="bg2"/>
                </a:solidFill>
                <a:effectLst>
                  <a:outerShdw blurRad="63500" dir="2700000" algn="tl" rotWithShape="0">
                    <a:schemeClr val="tx1">
                      <a:alpha val="40000"/>
                    </a:schemeClr>
                  </a:outerShdw>
                </a:effectLst>
              </a:rPr>
              <a:t>10:30-11:30 am  	Declaration of </a:t>
            </a:r>
            <a:r>
              <a:rPr lang="en-US" dirty="0" smtClean="0">
                <a:solidFill>
                  <a:schemeClr val="bg2"/>
                </a:solidFill>
              </a:rPr>
              <a:t>Allegiance to United States “Preamble”</a:t>
            </a:r>
            <a:endParaRPr lang="en-US" dirty="0" smtClean="0">
              <a:solidFill>
                <a:schemeClr val="bg2"/>
              </a:solidFill>
              <a:effectLst>
                <a:outerShdw blurRad="63500" dir="2700000" algn="tl" rotWithShape="0">
                  <a:schemeClr val="tx1">
                    <a:alpha val="40000"/>
                  </a:schemeClr>
                </a:outerShdw>
              </a:effectLst>
            </a:endParaRPr>
          </a:p>
          <a:p>
            <a:pPr marL="282575" lvl="0" indent="-282575" defTabSz="914400">
              <a:spcBef>
                <a:spcPts val="2000"/>
              </a:spcBef>
              <a:buFont typeface="Calisto MT" pitchFamily="18" charset="0"/>
              <a:buChar char="•"/>
              <a:defRPr/>
            </a:pPr>
            <a:r>
              <a:rPr lang="en-US" dirty="0" smtClean="0">
                <a:solidFill>
                  <a:schemeClr val="bg2"/>
                </a:solidFill>
                <a:effectLst>
                  <a:outerShdw blurRad="63500" dir="2700000" algn="tl" rotWithShape="0">
                    <a:schemeClr val="tx1">
                      <a:alpha val="40000"/>
                    </a:schemeClr>
                  </a:outerShdw>
                </a:effectLst>
              </a:rPr>
              <a:t>11:30 -12:30 pm 	Lunch</a:t>
            </a:r>
          </a:p>
          <a:p>
            <a:pPr marL="282575" lvl="0" indent="-282575" defTabSz="914400">
              <a:spcBef>
                <a:spcPts val="2000"/>
              </a:spcBef>
              <a:buFont typeface="Calisto MT" pitchFamily="18" charset="0"/>
              <a:buChar char="•"/>
              <a:defRPr/>
            </a:pPr>
            <a:r>
              <a:rPr lang="en-US" dirty="0" smtClean="0">
                <a:solidFill>
                  <a:schemeClr val="bg2"/>
                </a:solidFill>
                <a:effectLst>
                  <a:outerShdw blurRad="63500" dir="2700000" algn="tl" rotWithShape="0">
                    <a:schemeClr val="tx1">
                      <a:alpha val="40000"/>
                    </a:schemeClr>
                  </a:outerShdw>
                </a:effectLst>
              </a:rPr>
              <a:t>12:30-1:30 		Declaration of Separation from California</a:t>
            </a:r>
          </a:p>
          <a:p>
            <a:pPr marL="282575" lvl="0" indent="-282575" defTabSz="914400">
              <a:spcBef>
                <a:spcPts val="2000"/>
              </a:spcBef>
              <a:buFont typeface="Calisto MT" pitchFamily="18" charset="0"/>
              <a:buChar char="•"/>
              <a:defRPr/>
            </a:pPr>
            <a:r>
              <a:rPr lang="en-US" dirty="0" smtClean="0">
                <a:solidFill>
                  <a:schemeClr val="bg2"/>
                </a:solidFill>
                <a:effectLst>
                  <a:outerShdw blurRad="63500" dir="2700000" algn="tl" rotWithShape="0">
                    <a:schemeClr val="tx1">
                      <a:alpha val="40000"/>
                    </a:schemeClr>
                  </a:outerShdw>
                </a:effectLst>
              </a:rPr>
              <a:t>1:30-3:00 pm		Declaration of Independence from California</a:t>
            </a:r>
          </a:p>
          <a:p>
            <a:pPr marL="282575" lvl="0" indent="-282575" defTabSz="914400">
              <a:spcBef>
                <a:spcPts val="2000"/>
              </a:spcBef>
              <a:buFont typeface="Calisto MT" pitchFamily="18" charset="0"/>
              <a:buChar char="•"/>
              <a:defRPr/>
            </a:pPr>
            <a:r>
              <a:rPr lang="en-US" dirty="0" smtClean="0">
                <a:solidFill>
                  <a:schemeClr val="bg2"/>
                </a:solidFill>
                <a:effectLst>
                  <a:outerShdw blurRad="63500" dir="2700000" algn="tl" rotWithShape="0">
                    <a:schemeClr val="tx1">
                      <a:alpha val="40000"/>
                    </a:schemeClr>
                  </a:outerShdw>
                </a:effectLst>
              </a:rPr>
              <a:t>3:00-3:30 pm		Grievance # 1 </a:t>
            </a:r>
            <a:r>
              <a:rPr lang="en-US" i="1" dirty="0" smtClean="0">
                <a:solidFill>
                  <a:schemeClr val="bg2"/>
                </a:solidFill>
                <a:effectLst>
                  <a:outerShdw blurRad="63500" dir="2700000" algn="tl" rotWithShape="0">
                    <a:schemeClr val="tx1">
                      <a:alpha val="40000"/>
                    </a:schemeClr>
                  </a:outerShdw>
                </a:effectLst>
              </a:rPr>
              <a:t>Kern County Example Article 4 Section 4</a:t>
            </a:r>
          </a:p>
          <a:p>
            <a:pPr marL="282575" lvl="0" indent="-282575" defTabSz="914400">
              <a:spcBef>
                <a:spcPts val="2000"/>
              </a:spcBef>
              <a:buFont typeface="Calisto MT" pitchFamily="18" charset="0"/>
              <a:buChar char="•"/>
              <a:defRPr/>
            </a:pPr>
            <a:r>
              <a:rPr lang="en-US" dirty="0" smtClean="0">
                <a:solidFill>
                  <a:schemeClr val="bg2"/>
                </a:solidFill>
                <a:effectLst>
                  <a:outerShdw blurRad="63500" dir="2700000" algn="tl" rotWithShape="0">
                    <a:schemeClr val="tx1">
                      <a:alpha val="40000"/>
                    </a:schemeClr>
                  </a:outerShdw>
                </a:effectLst>
              </a:rPr>
              <a:t>3:00-4:00 pm		Reading of Documents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majorFont>
      <a:minorFont>
        <a:latin typeface="Calisto MT"/>
        <a:ea typeface=""/>
        <a:cs typeface=""/>
        <a:font script="Jpan" typeface="ＭＳ Ｐ明朝"/>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146</TotalTime>
  <Words>724</Words>
  <Application>Microsoft Macintosh PowerPoint</Application>
  <PresentationFormat>On-screen Show (4:3)</PresentationFormat>
  <Paragraphs>70</Paragraphs>
  <Slides>15</Slides>
  <Notes>1</Notes>
  <HiddenSlides>0</HiddenSlides>
  <MMClips>0</MMClips>
  <ScaleCrop>false</ScaleCrop>
  <HeadingPairs>
    <vt:vector size="4" baseType="variant">
      <vt:variant>
        <vt:lpstr>Design Template</vt:lpstr>
      </vt:variant>
      <vt:variant>
        <vt:i4>1</vt:i4>
      </vt:variant>
      <vt:variant>
        <vt:lpstr>Slide Titles</vt:lpstr>
      </vt:variant>
      <vt:variant>
        <vt:i4>15</vt:i4>
      </vt:variant>
    </vt:vector>
  </HeadingPairs>
  <TitlesOfParts>
    <vt:vector size="16" baseType="lpstr">
      <vt:lpstr>Precedent</vt:lpstr>
      <vt:lpstr>New California State</vt:lpstr>
      <vt:lpstr>New California State Delegates Convention January 13, 2018</vt:lpstr>
      <vt:lpstr>Declaration of Independence</vt:lpstr>
      <vt:lpstr>Declarations</vt:lpstr>
      <vt:lpstr> 1836 Californio Declaration of Independence </vt:lpstr>
      <vt:lpstr>1846 Bear Flag Rebellion William Ide Proclamation </vt:lpstr>
      <vt:lpstr>New California  Declaration of Independence </vt:lpstr>
      <vt:lpstr>January 13, 2018</vt:lpstr>
      <vt:lpstr>Delegates Convention Declaration Documents  Schedule</vt:lpstr>
      <vt:lpstr>Separation</vt:lpstr>
      <vt:lpstr>independence</vt:lpstr>
      <vt:lpstr>U.S. constitution Article IV Section 3</vt:lpstr>
      <vt:lpstr>U.S. constitution Article IV SECTION 4 </vt:lpstr>
      <vt:lpstr>New California State</vt:lpstr>
      <vt:lpstr>Slide 15</vt:lpstr>
    </vt:vector>
  </TitlesOfParts>
  <Company>CCCTEC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California State</dc:title>
  <dc:creator>Paul Preston</dc:creator>
  <cp:lastModifiedBy>Paul Preston</cp:lastModifiedBy>
  <cp:revision>7</cp:revision>
  <dcterms:created xsi:type="dcterms:W3CDTF">2018-01-13T14:03:21Z</dcterms:created>
  <dcterms:modified xsi:type="dcterms:W3CDTF">2018-01-13T14:20:14Z</dcterms:modified>
</cp:coreProperties>
</file>