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embeddedFontLst>
    <p:embeddedFont>
      <p:font typeface="Anton" pitchFamily="2" charset="77"/>
      <p:regular r:id="rId14"/>
    </p:embeddedFont>
    <p:embeddedFont>
      <p:font typeface="Overlock" panose="02000506030000020004" pitchFamily="2" charset="77"/>
      <p:regular r:id="rId15"/>
      <p:bold r:id="rId16"/>
      <p:italic r:id="rId17"/>
      <p:boldItalic r:id="rId18"/>
    </p:embeddedFont>
    <p:embeddedFont>
      <p:font typeface="Rockwell" panose="02060603020205020403" pitchFamily="18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B322A-79F5-254B-AB39-8FE8A3F78874}" v="13" dt="2025-01-29T00:18:58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8"/>
  </p:normalViewPr>
  <p:slideViewPr>
    <p:cSldViewPr snapToGrid="0">
      <p:cViewPr varScale="1">
        <p:scale>
          <a:sx n="133" d="100"/>
          <a:sy n="133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23" name="Google Shape;23;p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812805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7244280" y="4227195"/>
            <a:ext cx="895401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 rot="5400000">
            <a:off x="2546604" y="260604"/>
            <a:ext cx="4050792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 rot="5400000">
            <a:off x="4681538" y="2395538"/>
            <a:ext cx="56388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1"/>
          </p:nvPr>
        </p:nvSpPr>
        <p:spPr>
          <a:xfrm rot="5400000">
            <a:off x="795338" y="538163"/>
            <a:ext cx="56388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Rockwell"/>
              <a:buNone/>
              <a:defRPr sz="6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  <a:defRPr sz="1800" b="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6445251" y="6272785"/>
            <a:ext cx="19832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636099" y="6272784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9240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48" name="Google Shape;48;p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645450" y="2508607"/>
            <a:ext cx="891224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792218" y="2194560"/>
            <a:ext cx="365760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685800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4820793" y="2048256"/>
            <a:ext cx="3657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4"/>
          </p:nvPr>
        </p:nvSpPr>
        <p:spPr>
          <a:xfrm>
            <a:off x="4820793" y="2743200"/>
            <a:ext cx="3657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628650" y="685800"/>
            <a:ext cx="5033772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77" name="Google Shape;77;p9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ckwell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412230" y="2423160"/>
            <a:ext cx="24003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48"/>
              <a:buNone/>
              <a:defRPr sz="1350">
                <a:solidFill>
                  <a:srgbClr val="69240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grpSp>
        <p:nvGrpSpPr>
          <p:cNvPr id="87" name="Google Shape;87;p10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8" name="Google Shape;88;p10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10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1" name="Google Shape;11;p1"/>
            <p:cNvSpPr/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Font typeface="Rockwell"/>
              <a:buNone/>
              <a:defRPr sz="42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emon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0" y="4953000"/>
            <a:ext cx="785469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40"/>
              <a:buNone/>
            </a:pPr>
            <a:r>
              <a:rPr lang="en-US" sz="4400" dirty="0" err="1">
                <a:solidFill>
                  <a:srgbClr val="742117"/>
                </a:solidFill>
                <a:latin typeface="Anton"/>
                <a:ea typeface="Calibri" panose="020F0502020204030204" pitchFamily="34" charset="0"/>
                <a:cs typeface="Calibri" panose="020F0502020204030204" pitchFamily="34" charset="0"/>
                <a:sym typeface="Anton"/>
              </a:rPr>
              <a:t>Vuemont</a:t>
            </a:r>
            <a:r>
              <a:rPr lang="en-US" sz="4400" dirty="0">
                <a:solidFill>
                  <a:srgbClr val="742117"/>
                </a:solidFill>
                <a:latin typeface="Anton"/>
                <a:ea typeface="Calibri" panose="020F0502020204030204" pitchFamily="34" charset="0"/>
                <a:cs typeface="Calibri" panose="020F0502020204030204" pitchFamily="34" charset="0"/>
                <a:sym typeface="Anton"/>
              </a:rPr>
              <a:t> Annual Meeting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740"/>
              <a:buNone/>
            </a:pPr>
            <a:r>
              <a:rPr lang="en-US" sz="4400" dirty="0">
                <a:solidFill>
                  <a:srgbClr val="742117"/>
                </a:solidFill>
                <a:latin typeface="Anton"/>
                <a:ea typeface="Calibri" panose="020F0502020204030204" pitchFamily="34" charset="0"/>
                <a:cs typeface="Calibri" panose="020F0502020204030204" pitchFamily="34" charset="0"/>
                <a:sym typeface="Anton"/>
              </a:rPr>
              <a:t>January 29, 2025</a:t>
            </a:r>
            <a:endParaRPr sz="4400" dirty="0">
              <a:solidFill>
                <a:srgbClr val="742117"/>
              </a:solidFill>
              <a:latin typeface="Anton"/>
              <a:ea typeface="Calibri" panose="020F0502020204030204" pitchFamily="34" charset="0"/>
              <a:cs typeface="Calibri" panose="020F0502020204030204" pitchFamily="34" charset="0"/>
              <a:sym typeface="Anton"/>
            </a:endParaRPr>
          </a:p>
        </p:txBody>
      </p:sp>
      <p:pic>
        <p:nvPicPr>
          <p:cNvPr id="3" name="Picture 2" descr="A view of a lake from a hill&#10;&#10;Description automatically generated">
            <a:extLst>
              <a:ext uri="{FF2B5EF4-FFF2-40B4-BE49-F238E27FC236}">
                <a16:creationId xmlns:a16="http://schemas.microsoft.com/office/drawing/2014/main" id="{35F6C101-2564-EB3C-D6BA-78E89738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23" y="1754372"/>
            <a:ext cx="2952307" cy="22142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82600" y="1305292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Overlock"/>
              <a:buNone/>
            </a:pPr>
            <a:r>
              <a:rPr lang="en-US" b="1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OLD BUSINESS: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457200" y="1489199"/>
            <a:ext cx="42672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Nothing outstanding at this time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57200" y="3614738"/>
            <a:ext cx="6347714" cy="969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Overlock"/>
              <a:buNone/>
            </a:pPr>
            <a:r>
              <a:rPr lang="en-US" sz="36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NEW BUSINESS: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endParaRPr sz="3600" b="1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endParaRPr sz="3600" b="1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304800" y="3941278"/>
            <a:ext cx="869034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Comments, questions, concerns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Overlock"/>
              <a:buNone/>
            </a:pPr>
            <a:r>
              <a:rPr lang="en-US" b="1">
                <a:solidFill>
                  <a:srgbClr val="C00000"/>
                </a:solidFill>
                <a:latin typeface="Overlock"/>
                <a:ea typeface="Overlock"/>
                <a:cs typeface="Overlock"/>
                <a:sym typeface="Overlock"/>
              </a:rPr>
              <a:t>   </a:t>
            </a:r>
            <a:r>
              <a:rPr lang="en-US" sz="4400" b="1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ELECTION OF OFFICERS</a:t>
            </a:r>
            <a:r>
              <a:rPr lang="en-US" b="1">
                <a:solidFill>
                  <a:srgbClr val="C00000"/>
                </a:solidFill>
                <a:latin typeface="Overlock"/>
                <a:ea typeface="Overlock"/>
                <a:cs typeface="Overlock"/>
                <a:sym typeface="Overlock"/>
              </a:rPr>
              <a:t>	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609600" y="1295400"/>
            <a:ext cx="769620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Terms Expiring:</a:t>
            </a:r>
            <a:endParaRPr lang="en-US" b="1" u="sng" dirty="0">
              <a:ea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Ben Piper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Rolling off to “consultant” role: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Steve Rolfe</a:t>
            </a: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 year remaining and continuing on the Board</a:t>
            </a: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u="sng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Katie Teplicky, Rick Valdes, </a:t>
            </a:r>
            <a:r>
              <a:rPr lang="en-US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Yanmei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Zhao, Nicolette </a:t>
            </a:r>
            <a:r>
              <a:rPr lang="en-US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Hortsch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NOMINATIONS</a:t>
            </a: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We would love to have you join us!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b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            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2262963" y="5562600"/>
            <a:ext cx="38826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Thank you for coming! 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506361" y="545882"/>
            <a:ext cx="8534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Overlock"/>
              <a:buNone/>
            </a:pPr>
            <a:br>
              <a:rPr lang="en-US" sz="32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32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9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PRESIDENT’S WELCOME &amp; AGENDA</a:t>
            </a:r>
            <a:br>
              <a:rPr lang="en-US" sz="32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32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      </a:t>
            </a:r>
            <a:br>
              <a:rPr lang="en-US" sz="32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sz="3200" b="1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609600" y="1295400"/>
            <a:ext cx="7467600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Welcome &amp; Introductions – President: 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Katie Teplicky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18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Approval of Previous Minutes – on website www.vuemont.org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18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Committee  Reports: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a.    Architectural Review – Steve Rolfe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b.    Landscaping – Katie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Teplicky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c.    Vegetation Management – Katie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Teplicky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d.    Treasurer’s Report – Nicolette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Hortsch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/Elizabeth McIntyre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e.    Communications &amp; Concerns –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Yanmei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Zhao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</a:br>
            <a:endParaRPr sz="18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Old Business</a:t>
            </a:r>
            <a:endParaRPr lang="en-US" dirty="0">
              <a:ea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endParaRPr lang="en-US" sz="1800" b="0" i="0" u="none" strike="noStrike" cap="none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New Business</a:t>
            </a:r>
            <a:endParaRPr lang="en-US"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endParaRPr lang="en-US"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AutoNum type="arabicPeriod"/>
            </a:pP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Election of New Board Members for 2025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342900" y="1524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verlock"/>
              <a:buNone/>
            </a:pPr>
            <a:r>
              <a:rPr lang="en-US" sz="44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INTRODUCTIONS</a:t>
            </a:r>
            <a:endParaRPr dirty="0"/>
          </a:p>
        </p:txBody>
      </p:sp>
      <p:sp>
        <p:nvSpPr>
          <p:cNvPr id="121" name="Google Shape;121;p15"/>
          <p:cNvSpPr txBox="1"/>
          <p:nvPr/>
        </p:nvSpPr>
        <p:spPr>
          <a:xfrm>
            <a:off x="342900" y="1219200"/>
            <a:ext cx="7620000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Current Board Members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President: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Katie Teplicky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Vice President: 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Ben Piper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Treasurer: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Nicolette </a:t>
            </a:r>
            <a:r>
              <a:rPr lang="en-US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Hortsch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Secretary: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Rick Valdes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Complaints/Communications: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Yanmei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Zhao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Landscape Chair:  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Katie Teplicky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Architectural Review Chair: 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Steve Rolfe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Vegetation Management Chair: </a:t>
            </a:r>
            <a:r>
              <a:rPr lang="en-US" sz="1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Katie Teplicky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Overlock"/>
              <a:buNone/>
            </a:pPr>
            <a:r>
              <a:rPr lang="en-US" sz="44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ARCHITECTURAL REVIEW </a:t>
            </a:r>
            <a:endParaRPr dirty="0"/>
          </a:p>
        </p:txBody>
      </p:sp>
      <p:sp>
        <p:nvSpPr>
          <p:cNvPr id="128" name="Google Shape;128;p16"/>
          <p:cNvSpPr/>
          <p:nvPr/>
        </p:nvSpPr>
        <p:spPr>
          <a:xfrm>
            <a:off x="762000" y="1905000"/>
            <a:ext cx="6400800" cy="433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Repainting:		5	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Reroofing:			3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Driveway:			0		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Remodel:			0	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Landscape:		0	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Please remember to give the ARC Committee plenty of time to review applications. Forms available at </a:t>
            </a:r>
            <a:r>
              <a:rPr lang="en-US" sz="28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  <a:hlinkClick r:id="rId3"/>
              </a:rPr>
              <a:t>www.vuemont.org</a:t>
            </a:r>
            <a:endParaRPr lang="en-US" sz="28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304800" y="109428"/>
            <a:ext cx="8229600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Overlock"/>
              <a:buNone/>
            </a:pPr>
            <a:r>
              <a:rPr lang="en-US" sz="44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LANDSCAPING UPDATE</a:t>
            </a:r>
            <a:endParaRPr sz="4400" dirty="0"/>
          </a:p>
        </p:txBody>
      </p:sp>
      <p:sp>
        <p:nvSpPr>
          <p:cNvPr id="134" name="Google Shape;134;p17"/>
          <p:cNvSpPr/>
          <p:nvPr/>
        </p:nvSpPr>
        <p:spPr>
          <a:xfrm>
            <a:off x="990600" y="91440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304800" y="3718886"/>
            <a:ext cx="838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381000" y="749190"/>
            <a:ext cx="750835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2024 Activities: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Green areas management continued (areas include: vegetation around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Vuemont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 signs on 164th and SE 46th, median along SE 46th, bump-outs on 171st, 171st cul-de-sac green belt, and dip area).</a:t>
            </a: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Irrigation system maintained and winterized</a:t>
            </a: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Thatched, replanted and watered this year on SE 46</a:t>
            </a:r>
            <a:r>
              <a:rPr lang="en-US" sz="1800" b="0" i="0" baseline="3000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th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Median</a:t>
            </a: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Spring and fall plantings at signs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ckwell" panose="02060603020205020403" pitchFamily="18" charset="0"/>
              </a:rPr>
              <a:t>Storm/broken branch clean up at greenbelt dip several times</a:t>
            </a: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Special Projects: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 Bump-outs on 171st trimmed back, thinned, trimmed, maintained</a:t>
            </a: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 Several valves replaced on sprinkler system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1" i="0" u="sng" dirty="0" err="1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Misc</a:t>
            </a:r>
            <a:r>
              <a:rPr lang="en-US" sz="1800" b="1" i="0" u="sng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:</a:t>
            </a: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 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Pet waste station management continues in 2 locations, includes monthly waste pick-up and waste bag replenishment.</a:t>
            </a: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317500" y="533400"/>
            <a:ext cx="8305800" cy="904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Overlock"/>
              <a:buNone/>
            </a:pPr>
            <a:r>
              <a:rPr lang="en-US" sz="49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VEGETATION MANAGEMENT</a:t>
            </a:r>
            <a:br>
              <a:rPr lang="en-US" sz="48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</a:br>
            <a:endParaRPr sz="4800" b="1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99102" y="1140542"/>
            <a:ext cx="8627397" cy="683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Did work in all zones across the greenbelt for view recovery and maintenance in June 2024, which included communicating with rim neighbors re: priorities, several trips into the greenbelt, meeting with contractors and the creation of a “state of the greenbelt” report for the City of Bellevue (COB).</a:t>
            </a:r>
            <a:b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</a:b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ckwell" panose="02060603020205020403" pitchFamily="18" charset="0"/>
              </a:rPr>
              <a:t>More view recovery trimming will be done in 2025 under same permit that is valid for 2 more years.</a:t>
            </a: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All removed view offending trees are replanted at the COB’s strict “remove 1; replant with 3” ratio (lower growing species) and reinspected by the COB in order to keep the hillside stable and thriving.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  <a:t>Work will be done in spring/early summer, and replanted trees have time to establish before the hot summer months.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solidFill>
                  <a:schemeClr val="tx1"/>
                </a:solidFill>
                <a:latin typeface="Rockwell" panose="02060603020205020403" pitchFamily="18" charset="0"/>
              </a:rPr>
            </a:b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US" sz="1800" b="0" i="0" dirty="0">
                <a:solidFill>
                  <a:schemeClr val="tx1"/>
                </a:solidFill>
                <a:effectLst/>
                <a:latin typeface="Rockwell" panose="02060603020205020403" pitchFamily="18" charset="0"/>
              </a:rPr>
            </a:b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Rockwell" panose="02060603020205020403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800" b="0" i="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228600" y="304800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Overlock"/>
              <a:buNone/>
            </a:pPr>
            <a:r>
              <a:rPr lang="en-US" sz="4400" b="1" dirty="0">
                <a:solidFill>
                  <a:schemeClr val="accent2"/>
                </a:solidFill>
                <a:latin typeface="Overlock"/>
                <a:ea typeface="Overlock"/>
                <a:cs typeface="Overlock"/>
                <a:sym typeface="Overlock"/>
              </a:rPr>
              <a:t>CONCERNS &amp; COMMUNICATIONS</a:t>
            </a:r>
            <a:endParaRPr sz="4400" b="1" dirty="0"/>
          </a:p>
        </p:txBody>
      </p:sp>
      <p:sp>
        <p:nvSpPr>
          <p:cNvPr id="148" name="Google Shape;148;p19"/>
          <p:cNvSpPr txBox="1"/>
          <p:nvPr/>
        </p:nvSpPr>
        <p:spPr>
          <a:xfrm>
            <a:off x="304800" y="1676400"/>
            <a:ext cx="8674608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Concerns: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Neighbors not maintaining home appearance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Overgrown lawn/weeds/hedges, roof replacement/paint needed, wildlife concerns, trees in greenbelt being dangerous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Automobiles may not be parked on City of Bellevue streets for more than 24 consecutive hours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Communications: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Vuemont</a:t>
            </a:r>
            <a:r>
              <a:rPr lang="en-US" sz="1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Spring Newsletter 2024 sent on May 8, 2024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Vuemont</a:t>
            </a:r>
            <a:r>
              <a:rPr lang="en-US" sz="1800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 Autumn Newsletter 2024 sent on October 28, 2024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Please update your contact information by filling out the form at: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Rockwell"/>
                <a:ea typeface="Rockwell"/>
                <a:cs typeface="Rockwell"/>
                <a:sym typeface="Rockwell"/>
              </a:rPr>
              <a:t>PAY Annual Dues (vuemont.org)</a:t>
            </a:r>
            <a:endParaRPr sz="1800" b="1" dirty="0">
              <a:solidFill>
                <a:schemeClr val="tx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368298" y="152400"/>
            <a:ext cx="52705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600"/>
              <a:buFont typeface="Overlock"/>
              <a:buNone/>
            </a:pPr>
            <a:r>
              <a:rPr lang="en-US" sz="5200" b="1" dirty="0">
                <a:solidFill>
                  <a:schemeClr val="accent2"/>
                </a:solidFill>
                <a:latin typeface="Overlock"/>
                <a:sym typeface="Overlock"/>
              </a:rPr>
              <a:t>TREASURER’S REPORT</a:t>
            </a:r>
            <a:endParaRPr sz="5200" b="1" dirty="0">
              <a:solidFill>
                <a:schemeClr val="accent2"/>
              </a:solidFill>
              <a:latin typeface="Overlock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ckwell"/>
              <a:buNone/>
            </a:pPr>
            <a:endParaRPr sz="4000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Rockwell"/>
              <a:buNone/>
            </a:pPr>
            <a:endParaRPr sz="4000" dirty="0">
              <a:solidFill>
                <a:schemeClr val="accen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740FA2-8CAA-3957-26D1-3A4CABC0C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93216"/>
              </p:ext>
            </p:extLst>
          </p:nvPr>
        </p:nvGraphicFramePr>
        <p:xfrm>
          <a:off x="478465" y="914400"/>
          <a:ext cx="3763927" cy="4954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0683">
                  <a:extLst>
                    <a:ext uri="{9D8B030D-6E8A-4147-A177-3AD203B41FA5}">
                      <a16:colId xmlns:a16="http://schemas.microsoft.com/office/drawing/2014/main" val="2686534975"/>
                    </a:ext>
                  </a:extLst>
                </a:gridCol>
                <a:gridCol w="1563244">
                  <a:extLst>
                    <a:ext uri="{9D8B030D-6E8A-4147-A177-3AD203B41FA5}">
                      <a16:colId xmlns:a16="http://schemas.microsoft.com/office/drawing/2014/main" val="2132163500"/>
                    </a:ext>
                  </a:extLst>
                </a:gridCol>
              </a:tblGrid>
              <a:tr h="257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err="1">
                          <a:effectLst/>
                        </a:rPr>
                        <a:t>Vuemont</a:t>
                      </a:r>
                      <a:r>
                        <a:rPr lang="en-US" sz="1300" u="none" strike="noStrike" dirty="0">
                          <a:effectLst/>
                        </a:rPr>
                        <a:t> Homeowners' Association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042187"/>
                  </a:ext>
                </a:extLst>
              </a:tr>
              <a:tr h="2579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Balance Sheet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937734"/>
                  </a:ext>
                </a:extLst>
              </a:tr>
              <a:tr h="2149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As of December 31,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143537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2493995524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4289445631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2724492261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Current 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144334549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Bank Accounts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2174123822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PayPal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3,872.30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812878375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Union Bank Checking #8688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9,193.58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1644102546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Union Bank Money Market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56,836.41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4003169901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Total Bank Accounts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                              69,902.29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2132625763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Accounts Receivable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1242923434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Accounts Receivable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23,380.80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582584691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Total Accounts Receivable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$                              23,380.80 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1232473921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Other Current 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3999264313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A/R </a:t>
                      </a:r>
                      <a:r>
                        <a:rPr lang="en-US" sz="700" u="none" strike="noStrike" dirty="0" err="1">
                          <a:effectLst/>
                        </a:rPr>
                        <a:t>Misc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-542.00 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3858987132"/>
                  </a:ext>
                </a:extLst>
              </a:tr>
              <a:tr h="21495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   Undeposited Funds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0.00 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4088673534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   Total Other Current 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-$                                 542.00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2498409695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  Total Current 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                              92,741.09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3696653050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TOTAL ASSETS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$                              92,741.09 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88" marR="8788" marT="8788" marB="0" anchor="b"/>
                </a:tc>
                <a:extLst>
                  <a:ext uri="{0D108BD9-81ED-4DB2-BD59-A6C34878D82A}">
                    <a16:rowId xmlns:a16="http://schemas.microsoft.com/office/drawing/2014/main" val="82610230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0EB32D-FAD2-8402-80C1-F9755B940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880116"/>
              </p:ext>
            </p:extLst>
          </p:nvPr>
        </p:nvGraphicFramePr>
        <p:xfrm>
          <a:off x="4752753" y="1066800"/>
          <a:ext cx="3594987" cy="4802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1908">
                  <a:extLst>
                    <a:ext uri="{9D8B030D-6E8A-4147-A177-3AD203B41FA5}">
                      <a16:colId xmlns:a16="http://schemas.microsoft.com/office/drawing/2014/main" val="864240991"/>
                    </a:ext>
                  </a:extLst>
                </a:gridCol>
                <a:gridCol w="1493079">
                  <a:extLst>
                    <a:ext uri="{9D8B030D-6E8A-4147-A177-3AD203B41FA5}">
                      <a16:colId xmlns:a16="http://schemas.microsoft.com/office/drawing/2014/main" val="2331127872"/>
                    </a:ext>
                  </a:extLst>
                </a:gridCol>
              </a:tblGrid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LIABILITIES AND EQUITY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0771613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741767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Current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4176689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Accounts Payable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6849631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Accounts Payable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1,726.70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881533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Total Accounts Payable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                                1,726.70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60559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Other Current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791446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To be Refunded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13.50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542195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Total Other Current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                                     13.50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5172407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Total Current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                                1,740.20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75193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Total Liabilities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                                1,740.20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008954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Equity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205066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Opening Balance Equity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37,161.42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2017335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Retained Earnings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56,498.01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8637368"/>
                  </a:ext>
                </a:extLst>
              </a:tr>
              <a:tr h="2530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Net Income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-2,658.54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91534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Total Equity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                              91,000.89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836331"/>
                  </a:ext>
                </a:extLst>
              </a:tr>
              <a:tr h="33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 LIABILITIES AND EQUITY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                              92,741.09 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22812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A321-A896-0BD2-0049-DF43C3CC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98" y="308344"/>
            <a:ext cx="6459279" cy="5422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TREASURER’S REPORT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136DB4-86AA-A4C0-67A0-944DCD81C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3699"/>
              </p:ext>
            </p:extLst>
          </p:nvPr>
        </p:nvGraphicFramePr>
        <p:xfrm>
          <a:off x="871871" y="850605"/>
          <a:ext cx="6124352" cy="5273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2338">
                  <a:extLst>
                    <a:ext uri="{9D8B030D-6E8A-4147-A177-3AD203B41FA5}">
                      <a16:colId xmlns:a16="http://schemas.microsoft.com/office/drawing/2014/main" val="269568370"/>
                    </a:ext>
                  </a:extLst>
                </a:gridCol>
                <a:gridCol w="1011629">
                  <a:extLst>
                    <a:ext uri="{9D8B030D-6E8A-4147-A177-3AD203B41FA5}">
                      <a16:colId xmlns:a16="http://schemas.microsoft.com/office/drawing/2014/main" val="3226965581"/>
                    </a:ext>
                  </a:extLst>
                </a:gridCol>
                <a:gridCol w="1103597">
                  <a:extLst>
                    <a:ext uri="{9D8B030D-6E8A-4147-A177-3AD203B41FA5}">
                      <a16:colId xmlns:a16="http://schemas.microsoft.com/office/drawing/2014/main" val="217007097"/>
                    </a:ext>
                  </a:extLst>
                </a:gridCol>
                <a:gridCol w="1026788">
                  <a:extLst>
                    <a:ext uri="{9D8B030D-6E8A-4147-A177-3AD203B41FA5}">
                      <a16:colId xmlns:a16="http://schemas.microsoft.com/office/drawing/2014/main" val="3088240426"/>
                    </a:ext>
                  </a:extLst>
                </a:gridCol>
              </a:tblGrid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YTD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362338"/>
                  </a:ext>
                </a:extLst>
              </a:tr>
              <a:tr h="154760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sng" strike="noStrike">
                          <a:effectLst/>
                        </a:rPr>
                        <a:t>Actual</a:t>
                      </a:r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sng" strike="noStrike">
                          <a:effectLst/>
                        </a:rPr>
                        <a:t>Budget</a:t>
                      </a:r>
                      <a:endParaRPr lang="en-US" sz="7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sng" strike="noStrike" dirty="0">
                          <a:effectLst/>
                        </a:rPr>
                        <a:t>Variance</a:t>
                      </a:r>
                      <a:endParaRPr lang="en-US" sz="7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963346067"/>
                  </a:ext>
                </a:extLst>
              </a:tr>
              <a:tr h="15476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459329751"/>
                  </a:ext>
                </a:extLst>
              </a:tr>
              <a:tr h="15476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4148752045"/>
                  </a:ext>
                </a:extLst>
              </a:tr>
              <a:tr h="15476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090254954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Dues Vuemont 1 &amp; 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40,610.00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40,610.00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0.00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819102560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Dues Vuemont 3 &amp; Eastmont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5,220.00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5,220.00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0.00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01024285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Late / Transfer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902.00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902.00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490628927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Interest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141.86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117.86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42921948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Sky Mountain Shared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10,467.80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3,467.80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681311922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2959651078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57,341.66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52,854.00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4,487.66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2268279917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82384069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887312947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325535084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Administration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2,796.36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2,264.00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532.36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2166670006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Bookkeeping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3,770.00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470.00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492479170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Insurance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7,000.00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6,277.00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723.00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522418768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Landscaping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30,770.09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2,270.09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44461243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Legal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2927014770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Major Repair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15854235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Storage  Unit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304716730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Taxes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38.14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(381.86)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738241226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Utilities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302.02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(57.98)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3328312965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Vegatation Management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15,323.59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4,823.59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2522343469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Contingency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0.00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(1,000.00)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121749901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48757318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60,000.20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52,621.00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7,379.20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4154184352"/>
                  </a:ext>
                </a:extLst>
              </a:tr>
              <a:tr h="17857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858934277"/>
                  </a:ext>
                </a:extLst>
              </a:tr>
              <a:tr h="1904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>
                          <a:effectLst/>
                        </a:rPr>
                        <a:t>(2,658.54)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233.00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" marR="6859" marT="6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dirty="0">
                          <a:effectLst/>
                        </a:rPr>
                        <a:t>(2,891.54)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9" marR="6859" marT="6859" marB="0" anchor="b"/>
                </a:tc>
                <a:extLst>
                  <a:ext uri="{0D108BD9-81ED-4DB2-BD59-A6C34878D82A}">
                    <a16:rowId xmlns:a16="http://schemas.microsoft.com/office/drawing/2014/main" val="1548192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539820"/>
      </p:ext>
    </p:extLst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1717</TotalTime>
  <Words>921</Words>
  <Application>Microsoft Macintosh PowerPoint</Application>
  <PresentationFormat>On-screen Show (4:3)</PresentationFormat>
  <Paragraphs>257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Anton</vt:lpstr>
      <vt:lpstr>Overlock</vt:lpstr>
      <vt:lpstr>Calibri</vt:lpstr>
      <vt:lpstr>Rockwell</vt:lpstr>
      <vt:lpstr>Noto Sans Symbols</vt:lpstr>
      <vt:lpstr>Wood Type</vt:lpstr>
      <vt:lpstr>PowerPoint Presentation</vt:lpstr>
      <vt:lpstr>  PRESIDENT’S WELCOME &amp; AGENDA        </vt:lpstr>
      <vt:lpstr>INTRODUCTIONS</vt:lpstr>
      <vt:lpstr>ARCHITECTURAL REVIEW </vt:lpstr>
      <vt:lpstr>LANDSCAPING UPDATE</vt:lpstr>
      <vt:lpstr>VEGETATION MANAGEMENT </vt:lpstr>
      <vt:lpstr>CONCERNS &amp; COMMUNICATIONS</vt:lpstr>
      <vt:lpstr>    </vt:lpstr>
      <vt:lpstr>TREASURER’S REPORT</vt:lpstr>
      <vt:lpstr>OLD BUSINESS: </vt:lpstr>
      <vt:lpstr>   ELECTION OF OFFICERS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Katie Teplicky</cp:lastModifiedBy>
  <cp:revision>6</cp:revision>
  <dcterms:modified xsi:type="dcterms:W3CDTF">2025-01-29T00:28:39Z</dcterms:modified>
</cp:coreProperties>
</file>