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nva Sans Bold" panose="020B0604020202020204" charset="0"/>
      <p:regular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Garamond Bold" panose="02020804030307010803" pitchFamily="18" charset="0"/>
      <p:regular r:id="rId34"/>
      <p:bold r:id="rId35"/>
    </p:embeddedFont>
    <p:embeddedFont>
      <p:font typeface="Georgia Pro" panose="02040502050405020303" pitchFamily="18" charset="0"/>
      <p:regular r:id="rId36"/>
    </p:embeddedFont>
    <p:embeddedFont>
      <p:font typeface="Georgia Pro Bold" panose="020B0604020202020204" charset="0"/>
      <p:regular r:id="rId37"/>
    </p:embeddedFont>
    <p:embeddedFont>
      <p:font typeface="Montserrat" panose="00000500000000000000" pitchFamily="2" charset="0"/>
      <p:regular r:id="rId38"/>
    </p:embeddedFont>
    <p:embeddedFont>
      <p:font typeface="Montserrat Bold" panose="00000800000000000000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	A  no-cost, anonymous, annual self-assessment</a:t>
            </a:r>
          </a:p>
          <a:p>
            <a:endParaRPr lang="en-US"/>
          </a:p>
          <a:p>
            <a:r>
              <a:rPr lang="en-US"/>
              <a:t>2.	All states, local governments, and tribal nations are encouraged to participate</a:t>
            </a:r>
          </a:p>
          <a:p>
            <a:endParaRPr lang="en-US"/>
          </a:p>
          <a:p>
            <a:r>
              <a:rPr lang="en-US"/>
              <a:t>3.	Designed to measure gaps and capabilities of your cybersecurity programs and is based on the NIST CSF</a:t>
            </a:r>
          </a:p>
          <a:p>
            <a:endParaRPr lang="en-US"/>
          </a:p>
          <a:p>
            <a:r>
              <a:rPr lang="en-US"/>
              <a:t>4.	Fulfill the NCSR assessment requirement for the Homeland Security Grant Program (HSGP) which has over $1 billion in funding available</a:t>
            </a:r>
          </a:p>
          <a:p>
            <a:endParaRPr lang="en-US"/>
          </a:p>
          <a:p>
            <a:r>
              <a:rPr lang="en-US"/>
              <a:t>Website: cisecurity.org/ms-isac/services/ncsr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Assess your current implementation tier and maturity level.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2. Leverage tools like the NCSR survey and the NIST CSF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3. Adapt and tailor the NIST CSF to your organization using a target profile.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4. Start small and scale up smartly.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5. Communicate the value to your stakeholders</a:t>
            </a:r>
          </a:p>
          <a:p>
            <a:endParaRPr lang="en-US"/>
          </a:p>
          <a:p>
            <a:r>
              <a:rPr lang="en-US"/>
              <a:t>6. Train your staff on the NIST CSF so that everyone is "speaking the same language"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Review the definition of Cyber Resilience</a:t>
            </a:r>
          </a:p>
          <a:p>
            <a:endParaRPr lang="en-US"/>
          </a:p>
          <a:p>
            <a:r>
              <a:rPr lang="en-US"/>
              <a:t>2. Recommend adopting the NIST CSF as a practical tool to achieve cyber resilience</a:t>
            </a:r>
          </a:p>
          <a:p>
            <a:endParaRPr lang="en-US"/>
          </a:p>
          <a:p>
            <a:r>
              <a:rPr lang="en-US"/>
              <a:t>3. Recommend resources (textbook and certifications)</a:t>
            </a:r>
          </a:p>
          <a:p>
            <a:endParaRPr lang="en-US"/>
          </a:p>
          <a:p>
            <a:r>
              <a:rPr lang="en-US"/>
              <a:t>4. Provide contact info if they need assistance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27.jpeg"/><Relationship Id="rId4" Type="http://schemas.openxmlformats.org/officeDocument/2006/relationships/image" Target="../media/image2.sv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60496" y="6072652"/>
            <a:ext cx="6112702" cy="2128709"/>
            <a:chOff x="0" y="0"/>
            <a:chExt cx="1609930" cy="5606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09930" cy="560648"/>
            </a:xfrm>
            <a:custGeom>
              <a:avLst/>
              <a:gdLst/>
              <a:ahLst/>
              <a:cxnLst/>
              <a:rect l="l" t="t" r="r" b="b"/>
              <a:pathLst>
                <a:path w="1609930" h="560648">
                  <a:moveTo>
                    <a:pt x="64593" y="0"/>
                  </a:moveTo>
                  <a:lnTo>
                    <a:pt x="1545337" y="0"/>
                  </a:lnTo>
                  <a:cubicBezTo>
                    <a:pt x="1581011" y="0"/>
                    <a:pt x="1609930" y="28919"/>
                    <a:pt x="1609930" y="64593"/>
                  </a:cubicBezTo>
                  <a:lnTo>
                    <a:pt x="1609930" y="496055"/>
                  </a:lnTo>
                  <a:cubicBezTo>
                    <a:pt x="1609930" y="531728"/>
                    <a:pt x="1581011" y="560648"/>
                    <a:pt x="1545337" y="560648"/>
                  </a:cubicBezTo>
                  <a:lnTo>
                    <a:pt x="64593" y="560648"/>
                  </a:lnTo>
                  <a:cubicBezTo>
                    <a:pt x="28919" y="560648"/>
                    <a:pt x="0" y="531728"/>
                    <a:pt x="0" y="496055"/>
                  </a:cubicBezTo>
                  <a:lnTo>
                    <a:pt x="0" y="64593"/>
                  </a:lnTo>
                  <a:cubicBezTo>
                    <a:pt x="0" y="28919"/>
                    <a:pt x="28919" y="0"/>
                    <a:pt x="64593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609930" cy="60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08096" y="5920252"/>
            <a:ext cx="6112702" cy="2128709"/>
            <a:chOff x="0" y="0"/>
            <a:chExt cx="1609930" cy="5606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09930" cy="560648"/>
            </a:xfrm>
            <a:custGeom>
              <a:avLst/>
              <a:gdLst/>
              <a:ahLst/>
              <a:cxnLst/>
              <a:rect l="l" t="t" r="r" b="b"/>
              <a:pathLst>
                <a:path w="1609930" h="560648">
                  <a:moveTo>
                    <a:pt x="64593" y="0"/>
                  </a:moveTo>
                  <a:lnTo>
                    <a:pt x="1545337" y="0"/>
                  </a:lnTo>
                  <a:cubicBezTo>
                    <a:pt x="1581011" y="0"/>
                    <a:pt x="1609930" y="28919"/>
                    <a:pt x="1609930" y="64593"/>
                  </a:cubicBezTo>
                  <a:lnTo>
                    <a:pt x="1609930" y="496055"/>
                  </a:lnTo>
                  <a:cubicBezTo>
                    <a:pt x="1609930" y="531728"/>
                    <a:pt x="1581011" y="560648"/>
                    <a:pt x="1545337" y="560648"/>
                  </a:cubicBezTo>
                  <a:lnTo>
                    <a:pt x="64593" y="560648"/>
                  </a:lnTo>
                  <a:cubicBezTo>
                    <a:pt x="28919" y="560648"/>
                    <a:pt x="0" y="531728"/>
                    <a:pt x="0" y="496055"/>
                  </a:cubicBezTo>
                  <a:lnTo>
                    <a:pt x="0" y="64593"/>
                  </a:lnTo>
                  <a:cubicBezTo>
                    <a:pt x="0" y="28919"/>
                    <a:pt x="28919" y="0"/>
                    <a:pt x="6459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09930" cy="6082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04519" y="2277946"/>
            <a:ext cx="7887505" cy="2580933"/>
            <a:chOff x="0" y="0"/>
            <a:chExt cx="2077368" cy="679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7368" cy="679752"/>
            </a:xfrm>
            <a:custGeom>
              <a:avLst/>
              <a:gdLst/>
              <a:ahLst/>
              <a:cxnLst/>
              <a:rect l="l" t="t" r="r" b="b"/>
              <a:pathLst>
                <a:path w="2077368" h="679752">
                  <a:moveTo>
                    <a:pt x="50059" y="0"/>
                  </a:moveTo>
                  <a:lnTo>
                    <a:pt x="2027309" y="0"/>
                  </a:lnTo>
                  <a:cubicBezTo>
                    <a:pt x="2040586" y="0"/>
                    <a:pt x="2053318" y="5274"/>
                    <a:pt x="2062706" y="14662"/>
                  </a:cubicBezTo>
                  <a:cubicBezTo>
                    <a:pt x="2072094" y="24050"/>
                    <a:pt x="2077368" y="36782"/>
                    <a:pt x="2077368" y="50059"/>
                  </a:cubicBezTo>
                  <a:lnTo>
                    <a:pt x="2077368" y="629693"/>
                  </a:lnTo>
                  <a:cubicBezTo>
                    <a:pt x="2077368" y="657340"/>
                    <a:pt x="2054956" y="679752"/>
                    <a:pt x="2027309" y="679752"/>
                  </a:cubicBezTo>
                  <a:lnTo>
                    <a:pt x="50059" y="679752"/>
                  </a:lnTo>
                  <a:cubicBezTo>
                    <a:pt x="22412" y="679752"/>
                    <a:pt x="0" y="657340"/>
                    <a:pt x="0" y="629693"/>
                  </a:cubicBezTo>
                  <a:lnTo>
                    <a:pt x="0" y="50059"/>
                  </a:lnTo>
                  <a:cubicBezTo>
                    <a:pt x="0" y="22412"/>
                    <a:pt x="22412" y="0"/>
                    <a:pt x="50059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7368" cy="727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96894" y="2129704"/>
            <a:ext cx="7887505" cy="2580933"/>
            <a:chOff x="0" y="0"/>
            <a:chExt cx="2077368" cy="6797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77368" cy="679752"/>
            </a:xfrm>
            <a:custGeom>
              <a:avLst/>
              <a:gdLst/>
              <a:ahLst/>
              <a:cxnLst/>
              <a:rect l="l" t="t" r="r" b="b"/>
              <a:pathLst>
                <a:path w="2077368" h="679752">
                  <a:moveTo>
                    <a:pt x="50059" y="0"/>
                  </a:moveTo>
                  <a:lnTo>
                    <a:pt x="2027309" y="0"/>
                  </a:lnTo>
                  <a:cubicBezTo>
                    <a:pt x="2040586" y="0"/>
                    <a:pt x="2053318" y="5274"/>
                    <a:pt x="2062706" y="14662"/>
                  </a:cubicBezTo>
                  <a:cubicBezTo>
                    <a:pt x="2072094" y="24050"/>
                    <a:pt x="2077368" y="36782"/>
                    <a:pt x="2077368" y="50059"/>
                  </a:cubicBezTo>
                  <a:lnTo>
                    <a:pt x="2077368" y="629693"/>
                  </a:lnTo>
                  <a:cubicBezTo>
                    <a:pt x="2077368" y="657340"/>
                    <a:pt x="2054956" y="679752"/>
                    <a:pt x="2027309" y="679752"/>
                  </a:cubicBezTo>
                  <a:lnTo>
                    <a:pt x="50059" y="679752"/>
                  </a:lnTo>
                  <a:cubicBezTo>
                    <a:pt x="22412" y="679752"/>
                    <a:pt x="0" y="657340"/>
                    <a:pt x="0" y="629693"/>
                  </a:cubicBezTo>
                  <a:lnTo>
                    <a:pt x="0" y="50059"/>
                  </a:lnTo>
                  <a:cubicBezTo>
                    <a:pt x="0" y="22412"/>
                    <a:pt x="22412" y="0"/>
                    <a:pt x="5005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77368" cy="727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896367" y="2149043"/>
            <a:ext cx="7488560" cy="25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9"/>
              </a:lnSpc>
            </a:pPr>
            <a:r>
              <a:rPr lang="en-US" sz="3822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Mastering Cyber Resilience: </a:t>
            </a:r>
          </a:p>
          <a:p>
            <a:pPr algn="ctr">
              <a:lnSpc>
                <a:spcPts val="4969"/>
              </a:lnSpc>
            </a:pPr>
            <a:r>
              <a:rPr lang="en-US" sz="382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 World Application of the NIST Cybersecurity Framework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508096" y="6388770"/>
            <a:ext cx="6112702" cy="140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9"/>
              </a:lnSpc>
            </a:pPr>
            <a:r>
              <a:rPr lang="en-US" sz="3324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January 16, 2025</a:t>
            </a:r>
          </a:p>
          <a:p>
            <a:pPr algn="ctr">
              <a:lnSpc>
                <a:spcPts val="3689"/>
              </a:lnSpc>
            </a:pPr>
            <a:endParaRPr lang="en-US" sz="3324" b="1">
              <a:solidFill>
                <a:srgbClr val="FFFFFF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  <a:p>
            <a:pPr algn="ctr">
              <a:lnSpc>
                <a:spcPts val="3689"/>
              </a:lnSpc>
            </a:pPr>
            <a:r>
              <a:rPr lang="en-US" sz="3324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InfraGard Meeting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 flipH="1">
            <a:off x="6804499" y="2066564"/>
            <a:ext cx="2019010" cy="1393284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309103"/>
            <a:ext cx="8431985" cy="21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Identify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helps organizations understand their cybersecurity risks by identifying assets, data, systems, and vulnerabilities.</a:t>
            </a:r>
          </a:p>
          <a:p>
            <a:pPr algn="ctr">
              <a:lnSpc>
                <a:spcPts val="4339"/>
              </a:lnSpc>
            </a:pPr>
            <a:endParaRPr lang="en-US" sz="3099" b="1">
              <a:solidFill>
                <a:srgbClr val="FFFFFF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 flipH="1" flipV="1">
            <a:off x="6604203" y="5840552"/>
            <a:ext cx="2222055" cy="1039286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309103"/>
            <a:ext cx="8431985" cy="271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Protect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implements safeguards to ensure critical infrastructure, data, and systems are secured against potential cyber threats.</a:t>
            </a:r>
          </a:p>
          <a:p>
            <a:pPr algn="ctr">
              <a:lnSpc>
                <a:spcPts val="4339"/>
              </a:lnSpc>
            </a:pPr>
            <a:endParaRPr lang="en-US" sz="3099" b="1">
              <a:solidFill>
                <a:srgbClr val="FFFFFF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 flipH="1" flipV="1">
            <a:off x="5683133" y="6204937"/>
            <a:ext cx="2222055" cy="1039286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309103"/>
            <a:ext cx="8431985" cy="21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Detect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enables the timely discovery of cybersecurity incidents through continuous monitoring and analysis of security events.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840583" y="3471759"/>
            <a:ext cx="2344018" cy="723342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309103"/>
            <a:ext cx="8431985" cy="21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Respond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defines actions to contain and manage the impact of detected cybersecurity incidents, minimizing damage to operations.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>
            <a:off x="1034317" y="2850812"/>
            <a:ext cx="2344018" cy="723342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309103"/>
            <a:ext cx="8431985" cy="2169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Recover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focuses on restoring operations and services to normal after a cybersecurity incident to ensure resilience and continuity​​.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Implementation Tiers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0" y="2313560"/>
            <a:ext cx="7943027" cy="8291320"/>
            <a:chOff x="0" y="0"/>
            <a:chExt cx="10590702" cy="11055094"/>
          </a:xfrm>
        </p:grpSpPr>
        <p:sp>
          <p:nvSpPr>
            <p:cNvPr id="12" name="Freeform 12"/>
            <p:cNvSpPr/>
            <p:nvPr/>
          </p:nvSpPr>
          <p:spPr>
            <a:xfrm>
              <a:off x="0" y="7863461"/>
              <a:ext cx="3179665" cy="3191633"/>
            </a:xfrm>
            <a:custGeom>
              <a:avLst/>
              <a:gdLst/>
              <a:ahLst/>
              <a:cxnLst/>
              <a:rect l="l" t="t" r="r" b="b"/>
              <a:pathLst>
                <a:path w="3179665" h="3191633">
                  <a:moveTo>
                    <a:pt x="0" y="0"/>
                  </a:moveTo>
                  <a:lnTo>
                    <a:pt x="3179665" y="0"/>
                  </a:lnTo>
                  <a:lnTo>
                    <a:pt x="3179665" y="3191633"/>
                  </a:lnTo>
                  <a:lnTo>
                    <a:pt x="0" y="31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2461285" y="5277637"/>
              <a:ext cx="3179665" cy="3191633"/>
            </a:xfrm>
            <a:custGeom>
              <a:avLst/>
              <a:gdLst/>
              <a:ahLst/>
              <a:cxnLst/>
              <a:rect l="l" t="t" r="r" b="b"/>
              <a:pathLst>
                <a:path w="3179665" h="3191633">
                  <a:moveTo>
                    <a:pt x="0" y="0"/>
                  </a:moveTo>
                  <a:lnTo>
                    <a:pt x="3179664" y="0"/>
                  </a:lnTo>
                  <a:lnTo>
                    <a:pt x="3179664" y="3191633"/>
                  </a:lnTo>
                  <a:lnTo>
                    <a:pt x="0" y="31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962619" y="2606334"/>
              <a:ext cx="3179665" cy="3191633"/>
            </a:xfrm>
            <a:custGeom>
              <a:avLst/>
              <a:gdLst/>
              <a:ahLst/>
              <a:cxnLst/>
              <a:rect l="l" t="t" r="r" b="b"/>
              <a:pathLst>
                <a:path w="3179665" h="3191633">
                  <a:moveTo>
                    <a:pt x="0" y="0"/>
                  </a:moveTo>
                  <a:lnTo>
                    <a:pt x="3179664" y="0"/>
                  </a:lnTo>
                  <a:lnTo>
                    <a:pt x="3179664" y="3191633"/>
                  </a:lnTo>
                  <a:lnTo>
                    <a:pt x="0" y="31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411038" y="0"/>
              <a:ext cx="3179665" cy="3191633"/>
            </a:xfrm>
            <a:custGeom>
              <a:avLst/>
              <a:gdLst/>
              <a:ahLst/>
              <a:cxnLst/>
              <a:rect l="l" t="t" r="r" b="b"/>
              <a:pathLst>
                <a:path w="3179665" h="3191633">
                  <a:moveTo>
                    <a:pt x="0" y="0"/>
                  </a:moveTo>
                  <a:lnTo>
                    <a:pt x="3179664" y="0"/>
                  </a:lnTo>
                  <a:lnTo>
                    <a:pt x="3179664" y="3191633"/>
                  </a:lnTo>
                  <a:lnTo>
                    <a:pt x="0" y="319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49989" y="8421645"/>
              <a:ext cx="2920432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Tier 1: Partial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973664" y="5763042"/>
              <a:ext cx="2911475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Tier 2: </a:t>
              </a:r>
            </a:p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Risk-Informed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510804" y="3181878"/>
              <a:ext cx="2327870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Tier 3: </a:t>
              </a:r>
            </a:p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Repeatable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855396" y="417044"/>
              <a:ext cx="1841897" cy="103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Tier 4: </a:t>
              </a:r>
            </a:p>
            <a:p>
              <a:pPr algn="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Adaptive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758701" y="8568570"/>
            <a:ext cx="14856238" cy="9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Cybersecurity practices are informal and reactive, with limited awareness of risks and no established processes for managing them.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09344" y="6661785"/>
            <a:ext cx="12905595" cy="9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Cybersecurity practices are defined and implemented based on risk assessments, but coordination across the organization is inconsistent.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46962" y="4690692"/>
            <a:ext cx="10967977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Cybersecurity risk management processes are established, consistently applied, and regularly improved with clear roles and responsibilities across the organization.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747038" y="2595855"/>
            <a:ext cx="9867901" cy="147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The organization has a proactive, continuously improving cybersecurity program that adapts to emerging threats, informed by real-time risk intelligence.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7471" y="2441715"/>
            <a:ext cx="7346858" cy="1260373"/>
            <a:chOff x="0" y="0"/>
            <a:chExt cx="2077368" cy="3563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7224" y="2369323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9D57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7718" y="6085254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87471" y="6012862"/>
            <a:ext cx="7346858" cy="1260373"/>
            <a:chOff x="0" y="0"/>
            <a:chExt cx="2077368" cy="3563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9D57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0772728" y="2194067"/>
            <a:ext cx="6486572" cy="5671186"/>
          </a:xfrm>
          <a:custGeom>
            <a:avLst/>
            <a:gdLst/>
            <a:ahLst/>
            <a:cxnLst/>
            <a:rect l="l" t="t" r="r" b="b"/>
            <a:pathLst>
              <a:path w="6486572" h="5671186">
                <a:moveTo>
                  <a:pt x="0" y="0"/>
                </a:moveTo>
                <a:lnTo>
                  <a:pt x="6486572" y="0"/>
                </a:lnTo>
                <a:lnTo>
                  <a:pt x="6486572" y="5671186"/>
                </a:lnTo>
                <a:lnTo>
                  <a:pt x="0" y="56711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 rot="-858609">
            <a:off x="7973205" y="432899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387224" y="757167"/>
            <a:ext cx="7346858" cy="61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42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PROFILES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38990" y="424458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387224" y="2764172"/>
            <a:ext cx="7346858" cy="61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42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Current Profile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87471" y="6407712"/>
            <a:ext cx="7346858" cy="61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427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Target Profile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0830" y="3879544"/>
            <a:ext cx="9280140" cy="15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snapshot of an organization’s existing cybersecurity posture, detailing the outcomes it is currently achieving across the CSF functions, categories, and subcategories.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0830" y="7670498"/>
            <a:ext cx="9280140" cy="208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desired future state of an organization’s cybersecurity posture, outlining the specific outcomes it aims to achieve based on its risk management goals, priorities, and business needs.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68746" y="7970622"/>
            <a:ext cx="5094536" cy="51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FFCD2C"/>
                </a:solidFill>
                <a:latin typeface="Garamond Bold"/>
                <a:ea typeface="Garamond Bold"/>
                <a:cs typeface="Garamond Bold"/>
                <a:sym typeface="Garamond Bold"/>
              </a:rPr>
              <a:t>Sample Organization Scorecard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 rot="-858609">
            <a:off x="9481797" y="552372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838137" y="733987"/>
            <a:ext cx="8445032" cy="47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5"/>
              </a:lnSpc>
            </a:pPr>
            <a:r>
              <a:rPr lang="en-US" sz="33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CR-MAP Process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64693" y="2880359"/>
            <a:ext cx="603691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a CR-MAP?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4693" y="5680338"/>
            <a:ext cx="6866986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the purpose of a CR-MAP?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4693" y="4034154"/>
            <a:ext cx="7868313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CR-MAP standards for cyber risk management action plan. There are three phases.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4693" y="7758058"/>
            <a:ext cx="9218140" cy="167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This cyber resilience blueprint helps an organization safeguard against reasonable threats and protect you during potential acquisitions and investigations.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70818" y="399694"/>
            <a:ext cx="7346858" cy="1260373"/>
            <a:chOff x="0" y="0"/>
            <a:chExt cx="2077368" cy="35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70571" y="327301"/>
            <a:ext cx="7346858" cy="1260373"/>
            <a:chOff x="0" y="0"/>
            <a:chExt cx="2077368" cy="356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537070" y="5546320"/>
            <a:ext cx="13414354" cy="4074610"/>
          </a:xfrm>
          <a:custGeom>
            <a:avLst/>
            <a:gdLst/>
            <a:ahLst/>
            <a:cxnLst/>
            <a:rect l="l" t="t" r="r" b="b"/>
            <a:pathLst>
              <a:path w="13414354" h="4074610">
                <a:moveTo>
                  <a:pt x="0" y="0"/>
                </a:moveTo>
                <a:lnTo>
                  <a:pt x="13414354" y="0"/>
                </a:lnTo>
                <a:lnTo>
                  <a:pt x="13414354" y="4074610"/>
                </a:lnTo>
                <a:lnTo>
                  <a:pt x="0" y="4074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-858609">
            <a:off x="9481797" y="552372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4921484" y="698970"/>
            <a:ext cx="8445032" cy="558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8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 Phases of CR-MAP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2648492" y="2392044"/>
            <a:ext cx="5644158" cy="266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1 Widen your scope</a:t>
            </a: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2 Get buy in</a:t>
            </a: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3 Select interviewees</a:t>
            </a: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4 Generate the questionnaire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2392044"/>
            <a:ext cx="7609284" cy="266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5 Determine your target scores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6 Conduct the interviews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7 Compile and average the scores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8 Communicate your top five cyber risks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344576" y="406758"/>
            <a:ext cx="11810834" cy="1383373"/>
            <a:chOff x="0" y="0"/>
            <a:chExt cx="3042650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42650" cy="356378"/>
            </a:xfrm>
            <a:custGeom>
              <a:avLst/>
              <a:gdLst/>
              <a:ahLst/>
              <a:cxnLst/>
              <a:rect l="l" t="t" r="r" b="b"/>
              <a:pathLst>
                <a:path w="3042650" h="356378">
                  <a:moveTo>
                    <a:pt x="33430" y="0"/>
                  </a:moveTo>
                  <a:lnTo>
                    <a:pt x="3009220" y="0"/>
                  </a:lnTo>
                  <a:cubicBezTo>
                    <a:pt x="3018086" y="0"/>
                    <a:pt x="3026589" y="3522"/>
                    <a:pt x="3032859" y="9791"/>
                  </a:cubicBezTo>
                  <a:cubicBezTo>
                    <a:pt x="3039128" y="16061"/>
                    <a:pt x="3042650" y="24564"/>
                    <a:pt x="3042650" y="33430"/>
                  </a:cubicBezTo>
                  <a:lnTo>
                    <a:pt x="3042650" y="322948"/>
                  </a:lnTo>
                  <a:cubicBezTo>
                    <a:pt x="3042650" y="341411"/>
                    <a:pt x="3027683" y="356378"/>
                    <a:pt x="3009220" y="356378"/>
                  </a:cubicBezTo>
                  <a:lnTo>
                    <a:pt x="33430" y="356378"/>
                  </a:lnTo>
                  <a:cubicBezTo>
                    <a:pt x="24564" y="356378"/>
                    <a:pt x="16061" y="352856"/>
                    <a:pt x="9791" y="346586"/>
                  </a:cubicBezTo>
                  <a:cubicBezTo>
                    <a:pt x="3522" y="340317"/>
                    <a:pt x="0" y="331814"/>
                    <a:pt x="0" y="322948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042650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183419" y="327301"/>
            <a:ext cx="11810834" cy="1383373"/>
            <a:chOff x="0" y="0"/>
            <a:chExt cx="3042650" cy="3563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42650" cy="356378"/>
            </a:xfrm>
            <a:custGeom>
              <a:avLst/>
              <a:gdLst/>
              <a:ahLst/>
              <a:cxnLst/>
              <a:rect l="l" t="t" r="r" b="b"/>
              <a:pathLst>
                <a:path w="3042650" h="356378">
                  <a:moveTo>
                    <a:pt x="33430" y="0"/>
                  </a:moveTo>
                  <a:lnTo>
                    <a:pt x="3009220" y="0"/>
                  </a:lnTo>
                  <a:cubicBezTo>
                    <a:pt x="3018086" y="0"/>
                    <a:pt x="3026589" y="3522"/>
                    <a:pt x="3032859" y="9791"/>
                  </a:cubicBezTo>
                  <a:cubicBezTo>
                    <a:pt x="3039128" y="16061"/>
                    <a:pt x="3042650" y="24564"/>
                    <a:pt x="3042650" y="33430"/>
                  </a:cubicBezTo>
                  <a:lnTo>
                    <a:pt x="3042650" y="322948"/>
                  </a:lnTo>
                  <a:cubicBezTo>
                    <a:pt x="3042650" y="341411"/>
                    <a:pt x="3027683" y="356378"/>
                    <a:pt x="3009220" y="356378"/>
                  </a:cubicBezTo>
                  <a:lnTo>
                    <a:pt x="33430" y="356378"/>
                  </a:lnTo>
                  <a:cubicBezTo>
                    <a:pt x="24564" y="356378"/>
                    <a:pt x="16061" y="352856"/>
                    <a:pt x="9791" y="346586"/>
                  </a:cubicBezTo>
                  <a:cubicBezTo>
                    <a:pt x="3522" y="340317"/>
                    <a:pt x="0" y="331814"/>
                    <a:pt x="0" y="322948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042650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344576" y="708495"/>
            <a:ext cx="11584654" cy="59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Phase One: Discovering Top Cyber Risks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4576" y="406758"/>
            <a:ext cx="11810834" cy="1383373"/>
            <a:chOff x="0" y="0"/>
            <a:chExt cx="3042650" cy="3563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2650" cy="356378"/>
            </a:xfrm>
            <a:custGeom>
              <a:avLst/>
              <a:gdLst/>
              <a:ahLst/>
              <a:cxnLst/>
              <a:rect l="l" t="t" r="r" b="b"/>
              <a:pathLst>
                <a:path w="3042650" h="356378">
                  <a:moveTo>
                    <a:pt x="33430" y="0"/>
                  </a:moveTo>
                  <a:lnTo>
                    <a:pt x="3009220" y="0"/>
                  </a:lnTo>
                  <a:cubicBezTo>
                    <a:pt x="3018086" y="0"/>
                    <a:pt x="3026589" y="3522"/>
                    <a:pt x="3032859" y="9791"/>
                  </a:cubicBezTo>
                  <a:cubicBezTo>
                    <a:pt x="3039128" y="16061"/>
                    <a:pt x="3042650" y="24564"/>
                    <a:pt x="3042650" y="33430"/>
                  </a:cubicBezTo>
                  <a:lnTo>
                    <a:pt x="3042650" y="322948"/>
                  </a:lnTo>
                  <a:cubicBezTo>
                    <a:pt x="3042650" y="341411"/>
                    <a:pt x="3027683" y="356378"/>
                    <a:pt x="3009220" y="356378"/>
                  </a:cubicBezTo>
                  <a:lnTo>
                    <a:pt x="33430" y="356378"/>
                  </a:lnTo>
                  <a:cubicBezTo>
                    <a:pt x="24564" y="356378"/>
                    <a:pt x="16061" y="352856"/>
                    <a:pt x="9791" y="346586"/>
                  </a:cubicBezTo>
                  <a:cubicBezTo>
                    <a:pt x="3522" y="340317"/>
                    <a:pt x="0" y="331814"/>
                    <a:pt x="0" y="322948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42650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83419" y="327301"/>
            <a:ext cx="11810834" cy="1383373"/>
            <a:chOff x="0" y="0"/>
            <a:chExt cx="3042650" cy="3563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42650" cy="356378"/>
            </a:xfrm>
            <a:custGeom>
              <a:avLst/>
              <a:gdLst/>
              <a:ahLst/>
              <a:cxnLst/>
              <a:rect l="l" t="t" r="r" b="b"/>
              <a:pathLst>
                <a:path w="3042650" h="356378">
                  <a:moveTo>
                    <a:pt x="33430" y="0"/>
                  </a:moveTo>
                  <a:lnTo>
                    <a:pt x="3009220" y="0"/>
                  </a:lnTo>
                  <a:cubicBezTo>
                    <a:pt x="3018086" y="0"/>
                    <a:pt x="3026589" y="3522"/>
                    <a:pt x="3032859" y="9791"/>
                  </a:cubicBezTo>
                  <a:cubicBezTo>
                    <a:pt x="3039128" y="16061"/>
                    <a:pt x="3042650" y="24564"/>
                    <a:pt x="3042650" y="33430"/>
                  </a:cubicBezTo>
                  <a:lnTo>
                    <a:pt x="3042650" y="322948"/>
                  </a:lnTo>
                  <a:cubicBezTo>
                    <a:pt x="3042650" y="341411"/>
                    <a:pt x="3027683" y="356378"/>
                    <a:pt x="3009220" y="356378"/>
                  </a:cubicBezTo>
                  <a:lnTo>
                    <a:pt x="33430" y="356378"/>
                  </a:lnTo>
                  <a:cubicBezTo>
                    <a:pt x="24564" y="356378"/>
                    <a:pt x="16061" y="352856"/>
                    <a:pt x="9791" y="346586"/>
                  </a:cubicBezTo>
                  <a:cubicBezTo>
                    <a:pt x="3522" y="340317"/>
                    <a:pt x="0" y="331814"/>
                    <a:pt x="0" y="322948"/>
                  </a:cubicBezTo>
                  <a:lnTo>
                    <a:pt x="0" y="33430"/>
                  </a:lnTo>
                  <a:cubicBezTo>
                    <a:pt x="0" y="24564"/>
                    <a:pt x="3522" y="16061"/>
                    <a:pt x="9791" y="9791"/>
                  </a:cubicBezTo>
                  <a:cubicBezTo>
                    <a:pt x="16061" y="3522"/>
                    <a:pt x="24564" y="0"/>
                    <a:pt x="3343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042650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2740676" y="4001106"/>
            <a:ext cx="4184830" cy="7608783"/>
          </a:xfrm>
          <a:custGeom>
            <a:avLst/>
            <a:gdLst/>
            <a:ahLst/>
            <a:cxnLst/>
            <a:rect l="l" t="t" r="r" b="b"/>
            <a:pathLst>
              <a:path w="4184830" h="7608783">
                <a:moveTo>
                  <a:pt x="0" y="0"/>
                </a:moveTo>
                <a:lnTo>
                  <a:pt x="4184831" y="0"/>
                </a:lnTo>
                <a:lnTo>
                  <a:pt x="4184831" y="7608783"/>
                </a:lnTo>
                <a:lnTo>
                  <a:pt x="0" y="760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920682" y="2224028"/>
            <a:ext cx="7673885" cy="7673885"/>
          </a:xfrm>
          <a:custGeom>
            <a:avLst/>
            <a:gdLst/>
            <a:ahLst/>
            <a:cxnLst/>
            <a:rect l="l" t="t" r="r" b="b"/>
            <a:pathLst>
              <a:path w="7673885" h="7673885">
                <a:moveTo>
                  <a:pt x="0" y="0"/>
                </a:moveTo>
                <a:lnTo>
                  <a:pt x="7673885" y="0"/>
                </a:lnTo>
                <a:lnTo>
                  <a:pt x="7673885" y="7673885"/>
                </a:lnTo>
                <a:lnTo>
                  <a:pt x="0" y="76738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 rot="-858609">
            <a:off x="9481797" y="552372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3344576" y="708495"/>
            <a:ext cx="11584654" cy="59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Phase Two: Creating a CR-MAP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25818" y="2037701"/>
            <a:ext cx="7067699" cy="3332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Close the identified gaps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Conduct a business value analysis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Create a dashboard and roadmap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Conduct internal marketing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Conduct external marketing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1351" y="2656769"/>
            <a:ext cx="9817927" cy="7401756"/>
            <a:chOff x="0" y="0"/>
            <a:chExt cx="1430011" cy="10780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30011" cy="1078088"/>
            </a:xfrm>
            <a:custGeom>
              <a:avLst/>
              <a:gdLst/>
              <a:ahLst/>
              <a:cxnLst/>
              <a:rect l="l" t="t" r="r" b="b"/>
              <a:pathLst>
                <a:path w="1430011" h="1078088">
                  <a:moveTo>
                    <a:pt x="40216" y="0"/>
                  </a:moveTo>
                  <a:lnTo>
                    <a:pt x="1389795" y="0"/>
                  </a:lnTo>
                  <a:cubicBezTo>
                    <a:pt x="1400461" y="0"/>
                    <a:pt x="1410690" y="4237"/>
                    <a:pt x="1418232" y="11779"/>
                  </a:cubicBezTo>
                  <a:cubicBezTo>
                    <a:pt x="1425774" y="19321"/>
                    <a:pt x="1430011" y="29550"/>
                    <a:pt x="1430011" y="40216"/>
                  </a:cubicBezTo>
                  <a:lnTo>
                    <a:pt x="1430011" y="1037872"/>
                  </a:lnTo>
                  <a:cubicBezTo>
                    <a:pt x="1430011" y="1048538"/>
                    <a:pt x="1425774" y="1058767"/>
                    <a:pt x="1418232" y="1066309"/>
                  </a:cubicBezTo>
                  <a:cubicBezTo>
                    <a:pt x="1410690" y="1073851"/>
                    <a:pt x="1400461" y="1078088"/>
                    <a:pt x="1389795" y="1078088"/>
                  </a:cubicBezTo>
                  <a:lnTo>
                    <a:pt x="40216" y="1078088"/>
                  </a:lnTo>
                  <a:cubicBezTo>
                    <a:pt x="29550" y="1078088"/>
                    <a:pt x="19321" y="1073851"/>
                    <a:pt x="11779" y="1066309"/>
                  </a:cubicBezTo>
                  <a:cubicBezTo>
                    <a:pt x="4237" y="1058767"/>
                    <a:pt x="0" y="1048538"/>
                    <a:pt x="0" y="1037872"/>
                  </a:cubicBezTo>
                  <a:lnTo>
                    <a:pt x="0" y="40216"/>
                  </a:lnTo>
                  <a:cubicBezTo>
                    <a:pt x="0" y="29550"/>
                    <a:pt x="4237" y="19321"/>
                    <a:pt x="11779" y="11779"/>
                  </a:cubicBezTo>
                  <a:cubicBezTo>
                    <a:pt x="19321" y="4237"/>
                    <a:pt x="29550" y="0"/>
                    <a:pt x="40216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430011" cy="1125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3994" y="2497324"/>
            <a:ext cx="9817927" cy="7401756"/>
            <a:chOff x="0" y="0"/>
            <a:chExt cx="1430011" cy="10780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30011" cy="1078088"/>
            </a:xfrm>
            <a:custGeom>
              <a:avLst/>
              <a:gdLst/>
              <a:ahLst/>
              <a:cxnLst/>
              <a:rect l="l" t="t" r="r" b="b"/>
              <a:pathLst>
                <a:path w="1430011" h="1078088">
                  <a:moveTo>
                    <a:pt x="40216" y="0"/>
                  </a:moveTo>
                  <a:lnTo>
                    <a:pt x="1389795" y="0"/>
                  </a:lnTo>
                  <a:cubicBezTo>
                    <a:pt x="1400461" y="0"/>
                    <a:pt x="1410690" y="4237"/>
                    <a:pt x="1418232" y="11779"/>
                  </a:cubicBezTo>
                  <a:cubicBezTo>
                    <a:pt x="1425774" y="19321"/>
                    <a:pt x="1430011" y="29550"/>
                    <a:pt x="1430011" y="40216"/>
                  </a:cubicBezTo>
                  <a:lnTo>
                    <a:pt x="1430011" y="1037872"/>
                  </a:lnTo>
                  <a:cubicBezTo>
                    <a:pt x="1430011" y="1048538"/>
                    <a:pt x="1425774" y="1058767"/>
                    <a:pt x="1418232" y="1066309"/>
                  </a:cubicBezTo>
                  <a:cubicBezTo>
                    <a:pt x="1410690" y="1073851"/>
                    <a:pt x="1400461" y="1078088"/>
                    <a:pt x="1389795" y="1078088"/>
                  </a:cubicBezTo>
                  <a:lnTo>
                    <a:pt x="40216" y="1078088"/>
                  </a:lnTo>
                  <a:cubicBezTo>
                    <a:pt x="29550" y="1078088"/>
                    <a:pt x="19321" y="1073851"/>
                    <a:pt x="11779" y="1066309"/>
                  </a:cubicBezTo>
                  <a:cubicBezTo>
                    <a:pt x="4237" y="1058767"/>
                    <a:pt x="0" y="1048538"/>
                    <a:pt x="0" y="1037872"/>
                  </a:cubicBezTo>
                  <a:lnTo>
                    <a:pt x="0" y="40216"/>
                  </a:lnTo>
                  <a:cubicBezTo>
                    <a:pt x="0" y="29550"/>
                    <a:pt x="4237" y="19321"/>
                    <a:pt x="11779" y="11779"/>
                  </a:cubicBezTo>
                  <a:cubicBezTo>
                    <a:pt x="19321" y="4237"/>
                    <a:pt x="29550" y="0"/>
                    <a:pt x="40216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430011" cy="1125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37594" y="434710"/>
            <a:ext cx="7346858" cy="1260373"/>
            <a:chOff x="0" y="0"/>
            <a:chExt cx="2077368" cy="3563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7347" y="362318"/>
            <a:ext cx="7346858" cy="1260373"/>
            <a:chOff x="0" y="0"/>
            <a:chExt cx="2077368" cy="3563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1437347" y="698404"/>
            <a:ext cx="7346858" cy="64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9"/>
              </a:lnSpc>
            </a:pPr>
            <a:r>
              <a:rPr lang="en-US" sz="4522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Presentation Overview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2198" y="2994356"/>
            <a:ext cx="9489722" cy="5888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Introduction</a:t>
            </a:r>
          </a:p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NIST Cybersecurity Framework (2.0)</a:t>
            </a:r>
          </a:p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CR-MAP Process</a:t>
            </a:r>
          </a:p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Building Cyber Resilience</a:t>
            </a:r>
          </a:p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Conclusion</a:t>
            </a:r>
          </a:p>
          <a:p>
            <a:pPr marL="747203" lvl="1" indent="-373601" algn="l">
              <a:lnSpc>
                <a:spcPts val="7890"/>
              </a:lnSpc>
              <a:buAutoNum type="arabicPeriod"/>
            </a:pPr>
            <a:r>
              <a:rPr lang="en-US" sz="3460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 &amp; 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305" y="419412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190" y="325401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9" name="Freeform 9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15" name="Freeform 15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26212" y="5269212"/>
            <a:ext cx="9144000" cy="5383530"/>
          </a:xfrm>
          <a:custGeom>
            <a:avLst/>
            <a:gdLst/>
            <a:ahLst/>
            <a:cxnLst/>
            <a:rect l="l" t="t" r="r" b="b"/>
            <a:pathLst>
              <a:path w="9144000" h="5383530">
                <a:moveTo>
                  <a:pt x="0" y="0"/>
                </a:moveTo>
                <a:lnTo>
                  <a:pt x="9144000" y="0"/>
                </a:lnTo>
                <a:lnTo>
                  <a:pt x="9144000" y="5383530"/>
                </a:lnTo>
                <a:lnTo>
                  <a:pt x="0" y="5383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06038" y="577000"/>
            <a:ext cx="7952119" cy="117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Phase Three: </a:t>
            </a:r>
          </a:p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Maintenance and Updates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627190" y="2332768"/>
            <a:ext cx="8489900" cy="2665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Continually update your scorecards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Monthly check-ins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Schedule quarterly reviews</a:t>
            </a:r>
          </a:p>
          <a:p>
            <a:pPr marL="820408" lvl="1" indent="-410204" algn="l">
              <a:lnSpc>
                <a:spcPts val="5319"/>
              </a:lnSpc>
              <a:buAutoNum type="arabicPeriod"/>
            </a:pPr>
            <a:r>
              <a:rPr lang="en-US" sz="3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Schedule an annual cybersecurity summit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305" y="419412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190" y="325401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9" name="Freeform 9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15" name="Freeform 15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12291" y="4234202"/>
            <a:ext cx="7971843" cy="4819556"/>
          </a:xfrm>
          <a:custGeom>
            <a:avLst/>
            <a:gdLst/>
            <a:ahLst/>
            <a:cxnLst/>
            <a:rect l="l" t="t" r="r" b="b"/>
            <a:pathLst>
              <a:path w="7971843" h="4819556">
                <a:moveTo>
                  <a:pt x="0" y="0"/>
                </a:moveTo>
                <a:lnTo>
                  <a:pt x="7971843" y="0"/>
                </a:lnTo>
                <a:lnTo>
                  <a:pt x="7971843" y="4819556"/>
                </a:lnTo>
                <a:lnTo>
                  <a:pt x="0" y="48195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906038" y="577000"/>
            <a:ext cx="7952119" cy="100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Building Cyber Resilience:</a:t>
            </a:r>
          </a:p>
          <a:p>
            <a:pPr algn="ctr">
              <a:lnSpc>
                <a:spcPts val="3301"/>
              </a:lnSpc>
            </a:pPr>
            <a:r>
              <a:rPr lang="en-US" sz="29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 for Your Organization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2764" y="2541830"/>
            <a:ext cx="8917421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39" lvl="1" indent="-377820" algn="l">
              <a:lnSpc>
                <a:spcPts val="4899"/>
              </a:lnSpc>
              <a:buAutoNum type="arabicPeriod"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Assess your current implementation tier and maturity level.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9573909"/>
            <a:ext cx="8551485" cy="41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Source: https://www.nist.gov/image/tierspng</a:t>
            </a:r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305" y="419412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7190" y="325401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9" name="Freeform 9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15" name="Freeform 15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906038" y="577000"/>
            <a:ext cx="7952119" cy="100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Building Cyber Resilience:</a:t>
            </a:r>
          </a:p>
          <a:p>
            <a:pPr algn="ctr">
              <a:lnSpc>
                <a:spcPts val="3301"/>
              </a:lnSpc>
            </a:pPr>
            <a:r>
              <a:rPr lang="en-US" sz="29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 for Your Organization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2764" y="2646605"/>
            <a:ext cx="8917421" cy="1216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Leverage tools like the NCSR survey and the NIST CSF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713B39-52FB-D06D-4750-EBC04865D33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5877" r="5495"/>
          <a:stretch/>
        </p:blipFill>
        <p:spPr>
          <a:xfrm>
            <a:off x="284496" y="4101336"/>
            <a:ext cx="6242836" cy="4176469"/>
          </a:xfrm>
          <a:prstGeom prst="rect">
            <a:avLst/>
          </a:prstGeom>
        </p:spPr>
      </p:pic>
      <p:sp>
        <p:nvSpPr>
          <p:cNvPr id="20" name="Freeform 20"/>
          <p:cNvSpPr/>
          <p:nvPr/>
        </p:nvSpPr>
        <p:spPr>
          <a:xfrm>
            <a:off x="5607067" y="5443888"/>
            <a:ext cx="5406544" cy="5369653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0867" y="808504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4752" y="714494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160245" y="7246641"/>
            <a:ext cx="5933233" cy="2713118"/>
          </a:xfrm>
          <a:custGeom>
            <a:avLst/>
            <a:gdLst/>
            <a:ahLst/>
            <a:cxnLst/>
            <a:rect l="l" t="t" r="r" b="b"/>
            <a:pathLst>
              <a:path w="5933233" h="2713118">
                <a:moveTo>
                  <a:pt x="0" y="0"/>
                </a:moveTo>
                <a:lnTo>
                  <a:pt x="5933233" y="0"/>
                </a:lnTo>
                <a:lnTo>
                  <a:pt x="5933233" y="2713119"/>
                </a:lnTo>
                <a:lnTo>
                  <a:pt x="0" y="2713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160245" y="4325355"/>
            <a:ext cx="5933233" cy="2716583"/>
          </a:xfrm>
          <a:custGeom>
            <a:avLst/>
            <a:gdLst/>
            <a:ahLst/>
            <a:cxnLst/>
            <a:rect l="l" t="t" r="r" b="b"/>
            <a:pathLst>
              <a:path w="5933233" h="2716583">
                <a:moveTo>
                  <a:pt x="0" y="0"/>
                </a:moveTo>
                <a:lnTo>
                  <a:pt x="5933233" y="0"/>
                </a:lnTo>
                <a:lnTo>
                  <a:pt x="5933233" y="2716583"/>
                </a:lnTo>
                <a:lnTo>
                  <a:pt x="0" y="2716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160245" y="1579878"/>
            <a:ext cx="5933233" cy="2607430"/>
          </a:xfrm>
          <a:custGeom>
            <a:avLst/>
            <a:gdLst/>
            <a:ahLst/>
            <a:cxnLst/>
            <a:rect l="l" t="t" r="r" b="b"/>
            <a:pathLst>
              <a:path w="5933233" h="2607430">
                <a:moveTo>
                  <a:pt x="0" y="0"/>
                </a:moveTo>
                <a:lnTo>
                  <a:pt x="5933233" y="0"/>
                </a:lnTo>
                <a:lnTo>
                  <a:pt x="5933233" y="2607430"/>
                </a:lnTo>
                <a:lnTo>
                  <a:pt x="0" y="26074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7246641"/>
            <a:ext cx="6010124" cy="2736876"/>
          </a:xfrm>
          <a:custGeom>
            <a:avLst/>
            <a:gdLst/>
            <a:ahLst/>
            <a:cxnLst/>
            <a:rect l="l" t="t" r="r" b="b"/>
            <a:pathLst>
              <a:path w="6010124" h="2736876">
                <a:moveTo>
                  <a:pt x="0" y="0"/>
                </a:moveTo>
                <a:lnTo>
                  <a:pt x="6010124" y="0"/>
                </a:lnTo>
                <a:lnTo>
                  <a:pt x="6010124" y="2736876"/>
                </a:lnTo>
                <a:lnTo>
                  <a:pt x="0" y="27368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177338" y="7238536"/>
            <a:ext cx="5834742" cy="2744981"/>
          </a:xfrm>
          <a:custGeom>
            <a:avLst/>
            <a:gdLst/>
            <a:ahLst/>
            <a:cxnLst/>
            <a:rect l="l" t="t" r="r" b="b"/>
            <a:pathLst>
              <a:path w="5834742" h="2744981">
                <a:moveTo>
                  <a:pt x="0" y="0"/>
                </a:moveTo>
                <a:lnTo>
                  <a:pt x="5834743" y="0"/>
                </a:lnTo>
                <a:lnTo>
                  <a:pt x="5834743" y="2744981"/>
                </a:lnTo>
                <a:lnTo>
                  <a:pt x="0" y="27449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1573600" y="966092"/>
            <a:ext cx="7952119" cy="100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Building Cyber Resilience:</a:t>
            </a:r>
          </a:p>
          <a:p>
            <a:pPr algn="ctr">
              <a:lnSpc>
                <a:spcPts val="3301"/>
              </a:lnSpc>
            </a:pPr>
            <a:r>
              <a:rPr lang="en-US" sz="29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 for Your Organization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294752" y="3378603"/>
            <a:ext cx="8790252" cy="233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446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Adapt and tailor the NIST CSF to your organization using a target profile.</a:t>
            </a: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7702" y="425588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11587" y="331577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11587" y="4657503"/>
            <a:ext cx="5460182" cy="5460182"/>
          </a:xfrm>
          <a:custGeom>
            <a:avLst/>
            <a:gdLst/>
            <a:ahLst/>
            <a:cxnLst/>
            <a:rect l="l" t="t" r="r" b="b"/>
            <a:pathLst>
              <a:path w="5460182" h="5460182">
                <a:moveTo>
                  <a:pt x="0" y="0"/>
                </a:moveTo>
                <a:lnTo>
                  <a:pt x="5460182" y="0"/>
                </a:lnTo>
                <a:lnTo>
                  <a:pt x="5460182" y="5460182"/>
                </a:lnTo>
                <a:lnTo>
                  <a:pt x="0" y="54601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90435" y="583175"/>
            <a:ext cx="7952119" cy="100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Building Cyber Resilience:</a:t>
            </a:r>
          </a:p>
          <a:p>
            <a:pPr algn="ctr">
              <a:lnSpc>
                <a:spcPts val="3301"/>
              </a:lnSpc>
            </a:pPr>
            <a:r>
              <a:rPr lang="en-US" sz="29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 for Your Organization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27702" y="2647175"/>
            <a:ext cx="8790252" cy="154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57"/>
              </a:lnSpc>
            </a:pPr>
            <a:r>
              <a:rPr lang="en-US" sz="446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Start small and scale up smartly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66370" y="5116144"/>
            <a:ext cx="3880615" cy="438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5"/>
              </a:lnSpc>
              <a:spcBef>
                <a:spcPct val="0"/>
              </a:spcBef>
            </a:pPr>
            <a:r>
              <a:rPr lang="en-US" sz="4161">
                <a:solidFill>
                  <a:srgbClr val="FFCD2C"/>
                </a:solidFill>
                <a:latin typeface="Georgia Pro"/>
                <a:ea typeface="Georgia Pro"/>
                <a:cs typeface="Georgia Pro"/>
                <a:sym typeface="Georgia Pro"/>
              </a:rPr>
              <a:t>Begin with one function, category, or subcategory, then expand the scope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15" name="Freeform 15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21" name="Freeform 21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44" y="580824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4729" y="486813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486553" y="1575447"/>
            <a:ext cx="8275111" cy="8275111"/>
          </a:xfrm>
          <a:custGeom>
            <a:avLst/>
            <a:gdLst/>
            <a:ahLst/>
            <a:cxnLst/>
            <a:rect l="l" t="t" r="r" b="b"/>
            <a:pathLst>
              <a:path w="8275111" h="8275111">
                <a:moveTo>
                  <a:pt x="0" y="0"/>
                </a:moveTo>
                <a:lnTo>
                  <a:pt x="8275111" y="0"/>
                </a:lnTo>
                <a:lnTo>
                  <a:pt x="8275111" y="8275111"/>
                </a:lnTo>
                <a:lnTo>
                  <a:pt x="0" y="8275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683576" y="738412"/>
            <a:ext cx="7952119" cy="1002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3"/>
              </a:lnSpc>
            </a:pPr>
            <a:r>
              <a:rPr lang="en-US" sz="4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Building Cyber Resilience:</a:t>
            </a:r>
          </a:p>
          <a:p>
            <a:pPr algn="ctr">
              <a:lnSpc>
                <a:spcPts val="3301"/>
              </a:lnSpc>
            </a:pPr>
            <a:r>
              <a:rPr lang="en-US" sz="29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Actionable Steps for Your Organization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893538" y="3625888"/>
            <a:ext cx="7909314" cy="1259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6"/>
              </a:lnSpc>
            </a:pPr>
            <a:r>
              <a:rPr lang="en-US" sz="366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 Communicate the value to your stakeholders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6381" y="6387437"/>
            <a:ext cx="7909314" cy="190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6"/>
              </a:lnSpc>
            </a:pPr>
            <a:r>
              <a:rPr lang="en-US" sz="366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6. Train your staff on the NIST CSF so that everyone is “speaking the same language”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0844" y="580824"/>
            <a:ext cx="8509814" cy="1636758"/>
            <a:chOff x="0" y="0"/>
            <a:chExt cx="2643092" cy="508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4729" y="486813"/>
            <a:ext cx="8509814" cy="1636758"/>
            <a:chOff x="0" y="0"/>
            <a:chExt cx="2643092" cy="5083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43092" cy="508366"/>
            </a:xfrm>
            <a:custGeom>
              <a:avLst/>
              <a:gdLst/>
              <a:ahLst/>
              <a:cxnLst/>
              <a:rect l="l" t="t" r="r" b="b"/>
              <a:pathLst>
                <a:path w="2643092" h="508366">
                  <a:moveTo>
                    <a:pt x="46398" y="0"/>
                  </a:moveTo>
                  <a:lnTo>
                    <a:pt x="2596694" y="0"/>
                  </a:lnTo>
                  <a:cubicBezTo>
                    <a:pt x="2622319" y="0"/>
                    <a:pt x="2643092" y="20773"/>
                    <a:pt x="2643092" y="46398"/>
                  </a:cubicBezTo>
                  <a:lnTo>
                    <a:pt x="2643092" y="461968"/>
                  </a:lnTo>
                  <a:cubicBezTo>
                    <a:pt x="2643092" y="474274"/>
                    <a:pt x="2638204" y="486075"/>
                    <a:pt x="2629503" y="494777"/>
                  </a:cubicBezTo>
                  <a:cubicBezTo>
                    <a:pt x="2620801" y="503478"/>
                    <a:pt x="2609000" y="508366"/>
                    <a:pt x="2596694" y="508366"/>
                  </a:cubicBezTo>
                  <a:lnTo>
                    <a:pt x="46398" y="508366"/>
                  </a:lnTo>
                  <a:cubicBezTo>
                    <a:pt x="34092" y="508366"/>
                    <a:pt x="22291" y="503478"/>
                    <a:pt x="13590" y="494777"/>
                  </a:cubicBezTo>
                  <a:cubicBezTo>
                    <a:pt x="4888" y="486075"/>
                    <a:pt x="0" y="474274"/>
                    <a:pt x="0" y="461968"/>
                  </a:cubicBezTo>
                  <a:lnTo>
                    <a:pt x="0" y="46398"/>
                  </a:lnTo>
                  <a:cubicBezTo>
                    <a:pt x="0" y="34092"/>
                    <a:pt x="4888" y="22291"/>
                    <a:pt x="13590" y="13590"/>
                  </a:cubicBezTo>
                  <a:cubicBezTo>
                    <a:pt x="22291" y="4888"/>
                    <a:pt x="34092" y="0"/>
                    <a:pt x="46398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643092" cy="555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9" name="Freeform 9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15" name="Freeform 15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335654" y="2534523"/>
            <a:ext cx="5483774" cy="7448250"/>
          </a:xfrm>
          <a:custGeom>
            <a:avLst/>
            <a:gdLst/>
            <a:ahLst/>
            <a:cxnLst/>
            <a:rect l="l" t="t" r="r" b="b"/>
            <a:pathLst>
              <a:path w="5483774" h="7448250">
                <a:moveTo>
                  <a:pt x="0" y="0"/>
                </a:moveTo>
                <a:lnTo>
                  <a:pt x="5483774" y="0"/>
                </a:lnTo>
                <a:lnTo>
                  <a:pt x="5483774" y="7448250"/>
                </a:lnTo>
                <a:lnTo>
                  <a:pt x="0" y="74482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065374" y="2991396"/>
            <a:ext cx="4491732" cy="6737599"/>
          </a:xfrm>
          <a:custGeom>
            <a:avLst/>
            <a:gdLst/>
            <a:ahLst/>
            <a:cxnLst/>
            <a:rect l="l" t="t" r="r" b="b"/>
            <a:pathLst>
              <a:path w="4491732" h="6737599">
                <a:moveTo>
                  <a:pt x="0" y="0"/>
                </a:moveTo>
                <a:lnTo>
                  <a:pt x="4491733" y="0"/>
                </a:lnTo>
                <a:lnTo>
                  <a:pt x="4491733" y="6737598"/>
                </a:lnTo>
                <a:lnTo>
                  <a:pt x="0" y="67375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 rot="-858609">
            <a:off x="9481797" y="5179276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683576" y="884145"/>
            <a:ext cx="7952119" cy="88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3"/>
              </a:lnSpc>
            </a:pPr>
            <a:r>
              <a:rPr lang="en-US" sz="61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47582" y="543931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94258" y="-85343"/>
            <a:ext cx="15771458" cy="10494591"/>
          </a:xfrm>
          <a:custGeom>
            <a:avLst/>
            <a:gdLst/>
            <a:ahLst/>
            <a:cxnLst/>
            <a:rect l="l" t="t" r="r" b="b"/>
            <a:pathLst>
              <a:path w="15771458" h="10494591">
                <a:moveTo>
                  <a:pt x="0" y="0"/>
                </a:moveTo>
                <a:lnTo>
                  <a:pt x="15771458" y="0"/>
                </a:lnTo>
                <a:lnTo>
                  <a:pt x="15771458" y="10494592"/>
                </a:lnTo>
                <a:lnTo>
                  <a:pt x="0" y="10494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4" name="Freeform 4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5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10" name="Freeform 10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00882" y="3806256"/>
            <a:ext cx="6697358" cy="2156620"/>
            <a:chOff x="0" y="0"/>
            <a:chExt cx="1763913" cy="5679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63913" cy="567999"/>
            </a:xfrm>
            <a:custGeom>
              <a:avLst/>
              <a:gdLst/>
              <a:ahLst/>
              <a:cxnLst/>
              <a:rect l="l" t="t" r="r" b="b"/>
              <a:pathLst>
                <a:path w="1763913" h="567999">
                  <a:moveTo>
                    <a:pt x="58954" y="0"/>
                  </a:moveTo>
                  <a:lnTo>
                    <a:pt x="1704959" y="0"/>
                  </a:lnTo>
                  <a:cubicBezTo>
                    <a:pt x="1720595" y="0"/>
                    <a:pt x="1735590" y="6211"/>
                    <a:pt x="1746646" y="17267"/>
                  </a:cubicBezTo>
                  <a:cubicBezTo>
                    <a:pt x="1757702" y="28323"/>
                    <a:pt x="1763913" y="43319"/>
                    <a:pt x="1763913" y="58954"/>
                  </a:cubicBezTo>
                  <a:lnTo>
                    <a:pt x="1763913" y="509044"/>
                  </a:lnTo>
                  <a:cubicBezTo>
                    <a:pt x="1763913" y="524680"/>
                    <a:pt x="1757702" y="539675"/>
                    <a:pt x="1746646" y="550731"/>
                  </a:cubicBezTo>
                  <a:cubicBezTo>
                    <a:pt x="1735590" y="561787"/>
                    <a:pt x="1720595" y="567999"/>
                    <a:pt x="1704959" y="567999"/>
                  </a:cubicBezTo>
                  <a:lnTo>
                    <a:pt x="58954" y="567999"/>
                  </a:lnTo>
                  <a:cubicBezTo>
                    <a:pt x="43319" y="567999"/>
                    <a:pt x="28323" y="561787"/>
                    <a:pt x="17267" y="550731"/>
                  </a:cubicBezTo>
                  <a:cubicBezTo>
                    <a:pt x="6211" y="539675"/>
                    <a:pt x="0" y="524680"/>
                    <a:pt x="0" y="509044"/>
                  </a:cubicBezTo>
                  <a:lnTo>
                    <a:pt x="0" y="58954"/>
                  </a:lnTo>
                  <a:cubicBezTo>
                    <a:pt x="0" y="43319"/>
                    <a:pt x="6211" y="28323"/>
                    <a:pt x="17267" y="17267"/>
                  </a:cubicBezTo>
                  <a:cubicBezTo>
                    <a:pt x="28323" y="6211"/>
                    <a:pt x="43319" y="0"/>
                    <a:pt x="5895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763913" cy="615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2785062" y="4261050"/>
            <a:ext cx="7488560" cy="962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1"/>
              </a:lnSpc>
            </a:pPr>
            <a:r>
              <a:rPr lang="en-US" sz="6722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77200" y="7935507"/>
            <a:ext cx="6112702" cy="1555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724" b="1">
                <a:solidFill>
                  <a:srgbClr val="1C88C5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Contact Us:</a:t>
            </a:r>
          </a:p>
          <a:p>
            <a:pPr algn="ctr">
              <a:lnSpc>
                <a:spcPts val="3023"/>
              </a:lnSpc>
            </a:pPr>
            <a:endParaRPr lang="en-US" sz="2724" b="1">
              <a:solidFill>
                <a:srgbClr val="1C88C5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  <a:p>
            <a:pPr algn="ctr">
              <a:lnSpc>
                <a:spcPts val="3023"/>
              </a:lnSpc>
            </a:pPr>
            <a:r>
              <a:rPr lang="en-US" sz="2724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jason@akylade.com</a:t>
            </a:r>
          </a:p>
          <a:p>
            <a:pPr algn="ctr">
              <a:lnSpc>
                <a:spcPts val="3023"/>
              </a:lnSpc>
            </a:pPr>
            <a:r>
              <a:rPr lang="en-US" sz="2724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alyson@akylade.com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7594" y="391806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7347" y="319414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62077" y="6607567"/>
            <a:ext cx="3444258" cy="344425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51699" y="0"/>
                  </a:moveTo>
                  <a:lnTo>
                    <a:pt x="761101" y="0"/>
                  </a:lnTo>
                  <a:cubicBezTo>
                    <a:pt x="789654" y="0"/>
                    <a:pt x="812800" y="23146"/>
                    <a:pt x="812800" y="51699"/>
                  </a:cubicBezTo>
                  <a:lnTo>
                    <a:pt x="812800" y="761101"/>
                  </a:lnTo>
                  <a:cubicBezTo>
                    <a:pt x="812800" y="789654"/>
                    <a:pt x="789654" y="812800"/>
                    <a:pt x="761101" y="812800"/>
                  </a:cubicBezTo>
                  <a:lnTo>
                    <a:pt x="51699" y="812800"/>
                  </a:lnTo>
                  <a:cubicBezTo>
                    <a:pt x="23146" y="812800"/>
                    <a:pt x="0" y="789654"/>
                    <a:pt x="0" y="761101"/>
                  </a:cubicBezTo>
                  <a:lnTo>
                    <a:pt x="0" y="51699"/>
                  </a:lnTo>
                  <a:cubicBezTo>
                    <a:pt x="0" y="23146"/>
                    <a:pt x="23146" y="0"/>
                    <a:pt x="51699" y="0"/>
                  </a:cubicBezTo>
                  <a:close/>
                </a:path>
              </a:pathLst>
            </a:custGeom>
            <a:blipFill>
              <a:blip r:embed="rId8"/>
              <a:stretch>
                <a:fillRect t="-3617" b="-4628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7243" y="2018366"/>
            <a:ext cx="4237332" cy="423733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2023" y="0"/>
                  </a:moveTo>
                  <a:lnTo>
                    <a:pt x="770777" y="0"/>
                  </a:lnTo>
                  <a:cubicBezTo>
                    <a:pt x="781922" y="0"/>
                    <a:pt x="792611" y="4427"/>
                    <a:pt x="800492" y="12308"/>
                  </a:cubicBezTo>
                  <a:cubicBezTo>
                    <a:pt x="808373" y="20189"/>
                    <a:pt x="812800" y="30878"/>
                    <a:pt x="812800" y="42023"/>
                  </a:cubicBezTo>
                  <a:lnTo>
                    <a:pt x="812800" y="770777"/>
                  </a:lnTo>
                  <a:cubicBezTo>
                    <a:pt x="812800" y="781922"/>
                    <a:pt x="808373" y="792611"/>
                    <a:pt x="800492" y="800492"/>
                  </a:cubicBezTo>
                  <a:cubicBezTo>
                    <a:pt x="792611" y="808373"/>
                    <a:pt x="781922" y="812800"/>
                    <a:pt x="770777" y="812800"/>
                  </a:cubicBezTo>
                  <a:lnTo>
                    <a:pt x="42023" y="812800"/>
                  </a:lnTo>
                  <a:cubicBezTo>
                    <a:pt x="30878" y="812800"/>
                    <a:pt x="20189" y="808373"/>
                    <a:pt x="12308" y="800492"/>
                  </a:cubicBezTo>
                  <a:cubicBezTo>
                    <a:pt x="4427" y="792611"/>
                    <a:pt x="0" y="781922"/>
                    <a:pt x="0" y="770777"/>
                  </a:cubicBezTo>
                  <a:lnTo>
                    <a:pt x="0" y="42023"/>
                  </a:lnTo>
                  <a:cubicBezTo>
                    <a:pt x="0" y="30878"/>
                    <a:pt x="4427" y="20189"/>
                    <a:pt x="12308" y="12308"/>
                  </a:cubicBezTo>
                  <a:cubicBezTo>
                    <a:pt x="20189" y="4427"/>
                    <a:pt x="30878" y="0"/>
                    <a:pt x="42023" y="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433948" y="676249"/>
            <a:ext cx="7346858" cy="56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4022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I. Introduction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81339" y="2628272"/>
            <a:ext cx="6690070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EFCE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Jason Dion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Founder and Chief Product Officer, </a:t>
            </a:r>
            <a:r>
              <a:rPr lang="en-US" sz="4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72007" y="6916810"/>
            <a:ext cx="6690070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EFCE4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Alyson Laderman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Chief Executive Officer and Chief Legal Officer,</a:t>
            </a:r>
            <a:r>
              <a:rPr lang="en-US" sz="4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AKYLADE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7624" y="2203321"/>
            <a:ext cx="9606036" cy="5445696"/>
            <a:chOff x="0" y="0"/>
            <a:chExt cx="2529985" cy="143425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29985" cy="1434257"/>
            </a:xfrm>
            <a:custGeom>
              <a:avLst/>
              <a:gdLst/>
              <a:ahLst/>
              <a:cxnLst/>
              <a:rect l="l" t="t" r="r" b="b"/>
              <a:pathLst>
                <a:path w="2529985" h="1434257">
                  <a:moveTo>
                    <a:pt x="41103" y="0"/>
                  </a:moveTo>
                  <a:lnTo>
                    <a:pt x="2488882" y="0"/>
                  </a:lnTo>
                  <a:cubicBezTo>
                    <a:pt x="2511582" y="0"/>
                    <a:pt x="2529985" y="18402"/>
                    <a:pt x="2529985" y="41103"/>
                  </a:cubicBezTo>
                  <a:lnTo>
                    <a:pt x="2529985" y="1393154"/>
                  </a:lnTo>
                  <a:cubicBezTo>
                    <a:pt x="2529985" y="1415855"/>
                    <a:pt x="2511582" y="1434257"/>
                    <a:pt x="2488882" y="1434257"/>
                  </a:cubicBezTo>
                  <a:lnTo>
                    <a:pt x="41103" y="1434257"/>
                  </a:lnTo>
                  <a:cubicBezTo>
                    <a:pt x="18402" y="1434257"/>
                    <a:pt x="0" y="1415855"/>
                    <a:pt x="0" y="1393154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529985" cy="1481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14814" y="2141226"/>
            <a:ext cx="9491678" cy="5323040"/>
            <a:chOff x="0" y="0"/>
            <a:chExt cx="1449329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49329" cy="812800"/>
            </a:xfrm>
            <a:custGeom>
              <a:avLst/>
              <a:gdLst/>
              <a:ahLst/>
              <a:cxnLst/>
              <a:rect l="l" t="t" r="r" b="b"/>
              <a:pathLst>
                <a:path w="1449329" h="812800">
                  <a:moveTo>
                    <a:pt x="18760" y="0"/>
                  </a:moveTo>
                  <a:lnTo>
                    <a:pt x="1430569" y="0"/>
                  </a:lnTo>
                  <a:cubicBezTo>
                    <a:pt x="1435544" y="0"/>
                    <a:pt x="1440316" y="1976"/>
                    <a:pt x="1443834" y="5495"/>
                  </a:cubicBezTo>
                  <a:cubicBezTo>
                    <a:pt x="1447352" y="9013"/>
                    <a:pt x="1449329" y="13785"/>
                    <a:pt x="1449329" y="18760"/>
                  </a:cubicBezTo>
                  <a:lnTo>
                    <a:pt x="1449329" y="794040"/>
                  </a:lnTo>
                  <a:cubicBezTo>
                    <a:pt x="1449329" y="804401"/>
                    <a:pt x="1440930" y="812800"/>
                    <a:pt x="1430569" y="812800"/>
                  </a:cubicBezTo>
                  <a:lnTo>
                    <a:pt x="18760" y="812800"/>
                  </a:lnTo>
                  <a:cubicBezTo>
                    <a:pt x="13785" y="812800"/>
                    <a:pt x="9013" y="810824"/>
                    <a:pt x="5495" y="807305"/>
                  </a:cubicBezTo>
                  <a:cubicBezTo>
                    <a:pt x="1976" y="803787"/>
                    <a:pt x="0" y="799015"/>
                    <a:pt x="0" y="794040"/>
                  </a:cubicBezTo>
                  <a:lnTo>
                    <a:pt x="0" y="18760"/>
                  </a:lnTo>
                  <a:cubicBezTo>
                    <a:pt x="0" y="13785"/>
                    <a:pt x="1976" y="9013"/>
                    <a:pt x="5495" y="5495"/>
                  </a:cubicBezTo>
                  <a:cubicBezTo>
                    <a:pt x="9013" y="1976"/>
                    <a:pt x="13785" y="0"/>
                    <a:pt x="18760" y="0"/>
                  </a:cubicBezTo>
                  <a:close/>
                </a:path>
              </a:pathLst>
            </a:custGeom>
            <a:blipFill>
              <a:blip r:embed="rId8"/>
              <a:stretch>
                <a:fillRect t="-150" b="-1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662821" y="624796"/>
            <a:ext cx="6849516" cy="75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6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Real World Examples of Cyber Resilience Gone Wrong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1994" y="7968150"/>
            <a:ext cx="8652983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Source: https://www.cisa.gov/news-events/news/attack-colonial-pipeline-what-weve-learned-what-weve-done-over-past-two-years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Georgia Pro"/>
              <a:ea typeface="Georgia Pro"/>
              <a:cs typeface="Georgia Pro"/>
              <a:sym typeface="Georgia Pro"/>
            </a:endParaRPr>
          </a:p>
          <a:p>
            <a:pPr algn="l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Image: https://www.ecicomfort.com/blog/colonial-pipeline-cyber-attack-what-will-happen</a:t>
            </a:r>
          </a:p>
          <a:p>
            <a:pPr algn="l">
              <a:lnSpc>
                <a:spcPts val="2799"/>
              </a:lnSpc>
            </a:pPr>
            <a:endParaRPr lang="en-US" sz="1999">
              <a:solidFill>
                <a:srgbClr val="FFFFFF"/>
              </a:solidFill>
              <a:latin typeface="Georgia Pro"/>
              <a:ea typeface="Georgia Pro"/>
              <a:cs typeface="Georgia Pro"/>
              <a:sym typeface="Georgia Pro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938384" y="728833"/>
            <a:ext cx="8445032" cy="49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6"/>
              </a:lnSpc>
            </a:pPr>
            <a:r>
              <a:rPr lang="en-US" sz="34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Cyber Resilience?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384" y="2758441"/>
            <a:ext cx="9004853" cy="643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CD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Cyber resilience</a:t>
            </a:r>
            <a:r>
              <a:rPr lang="en-US" sz="5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is an organization's ability to protect its systems and data from cyberattacks and quickly resume operations after an attack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7224" y="2139874"/>
            <a:ext cx="8333052" cy="7918650"/>
            <a:chOff x="0" y="0"/>
            <a:chExt cx="1134507" cy="10780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4507" cy="1078088"/>
            </a:xfrm>
            <a:custGeom>
              <a:avLst/>
              <a:gdLst/>
              <a:ahLst/>
              <a:cxnLst/>
              <a:rect l="l" t="t" r="r" b="b"/>
              <a:pathLst>
                <a:path w="1134507" h="1078088">
                  <a:moveTo>
                    <a:pt x="47382" y="0"/>
                  </a:moveTo>
                  <a:lnTo>
                    <a:pt x="1087125" y="0"/>
                  </a:lnTo>
                  <a:cubicBezTo>
                    <a:pt x="1113294" y="0"/>
                    <a:pt x="1134507" y="21214"/>
                    <a:pt x="1134507" y="47382"/>
                  </a:cubicBezTo>
                  <a:lnTo>
                    <a:pt x="1134507" y="1030706"/>
                  </a:lnTo>
                  <a:cubicBezTo>
                    <a:pt x="1134507" y="1056875"/>
                    <a:pt x="1113294" y="1078088"/>
                    <a:pt x="1087125" y="1078088"/>
                  </a:cubicBezTo>
                  <a:lnTo>
                    <a:pt x="47382" y="1078088"/>
                  </a:lnTo>
                  <a:cubicBezTo>
                    <a:pt x="21214" y="1078088"/>
                    <a:pt x="0" y="1056875"/>
                    <a:pt x="0" y="1030706"/>
                  </a:cubicBezTo>
                  <a:lnTo>
                    <a:pt x="0" y="47382"/>
                  </a:lnTo>
                  <a:cubicBezTo>
                    <a:pt x="0" y="21214"/>
                    <a:pt x="21214" y="0"/>
                    <a:pt x="4738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34507" cy="1125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1969295"/>
            <a:ext cx="8492489" cy="7918650"/>
            <a:chOff x="0" y="0"/>
            <a:chExt cx="1156214" cy="10780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6214" cy="1078088"/>
            </a:xfrm>
            <a:custGeom>
              <a:avLst/>
              <a:gdLst/>
              <a:ahLst/>
              <a:cxnLst/>
              <a:rect l="l" t="t" r="r" b="b"/>
              <a:pathLst>
                <a:path w="1156214" h="1078088">
                  <a:moveTo>
                    <a:pt x="46493" y="0"/>
                  </a:moveTo>
                  <a:lnTo>
                    <a:pt x="1109721" y="0"/>
                  </a:lnTo>
                  <a:cubicBezTo>
                    <a:pt x="1122052" y="0"/>
                    <a:pt x="1133877" y="4898"/>
                    <a:pt x="1142597" y="13617"/>
                  </a:cubicBezTo>
                  <a:cubicBezTo>
                    <a:pt x="1151316" y="22336"/>
                    <a:pt x="1156214" y="34162"/>
                    <a:pt x="1156214" y="46493"/>
                  </a:cubicBezTo>
                  <a:lnTo>
                    <a:pt x="1156214" y="1031596"/>
                  </a:lnTo>
                  <a:cubicBezTo>
                    <a:pt x="1156214" y="1043926"/>
                    <a:pt x="1151316" y="1055752"/>
                    <a:pt x="1142597" y="1064471"/>
                  </a:cubicBezTo>
                  <a:cubicBezTo>
                    <a:pt x="1133877" y="1073190"/>
                    <a:pt x="1122052" y="1078088"/>
                    <a:pt x="1109721" y="1078088"/>
                  </a:cubicBezTo>
                  <a:lnTo>
                    <a:pt x="46493" y="1078088"/>
                  </a:lnTo>
                  <a:cubicBezTo>
                    <a:pt x="34162" y="1078088"/>
                    <a:pt x="22336" y="1073190"/>
                    <a:pt x="13617" y="1064471"/>
                  </a:cubicBezTo>
                  <a:cubicBezTo>
                    <a:pt x="4898" y="1055752"/>
                    <a:pt x="0" y="1043926"/>
                    <a:pt x="0" y="1031596"/>
                  </a:cubicBezTo>
                  <a:lnTo>
                    <a:pt x="0" y="46493"/>
                  </a:lnTo>
                  <a:cubicBezTo>
                    <a:pt x="0" y="34162"/>
                    <a:pt x="4898" y="22336"/>
                    <a:pt x="13617" y="13617"/>
                  </a:cubicBezTo>
                  <a:cubicBezTo>
                    <a:pt x="22336" y="4898"/>
                    <a:pt x="34162" y="0"/>
                    <a:pt x="4649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56214" cy="11257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938384" y="728833"/>
            <a:ext cx="8445032" cy="38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674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Brief Overview of Today’s Discussion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7224" y="2951421"/>
            <a:ext cx="8133965" cy="588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Nationwide Cybersecurity Review (</a:t>
            </a:r>
            <a:r>
              <a:rPr lang="en-US" sz="3699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NCSR</a:t>
            </a: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3699" b="1">
                <a:solidFill>
                  <a:srgbClr val="1C88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CSF</a:t>
            </a:r>
            <a:r>
              <a:rPr lang="en-US" sz="3699">
                <a:solidFill>
                  <a:srgbClr val="1C88C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its applications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3699" b="1">
                <a:solidFill>
                  <a:srgbClr val="1C88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CR-MAP</a:t>
            </a: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process as a practical implementation tool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en-US" sz="3699" b="1">
                <a:solidFill>
                  <a:srgbClr val="1C88C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Case studies</a:t>
            </a:r>
            <a:r>
              <a:rPr lang="en-US" sz="36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to inspire action 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487471" y="683990"/>
            <a:ext cx="7266212" cy="790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7"/>
              </a:lnSpc>
            </a:pPr>
            <a:r>
              <a:rPr lang="en-US" sz="2817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Nationwide Cybersecurity Review (NCSR)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80488" y="8830177"/>
            <a:ext cx="6960330" cy="328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Georgia Pro"/>
                <a:ea typeface="Georgia Pro"/>
                <a:cs typeface="Georgia Pro"/>
                <a:sym typeface="Georgia Pro"/>
              </a:rPr>
              <a:t>Source: https://www.cisecurity.org/ms-isac/services/ncsr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563061-1C9F-8E0A-E4D8-61C3876B8A63}"/>
              </a:ext>
            </a:extLst>
          </p:cNvPr>
          <p:cNvSpPr txBox="1"/>
          <p:nvPr/>
        </p:nvSpPr>
        <p:spPr>
          <a:xfrm>
            <a:off x="5403273" y="4844534"/>
            <a:ext cx="1080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204C19-F6C4-4EAB-EF58-944155E50E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8913" y="2598652"/>
            <a:ext cx="7218882" cy="542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48590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676400" y="6819900"/>
            <a:ext cx="7215647" cy="2746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FFCD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 Functions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FFCD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22 Categories</a:t>
            </a: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FFCD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106 Subcategories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1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1409" y="-1495351"/>
            <a:ext cx="10835974" cy="13045238"/>
            <a:chOff x="0" y="0"/>
            <a:chExt cx="14447966" cy="17393651"/>
          </a:xfrm>
        </p:grpSpPr>
        <p:sp>
          <p:nvSpPr>
            <p:cNvPr id="3" name="Freeform 3"/>
            <p:cNvSpPr/>
            <p:nvPr/>
          </p:nvSpPr>
          <p:spPr>
            <a:xfrm>
              <a:off x="0" y="3377568"/>
              <a:ext cx="6106372" cy="13542356"/>
            </a:xfrm>
            <a:custGeom>
              <a:avLst/>
              <a:gdLst/>
              <a:ahLst/>
              <a:cxnLst/>
              <a:rect l="l" t="t" r="r" b="b"/>
              <a:pathLst>
                <a:path w="6106372" h="13542356">
                  <a:moveTo>
                    <a:pt x="0" y="0"/>
                  </a:moveTo>
                  <a:lnTo>
                    <a:pt x="6106372" y="0"/>
                  </a:lnTo>
                  <a:lnTo>
                    <a:pt x="6106372" y="13542356"/>
                  </a:lnTo>
                  <a:lnTo>
                    <a:pt x="0" y="1354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5400000">
              <a:off x="-1149906" y="1795779"/>
              <a:ext cx="17393651" cy="13802093"/>
              <a:chOff x="0" y="0"/>
              <a:chExt cx="763389" cy="6057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63389" cy="605760"/>
              </a:xfrm>
              <a:custGeom>
                <a:avLst/>
                <a:gdLst/>
                <a:ahLst/>
                <a:cxnLst/>
                <a:rect l="l" t="t" r="r" b="b"/>
                <a:pathLst>
                  <a:path w="763389" h="605760">
                    <a:moveTo>
                      <a:pt x="254601" y="586691"/>
                    </a:moveTo>
                    <a:cubicBezTo>
                      <a:pt x="293738" y="598204"/>
                      <a:pt x="338231" y="605760"/>
                      <a:pt x="381900" y="605760"/>
                    </a:cubicBezTo>
                    <a:cubicBezTo>
                      <a:pt x="425570" y="605760"/>
                      <a:pt x="467592" y="599283"/>
                      <a:pt x="506316" y="587769"/>
                    </a:cubicBezTo>
                    <a:cubicBezTo>
                      <a:pt x="507142" y="587409"/>
                      <a:pt x="507965" y="587409"/>
                      <a:pt x="508789" y="587050"/>
                    </a:cubicBezTo>
                    <a:cubicBezTo>
                      <a:pt x="654216" y="540995"/>
                      <a:pt x="761330" y="419381"/>
                      <a:pt x="763389" y="281857"/>
                    </a:cubicBezTo>
                    <a:lnTo>
                      <a:pt x="763389" y="0"/>
                    </a:lnTo>
                    <a:lnTo>
                      <a:pt x="0" y="0"/>
                    </a:lnTo>
                    <a:lnTo>
                      <a:pt x="0" y="281647"/>
                    </a:lnTo>
                    <a:cubicBezTo>
                      <a:pt x="2060" y="420100"/>
                      <a:pt x="107525" y="541715"/>
                      <a:pt x="254601" y="58669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763389" cy="478760"/>
              </a:xfrm>
              <a:prstGeom prst="rect">
                <a:avLst/>
              </a:prstGeom>
            </p:spPr>
            <p:txBody>
              <a:bodyPr lIns="208534" tIns="208534" rIns="208534" bIns="208534" rtlCol="0" anchor="ctr"/>
              <a:lstStyle/>
              <a:p>
                <a:pPr algn="ctr">
                  <a:lnSpc>
                    <a:spcPts val="3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V="1">
              <a:off x="473411" y="1005046"/>
              <a:ext cx="4751347" cy="15372006"/>
            </a:xfrm>
            <a:custGeom>
              <a:avLst/>
              <a:gdLst/>
              <a:ahLst/>
              <a:cxnLst/>
              <a:rect l="l" t="t" r="r" b="b"/>
              <a:pathLst>
                <a:path w="4751347" h="15372006">
                  <a:moveTo>
                    <a:pt x="0" y="15372006"/>
                  </a:moveTo>
                  <a:lnTo>
                    <a:pt x="4751347" y="15372006"/>
                  </a:lnTo>
                  <a:lnTo>
                    <a:pt x="4751347" y="0"/>
                  </a:lnTo>
                  <a:lnTo>
                    <a:pt x="0" y="0"/>
                  </a:lnTo>
                  <a:lnTo>
                    <a:pt x="0" y="15372006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72360" y="4557841"/>
            <a:ext cx="4369569" cy="938853"/>
            <a:chOff x="0" y="0"/>
            <a:chExt cx="5826093" cy="1251804"/>
          </a:xfrm>
        </p:grpSpPr>
        <p:sp>
          <p:nvSpPr>
            <p:cNvPr id="9" name="Freeform 9"/>
            <p:cNvSpPr/>
            <p:nvPr/>
          </p:nvSpPr>
          <p:spPr>
            <a:xfrm>
              <a:off x="1194238" y="100705"/>
              <a:ext cx="4631854" cy="836983"/>
            </a:xfrm>
            <a:custGeom>
              <a:avLst/>
              <a:gdLst/>
              <a:ahLst/>
              <a:cxnLst/>
              <a:rect l="l" t="t" r="r" b="b"/>
              <a:pathLst>
                <a:path w="4631854" h="836983">
                  <a:moveTo>
                    <a:pt x="0" y="0"/>
                  </a:moveTo>
                  <a:lnTo>
                    <a:pt x="4631855" y="0"/>
                  </a:lnTo>
                  <a:lnTo>
                    <a:pt x="4631855" y="836983"/>
                  </a:lnTo>
                  <a:lnTo>
                    <a:pt x="0" y="836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4614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194238" cy="1251804"/>
            </a:xfrm>
            <a:custGeom>
              <a:avLst/>
              <a:gdLst/>
              <a:ahLst/>
              <a:cxnLst/>
              <a:rect l="l" t="t" r="r" b="b"/>
              <a:pathLst>
                <a:path w="1194238" h="1251804">
                  <a:moveTo>
                    <a:pt x="0" y="0"/>
                  </a:moveTo>
                  <a:lnTo>
                    <a:pt x="1194238" y="0"/>
                  </a:lnTo>
                  <a:lnTo>
                    <a:pt x="1194238" y="1251804"/>
                  </a:lnTo>
                  <a:lnTo>
                    <a:pt x="0" y="125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706" r="-67080" b="-383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7471" y="434710"/>
            <a:ext cx="7346858" cy="1260373"/>
            <a:chOff x="0" y="0"/>
            <a:chExt cx="2077368" cy="3563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6A45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7224" y="362318"/>
            <a:ext cx="7346858" cy="1260373"/>
            <a:chOff x="0" y="0"/>
            <a:chExt cx="2077368" cy="3563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7368" cy="356378"/>
            </a:xfrm>
            <a:custGeom>
              <a:avLst/>
              <a:gdLst/>
              <a:ahLst/>
              <a:cxnLst/>
              <a:rect l="l" t="t" r="r" b="b"/>
              <a:pathLst>
                <a:path w="2077368" h="356378">
                  <a:moveTo>
                    <a:pt x="53742" y="0"/>
                  </a:moveTo>
                  <a:lnTo>
                    <a:pt x="2023625" y="0"/>
                  </a:lnTo>
                  <a:cubicBezTo>
                    <a:pt x="2037879" y="0"/>
                    <a:pt x="2051548" y="5662"/>
                    <a:pt x="2061627" y="15741"/>
                  </a:cubicBezTo>
                  <a:cubicBezTo>
                    <a:pt x="2071706" y="25819"/>
                    <a:pt x="2077368" y="39489"/>
                    <a:pt x="2077368" y="53742"/>
                  </a:cubicBezTo>
                  <a:lnTo>
                    <a:pt x="2077368" y="302635"/>
                  </a:lnTo>
                  <a:cubicBezTo>
                    <a:pt x="2077368" y="332317"/>
                    <a:pt x="2053306" y="356378"/>
                    <a:pt x="2023625" y="356378"/>
                  </a:cubicBezTo>
                  <a:lnTo>
                    <a:pt x="53742" y="356378"/>
                  </a:lnTo>
                  <a:cubicBezTo>
                    <a:pt x="39489" y="356378"/>
                    <a:pt x="25819" y="350716"/>
                    <a:pt x="15741" y="340637"/>
                  </a:cubicBezTo>
                  <a:cubicBezTo>
                    <a:pt x="5662" y="330558"/>
                    <a:pt x="0" y="316889"/>
                    <a:pt x="0" y="302635"/>
                  </a:cubicBezTo>
                  <a:lnTo>
                    <a:pt x="0" y="53742"/>
                  </a:lnTo>
                  <a:cubicBezTo>
                    <a:pt x="0" y="24061"/>
                    <a:pt x="24061" y="0"/>
                    <a:pt x="53742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77368" cy="40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889815" y="1622690"/>
            <a:ext cx="6542169" cy="6305016"/>
          </a:xfrm>
          <a:custGeom>
            <a:avLst/>
            <a:gdLst/>
            <a:ahLst/>
            <a:cxnLst/>
            <a:rect l="l" t="t" r="r" b="b"/>
            <a:pathLst>
              <a:path w="6542169" h="6305016">
                <a:moveTo>
                  <a:pt x="0" y="0"/>
                </a:moveTo>
                <a:lnTo>
                  <a:pt x="6542170" y="0"/>
                </a:lnTo>
                <a:lnTo>
                  <a:pt x="6542170" y="6305016"/>
                </a:lnTo>
                <a:lnTo>
                  <a:pt x="0" y="63050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858609">
            <a:off x="8073452" y="5072017"/>
            <a:ext cx="441287" cy="3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7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481108" y="838084"/>
            <a:ext cx="7139700" cy="41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2"/>
              </a:lnSpc>
            </a:pPr>
            <a:r>
              <a:rPr lang="en-US" sz="2929" b="1">
                <a:solidFill>
                  <a:srgbClr val="FFCD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NIST Cybersecurity Framework (2.0)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586674" y="6141398"/>
            <a:ext cx="4369569" cy="46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3284" b="1">
                <a:solidFill>
                  <a:srgbClr val="1682C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akylade.com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39238" y="4987607"/>
            <a:ext cx="9525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22" name="AutoShape 22"/>
          <p:cNvSpPr/>
          <p:nvPr/>
        </p:nvSpPr>
        <p:spPr>
          <a:xfrm flipV="1">
            <a:off x="2050308" y="3456596"/>
            <a:ext cx="2383645" cy="579550"/>
          </a:xfrm>
          <a:prstGeom prst="line">
            <a:avLst/>
          </a:prstGeom>
          <a:ln w="38100" cap="flat">
            <a:solidFill>
              <a:srgbClr val="1682C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4965" y="7081423"/>
            <a:ext cx="8431985" cy="271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b="1">
                <a:solidFill>
                  <a:srgbClr val="1682C1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Govern </a:t>
            </a:r>
            <a:r>
              <a:rPr lang="en-US" sz="3099" b="1">
                <a:solidFill>
                  <a:srgbClr val="FFFFFF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establishes cybersecurity policies, roles, and accountability to align cybersecurity efforts with organizational goals and regulatory requirements.</a:t>
            </a:r>
          </a:p>
          <a:p>
            <a:pPr algn="ctr">
              <a:lnSpc>
                <a:spcPts val="4339"/>
              </a:lnSpc>
            </a:pPr>
            <a:endParaRPr lang="en-US" sz="3099" b="1">
              <a:solidFill>
                <a:srgbClr val="FFFFFF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00A22B0493F24593054288D5A1B9AA" ma:contentTypeVersion="17" ma:contentTypeDescription="Create a new document." ma:contentTypeScope="" ma:versionID="a04865552af0dde631740b37267cae67">
  <xsd:schema xmlns:xsd="http://www.w3.org/2001/XMLSchema" xmlns:xs="http://www.w3.org/2001/XMLSchema" xmlns:p="http://schemas.microsoft.com/office/2006/metadata/properties" xmlns:ns2="d8b70acc-bb79-479c-8b6a-d173aa2586e1" xmlns:ns3="4e15287d-a784-4981-bd85-cee9fd332d3c" targetNamespace="http://schemas.microsoft.com/office/2006/metadata/properties" ma:root="true" ma:fieldsID="3584b0b93877749fbcbc7c39449e92c7" ns2:_="" ns3:_="">
    <xsd:import namespace="d8b70acc-bb79-479c-8b6a-d173aa2586e1"/>
    <xsd:import namespace="4e15287d-a784-4981-bd85-cee9fd332d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70acc-bb79-479c-8b6a-d173aa258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fa6f911-1e2c-43be-8ef9-7cd195237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5287d-a784-4981-bd85-cee9fd332d3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128e596-efc8-450d-a73a-5d5b5652feb9}" ma:internalName="TaxCatchAll" ma:showField="CatchAllData" ma:web="4e15287d-a784-4981-bd85-cee9fd332d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b70acc-bb79-479c-8b6a-d173aa2586e1">
      <Terms xmlns="http://schemas.microsoft.com/office/infopath/2007/PartnerControls"/>
    </lcf76f155ced4ddcb4097134ff3c332f>
    <TaxCatchAll xmlns="4e15287d-a784-4981-bd85-cee9fd332d3c" xsi:nil="true"/>
  </documentManagement>
</p:properties>
</file>

<file path=customXml/itemProps1.xml><?xml version="1.0" encoding="utf-8"?>
<ds:datastoreItem xmlns:ds="http://schemas.openxmlformats.org/officeDocument/2006/customXml" ds:itemID="{557091C3-C534-46B0-B283-A1EBB50CBC9C}"/>
</file>

<file path=customXml/itemProps2.xml><?xml version="1.0" encoding="utf-8"?>
<ds:datastoreItem xmlns:ds="http://schemas.openxmlformats.org/officeDocument/2006/customXml" ds:itemID="{96165D60-D874-4DF3-8664-C151933BE5A1}"/>
</file>

<file path=customXml/itemProps3.xml><?xml version="1.0" encoding="utf-8"?>
<ds:datastoreItem xmlns:ds="http://schemas.openxmlformats.org/officeDocument/2006/customXml" ds:itemID="{37331B31-9E58-435E-B649-44EE7ECFB5D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1088</Words>
  <Application>Microsoft Office PowerPoint</Application>
  <PresentationFormat>Custom</PresentationFormat>
  <Paragraphs>176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Georgia Pro Bold</vt:lpstr>
      <vt:lpstr>Canva Sans Bold</vt:lpstr>
      <vt:lpstr>Garamond Bold</vt:lpstr>
      <vt:lpstr>Georgia Pro</vt:lpstr>
      <vt:lpstr>Arial</vt:lpstr>
      <vt:lpstr>Garamond</vt:lpstr>
      <vt:lpstr>Calibri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Infragard Presentation on Cyber Resilience</dc:title>
  <dc:creator>Alyson Laderman</dc:creator>
  <cp:lastModifiedBy>Alyson Laderman</cp:lastModifiedBy>
  <cp:revision>2</cp:revision>
  <dcterms:created xsi:type="dcterms:W3CDTF">2006-08-16T00:00:00Z</dcterms:created>
  <dcterms:modified xsi:type="dcterms:W3CDTF">2025-01-15T20:29:46Z</dcterms:modified>
  <dc:identifier>DAGcSICPJsQ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0x010100E800A22B0493F24593054288D5A1B9AA</vt:lpwstr>
  </property>
</Properties>
</file>