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6"/>
  </p:notesMasterIdLst>
  <p:sldIdLst>
    <p:sldId id="519" r:id="rId3"/>
    <p:sldId id="516" r:id="rId4"/>
    <p:sldId id="52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6ADD"/>
    <a:srgbClr val="350F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E1D948-CE08-4BB1-AC71-A280B632F93D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245691-BE4E-42DA-A445-FC9636534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87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772452-55D7-46F2-9426-6A2A9E97BBE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9652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FE02-7B57-4887-8728-5E9293E8157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48217-D640-4B10-B15C-B09FD94DD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005678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FE02-7B57-4887-8728-5E9293E8157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48217-D640-4B10-B15C-B09FD94DD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171181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FE02-7B57-4887-8728-5E9293E8157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48217-D640-4B10-B15C-B09FD94DD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153145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Title and Bulleted List w logo">
  <p:cSld name="4_Title and Bulleted List w logo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1"/>
          <p:cNvSpPr txBox="1">
            <a:spLocks noGrp="1"/>
          </p:cNvSpPr>
          <p:nvPr>
            <p:ph type="title"/>
          </p:nvPr>
        </p:nvSpPr>
        <p:spPr>
          <a:xfrm>
            <a:off x="1" y="0"/>
            <a:ext cx="121920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8000" rIns="0" bIns="480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29459177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FE02-7B57-4887-8728-5E9293E8157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48217-D640-4B10-B15C-B09FD94DD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55912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FE02-7B57-4887-8728-5E9293E8157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48217-D640-4B10-B15C-B09FD94DD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880367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4"/>
            <a:ext cx="10515600" cy="2852737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FE02-7B57-4887-8728-5E9293E8157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48217-D640-4B10-B15C-B09FD94DD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55571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FE02-7B57-4887-8728-5E9293E8157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48217-D640-4B10-B15C-B09FD94DD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837326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FE02-7B57-4887-8728-5E9293E8157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48217-D640-4B10-B15C-B09FD94DD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794170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FE02-7B57-4887-8728-5E9293E8157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48217-D640-4B10-B15C-B09FD94DD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924983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FE02-7B57-4887-8728-5E9293E8157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48217-D640-4B10-B15C-B09FD94DD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306628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FE02-7B57-4887-8728-5E9293E8157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48217-D640-4B10-B15C-B09FD94DD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828861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FE02-7B57-4887-8728-5E9293E8157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48217-D640-4B10-B15C-B09FD94DD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005127"/>
      </p:ext>
    </p:extLst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FE02-7B57-4887-8728-5E9293E8157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48217-D640-4B10-B15C-B09FD94DD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431596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FE02-7B57-4887-8728-5E9293E8157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48217-D640-4B10-B15C-B09FD94DD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731006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FE02-7B57-4887-8728-5E9293E8157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48217-D640-4B10-B15C-B09FD94DD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837323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Title and Bulleted List w logo">
  <p:cSld name="4_Title and Bulleted List w logo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1"/>
          <p:cNvSpPr txBox="1">
            <a:spLocks noGrp="1"/>
          </p:cNvSpPr>
          <p:nvPr>
            <p:ph type="title"/>
          </p:nvPr>
        </p:nvSpPr>
        <p:spPr>
          <a:xfrm>
            <a:off x="1" y="0"/>
            <a:ext cx="121920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8000" rIns="0" bIns="480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02776434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FE02-7B57-4887-8728-5E9293E8157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48217-D640-4B10-B15C-B09FD94DD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823728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FE02-7B57-4887-8728-5E9293E8157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48217-D640-4B10-B15C-B09FD94DD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561344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FE02-7B57-4887-8728-5E9293E8157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48217-D640-4B10-B15C-B09FD94DD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348303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FE02-7B57-4887-8728-5E9293E8157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48217-D640-4B10-B15C-B09FD94DD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365383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FE02-7B57-4887-8728-5E9293E8157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48217-D640-4B10-B15C-B09FD94DD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788904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FE02-7B57-4887-8728-5E9293E8157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48217-D640-4B10-B15C-B09FD94DD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90695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FE02-7B57-4887-8728-5E9293E8157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48217-D640-4B10-B15C-B09FD94DD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144554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0FE02-7B57-4887-8728-5E9293E8157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48217-D640-4B10-B15C-B09FD94DD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924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0FE02-7B57-4887-8728-5E9293E8157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48217-D640-4B10-B15C-B09FD94DD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276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E3557F4-B1A6-4708-9022-FE8BE4525116}"/>
              </a:ext>
            </a:extLst>
          </p:cNvPr>
          <p:cNvSpPr/>
          <p:nvPr/>
        </p:nvSpPr>
        <p:spPr>
          <a:xfrm>
            <a:off x="1522415" y="396"/>
            <a:ext cx="3712274" cy="68580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2600" dirty="0">
                <a:solidFill>
                  <a:prstClr val="white"/>
                </a:solidFill>
                <a:latin typeface="Calibri" panose="020F0502020204030204"/>
                <a:cs typeface="Calibri"/>
              </a:rPr>
              <a:t>The Big Questions</a:t>
            </a:r>
          </a:p>
          <a:p>
            <a:pPr algn="ctr" defTabSz="457200"/>
            <a:r>
              <a:rPr lang="en-US" sz="2600" dirty="0">
                <a:solidFill>
                  <a:prstClr val="white"/>
                </a:solidFill>
                <a:latin typeface="Calibri" panose="020F0502020204030204"/>
                <a:cs typeface="Calibri"/>
              </a:rPr>
              <a:t>That the Electric Transportation Act Answers </a:t>
            </a:r>
            <a:endParaRPr lang="en-US" sz="260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173F64A-3AD2-4AD5-BF02-AC43EF1EB706}"/>
              </a:ext>
            </a:extLst>
          </p:cNvPr>
          <p:cNvSpPr/>
          <p:nvPr/>
        </p:nvSpPr>
        <p:spPr>
          <a:xfrm>
            <a:off x="5638799" y="2858443"/>
            <a:ext cx="4552190" cy="1097280"/>
          </a:xfrm>
          <a:prstGeom prst="rect">
            <a:avLst/>
          </a:prstGeom>
          <a:solidFill>
            <a:schemeClr val="accent4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dirty="0">
                <a:solidFill>
                  <a:schemeClr val="tx1"/>
                </a:solidFill>
                <a:latin typeface="Calibri" panose="020F0502020204030204"/>
                <a:cs typeface="Calibri"/>
              </a:rPr>
              <a:t>How do we provide adequate access to charging infrastructure in rural and </a:t>
            </a:r>
          </a:p>
          <a:p>
            <a:pPr algn="ctr" defTabSz="457200"/>
            <a:r>
              <a:rPr lang="en-US" dirty="0">
                <a:solidFill>
                  <a:schemeClr val="tx1"/>
                </a:solidFill>
                <a:latin typeface="Calibri" panose="020F0502020204030204"/>
                <a:cs typeface="Calibri"/>
              </a:rPr>
              <a:t>low-income areas?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20F2C4-78C4-47EC-A6D2-F5F2825E1299}"/>
              </a:ext>
            </a:extLst>
          </p:cNvPr>
          <p:cNvSpPr/>
          <p:nvPr/>
        </p:nvSpPr>
        <p:spPr>
          <a:xfrm>
            <a:off x="5638799" y="1793650"/>
            <a:ext cx="4552190" cy="867650"/>
          </a:xfrm>
          <a:prstGeom prst="rect">
            <a:avLst/>
          </a:prstGeom>
          <a:solidFill>
            <a:schemeClr val="accent3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r>
              <a:rPr lang="en-US" dirty="0">
                <a:solidFill>
                  <a:schemeClr val="tx1"/>
                </a:solidFill>
                <a:latin typeface="Calibri" panose="020F0502020204030204"/>
                <a:cs typeface="Calibri"/>
              </a:rPr>
              <a:t>What’s a fair fee for EV owners to pay for </a:t>
            </a:r>
          </a:p>
          <a:p>
            <a:pPr algn="ctr" defTabSz="457200"/>
            <a:r>
              <a:rPr lang="en-US" dirty="0">
                <a:solidFill>
                  <a:schemeClr val="tx1"/>
                </a:solidFill>
                <a:latin typeface="Calibri" panose="020F0502020204030204"/>
                <a:cs typeface="Calibri"/>
              </a:rPr>
              <a:t>road and bridge taxes?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FF029E-EF6F-454E-93E8-8BF864A2B36A}"/>
              </a:ext>
            </a:extLst>
          </p:cNvPr>
          <p:cNvSpPr/>
          <p:nvPr/>
        </p:nvSpPr>
        <p:spPr>
          <a:xfrm>
            <a:off x="5638799" y="728857"/>
            <a:ext cx="4552190" cy="867650"/>
          </a:xfrm>
          <a:prstGeom prst="rect">
            <a:avLst/>
          </a:prstGeom>
          <a:solidFill>
            <a:schemeClr val="accent2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r>
              <a:rPr lang="en-US" dirty="0">
                <a:solidFill>
                  <a:schemeClr val="tx1"/>
                </a:solidFill>
                <a:latin typeface="Calibri" panose="020F0502020204030204"/>
                <a:cs typeface="Calibri"/>
              </a:rPr>
              <a:t>Where will we charge electric vehicles?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F3D9FB-E6F5-40D4-991E-E7DEFE63E184}"/>
              </a:ext>
            </a:extLst>
          </p:cNvPr>
          <p:cNvSpPr/>
          <p:nvPr/>
        </p:nvSpPr>
        <p:spPr>
          <a:xfrm>
            <a:off x="5638799" y="4152866"/>
            <a:ext cx="4552190" cy="867650"/>
          </a:xfrm>
          <a:prstGeom prst="rect">
            <a:avLst/>
          </a:prstGeom>
          <a:solidFill>
            <a:schemeClr val="accent5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r>
              <a:rPr lang="en-US" dirty="0">
                <a:solidFill>
                  <a:schemeClr val="tx1"/>
                </a:solidFill>
                <a:latin typeface="Calibri" panose="020F0502020204030204"/>
                <a:cs typeface="Calibri"/>
              </a:rPr>
              <a:t>What consumer protections should </a:t>
            </a:r>
          </a:p>
          <a:p>
            <a:pPr algn="ctr" defTabSz="457200"/>
            <a:r>
              <a:rPr lang="en-US" dirty="0">
                <a:solidFill>
                  <a:schemeClr val="tx1"/>
                </a:solidFill>
                <a:latin typeface="Calibri" panose="020F0502020204030204"/>
                <a:cs typeface="Calibri"/>
              </a:rPr>
              <a:t>be put in place?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F5C31C-8EDA-47DE-922C-59C51F7BBACF}"/>
              </a:ext>
            </a:extLst>
          </p:cNvPr>
          <p:cNvSpPr/>
          <p:nvPr/>
        </p:nvSpPr>
        <p:spPr>
          <a:xfrm>
            <a:off x="5638799" y="5217658"/>
            <a:ext cx="4552190" cy="867650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r>
              <a:rPr lang="en-US" dirty="0">
                <a:solidFill>
                  <a:schemeClr val="tx1"/>
                </a:solidFill>
                <a:latin typeface="Calibri" panose="020F0502020204030204"/>
                <a:cs typeface="Calibri"/>
              </a:rPr>
              <a:t>How do we assure the EV batteries are </a:t>
            </a:r>
          </a:p>
          <a:p>
            <a:pPr algn="ctr" defTabSz="457200"/>
            <a:r>
              <a:rPr lang="en-US" dirty="0">
                <a:solidFill>
                  <a:schemeClr val="tx1"/>
                </a:solidFill>
                <a:latin typeface="Calibri" panose="020F0502020204030204"/>
                <a:cs typeface="Calibri"/>
              </a:rPr>
              <a:t>reused or recycled?</a:t>
            </a:r>
          </a:p>
        </p:txBody>
      </p:sp>
      <p:pic>
        <p:nvPicPr>
          <p:cNvPr id="2" name="Picture 16" descr="Logo, icon&#10;&#10;Description automatically generated">
            <a:extLst>
              <a:ext uri="{FF2B5EF4-FFF2-40B4-BE49-F238E27FC236}">
                <a16:creationId xmlns:a16="http://schemas.microsoft.com/office/drawing/2014/main" id="{A2186762-D076-4EED-B5B5-238CEEA9BD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1362" y="6249432"/>
            <a:ext cx="522931" cy="53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044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0C479D4-6BBD-4587-8344-A6248458FA44}"/>
              </a:ext>
            </a:extLst>
          </p:cNvPr>
          <p:cNvSpPr/>
          <p:nvPr/>
        </p:nvSpPr>
        <p:spPr>
          <a:xfrm>
            <a:off x="1522416" y="397"/>
            <a:ext cx="3819243" cy="6857999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2600" dirty="0">
                <a:solidFill>
                  <a:prstClr val="white"/>
                </a:solidFill>
                <a:latin typeface="Calibri" panose="020F0502020204030204"/>
                <a:cs typeface="Calibri"/>
              </a:rPr>
              <a:t>Ongoing</a:t>
            </a:r>
          </a:p>
          <a:p>
            <a:pPr algn="ctr" defTabSz="457200"/>
            <a:r>
              <a:rPr lang="en-US" sz="2600" dirty="0">
                <a:solidFill>
                  <a:prstClr val="white"/>
                </a:solidFill>
                <a:latin typeface="Calibri" panose="020F0502020204030204"/>
                <a:cs typeface="Calibri"/>
              </a:rPr>
              <a:t>Policy</a:t>
            </a:r>
          </a:p>
          <a:p>
            <a:pPr algn="ctr" defTabSz="457200"/>
            <a:r>
              <a:rPr lang="en-US" sz="2600" dirty="0">
                <a:solidFill>
                  <a:prstClr val="white"/>
                </a:solidFill>
                <a:latin typeface="Calibri" panose="020F0502020204030204"/>
                <a:cs typeface="Calibri"/>
              </a:rPr>
              <a:t>Discussions</a:t>
            </a:r>
          </a:p>
          <a:p>
            <a:pPr algn="ctr" defTabSz="457200"/>
            <a:r>
              <a:rPr lang="en-US" sz="2600" dirty="0">
                <a:solidFill>
                  <a:prstClr val="white"/>
                </a:solidFill>
                <a:latin typeface="Calibri" panose="020F0502020204030204"/>
                <a:cs typeface="Calibri"/>
              </a:rPr>
              <a:t>Required by SB 604 </a:t>
            </a:r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587C563-D9B1-4DDB-9608-9F173E7BAD7A}"/>
              </a:ext>
            </a:extLst>
          </p:cNvPr>
          <p:cNvSpPr/>
          <p:nvPr/>
        </p:nvSpPr>
        <p:spPr>
          <a:xfrm>
            <a:off x="5658609" y="1295400"/>
            <a:ext cx="4750283" cy="1645920"/>
          </a:xfrm>
          <a:prstGeom prst="rect">
            <a:avLst/>
          </a:prstGeom>
          <a:solidFill>
            <a:schemeClr val="accent2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r>
              <a:rPr lang="en-US" dirty="0">
                <a:solidFill>
                  <a:prstClr val="black"/>
                </a:solidFill>
                <a:latin typeface="Calibri" panose="020F0502020204030204"/>
                <a:ea typeface="+mn-lt"/>
                <a:cs typeface="Calibri" panose="020F0502020204030204"/>
              </a:rPr>
              <a:t>PUC study on EVs found that</a:t>
            </a:r>
            <a:endParaRPr lang="en-US" dirty="0">
              <a:solidFill>
                <a:prstClr val="black"/>
              </a:solidFill>
              <a:latin typeface="Calibri" panose="020F0502020204030204"/>
            </a:endParaRPr>
          </a:p>
          <a:p>
            <a:pPr algn="ctr" defTabSz="457200"/>
            <a:r>
              <a:rPr lang="en-US" dirty="0">
                <a:solidFill>
                  <a:prstClr val="black"/>
                </a:solidFill>
                <a:latin typeface="Calibri" panose="020F0502020204030204"/>
                <a:ea typeface="+mn-lt"/>
                <a:cs typeface="Calibri" panose="020F0502020204030204"/>
              </a:rPr>
              <a:t>EV charging demands can be handled, but the law needs to be clarified to ensure that </a:t>
            </a:r>
            <a:r>
              <a:rPr lang="en-US" dirty="0">
                <a:solidFill>
                  <a:prstClr val="black"/>
                </a:solidFill>
                <a:ea typeface="+mn-lt"/>
                <a:cs typeface="Calibri" panose="020F0502020204030204"/>
              </a:rPr>
              <a:t> charging companies aren’t required to register as  Retail Electric Utilities or Retail Electric Providers</a:t>
            </a:r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76D9634-61B3-4CA5-A0A6-88608AF8D0B4}"/>
              </a:ext>
            </a:extLst>
          </p:cNvPr>
          <p:cNvSpPr/>
          <p:nvPr/>
        </p:nvSpPr>
        <p:spPr>
          <a:xfrm>
            <a:off x="5658609" y="3141281"/>
            <a:ext cx="4750283" cy="1097280"/>
          </a:xfrm>
          <a:prstGeom prst="rect">
            <a:avLst/>
          </a:prstGeom>
          <a:solidFill>
            <a:schemeClr val="accent3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r>
              <a:rPr lang="en-US" dirty="0">
                <a:solidFill>
                  <a:prstClr val="black"/>
                </a:solidFill>
                <a:latin typeface="Calibri" panose="020F0502020204030204"/>
                <a:ea typeface="+mn-lt"/>
                <a:cs typeface="Calibri" panose="020F0502020204030204"/>
              </a:rPr>
              <a:t>TCEQ EV emissions impact study </a:t>
            </a:r>
          </a:p>
          <a:p>
            <a:pPr algn="ctr" defTabSz="457200"/>
            <a:r>
              <a:rPr lang="en-US" dirty="0">
                <a:solidFill>
                  <a:prstClr val="black"/>
                </a:solidFill>
                <a:latin typeface="Calibri" panose="020F0502020204030204"/>
                <a:ea typeface="+mn-lt"/>
                <a:cs typeface="Calibri" panose="020F0502020204030204"/>
              </a:rPr>
              <a:t>found that if 2.2% of light duty vehicles were electric, it would reduce emissions by .8 to 2.2%</a:t>
            </a:r>
            <a:endParaRPr lang="en-US" dirty="0">
              <a:solidFill>
                <a:prstClr val="black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9DFA3C-57C7-40AF-BFD9-3C468A2F93CE}"/>
              </a:ext>
            </a:extLst>
          </p:cNvPr>
          <p:cNvSpPr/>
          <p:nvPr/>
        </p:nvSpPr>
        <p:spPr>
          <a:xfrm>
            <a:off x="5658609" y="4438522"/>
            <a:ext cx="4750283" cy="813735"/>
          </a:xfrm>
          <a:prstGeom prst="rect">
            <a:avLst/>
          </a:prstGeom>
          <a:solidFill>
            <a:schemeClr val="accent4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r>
              <a:rPr lang="en-US" dirty="0">
                <a:solidFill>
                  <a:prstClr val="black"/>
                </a:solidFill>
                <a:latin typeface="Calibri" panose="020F0502020204030204"/>
                <a:ea typeface="+mn-lt"/>
                <a:cs typeface="Calibri" panose="020F0502020204030204"/>
              </a:rPr>
              <a:t>DMV study found that a $100 fee would be equivalent to the fees paid by gas cars</a:t>
            </a:r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8" name="Picture 16" descr="Logo, icon&#10;&#10;Description automatically generated">
            <a:extLst>
              <a:ext uri="{FF2B5EF4-FFF2-40B4-BE49-F238E27FC236}">
                <a16:creationId xmlns:a16="http://schemas.microsoft.com/office/drawing/2014/main" id="{D15B86A1-7F69-4D6B-9209-3324F4F6CF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1362" y="6249432"/>
            <a:ext cx="522931" cy="53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661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2928513-8C1D-BF44-8B73-8C724232DE22}"/>
              </a:ext>
            </a:extLst>
          </p:cNvPr>
          <p:cNvSpPr/>
          <p:nvPr/>
        </p:nvSpPr>
        <p:spPr>
          <a:xfrm>
            <a:off x="1522416" y="397"/>
            <a:ext cx="3819243" cy="6857999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342900">
              <a:defRPr/>
            </a:pPr>
            <a:r>
              <a:rPr lang="en-US" sz="2800" dirty="0">
                <a:solidFill>
                  <a:prstClr val="white"/>
                </a:solidFill>
                <a:latin typeface="Calibri" panose="020F0502020204030204"/>
                <a:cs typeface="Calibri"/>
              </a:rPr>
              <a:t>Proposed Omnibus Electric Transportation </a:t>
            </a:r>
            <a:r>
              <a:rPr lang="en-US" sz="2800">
                <a:solidFill>
                  <a:prstClr val="white"/>
                </a:solidFill>
                <a:latin typeface="Calibri" panose="020F0502020204030204"/>
                <a:cs typeface="Calibri"/>
              </a:rPr>
              <a:t>Act </a:t>
            </a:r>
            <a:endParaRPr lang="en-US" sz="2800" dirty="0">
              <a:solidFill>
                <a:prstClr val="white"/>
              </a:solidFill>
              <a:latin typeface="Calibri" panose="020F0502020204030204"/>
              <a:cs typeface="Calibri"/>
            </a:endParaRPr>
          </a:p>
          <a:p>
            <a:pPr algn="ctr" defTabSz="342900">
              <a:defRPr/>
            </a:pPr>
            <a:endParaRPr lang="en-US" sz="2800" dirty="0">
              <a:solidFill>
                <a:srgbClr val="FFFF00"/>
              </a:solidFill>
              <a:latin typeface="Calibri" panose="020F0502020204030204"/>
            </a:endParaRPr>
          </a:p>
        </p:txBody>
      </p:sp>
      <p:pic>
        <p:nvPicPr>
          <p:cNvPr id="13" name="Picture 16" descr="Logo, icon&#10;&#10;Description automatically generated">
            <a:extLst>
              <a:ext uri="{FF2B5EF4-FFF2-40B4-BE49-F238E27FC236}">
                <a16:creationId xmlns:a16="http://schemas.microsoft.com/office/drawing/2014/main" id="{A091C14F-8270-514A-B22E-3BF7A2CF53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1362" y="6249432"/>
            <a:ext cx="522931" cy="53425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CEE393A4-C759-B24D-904A-E58F4A2769F4}"/>
              </a:ext>
            </a:extLst>
          </p:cNvPr>
          <p:cNvSpPr/>
          <p:nvPr/>
        </p:nvSpPr>
        <p:spPr>
          <a:xfrm>
            <a:off x="6102742" y="4931335"/>
            <a:ext cx="4750283" cy="867650"/>
          </a:xfrm>
          <a:prstGeom prst="rect">
            <a:avLst/>
          </a:prstGeom>
          <a:solidFill>
            <a:schemeClr val="accent2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dirty="0">
                <a:solidFill>
                  <a:schemeClr val="tx1"/>
                </a:solidFill>
                <a:latin typeface="Calibri" panose="020F0502020204030204"/>
                <a:cs typeface="Calibri"/>
              </a:rPr>
              <a:t>Clarifies the definition of a retail sale of electricity to exclude electric vehicle charging</a:t>
            </a:r>
            <a:endParaRPr lang="en-US" dirty="0">
              <a:solidFill>
                <a:schemeClr val="tx1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C44EFBA-3DFB-1E4A-AAD9-F469D4B55663}"/>
              </a:ext>
            </a:extLst>
          </p:cNvPr>
          <p:cNvSpPr/>
          <p:nvPr/>
        </p:nvSpPr>
        <p:spPr>
          <a:xfrm>
            <a:off x="6102742" y="3047035"/>
            <a:ext cx="4750283" cy="867650"/>
          </a:xfrm>
          <a:prstGeom prst="rect">
            <a:avLst/>
          </a:prstGeom>
          <a:solidFill>
            <a:schemeClr val="accent3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r>
              <a:rPr lang="en-US" dirty="0">
                <a:solidFill>
                  <a:schemeClr val="tx1"/>
                </a:solidFill>
                <a:latin typeface="Calibri" panose="020F0502020204030204"/>
                <a:cs typeface="Calibri"/>
              </a:rPr>
              <a:t>TDLR would set standards and disclosures for electric vehicle charging </a:t>
            </a:r>
            <a:endParaRPr lang="en-US" dirty="0">
              <a:solidFill>
                <a:schemeClr val="tx1"/>
              </a:solidFill>
              <a:latin typeface="Calibri" panose="020F0502020204030204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D62BFE6-068C-BE47-87F6-96BE47330919}"/>
              </a:ext>
            </a:extLst>
          </p:cNvPr>
          <p:cNvSpPr/>
          <p:nvPr/>
        </p:nvSpPr>
        <p:spPr>
          <a:xfrm>
            <a:off x="6102742" y="3989185"/>
            <a:ext cx="4750283" cy="867650"/>
          </a:xfrm>
          <a:prstGeom prst="rect">
            <a:avLst/>
          </a:prstGeom>
          <a:solidFill>
            <a:schemeClr val="accent4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r>
              <a:rPr lang="en-US" dirty="0">
                <a:solidFill>
                  <a:schemeClr val="tx1"/>
                </a:solidFill>
                <a:latin typeface="Calibri" panose="020F0502020204030204"/>
                <a:cs typeface="Calibri"/>
              </a:rPr>
              <a:t>DMV would establish an annual road</a:t>
            </a:r>
          </a:p>
          <a:p>
            <a:pPr algn="ctr" defTabSz="457200"/>
            <a:r>
              <a:rPr lang="en-US" dirty="0">
                <a:solidFill>
                  <a:schemeClr val="tx1"/>
                </a:solidFill>
                <a:latin typeface="Calibri" panose="020F0502020204030204"/>
                <a:cs typeface="Calibri"/>
              </a:rPr>
              <a:t>use fee for EVs of $100</a:t>
            </a:r>
            <a:endParaRPr lang="en-US" dirty="0">
              <a:solidFill>
                <a:schemeClr val="tx1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DECA165-DD4C-6C42-909C-75802BE1F5C2}"/>
              </a:ext>
            </a:extLst>
          </p:cNvPr>
          <p:cNvSpPr/>
          <p:nvPr/>
        </p:nvSpPr>
        <p:spPr>
          <a:xfrm>
            <a:off x="6102742" y="1418055"/>
            <a:ext cx="4750284" cy="1554480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r>
              <a:rPr lang="en-US" dirty="0">
                <a:solidFill>
                  <a:schemeClr val="tx1"/>
                </a:solidFill>
                <a:latin typeface="Calibri" panose="020F0502020204030204"/>
                <a:cs typeface="Arial"/>
              </a:rPr>
              <a:t>TCEQ would expand its Light Duty Incentive</a:t>
            </a:r>
          </a:p>
          <a:p>
            <a:pPr algn="ctr" defTabSz="457200"/>
            <a:r>
              <a:rPr lang="en-US" dirty="0">
                <a:solidFill>
                  <a:schemeClr val="tx1"/>
                </a:solidFill>
                <a:latin typeface="Calibri" panose="020F0502020204030204"/>
                <a:cs typeface="Arial"/>
              </a:rPr>
              <a:t>to include pick-ups, require the dealer to</a:t>
            </a:r>
          </a:p>
          <a:p>
            <a:pPr algn="ctr" defTabSz="457200"/>
            <a:r>
              <a:rPr lang="en-US" dirty="0">
                <a:solidFill>
                  <a:schemeClr val="tx1"/>
                </a:solidFill>
                <a:latin typeface="Calibri" panose="020F0502020204030204"/>
                <a:cs typeface="Arial"/>
              </a:rPr>
              <a:t>credit incentive to buyer at time of sale and allow TCEQ to serve as a funnel for federal funds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DEC73C7-C1B3-4E47-B67F-024D685A5BFF}"/>
              </a:ext>
            </a:extLst>
          </p:cNvPr>
          <p:cNvSpPr/>
          <p:nvPr/>
        </p:nvSpPr>
        <p:spPr>
          <a:xfrm>
            <a:off x="6102742" y="193168"/>
            <a:ext cx="4750282" cy="1150387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685800">
              <a:defRPr/>
            </a:pPr>
            <a:r>
              <a:rPr lang="en-US" dirty="0">
                <a:solidFill>
                  <a:schemeClr val="tx1"/>
                </a:solidFill>
                <a:latin typeface="Calibri" panose="020F0502020204030204"/>
              </a:rPr>
              <a:t>TXDOT would create a multi-agency Texas Transportation Electrification Council to develop a comprehensive EV charging shovel-ready plan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EA0881-BFAF-4A29-944C-A2305F8023A4}"/>
              </a:ext>
            </a:extLst>
          </p:cNvPr>
          <p:cNvSpPr/>
          <p:nvPr/>
        </p:nvSpPr>
        <p:spPr>
          <a:xfrm>
            <a:off x="6102742" y="5873486"/>
            <a:ext cx="4750283" cy="867650"/>
          </a:xfrm>
          <a:prstGeom prst="rect">
            <a:avLst/>
          </a:prstGeom>
          <a:solidFill>
            <a:srgbClr val="FC6ADD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r>
              <a:rPr lang="en-US" dirty="0">
                <a:solidFill>
                  <a:schemeClr val="tx1"/>
                </a:solidFill>
                <a:latin typeface="Calibri" panose="020F0502020204030204"/>
                <a:cs typeface="Calibri"/>
              </a:rPr>
              <a:t>TCEQ would study and make recommendations on battery recycling</a:t>
            </a:r>
            <a:endParaRPr lang="en-US" dirty="0">
              <a:solidFill>
                <a:schemeClr val="tx1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47694879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259</Words>
  <Application>Microsoft Office PowerPoint</Application>
  <PresentationFormat>Widescreen</PresentationFormat>
  <Paragraphs>31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2_Office Theme</vt:lpstr>
      <vt:lpstr>3_Office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Smith</dc:creator>
  <cp:lastModifiedBy>Laura Morrison</cp:lastModifiedBy>
  <cp:revision>19</cp:revision>
  <dcterms:created xsi:type="dcterms:W3CDTF">2020-12-07T23:17:54Z</dcterms:created>
  <dcterms:modified xsi:type="dcterms:W3CDTF">2021-02-15T23:05:18Z</dcterms:modified>
</cp:coreProperties>
</file>