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4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3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1F4F9-34C8-9CBE-6180-CBED490CE2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0E8E7E-4C49-16CB-1840-D0A4F2E1AD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ABF2E2-8225-EA4E-7933-A0F61458E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D17816-DECD-2651-B83A-5EDBF4999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EFC53B-8737-0B60-0B1D-1AA24419C6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830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872F0C-A5B7-BD62-27F6-0C30A9438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B7F8F6-62B0-60CC-E94F-01842C2335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DF4666-D710-77F5-9938-8968922B1B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CB3EE-B2E9-330A-D9F5-4FE363CBD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4E6FA9-D4F3-2930-18F1-82CB5F7C9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367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1859FC1-8A73-E773-26D3-388AC79EE8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64F103-EF9A-0DB4-FBC5-636C3644C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93301A-08ED-43C8-DACE-447D0B670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F59ED8-6FB1-DA83-4EDE-B4F6840E2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DD473-F206-9F3F-5C11-738283E3E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050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A17CE-2225-BC87-8B2F-5CCF53D38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9A10FA-003F-042C-16A5-E619F68F26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4344BE-8B56-317E-2293-6482CBB87D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4AA3C-EA0B-2F3B-8710-439FAC9A9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3D9236-D4D4-8E82-53D5-48CFE290A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831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D3571-096C-93E4-FE63-5DD9C20FE1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5A86E9-DFBF-2E96-74E4-1DF5132132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B751F-C718-2AAF-463A-7DDB504CE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1CA732-067A-CC48-7893-7044342D6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CFB06A-D7A3-EAFB-74F9-FFFBAFFB0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92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817F8-620A-1F70-C4E5-CA5280A5C1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FD1AE8-7FB1-23EB-EBF8-43DC255D6D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8A1082-16A3-3BE6-693C-8FF8A8F211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746817-A449-2F6D-6B63-29C21F1AB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FAC262-ACFF-243D-9EA7-B5C6F98B2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B27D5C-151D-009E-1196-DC4C4E4DC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77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12597-50BB-C3E3-4D9D-17ECEF9013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4E06BD-C39D-6585-29BD-37202D48D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924BCB-4BBF-D4AC-C624-E74EC1ACDE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31F2C1-21C4-3E2F-CE59-3B4D91317B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2CEFF67-1F10-235D-95B0-E7BADDBD78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20D0AE5-31F0-4C58-67F3-4B358EF76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5DED2D-5FB2-CC23-B600-25821C814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E72868-58B5-192D-BCA5-13B51C01E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910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4A4FD9-F3ED-C0DC-E6DA-FF1E8FC94F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566351-2AC9-C8EA-7187-FAA6878C1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7CC9FB-05DF-E7F2-0BA1-E90D14387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6E1F11-7EA1-4A6D-3B7E-379E0E9366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923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1C4793-0DD1-3990-70C4-43451C158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4B3A85-BC52-6140-6E0D-61D9588D66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D6A749-2051-5B35-9BF4-D3EADEE92C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631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0FD43-0DE8-C7D9-6B62-DBDF2C78C0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CA7176-4676-49CE-2473-D3AF98826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5DF48A-A3B6-FBB7-38F9-F3D8838226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A66E64-A0E6-1524-9FDD-508770BF6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3F98C2-5D3E-CD13-CF4A-BEA19958B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A137EB-3ED9-E113-8F7E-089B329A40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452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9A1A5C-73D3-39D7-058F-A977CE42B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59B414-9C46-4654-1D69-F8E6C4E70D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B01CAF-B32D-E13E-ECED-38E05E59E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0D955-BE3E-1FB5-AFA5-A0BECA042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3D927-9FED-9F74-C640-D28AF1D2C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D18B39-732E-41C5-8B72-DED97BCBC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60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0BB56-460B-8662-03DD-3522893040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23CC8F-ACDA-57DE-76DF-3E87ED5E9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0496E2-85D5-9114-1888-5A1016D9A5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D23CF-61F1-4CA9-9E2A-6041CEB224E4}" type="datetimeFigureOut">
              <a:rPr lang="en-US" smtClean="0"/>
              <a:t>2/17/23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1E530-D647-B157-2A2D-4CF913EF56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76FB4C-11D8-1C10-0CC3-F2B3D55221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BF2F5B-BAEF-4FE4-B0EE-861DF2499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3162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Citizen.smitty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B91288-5688-F65C-FD65-45773D81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1885950"/>
            <a:ext cx="3201366" cy="3600450"/>
          </a:xfrm>
        </p:spPr>
        <p:txBody>
          <a:bodyPr anchor="b">
            <a:normAutofit fontScale="90000"/>
          </a:bodyPr>
          <a:lstStyle/>
          <a:p>
            <a:pPr algn="ctr"/>
            <a:r>
              <a:rPr lang="en-US" sz="4000" dirty="0" err="1">
                <a:solidFill>
                  <a:srgbClr val="FFFFFF"/>
                </a:solidFill>
              </a:rPr>
              <a:t>TxETRA’s</a:t>
            </a:r>
            <a:r>
              <a:rPr lang="en-US" sz="4000" dirty="0">
                <a:solidFill>
                  <a:srgbClr val="FFFFFF"/>
                </a:solidFill>
              </a:rPr>
              <a:t> Omnibus EV bill for 2023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Contact  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Tom ‘</a:t>
            </a:r>
            <a:r>
              <a:rPr lang="en-US" sz="2000" dirty="0" err="1">
                <a:solidFill>
                  <a:srgbClr val="FFFFFF"/>
                </a:solidFill>
              </a:rPr>
              <a:t>Smitty</a:t>
            </a:r>
            <a:r>
              <a:rPr lang="en-US" sz="2000" dirty="0">
                <a:solidFill>
                  <a:srgbClr val="FFFFFF"/>
                </a:solidFill>
              </a:rPr>
              <a:t>’ Smith Executive Director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</a:rPr>
              <a:t>512-797-6468</a:t>
            </a:r>
            <a:br>
              <a:rPr lang="en-US" sz="2000" dirty="0">
                <a:solidFill>
                  <a:srgbClr val="FFFFFF"/>
                </a:solidFill>
              </a:rPr>
            </a:br>
            <a:r>
              <a:rPr lang="en-US" sz="2000" dirty="0">
                <a:solidFill>
                  <a:srgbClr val="FFFFFF"/>
                </a:solidFill>
                <a:hlinkClick r:id="rId2"/>
              </a:rPr>
              <a:t>Citizen.smitty@gmail.com</a:t>
            </a:r>
            <a:r>
              <a:rPr lang="en-US" sz="2000" dirty="0">
                <a:solidFill>
                  <a:srgbClr val="FFFFFF"/>
                </a:solidFill>
              </a:rPr>
              <a:t> </a:t>
            </a:r>
            <a:r>
              <a:rPr lang="en-US" sz="4000" dirty="0">
                <a:solidFill>
                  <a:srgbClr val="FFFFFF"/>
                </a:solidFill>
              </a:rPr>
              <a:t> 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AF59A-7A02-49F4-7155-91123E1B6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123" y="531288"/>
            <a:ext cx="6568523" cy="5815699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400" b="1" i="0" dirty="0">
                <a:effectLst/>
              </a:rPr>
              <a:t>HB 2191 by </a:t>
            </a:r>
            <a:r>
              <a:rPr lang="en-US" sz="1400" b="1" dirty="0"/>
              <a:t>Rep Terry </a:t>
            </a:r>
            <a:r>
              <a:rPr lang="en-US" sz="1400" b="1" i="0" dirty="0">
                <a:effectLst/>
              </a:rPr>
              <a:t>Canales, chair of the House Transportation Committee </a:t>
            </a:r>
          </a:p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400" b="1" i="0" dirty="0">
                <a:effectLst/>
              </a:rPr>
              <a:t>Creates the Texas Transportation Electrification Council </a:t>
            </a:r>
            <a:endParaRPr lang="en-US" sz="1400" b="0" i="0" dirty="0">
              <a:effectLst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400" b="0" i="0" dirty="0">
                <a:effectLst/>
              </a:rPr>
              <a:t>The council would coordinate policies between state agencies, assess charging and infrastructure needs and report biannually. It would be hosted by TxDOT.</a:t>
            </a:r>
          </a:p>
          <a:p>
            <a:pPr marL="0" indent="0">
              <a:lnSpc>
                <a:spcPct val="120000"/>
              </a:lnSpc>
              <a:spcAft>
                <a:spcPts val="800"/>
              </a:spcAft>
              <a:buNone/>
            </a:pPr>
            <a:r>
              <a:rPr lang="en-US" sz="1400" b="1" i="0" dirty="0">
                <a:effectLst/>
              </a:rPr>
              <a:t>Updates TERP EV incentive program </a:t>
            </a:r>
          </a:p>
          <a:p>
            <a:pPr lvl="0">
              <a:lnSpc>
                <a:spcPct val="120000"/>
              </a:lnSpc>
            </a:pPr>
            <a:r>
              <a:rPr lang="en-US" sz="1400" dirty="0">
                <a:cs typeface="Arial" panose="020B0604020202020204" pitchFamily="34" charset="0"/>
              </a:rPr>
              <a:t>Allow grants for charging infrastructure for drayage and freight-hauling equipment</a:t>
            </a: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400" dirty="0"/>
              <a:t>Changes the existing $2,500 state rebate for an  EV s to an “incentive” so TERP funds can be used at time of purchase</a:t>
            </a:r>
            <a:endParaRPr lang="en-US" sz="1400" dirty="0"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Aft>
                <a:spcPts val="800"/>
              </a:spcAft>
            </a:pPr>
            <a:r>
              <a:rPr lang="en-US" sz="1400" dirty="0">
                <a:cs typeface="Arial" panose="020B0604020202020204" pitchFamily="34" charset="0"/>
              </a:rPr>
              <a:t>Increases the purchase rebate to $4,000 for vans and pick-ups because they are more  polluting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1400" b="1" i="0" dirty="0">
                <a:effectLst/>
              </a:rPr>
              <a:t> Requires c</a:t>
            </a:r>
            <a:r>
              <a:rPr lang="en-US" sz="1400" b="1" dirty="0"/>
              <a:t>hargers to be  inspected by TDLR and sets standards </a:t>
            </a:r>
          </a:p>
          <a:p>
            <a:pPr>
              <a:lnSpc>
                <a:spcPct val="120000"/>
              </a:lnSpc>
            </a:pPr>
            <a:r>
              <a:rPr lang="en-US" sz="1400" dirty="0"/>
              <a:t>Requires prices for charging and fees to be disclosed</a:t>
            </a:r>
          </a:p>
          <a:p>
            <a:pPr>
              <a:lnSpc>
                <a:spcPct val="120000"/>
              </a:lnSpc>
            </a:pPr>
            <a:r>
              <a:rPr lang="en-US" sz="1400" dirty="0"/>
              <a:t>Requires EV chargers that charge the public for use to be registered, inspected and maintained.</a:t>
            </a:r>
          </a:p>
          <a:p>
            <a:pPr>
              <a:lnSpc>
                <a:spcPct val="120000"/>
              </a:lnSpc>
            </a:pPr>
            <a:r>
              <a:rPr lang="en-US" sz="1400" dirty="0"/>
              <a:t>Similar to Senator </a:t>
            </a:r>
            <a:r>
              <a:rPr lang="en-US" sz="1400" dirty="0" err="1"/>
              <a:t>Schwertner’s</a:t>
            </a:r>
            <a:r>
              <a:rPr lang="en-US" sz="1400" dirty="0"/>
              <a:t> SB 839—87</a:t>
            </a:r>
            <a:r>
              <a:rPr lang="en-US" sz="1400" baseline="30000" dirty="0"/>
              <a:t>th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37031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B91288-5688-F65C-FD65-45773D81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825" y="633477"/>
            <a:ext cx="3201366" cy="3600450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Fee Bill and Other Bills we 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AF59A-7A02-49F4-7155-91123E1B6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123" y="531288"/>
            <a:ext cx="6568523" cy="5815699"/>
          </a:xfrm>
        </p:spPr>
        <p:txBody>
          <a:bodyPr anchor="ctr"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EV fees : 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We support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 fee based on vehicle miles traveled reported at the time of inspection. Thus, the more you drive- the more you pay- just like the tax on gasoline.</a:t>
            </a:r>
          </a:p>
          <a:p>
            <a:pPr>
              <a:lnSpc>
                <a:spcPct val="100000"/>
              </a:lnSpc>
            </a:pP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HB 820 King, Ken(R) Relating to imposing an additional fee $200 for the registration of electric and hybrid vehicles.</a:t>
            </a:r>
          </a:p>
          <a:p>
            <a:pPr>
              <a:lnSpc>
                <a:spcPct val="100000"/>
              </a:lnSpc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We oppose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bills calling for a $200 flat fee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800" b="1" dirty="0"/>
              <a:t>We support bills that would</a:t>
            </a:r>
            <a:r>
              <a:rPr lang="en-US" sz="2800" dirty="0"/>
              <a:t>: 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Allow the lease of state lands for chargers  (Rep Ken King’s HB 821)</a:t>
            </a:r>
          </a:p>
          <a:p>
            <a:pPr>
              <a:lnSpc>
                <a:spcPct val="100000"/>
              </a:lnSpc>
            </a:pPr>
            <a:r>
              <a:rPr lang="en-US" sz="2800" dirty="0"/>
              <a:t>Incentives for electrified school busses </a:t>
            </a:r>
          </a:p>
        </p:txBody>
      </p:sp>
    </p:spTree>
    <p:extLst>
      <p:ext uri="{BB962C8B-B14F-4D97-AF65-F5344CB8AC3E}">
        <p14:creationId xmlns:p14="http://schemas.microsoft.com/office/powerpoint/2010/main" val="2778115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B91288-5688-F65C-FD65-45773D81E1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1316" y="633477"/>
            <a:ext cx="3201366" cy="3600450"/>
          </a:xfrm>
        </p:spPr>
        <p:txBody>
          <a:bodyPr anchor="b">
            <a:normAutofit/>
          </a:bodyPr>
          <a:lstStyle/>
          <a:p>
            <a:pPr algn="ctr"/>
            <a:r>
              <a:rPr lang="en-US" sz="4000" dirty="0">
                <a:solidFill>
                  <a:srgbClr val="FFFFFF"/>
                </a:solidFill>
              </a:rPr>
              <a:t>Bills we might support with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BAF59A-7A02-49F4-7155-91123E1B64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9123" y="531288"/>
            <a:ext cx="6568523" cy="5815699"/>
          </a:xfrm>
        </p:spPr>
        <p:txBody>
          <a:bodyPr anchor="ctr">
            <a:normAutofit fontScale="85000" lnSpcReduction="10000"/>
          </a:bodyPr>
          <a:lstStyle/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HB 821 King, Ken(R) Relating to the placement of electric vehicle charging equipment on state property.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HB 960 Jetton, Jacey(R) Relating to imposing of a $100  road maintenance fee for the registration of an electric vehicle.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HB 1420 </a:t>
            </a:r>
            <a:r>
              <a:rPr lang="en-US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Shaheen</a:t>
            </a: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Matt(R) Relating to the installation and operation of electric vehicle charging stations installed or funded by the Texas Department of Transportation.</a:t>
            </a:r>
          </a:p>
          <a:p>
            <a:pPr marL="285750" marR="0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HB 1755 Button, Angie Chen(R) and SB 592 Alvarado, Carol(D) Relating to the creation of the Lone Star Workforce of the Future Fund.</a:t>
            </a:r>
          </a:p>
        </p:txBody>
      </p:sp>
    </p:spTree>
    <p:extLst>
      <p:ext uri="{BB962C8B-B14F-4D97-AF65-F5344CB8AC3E}">
        <p14:creationId xmlns:p14="http://schemas.microsoft.com/office/powerpoint/2010/main" val="2498326047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391</Words>
  <Application>Microsoft Macintosh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1_Office Theme</vt:lpstr>
      <vt:lpstr>TxETRA’s Omnibus EV bill for 2023 Contact   Tom ‘Smitty’ Smith Executive Director 512-797-6468 Citizen.smitty@gmail.com   </vt:lpstr>
      <vt:lpstr>Fee Bill and Other Bills we Support</vt:lpstr>
      <vt:lpstr>Bills we might support with Amendments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TxETRA’s Omnibus EV bill for 2023 Contact   Tom ‘Smitty’ Smith Executive Director 512-797-6468 Citizen.smitty@gmail.com   </dc:title>
  <dc:creator>Thomas Smith</dc:creator>
  <cp:lastModifiedBy>earthfamily alpha</cp:lastModifiedBy>
  <cp:revision>4</cp:revision>
  <dcterms:created xsi:type="dcterms:W3CDTF">2023-01-26T13:40:12Z</dcterms:created>
  <dcterms:modified xsi:type="dcterms:W3CDTF">2023-02-17T12:04:18Z</dcterms:modified>
</cp:coreProperties>
</file>