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7" r:id="rId1"/>
  </p:sldMasterIdLst>
  <p:sldIdLst>
    <p:sldId id="256" r:id="rId2"/>
    <p:sldId id="272" r:id="rId3"/>
    <p:sldId id="263" r:id="rId4"/>
    <p:sldId id="264" r:id="rId5"/>
    <p:sldId id="265" r:id="rId6"/>
    <p:sldId id="266" r:id="rId7"/>
    <p:sldId id="267" r:id="rId8"/>
    <p:sldId id="268" r:id="rId9"/>
    <p:sldId id="269" r:id="rId10"/>
    <p:sldId id="270" r:id="rId11"/>
    <p:sldId id="271"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6362AB-FFE3-A143-B502-ABED85BCD813}" v="1" dt="2023-10-08T05:21:21.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6"/>
    <p:restoredTop sz="96197"/>
  </p:normalViewPr>
  <p:slideViewPr>
    <p:cSldViewPr snapToGrid="0">
      <p:cViewPr varScale="1">
        <p:scale>
          <a:sx n="115" d="100"/>
          <a:sy n="115" d="100"/>
        </p:scale>
        <p:origin x="232"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F1167-0486-412C-9F7F-5353AC5A4A9A}"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FD6ECACE-1A9E-45CA-87E1-636DFBCFC364}">
      <dgm:prSet/>
      <dgm:spPr/>
      <dgm:t>
        <a:bodyPr/>
        <a:lstStyle/>
        <a:p>
          <a:r>
            <a:rPr lang="en-GB" dirty="0"/>
            <a:t>Irregular work hours can lead to circadian rhythm disturbances and sleep problems.</a:t>
          </a:r>
          <a:endParaRPr lang="en-US" dirty="0"/>
        </a:p>
      </dgm:t>
    </dgm:pt>
    <dgm:pt modelId="{30CEFD64-2FD8-443F-932B-4FAF8D1E443C}" type="parTrans" cxnId="{347940E2-8B89-49C3-8516-3B3B75602DA7}">
      <dgm:prSet/>
      <dgm:spPr/>
      <dgm:t>
        <a:bodyPr/>
        <a:lstStyle/>
        <a:p>
          <a:endParaRPr lang="en-US"/>
        </a:p>
      </dgm:t>
    </dgm:pt>
    <dgm:pt modelId="{784DECFF-08D2-4E0C-A11D-446550F66B17}" type="sibTrans" cxnId="{347940E2-8B89-49C3-8516-3B3B75602DA7}">
      <dgm:prSet/>
      <dgm:spPr/>
      <dgm:t>
        <a:bodyPr/>
        <a:lstStyle/>
        <a:p>
          <a:endParaRPr lang="en-US"/>
        </a:p>
      </dgm:t>
    </dgm:pt>
    <dgm:pt modelId="{63F8BB0D-DE48-49E9-800C-83A900E79EB7}">
      <dgm:prSet/>
      <dgm:spPr/>
      <dgm:t>
        <a:bodyPr/>
        <a:lstStyle/>
        <a:p>
          <a:r>
            <a:rPr lang="en-GB" dirty="0"/>
            <a:t>Mothers are like shift workers in that their work is day and night. They may find themselves having difficulty sleeping</a:t>
          </a:r>
          <a:endParaRPr lang="en-US" dirty="0"/>
        </a:p>
      </dgm:t>
    </dgm:pt>
    <dgm:pt modelId="{31D29AC4-DF9E-4275-86A2-827265B99F28}" type="parTrans" cxnId="{517A9C5B-E4AB-48A8-B04C-8803856A9E8B}">
      <dgm:prSet/>
      <dgm:spPr/>
      <dgm:t>
        <a:bodyPr/>
        <a:lstStyle/>
        <a:p>
          <a:endParaRPr lang="en-US"/>
        </a:p>
      </dgm:t>
    </dgm:pt>
    <dgm:pt modelId="{B6769E09-A37C-4AA7-A45D-6AEA8C5CB077}" type="sibTrans" cxnId="{517A9C5B-E4AB-48A8-B04C-8803856A9E8B}">
      <dgm:prSet/>
      <dgm:spPr/>
      <dgm:t>
        <a:bodyPr/>
        <a:lstStyle/>
        <a:p>
          <a:endParaRPr lang="en-US"/>
        </a:p>
      </dgm:t>
    </dgm:pt>
    <dgm:pt modelId="{7471AF7B-2BC7-48A8-BAA2-F812CF1ED456}">
      <dgm:prSet/>
      <dgm:spPr/>
      <dgm:t>
        <a:bodyPr/>
        <a:lstStyle/>
        <a:p>
          <a:r>
            <a:rPr lang="en-GB"/>
            <a:t>Breastfeeding mums have oxytocin released when breastfeeding so can help them go back to sleep quickly.</a:t>
          </a:r>
          <a:endParaRPr lang="en-US"/>
        </a:p>
      </dgm:t>
    </dgm:pt>
    <dgm:pt modelId="{206D40ED-22E3-4DBA-8FA5-70DE8FE9B94C}" type="parTrans" cxnId="{9AA0C030-0FF9-4498-991A-702CF7778B8F}">
      <dgm:prSet/>
      <dgm:spPr/>
      <dgm:t>
        <a:bodyPr/>
        <a:lstStyle/>
        <a:p>
          <a:endParaRPr lang="en-US"/>
        </a:p>
      </dgm:t>
    </dgm:pt>
    <dgm:pt modelId="{12EEF2F7-E5F5-4E8C-A636-FA2F452E865C}" type="sibTrans" cxnId="{9AA0C030-0FF9-4498-991A-702CF7778B8F}">
      <dgm:prSet/>
      <dgm:spPr/>
      <dgm:t>
        <a:bodyPr/>
        <a:lstStyle/>
        <a:p>
          <a:endParaRPr lang="en-US"/>
        </a:p>
      </dgm:t>
    </dgm:pt>
    <dgm:pt modelId="{A56DA839-B189-9D4B-9598-5BD67CF0B91B}" type="pres">
      <dgm:prSet presAssocID="{149F1167-0486-412C-9F7F-5353AC5A4A9A}" presName="linear" presStyleCnt="0">
        <dgm:presLayoutVars>
          <dgm:animLvl val="lvl"/>
          <dgm:resizeHandles val="exact"/>
        </dgm:presLayoutVars>
      </dgm:prSet>
      <dgm:spPr/>
    </dgm:pt>
    <dgm:pt modelId="{E648722C-51E2-8D42-B545-C62E296E9EA8}" type="pres">
      <dgm:prSet presAssocID="{FD6ECACE-1A9E-45CA-87E1-636DFBCFC364}" presName="parentText" presStyleLbl="node1" presStyleIdx="0" presStyleCnt="3">
        <dgm:presLayoutVars>
          <dgm:chMax val="0"/>
          <dgm:bulletEnabled val="1"/>
        </dgm:presLayoutVars>
      </dgm:prSet>
      <dgm:spPr/>
    </dgm:pt>
    <dgm:pt modelId="{8980FFD3-2BEF-AA4B-9998-96816BB6E6A0}" type="pres">
      <dgm:prSet presAssocID="{784DECFF-08D2-4E0C-A11D-446550F66B17}" presName="spacer" presStyleCnt="0"/>
      <dgm:spPr/>
    </dgm:pt>
    <dgm:pt modelId="{0EF5A636-3D0E-7048-9327-EA2A45DC9D49}" type="pres">
      <dgm:prSet presAssocID="{63F8BB0D-DE48-49E9-800C-83A900E79EB7}" presName="parentText" presStyleLbl="node1" presStyleIdx="1" presStyleCnt="3">
        <dgm:presLayoutVars>
          <dgm:chMax val="0"/>
          <dgm:bulletEnabled val="1"/>
        </dgm:presLayoutVars>
      </dgm:prSet>
      <dgm:spPr/>
    </dgm:pt>
    <dgm:pt modelId="{FF1B6A09-4FA5-2D46-8C42-07F161B5CF1E}" type="pres">
      <dgm:prSet presAssocID="{B6769E09-A37C-4AA7-A45D-6AEA8C5CB077}" presName="spacer" presStyleCnt="0"/>
      <dgm:spPr/>
    </dgm:pt>
    <dgm:pt modelId="{EF7693EE-5E99-5542-93F5-0770A11222F6}" type="pres">
      <dgm:prSet presAssocID="{7471AF7B-2BC7-48A8-BAA2-F812CF1ED456}" presName="parentText" presStyleLbl="node1" presStyleIdx="2" presStyleCnt="3">
        <dgm:presLayoutVars>
          <dgm:chMax val="0"/>
          <dgm:bulletEnabled val="1"/>
        </dgm:presLayoutVars>
      </dgm:prSet>
      <dgm:spPr/>
    </dgm:pt>
  </dgm:ptLst>
  <dgm:cxnLst>
    <dgm:cxn modelId="{9AA0C030-0FF9-4498-991A-702CF7778B8F}" srcId="{149F1167-0486-412C-9F7F-5353AC5A4A9A}" destId="{7471AF7B-2BC7-48A8-BAA2-F812CF1ED456}" srcOrd="2" destOrd="0" parTransId="{206D40ED-22E3-4DBA-8FA5-70DE8FE9B94C}" sibTransId="{12EEF2F7-E5F5-4E8C-A636-FA2F452E865C}"/>
    <dgm:cxn modelId="{02FC695A-BE6D-2E41-B006-75C931CBB889}" type="presOf" srcId="{7471AF7B-2BC7-48A8-BAA2-F812CF1ED456}" destId="{EF7693EE-5E99-5542-93F5-0770A11222F6}" srcOrd="0" destOrd="0" presId="urn:microsoft.com/office/officeart/2005/8/layout/vList2"/>
    <dgm:cxn modelId="{517A9C5B-E4AB-48A8-B04C-8803856A9E8B}" srcId="{149F1167-0486-412C-9F7F-5353AC5A4A9A}" destId="{63F8BB0D-DE48-49E9-800C-83A900E79EB7}" srcOrd="1" destOrd="0" parTransId="{31D29AC4-DF9E-4275-86A2-827265B99F28}" sibTransId="{B6769E09-A37C-4AA7-A45D-6AEA8C5CB077}"/>
    <dgm:cxn modelId="{F83BDFA6-9F46-7445-8C23-A5F38BADB4F6}" type="presOf" srcId="{149F1167-0486-412C-9F7F-5353AC5A4A9A}" destId="{A56DA839-B189-9D4B-9598-5BD67CF0B91B}" srcOrd="0" destOrd="0" presId="urn:microsoft.com/office/officeart/2005/8/layout/vList2"/>
    <dgm:cxn modelId="{347940E2-8B89-49C3-8516-3B3B75602DA7}" srcId="{149F1167-0486-412C-9F7F-5353AC5A4A9A}" destId="{FD6ECACE-1A9E-45CA-87E1-636DFBCFC364}" srcOrd="0" destOrd="0" parTransId="{30CEFD64-2FD8-443F-932B-4FAF8D1E443C}" sibTransId="{784DECFF-08D2-4E0C-A11D-446550F66B17}"/>
    <dgm:cxn modelId="{4FC7BEE3-E3BC-B748-93B9-2CE1C9E641F6}" type="presOf" srcId="{FD6ECACE-1A9E-45CA-87E1-636DFBCFC364}" destId="{E648722C-51E2-8D42-B545-C62E296E9EA8}" srcOrd="0" destOrd="0" presId="urn:microsoft.com/office/officeart/2005/8/layout/vList2"/>
    <dgm:cxn modelId="{3D5113EB-1514-444E-93AC-51013A1DAD19}" type="presOf" srcId="{63F8BB0D-DE48-49E9-800C-83A900E79EB7}" destId="{0EF5A636-3D0E-7048-9327-EA2A45DC9D49}" srcOrd="0" destOrd="0" presId="urn:microsoft.com/office/officeart/2005/8/layout/vList2"/>
    <dgm:cxn modelId="{61AA4623-68C5-484E-B501-ADCD43A673BE}" type="presParOf" srcId="{A56DA839-B189-9D4B-9598-5BD67CF0B91B}" destId="{E648722C-51E2-8D42-B545-C62E296E9EA8}" srcOrd="0" destOrd="0" presId="urn:microsoft.com/office/officeart/2005/8/layout/vList2"/>
    <dgm:cxn modelId="{D73A938C-40EC-E340-982E-89CF48150695}" type="presParOf" srcId="{A56DA839-B189-9D4B-9598-5BD67CF0B91B}" destId="{8980FFD3-2BEF-AA4B-9998-96816BB6E6A0}" srcOrd="1" destOrd="0" presId="urn:microsoft.com/office/officeart/2005/8/layout/vList2"/>
    <dgm:cxn modelId="{C4B98226-3D98-4F4A-8A84-E543EBBBC276}" type="presParOf" srcId="{A56DA839-B189-9D4B-9598-5BD67CF0B91B}" destId="{0EF5A636-3D0E-7048-9327-EA2A45DC9D49}" srcOrd="2" destOrd="0" presId="urn:microsoft.com/office/officeart/2005/8/layout/vList2"/>
    <dgm:cxn modelId="{B6F75955-81E3-6B45-A35F-834B6EEC9155}" type="presParOf" srcId="{A56DA839-B189-9D4B-9598-5BD67CF0B91B}" destId="{FF1B6A09-4FA5-2D46-8C42-07F161B5CF1E}" srcOrd="3" destOrd="0" presId="urn:microsoft.com/office/officeart/2005/8/layout/vList2"/>
    <dgm:cxn modelId="{5EFBB76B-8241-DD4F-8F55-D10A83363D9A}" type="presParOf" srcId="{A56DA839-B189-9D4B-9598-5BD67CF0B91B}" destId="{EF7693EE-5E99-5542-93F5-0770A11222F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8722C-51E2-8D42-B545-C62E296E9EA8}">
      <dsp:nvSpPr>
        <dsp:cNvPr id="0" name=""/>
        <dsp:cNvSpPr/>
      </dsp:nvSpPr>
      <dsp:spPr>
        <a:xfrm>
          <a:off x="0" y="2942"/>
          <a:ext cx="6672887" cy="1097167"/>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Irregular work hours can lead to circadian rhythm disturbances and sleep problems.</a:t>
          </a:r>
          <a:endParaRPr lang="en-US" sz="2200" kern="1200" dirty="0"/>
        </a:p>
      </dsp:txBody>
      <dsp:txXfrm>
        <a:off x="53559" y="56501"/>
        <a:ext cx="6565769" cy="990049"/>
      </dsp:txXfrm>
    </dsp:sp>
    <dsp:sp modelId="{0EF5A636-3D0E-7048-9327-EA2A45DC9D49}">
      <dsp:nvSpPr>
        <dsp:cNvPr id="0" name=""/>
        <dsp:cNvSpPr/>
      </dsp:nvSpPr>
      <dsp:spPr>
        <a:xfrm>
          <a:off x="0" y="1163469"/>
          <a:ext cx="6672887" cy="1097167"/>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Mothers are like shift workers in that their work is day and night. They may find themselves having difficulty sleeping</a:t>
          </a:r>
          <a:endParaRPr lang="en-US" sz="2200" kern="1200" dirty="0"/>
        </a:p>
      </dsp:txBody>
      <dsp:txXfrm>
        <a:off x="53559" y="1217028"/>
        <a:ext cx="6565769" cy="990049"/>
      </dsp:txXfrm>
    </dsp:sp>
    <dsp:sp modelId="{EF7693EE-5E99-5542-93F5-0770A11222F6}">
      <dsp:nvSpPr>
        <dsp:cNvPr id="0" name=""/>
        <dsp:cNvSpPr/>
      </dsp:nvSpPr>
      <dsp:spPr>
        <a:xfrm>
          <a:off x="0" y="2323997"/>
          <a:ext cx="6672887" cy="1097167"/>
        </a:xfrm>
        <a:prstGeom prst="roundRect">
          <a:avLst/>
        </a:prstGeom>
        <a:solidFill>
          <a:schemeClr val="accent2">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Breastfeeding mums have oxytocin released when breastfeeding so can help them go back to sleep quickly.</a:t>
          </a:r>
          <a:endParaRPr lang="en-US" sz="2200" kern="1200"/>
        </a:p>
      </dsp:txBody>
      <dsp:txXfrm>
        <a:off x="53559" y="2377556"/>
        <a:ext cx="6565769" cy="9900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0647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237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77576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74035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8997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1733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9421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8616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3602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7689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4309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5588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96080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4902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928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10/8/23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7515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1681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7468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10/8/23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59045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www.learningthebabydance.com.au/" TargetMode="External"/><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D1018B-412F-4D92-8F80-6D1E41C8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id="{B59371E8-E3A5-457E-A234-8A4F8B8256C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for a baby dance company&#10;&#10;Description automatically generated">
            <a:extLst>
              <a:ext uri="{FF2B5EF4-FFF2-40B4-BE49-F238E27FC236}">
                <a16:creationId xmlns:a16="http://schemas.microsoft.com/office/drawing/2014/main" id="{C0079CAC-D847-8A64-5CD8-7FED51223EB4}"/>
              </a:ext>
            </a:extLst>
          </p:cNvPr>
          <p:cNvPicPr>
            <a:picLocks noChangeAspect="1"/>
          </p:cNvPicPr>
          <p:nvPr/>
        </p:nvPicPr>
        <p:blipFill>
          <a:blip r:embed="rId3"/>
          <a:stretch>
            <a:fillRect/>
          </a:stretch>
        </p:blipFill>
        <p:spPr>
          <a:xfrm>
            <a:off x="6196230" y="957486"/>
            <a:ext cx="4935130" cy="4935130"/>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2" name="Picture 31">
            <a:extLst>
              <a:ext uri="{FF2B5EF4-FFF2-40B4-BE49-F238E27FC236}">
                <a16:creationId xmlns:a16="http://schemas.microsoft.com/office/drawing/2014/main" id="{4108FAA8-9416-4584-94E0-E60C0EF6F2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BD8408C9-BCD5-A8E3-9F8A-545666A53EC6}"/>
              </a:ext>
            </a:extLst>
          </p:cNvPr>
          <p:cNvSpPr>
            <a:spLocks noGrp="1"/>
          </p:cNvSpPr>
          <p:nvPr>
            <p:ph type="subTitle" idx="1"/>
          </p:nvPr>
        </p:nvSpPr>
        <p:spPr>
          <a:xfrm>
            <a:off x="960120" y="4165600"/>
            <a:ext cx="4192557" cy="1727016"/>
          </a:xfrm>
        </p:spPr>
        <p:txBody>
          <a:bodyPr>
            <a:normAutofit/>
          </a:bodyPr>
          <a:lstStyle/>
          <a:p>
            <a:pPr>
              <a:lnSpc>
                <a:spcPct val="110000"/>
              </a:lnSpc>
            </a:pPr>
            <a:r>
              <a:rPr lang="en-AU" sz="1700">
                <a:effectLst/>
                <a:latin typeface="Century Gothic" panose="020B0502020202020204" pitchFamily="34" charset="0"/>
                <a:ea typeface="Calibri" panose="020F0502020204030204" pitchFamily="34" charset="0"/>
                <a:cs typeface="Times New Roman" panose="02020603050405020304" pitchFamily="18" charset="0"/>
              </a:rPr>
              <a:t>What things directly affect your sleep?</a:t>
            </a:r>
          </a:p>
          <a:p>
            <a:pPr>
              <a:lnSpc>
                <a:spcPct val="110000"/>
              </a:lnSpc>
            </a:pPr>
            <a:r>
              <a:rPr lang="en-AU" sz="1700">
                <a:latin typeface="Century Gothic" panose="020B0502020202020204" pitchFamily="34" charset="0"/>
                <a:cs typeface="Times New Roman" panose="02020603050405020304" pitchFamily="18" charset="0"/>
              </a:rPr>
              <a:t>Jenni Helm Rn, CM, MA CFHN, IBCLC.</a:t>
            </a:r>
          </a:p>
          <a:p>
            <a:pPr>
              <a:lnSpc>
                <a:spcPct val="110000"/>
              </a:lnSpc>
            </a:pPr>
            <a:r>
              <a:rPr lang="en-AU" sz="1700">
                <a:latin typeface="Century Gothic" panose="020B0502020202020204" pitchFamily="34" charset="0"/>
                <a:cs typeface="Times New Roman" panose="02020603050405020304" pitchFamily="18" charset="0"/>
              </a:rPr>
              <a:t>Parent coach</a:t>
            </a:r>
            <a:endParaRPr lang="en-US" sz="1700"/>
          </a:p>
        </p:txBody>
      </p:sp>
      <p:sp>
        <p:nvSpPr>
          <p:cNvPr id="2" name="Title 1">
            <a:extLst>
              <a:ext uri="{FF2B5EF4-FFF2-40B4-BE49-F238E27FC236}">
                <a16:creationId xmlns:a16="http://schemas.microsoft.com/office/drawing/2014/main" id="{7475B0AA-6B7C-B588-F67C-AC94F276B465}"/>
              </a:ext>
            </a:extLst>
          </p:cNvPr>
          <p:cNvSpPr>
            <a:spLocks noGrp="1"/>
          </p:cNvSpPr>
          <p:nvPr>
            <p:ph type="ctrTitle"/>
          </p:nvPr>
        </p:nvSpPr>
        <p:spPr>
          <a:xfrm>
            <a:off x="960120" y="957486"/>
            <a:ext cx="4175471" cy="3131913"/>
          </a:xfrm>
        </p:spPr>
        <p:txBody>
          <a:bodyPr>
            <a:normAutofit/>
          </a:bodyPr>
          <a:lstStyle/>
          <a:p>
            <a:r>
              <a:rPr lang="en-AU" sz="3400">
                <a:effectLst/>
                <a:latin typeface="Century Gothic" panose="020B0502020202020204" pitchFamily="34" charset="0"/>
                <a:ea typeface="Calibri" panose="020F0502020204030204" pitchFamily="34" charset="0"/>
                <a:cs typeface="Times New Roman" panose="02020603050405020304" pitchFamily="18" charset="0"/>
              </a:rPr>
              <a:t>That elusive sleep- Every Mumma’s dream</a:t>
            </a:r>
            <a:br>
              <a:rPr lang="en-AU" sz="3400">
                <a:effectLst/>
                <a:latin typeface="Calibri" panose="020F0502020204030204" pitchFamily="34" charset="0"/>
                <a:ea typeface="Calibri" panose="020F0502020204030204" pitchFamily="34" charset="0"/>
                <a:cs typeface="Times New Roman" panose="02020603050405020304" pitchFamily="18" charset="0"/>
              </a:rPr>
            </a:br>
            <a:br>
              <a:rPr lang="en-AU" sz="3400">
                <a:effectLst/>
                <a:latin typeface="Calibri" panose="020F0502020204030204" pitchFamily="34" charset="0"/>
                <a:ea typeface="Calibri" panose="020F0502020204030204" pitchFamily="34" charset="0"/>
                <a:cs typeface="Times New Roman" panose="02020603050405020304" pitchFamily="18" charset="0"/>
              </a:rPr>
            </a:br>
            <a:endParaRPr lang="en-US" sz="3400"/>
          </a:p>
        </p:txBody>
      </p:sp>
    </p:spTree>
    <p:extLst>
      <p:ext uri="{BB962C8B-B14F-4D97-AF65-F5344CB8AC3E}">
        <p14:creationId xmlns:p14="http://schemas.microsoft.com/office/powerpoint/2010/main" val="3085729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eeping baby">
            <a:extLst>
              <a:ext uri="{FF2B5EF4-FFF2-40B4-BE49-F238E27FC236}">
                <a16:creationId xmlns:a16="http://schemas.microsoft.com/office/drawing/2014/main" id="{F8000F8C-298E-A577-74CC-036255D0FDFC}"/>
              </a:ext>
            </a:extLst>
          </p:cNvPr>
          <p:cNvPicPr>
            <a:picLocks noChangeAspect="1"/>
          </p:cNvPicPr>
          <p:nvPr/>
        </p:nvPicPr>
        <p:blipFill rotWithShape="1">
          <a:blip r:embed="rId2"/>
          <a:srcRect l="57648" r="2732" b="-1"/>
          <a:stretch/>
        </p:blipFill>
        <p:spPr>
          <a:xfrm>
            <a:off x="20" y="10"/>
            <a:ext cx="4070535" cy="6857990"/>
          </a:xfrm>
          <a:prstGeom prst="rect">
            <a:avLst/>
          </a:prstGeom>
        </p:spPr>
      </p:pic>
      <p:sp>
        <p:nvSpPr>
          <p:cNvPr id="2" name="Title 1">
            <a:extLst>
              <a:ext uri="{FF2B5EF4-FFF2-40B4-BE49-F238E27FC236}">
                <a16:creationId xmlns:a16="http://schemas.microsoft.com/office/drawing/2014/main" id="{6B2174D9-4CFA-C766-731E-3432EB3551D7}"/>
              </a:ext>
            </a:extLst>
          </p:cNvPr>
          <p:cNvSpPr>
            <a:spLocks noGrp="1"/>
          </p:cNvSpPr>
          <p:nvPr>
            <p:ph type="title"/>
          </p:nvPr>
        </p:nvSpPr>
        <p:spPr>
          <a:xfrm>
            <a:off x="4465050" y="618517"/>
            <a:ext cx="6672886" cy="1596177"/>
          </a:xfrm>
        </p:spPr>
        <p:txBody>
          <a:bodyPr>
            <a:normAutofit/>
          </a:bodyPr>
          <a:lstStyle/>
          <a:p>
            <a:r>
              <a:rPr lang="en-US"/>
              <a:t>Get help if you are concerned</a:t>
            </a:r>
            <a:endParaRPr lang="en-US" dirty="0"/>
          </a:p>
        </p:txBody>
      </p:sp>
      <p:sp>
        <p:nvSpPr>
          <p:cNvPr id="3" name="Content Placeholder 2">
            <a:extLst>
              <a:ext uri="{FF2B5EF4-FFF2-40B4-BE49-F238E27FC236}">
                <a16:creationId xmlns:a16="http://schemas.microsoft.com/office/drawing/2014/main" id="{BA5C5AD3-51F8-384B-F301-EF3C09244138}"/>
              </a:ext>
            </a:extLst>
          </p:cNvPr>
          <p:cNvSpPr>
            <a:spLocks noGrp="1"/>
          </p:cNvSpPr>
          <p:nvPr>
            <p:ph idx="1"/>
          </p:nvPr>
        </p:nvSpPr>
        <p:spPr>
          <a:xfrm>
            <a:off x="4465048" y="2367092"/>
            <a:ext cx="6672887" cy="3424107"/>
          </a:xfrm>
        </p:spPr>
        <p:txBody>
          <a:bodyPr>
            <a:normAutofit/>
          </a:bodyPr>
          <a:lstStyle/>
          <a:p>
            <a:pPr>
              <a:lnSpc>
                <a:spcPct val="110000"/>
              </a:lnSpc>
            </a:pPr>
            <a:r>
              <a:rPr lang="en-GB" sz="1700" dirty="0">
                <a:effectLst/>
                <a:latin typeface="Century Gothic" panose="020B0502020202020204" pitchFamily="34" charset="0"/>
                <a:ea typeface="Calibri" panose="020F0502020204030204" pitchFamily="34" charset="0"/>
                <a:cs typeface="AppleSystemUIFont"/>
              </a:rPr>
              <a:t>It's important to identify and address any factors that may be negatively affecting your sleep to promote better sleep quality and overall well-being. </a:t>
            </a:r>
          </a:p>
          <a:p>
            <a:pPr>
              <a:lnSpc>
                <a:spcPct val="110000"/>
              </a:lnSpc>
            </a:pPr>
            <a:r>
              <a:rPr lang="en-GB" sz="1700" dirty="0">
                <a:effectLst/>
                <a:latin typeface="Century Gothic" panose="020B0502020202020204" pitchFamily="34" charset="0"/>
                <a:ea typeface="Calibri" panose="020F0502020204030204" pitchFamily="34" charset="0"/>
                <a:cs typeface="AppleSystemUIFont"/>
              </a:rPr>
              <a:t>If sleep problems persist, consider consulting a healthcare professional or sleep specialist for guidance.</a:t>
            </a:r>
            <a:endParaRPr lang="en-AU"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GB" sz="1700" dirty="0">
                <a:effectLst/>
                <a:latin typeface="Century Gothic" panose="020B0502020202020204" pitchFamily="34" charset="0"/>
                <a:ea typeface="Calibri" panose="020F0502020204030204" pitchFamily="34" charset="0"/>
                <a:cs typeface="AppleSystemUIFont"/>
              </a:rPr>
              <a:t>Remember babies and most children are not manipulating you they are just unable to help themselves and need you to meet their needs. It’s tough for them too.</a:t>
            </a:r>
            <a:endParaRPr lang="en-AU" sz="17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700" dirty="0"/>
          </a:p>
        </p:txBody>
      </p:sp>
    </p:spTree>
    <p:extLst>
      <p:ext uri="{BB962C8B-B14F-4D97-AF65-F5344CB8AC3E}">
        <p14:creationId xmlns:p14="http://schemas.microsoft.com/office/powerpoint/2010/main" val="1918434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for a baby dance company&#10;&#10;Description automatically generated">
            <a:extLst>
              <a:ext uri="{FF2B5EF4-FFF2-40B4-BE49-F238E27FC236}">
                <a16:creationId xmlns:a16="http://schemas.microsoft.com/office/drawing/2014/main" id="{D11363C0-04B1-847B-DC6C-0EC756657909}"/>
              </a:ext>
            </a:extLst>
          </p:cNvPr>
          <p:cNvPicPr>
            <a:picLocks noChangeAspect="1"/>
          </p:cNvPicPr>
          <p:nvPr/>
        </p:nvPicPr>
        <p:blipFill>
          <a:blip r:embed="rId2"/>
          <a:stretch>
            <a:fillRect/>
          </a:stretch>
        </p:blipFill>
        <p:spPr>
          <a:xfrm>
            <a:off x="643464" y="1418730"/>
            <a:ext cx="3995592" cy="399559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6DE7F998-EF37-2387-E19E-0F67DC51EF00}"/>
              </a:ext>
            </a:extLst>
          </p:cNvPr>
          <p:cNvSpPr>
            <a:spLocks noGrp="1"/>
          </p:cNvSpPr>
          <p:nvPr>
            <p:ph idx="1"/>
          </p:nvPr>
        </p:nvSpPr>
        <p:spPr>
          <a:xfrm>
            <a:off x="5282520" y="2367092"/>
            <a:ext cx="5855415" cy="3847444"/>
          </a:xfrm>
        </p:spPr>
        <p:txBody>
          <a:bodyPr>
            <a:normAutofit/>
          </a:bodyPr>
          <a:lstStyle/>
          <a:p>
            <a:r>
              <a:rPr lang="en-US" dirty="0"/>
              <a:t>Jenni Helm Midwife, Child and Family Health Nurse, Lactation Consultant.</a:t>
            </a:r>
          </a:p>
          <a:p>
            <a:r>
              <a:rPr lang="en-US">
                <a:hlinkClick r:id="rId3">
                  <a:extLst>
                    <a:ext uri="{A12FA001-AC4F-418D-AE19-62706E023703}">
                      <ahyp:hlinkClr xmlns:ahyp="http://schemas.microsoft.com/office/drawing/2018/hyperlinkcolor" val="tx"/>
                    </a:ext>
                  </a:extLst>
                </a:hlinkClick>
              </a:rPr>
              <a:t>www.learningthebabydance.com.au</a:t>
            </a:r>
            <a:endParaRPr lang="en-US"/>
          </a:p>
          <a:p>
            <a:r>
              <a:rPr lang="en-US" dirty="0"/>
              <a:t>0421642568</a:t>
            </a:r>
          </a:p>
          <a:p>
            <a:r>
              <a:rPr lang="en-US" dirty="0"/>
              <a:t>Like me on </a:t>
            </a:r>
            <a:r>
              <a:rPr lang="en-US" dirty="0" err="1"/>
              <a:t>facebook</a:t>
            </a:r>
            <a:endParaRPr lang="en-US" dirty="0"/>
          </a:p>
          <a:p>
            <a:r>
              <a:rPr lang="en-US" dirty="0"/>
              <a:t>Jenni Helm- Learning the Baby Dance</a:t>
            </a:r>
          </a:p>
        </p:txBody>
      </p:sp>
      <p:sp>
        <p:nvSpPr>
          <p:cNvPr id="2" name="Title 1">
            <a:extLst>
              <a:ext uri="{FF2B5EF4-FFF2-40B4-BE49-F238E27FC236}">
                <a16:creationId xmlns:a16="http://schemas.microsoft.com/office/drawing/2014/main" id="{37AAC608-C05A-8A58-C135-9EB22FFE30A7}"/>
              </a:ext>
            </a:extLst>
          </p:cNvPr>
          <p:cNvSpPr>
            <a:spLocks noGrp="1"/>
          </p:cNvSpPr>
          <p:nvPr>
            <p:ph type="title"/>
          </p:nvPr>
        </p:nvSpPr>
        <p:spPr>
          <a:xfrm>
            <a:off x="5282520" y="618517"/>
            <a:ext cx="5855416" cy="1596177"/>
          </a:xfrm>
        </p:spPr>
        <p:txBody>
          <a:bodyPr>
            <a:normAutofit/>
          </a:bodyPr>
          <a:lstStyle/>
          <a:p>
            <a:r>
              <a:rPr lang="en-US" dirty="0"/>
              <a:t>Thank you</a:t>
            </a:r>
          </a:p>
        </p:txBody>
      </p:sp>
    </p:spTree>
    <p:extLst>
      <p:ext uri="{BB962C8B-B14F-4D97-AF65-F5344CB8AC3E}">
        <p14:creationId xmlns:p14="http://schemas.microsoft.com/office/powerpoint/2010/main" val="898274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78000"/>
                <a:shade val="100000"/>
                <a:hueMod val="136000"/>
                <a:satMod val="160000"/>
                <a:lumMod val="105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2052095-6D4E-412C-BDAD-22612DA69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8606ADE0-AB1F-4565-8DAA-F903895725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flyer for a baby care company&#10;&#10;Description automatically generated">
            <a:extLst>
              <a:ext uri="{FF2B5EF4-FFF2-40B4-BE49-F238E27FC236}">
                <a16:creationId xmlns:a16="http://schemas.microsoft.com/office/drawing/2014/main" id="{E31206F5-42F8-FBF2-1FCB-549BDCC55F0C}"/>
              </a:ext>
            </a:extLst>
          </p:cNvPr>
          <p:cNvPicPr>
            <a:picLocks noChangeAspect="1"/>
          </p:cNvPicPr>
          <p:nvPr/>
        </p:nvPicPr>
        <p:blipFill>
          <a:blip r:embed="rId3"/>
          <a:stretch>
            <a:fillRect/>
          </a:stretch>
        </p:blipFill>
        <p:spPr>
          <a:xfrm>
            <a:off x="3819466" y="199872"/>
            <a:ext cx="4553068" cy="6458255"/>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6" name="Picture 15">
            <a:extLst>
              <a:ext uri="{FF2B5EF4-FFF2-40B4-BE49-F238E27FC236}">
                <a16:creationId xmlns:a16="http://schemas.microsoft.com/office/drawing/2014/main" id="{1F77F438-9D32-4287-9708-0AC36FEBC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9782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lass of water with bubbles">
            <a:extLst>
              <a:ext uri="{FF2B5EF4-FFF2-40B4-BE49-F238E27FC236}">
                <a16:creationId xmlns:a16="http://schemas.microsoft.com/office/drawing/2014/main" id="{4F1E1426-B613-F894-8BCC-2FFBDFC11467}"/>
              </a:ext>
            </a:extLst>
          </p:cNvPr>
          <p:cNvPicPr>
            <a:picLocks noChangeAspect="1"/>
          </p:cNvPicPr>
          <p:nvPr/>
        </p:nvPicPr>
        <p:blipFill rotWithShape="1">
          <a:blip r:embed="rId2"/>
          <a:srcRect t="31028" b="12242"/>
          <a:stretch/>
        </p:blipFill>
        <p:spPr>
          <a:xfrm>
            <a:off x="8157374" y="10"/>
            <a:ext cx="4034626" cy="3428989"/>
          </a:xfrm>
          <a:prstGeom prst="rect">
            <a:avLst/>
          </a:prstGeom>
          <a:scene3d>
            <a:camera prst="orthographicFront"/>
            <a:lightRig rig="threePt" dir="t">
              <a:rot lat="0" lon="0" rev="2700000"/>
            </a:lightRig>
          </a:scene3d>
          <a:sp3d contourW="6350">
            <a:bevelT h="38100"/>
            <a:contourClr>
              <a:srgbClr val="C0C0C0"/>
            </a:contourClr>
          </a:sp3d>
        </p:spPr>
      </p:pic>
      <p:pic>
        <p:nvPicPr>
          <p:cNvPr id="6" name="Picture 5" descr="Person holding carton of vegetables">
            <a:extLst>
              <a:ext uri="{FF2B5EF4-FFF2-40B4-BE49-F238E27FC236}">
                <a16:creationId xmlns:a16="http://schemas.microsoft.com/office/drawing/2014/main" id="{A6AF5865-B071-EC7C-8BC6-11163D2C1460}"/>
              </a:ext>
            </a:extLst>
          </p:cNvPr>
          <p:cNvPicPr>
            <a:picLocks noChangeAspect="1"/>
          </p:cNvPicPr>
          <p:nvPr/>
        </p:nvPicPr>
        <p:blipFill rotWithShape="1">
          <a:blip r:embed="rId3"/>
          <a:srcRect l="8650" r="12812" b="2"/>
          <a:stretch/>
        </p:blipFill>
        <p:spPr>
          <a:xfrm>
            <a:off x="8157371" y="3429000"/>
            <a:ext cx="4034629" cy="3429000"/>
          </a:xfrm>
          <a:prstGeom prst="rect">
            <a:avLst/>
          </a:prstGeom>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60F26C5-A89A-CCAB-699B-6C8EF3C63925}"/>
              </a:ext>
            </a:extLst>
          </p:cNvPr>
          <p:cNvSpPr>
            <a:spLocks noGrp="1"/>
          </p:cNvSpPr>
          <p:nvPr>
            <p:ph type="title"/>
          </p:nvPr>
        </p:nvSpPr>
        <p:spPr>
          <a:xfrm>
            <a:off x="913776"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6. Diet</a:t>
            </a:r>
            <a:endParaRPr lang="en-US" dirty="0"/>
          </a:p>
        </p:txBody>
      </p:sp>
      <p:sp>
        <p:nvSpPr>
          <p:cNvPr id="3" name="Content Placeholder 2">
            <a:extLst>
              <a:ext uri="{FF2B5EF4-FFF2-40B4-BE49-F238E27FC236}">
                <a16:creationId xmlns:a16="http://schemas.microsoft.com/office/drawing/2014/main" id="{D74F7679-C7D7-79E3-7C79-BF2CD2EEF0F9}"/>
              </a:ext>
            </a:extLst>
          </p:cNvPr>
          <p:cNvSpPr>
            <a:spLocks noGrp="1"/>
          </p:cNvSpPr>
          <p:nvPr>
            <p:ph idx="1"/>
          </p:nvPr>
        </p:nvSpPr>
        <p:spPr>
          <a:xfrm>
            <a:off x="913774" y="2367092"/>
            <a:ext cx="6672887" cy="3424107"/>
          </a:xfrm>
        </p:spPr>
        <p:txBody>
          <a:bodyPr>
            <a:normAutofit/>
          </a:bodyPr>
          <a:lstStyle/>
          <a:p>
            <a:pPr>
              <a:lnSpc>
                <a:spcPct val="110000"/>
              </a:lnSpc>
            </a:pPr>
            <a:r>
              <a:rPr lang="en-GB" sz="1600">
                <a:effectLst/>
                <a:latin typeface="Century Gothic" panose="020B0502020202020204" pitchFamily="34" charset="0"/>
                <a:ea typeface="Calibri" panose="020F0502020204030204" pitchFamily="34" charset="0"/>
                <a:cs typeface="AppleSystemUIFont"/>
              </a:rPr>
              <a:t>Eating heavy or spicy meals too close to bedtime can cause discomfort and disrupt sleep. Eating something your body has difficulty digesting. </a:t>
            </a:r>
          </a:p>
          <a:p>
            <a:pPr>
              <a:lnSpc>
                <a:spcPct val="110000"/>
              </a:lnSpc>
            </a:pPr>
            <a:r>
              <a:rPr lang="en-GB" sz="1600">
                <a:effectLst/>
                <a:latin typeface="Century Gothic" panose="020B0502020202020204" pitchFamily="34" charset="0"/>
                <a:ea typeface="Calibri" panose="020F0502020204030204" pitchFamily="34" charset="0"/>
                <a:cs typeface="AppleSystemUIFont"/>
              </a:rPr>
              <a:t>Eating the rainbow at each meal can help you get a balanced diet.</a:t>
            </a:r>
          </a:p>
          <a:p>
            <a:pPr>
              <a:lnSpc>
                <a:spcPct val="110000"/>
              </a:lnSpc>
            </a:pPr>
            <a:r>
              <a:rPr lang="en-GB" sz="1600">
                <a:effectLst/>
                <a:latin typeface="Century Gothic" panose="020B0502020202020204" pitchFamily="34" charset="0"/>
                <a:ea typeface="Calibri" panose="020F0502020204030204" pitchFamily="34" charset="0"/>
                <a:cs typeface="AppleSystemUIFont"/>
              </a:rPr>
              <a:t>diet can affect your baby’s sleep if you are breastfeeding. If they are on solids thinks about what they are eating on those nights that sleep is hard.</a:t>
            </a:r>
          </a:p>
          <a:p>
            <a:pPr>
              <a:lnSpc>
                <a:spcPct val="110000"/>
              </a:lnSpc>
            </a:pPr>
            <a:r>
              <a:rPr lang="en-GB" sz="1600">
                <a:latin typeface="Century Gothic" panose="020B0502020202020204" pitchFamily="34" charset="0"/>
                <a:ea typeface="Calibri" panose="020F0502020204030204" pitchFamily="34" charset="0"/>
                <a:cs typeface="Times New Roman" panose="02020603050405020304" pitchFamily="18" charset="0"/>
              </a:rPr>
              <a:t>Moderation in all things </a:t>
            </a:r>
          </a:p>
          <a:p>
            <a:pPr>
              <a:lnSpc>
                <a:spcPct val="110000"/>
              </a:lnSpc>
            </a:pPr>
            <a:r>
              <a:rPr lang="en-GB" sz="1600">
                <a:effectLst/>
                <a:latin typeface="Century Gothic" panose="020B0502020202020204" pitchFamily="34" charset="0"/>
                <a:ea typeface="Calibri" panose="020F0502020204030204" pitchFamily="34" charset="0"/>
                <a:cs typeface="Times New Roman" panose="02020603050405020304" pitchFamily="18" charset="0"/>
              </a:rPr>
              <a:t>Drink lots of water</a:t>
            </a:r>
            <a:endParaRPr lang="en-AU" sz="160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600"/>
          </a:p>
        </p:txBody>
      </p:sp>
    </p:spTree>
    <p:extLst>
      <p:ext uri="{BB962C8B-B14F-4D97-AF65-F5344CB8AC3E}">
        <p14:creationId xmlns:p14="http://schemas.microsoft.com/office/powerpoint/2010/main" val="268151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84FFB38-9839-510B-927A-DD1583D581FB}"/>
              </a:ext>
            </a:extLst>
          </p:cNvPr>
          <p:cNvPicPr>
            <a:picLocks noChangeAspect="1"/>
          </p:cNvPicPr>
          <p:nvPr/>
        </p:nvPicPr>
        <p:blipFill rotWithShape="1">
          <a:blip r:embed="rId2"/>
          <a:srcRect l="26323" r="40290"/>
          <a:stretch/>
        </p:blipFill>
        <p:spPr>
          <a:xfrm>
            <a:off x="20" y="10"/>
            <a:ext cx="4070535" cy="6857990"/>
          </a:xfrm>
          <a:prstGeom prst="rect">
            <a:avLst/>
          </a:prstGeom>
        </p:spPr>
      </p:pic>
      <p:sp>
        <p:nvSpPr>
          <p:cNvPr id="2" name="Title 1">
            <a:extLst>
              <a:ext uri="{FF2B5EF4-FFF2-40B4-BE49-F238E27FC236}">
                <a16:creationId xmlns:a16="http://schemas.microsoft.com/office/drawing/2014/main" id="{0350A493-EBB8-9212-D08A-07C4316F4359}"/>
              </a:ext>
            </a:extLst>
          </p:cNvPr>
          <p:cNvSpPr>
            <a:spLocks noGrp="1"/>
          </p:cNvSpPr>
          <p:nvPr>
            <p:ph type="title"/>
          </p:nvPr>
        </p:nvSpPr>
        <p:spPr>
          <a:xfrm>
            <a:off x="4465050"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7. Medications</a:t>
            </a:r>
            <a:endParaRPr lang="en-US" dirty="0"/>
          </a:p>
        </p:txBody>
      </p:sp>
      <p:sp>
        <p:nvSpPr>
          <p:cNvPr id="3" name="Content Placeholder 2">
            <a:extLst>
              <a:ext uri="{FF2B5EF4-FFF2-40B4-BE49-F238E27FC236}">
                <a16:creationId xmlns:a16="http://schemas.microsoft.com/office/drawing/2014/main" id="{96E47331-90E9-7AE8-1BC9-A4AA47B878F5}"/>
              </a:ext>
            </a:extLst>
          </p:cNvPr>
          <p:cNvSpPr>
            <a:spLocks noGrp="1"/>
          </p:cNvSpPr>
          <p:nvPr>
            <p:ph idx="1"/>
          </p:nvPr>
        </p:nvSpPr>
        <p:spPr>
          <a:xfrm>
            <a:off x="4465048" y="2367092"/>
            <a:ext cx="6672887" cy="3424107"/>
          </a:xfrm>
        </p:spPr>
        <p:txBody>
          <a:bodyPr>
            <a:normAutofit/>
          </a:bodyPr>
          <a:lstStyle/>
          <a:p>
            <a:r>
              <a:rPr lang="en-GB">
                <a:effectLst/>
                <a:latin typeface="Century Gothic" panose="020B0502020202020204" pitchFamily="34" charset="0"/>
                <a:ea typeface="Calibri" panose="020F0502020204030204" pitchFamily="34" charset="0"/>
                <a:cs typeface="AppleSystemUIFont"/>
              </a:rPr>
              <a:t>Certain medications can interfere with sleep, so it's important to be aware of any potential side effects. Herbal medications also can have an impact for good or bad. </a:t>
            </a:r>
            <a:endParaRPr lang="en-AU">
              <a:effectLst/>
              <a:latin typeface="Calibri" panose="020F0502020204030204" pitchFamily="34" charset="0"/>
              <a:ea typeface="Calibri" panose="020F0502020204030204" pitchFamily="34" charset="0"/>
              <a:cs typeface="Times New Roman" panose="02020603050405020304" pitchFamily="18" charset="0"/>
            </a:endParaRPr>
          </a:p>
          <a:p>
            <a:r>
              <a:rPr lang="en-GB">
                <a:effectLst/>
                <a:latin typeface="Century Gothic" panose="020B0502020202020204" pitchFamily="34" charset="0"/>
                <a:ea typeface="Calibri" panose="020F0502020204030204" pitchFamily="34" charset="0"/>
                <a:cs typeface="AppleSystemUIFont"/>
              </a:rPr>
              <a:t>‘</a:t>
            </a:r>
            <a:r>
              <a:rPr lang="en-GB" err="1">
                <a:effectLst/>
                <a:latin typeface="Century Gothic" panose="020B0502020202020204" pitchFamily="34" charset="0"/>
                <a:ea typeface="Calibri" panose="020F0502020204030204" pitchFamily="34" charset="0"/>
                <a:cs typeface="AppleSystemUIFont"/>
              </a:rPr>
              <a:t>Mothersafe</a:t>
            </a:r>
            <a:r>
              <a:rPr lang="en-GB">
                <a:effectLst/>
                <a:latin typeface="Century Gothic" panose="020B0502020202020204" pitchFamily="34" charset="0"/>
                <a:ea typeface="Calibri" panose="020F0502020204030204" pitchFamily="34" charset="0"/>
                <a:cs typeface="AppleSystemUIFont"/>
              </a:rPr>
              <a:t>’ is a good contact to ring if you are unsure how your medications affect your breastfed baby.</a:t>
            </a:r>
            <a:endParaRPr lang="en-AU">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678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179A4385-C0B3-0EF4-2091-15E42A34AD6E}"/>
              </a:ext>
            </a:extLst>
          </p:cNvPr>
          <p:cNvPicPr>
            <a:picLocks noChangeAspect="1"/>
          </p:cNvPicPr>
          <p:nvPr/>
        </p:nvPicPr>
        <p:blipFill rotWithShape="1">
          <a:blip r:embed="rId2"/>
          <a:srcRect l="20873" r="39507" b="-1"/>
          <a:stretch/>
        </p:blipFill>
        <p:spPr>
          <a:xfrm>
            <a:off x="20" y="10"/>
            <a:ext cx="4070535" cy="6857990"/>
          </a:xfrm>
          <a:prstGeom prst="rect">
            <a:avLst/>
          </a:prstGeom>
        </p:spPr>
      </p:pic>
      <p:sp>
        <p:nvSpPr>
          <p:cNvPr id="2" name="Title 1">
            <a:extLst>
              <a:ext uri="{FF2B5EF4-FFF2-40B4-BE49-F238E27FC236}">
                <a16:creationId xmlns:a16="http://schemas.microsoft.com/office/drawing/2014/main" id="{F0126736-F2D1-642E-F3B1-FE9014236456}"/>
              </a:ext>
            </a:extLst>
          </p:cNvPr>
          <p:cNvSpPr>
            <a:spLocks noGrp="1"/>
          </p:cNvSpPr>
          <p:nvPr>
            <p:ph type="title"/>
          </p:nvPr>
        </p:nvSpPr>
        <p:spPr>
          <a:xfrm>
            <a:off x="4465050"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8. Sleep Disorders</a:t>
            </a:r>
            <a:endParaRPr lang="en-US" dirty="0"/>
          </a:p>
        </p:txBody>
      </p:sp>
      <p:sp>
        <p:nvSpPr>
          <p:cNvPr id="3" name="Content Placeholder 2">
            <a:extLst>
              <a:ext uri="{FF2B5EF4-FFF2-40B4-BE49-F238E27FC236}">
                <a16:creationId xmlns:a16="http://schemas.microsoft.com/office/drawing/2014/main" id="{15E04744-B1AF-6640-E00E-A3C1528ED6E4}"/>
              </a:ext>
            </a:extLst>
          </p:cNvPr>
          <p:cNvSpPr>
            <a:spLocks noGrp="1"/>
          </p:cNvSpPr>
          <p:nvPr>
            <p:ph idx="1"/>
          </p:nvPr>
        </p:nvSpPr>
        <p:spPr>
          <a:xfrm>
            <a:off x="4465048" y="2367092"/>
            <a:ext cx="6672887" cy="3424107"/>
          </a:xfrm>
        </p:spPr>
        <p:txBody>
          <a:bodyPr>
            <a:normAutofit/>
          </a:bodyPr>
          <a:lstStyle/>
          <a:p>
            <a:pPr>
              <a:lnSpc>
                <a:spcPct val="110000"/>
              </a:lnSpc>
            </a:pPr>
            <a:r>
              <a:rPr lang="en-GB" sz="1400" dirty="0">
                <a:effectLst/>
                <a:latin typeface="Century Gothic" panose="020B0502020202020204" pitchFamily="34" charset="0"/>
                <a:ea typeface="Calibri" panose="020F0502020204030204" pitchFamily="34" charset="0"/>
                <a:cs typeface="AppleSystemUIFont"/>
              </a:rPr>
              <a:t>Conditions like sleep apnoea, insomnia, restless leg syndrome, and narcolepsy can significantly impact sleep. It’s a good idea to get these checked out if you think you might be experiencing any of these.</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GB" sz="1400" dirty="0">
                <a:effectLst/>
                <a:latin typeface="Century Gothic" panose="020B0502020202020204" pitchFamily="34" charset="0"/>
                <a:ea typeface="Calibri" panose="020F0502020204030204" pitchFamily="34" charset="0"/>
                <a:cs typeface="AppleSystemUIFont"/>
              </a:rPr>
              <a:t>If you snore or wake often with dry mouth. Are tired constantly. Remember ongoing sleep issues that are not addressed can affect your whole life including safety on the road, ability to concentrate and make sound decisions. </a:t>
            </a:r>
          </a:p>
          <a:p>
            <a:pPr>
              <a:lnSpc>
                <a:spcPct val="110000"/>
              </a:lnSpc>
            </a:pPr>
            <a:r>
              <a:rPr lang="en-GB" sz="1400" dirty="0">
                <a:effectLst/>
                <a:latin typeface="Century Gothic" panose="020B0502020202020204" pitchFamily="34" charset="0"/>
                <a:ea typeface="Calibri" panose="020F0502020204030204" pitchFamily="34" charset="0"/>
                <a:cs typeface="AppleSystemUIFont"/>
              </a:rPr>
              <a:t>Children who do not get enough sleep often appear to have other issues that are resolved when they get enough sleep.</a:t>
            </a:r>
          </a:p>
          <a:p>
            <a:pPr>
              <a:lnSpc>
                <a:spcPct val="110000"/>
              </a:lnSpc>
            </a:pPr>
            <a:r>
              <a:rPr lang="en-GB" sz="1400" dirty="0">
                <a:latin typeface="Century Gothic" panose="020B0502020202020204" pitchFamily="34" charset="0"/>
                <a:ea typeface="Calibri" panose="020F0502020204030204" pitchFamily="34" charset="0"/>
                <a:cs typeface="Times New Roman" panose="02020603050405020304" pitchFamily="18" charset="0"/>
              </a:rPr>
              <a:t>Babies can also struggle with and have sleep disorders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400" dirty="0"/>
          </a:p>
        </p:txBody>
      </p:sp>
    </p:spTree>
    <p:extLst>
      <p:ext uri="{BB962C8B-B14F-4D97-AF65-F5344CB8AC3E}">
        <p14:creationId xmlns:p14="http://schemas.microsoft.com/office/powerpoint/2010/main" val="236445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with bike on countryside road">
            <a:extLst>
              <a:ext uri="{FF2B5EF4-FFF2-40B4-BE49-F238E27FC236}">
                <a16:creationId xmlns:a16="http://schemas.microsoft.com/office/drawing/2014/main" id="{2BD07CBF-1EB7-9752-E830-BCC064C418F8}"/>
              </a:ext>
            </a:extLst>
          </p:cNvPr>
          <p:cNvPicPr>
            <a:picLocks noChangeAspect="1"/>
          </p:cNvPicPr>
          <p:nvPr/>
        </p:nvPicPr>
        <p:blipFill rotWithShape="1">
          <a:blip r:embed="rId2"/>
          <a:srcRect l="12435" r="47945" b="-1"/>
          <a:stretch/>
        </p:blipFill>
        <p:spPr>
          <a:xfrm>
            <a:off x="8121445" y="10"/>
            <a:ext cx="4070555" cy="6857990"/>
          </a:xfrm>
          <a:prstGeom prst="rect">
            <a:avLst/>
          </a:prstGeom>
        </p:spPr>
      </p:pic>
      <p:sp>
        <p:nvSpPr>
          <p:cNvPr id="2" name="Title 1">
            <a:extLst>
              <a:ext uri="{FF2B5EF4-FFF2-40B4-BE49-F238E27FC236}">
                <a16:creationId xmlns:a16="http://schemas.microsoft.com/office/drawing/2014/main" id="{DEDE7F9D-3C65-9E69-1A9D-F9CEC0CE4AF4}"/>
              </a:ext>
            </a:extLst>
          </p:cNvPr>
          <p:cNvSpPr>
            <a:spLocks noGrp="1"/>
          </p:cNvSpPr>
          <p:nvPr>
            <p:ph type="title"/>
          </p:nvPr>
        </p:nvSpPr>
        <p:spPr>
          <a:xfrm>
            <a:off x="913776"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9. Physical Activity</a:t>
            </a:r>
            <a:endParaRPr lang="en-US" dirty="0"/>
          </a:p>
        </p:txBody>
      </p:sp>
      <p:sp>
        <p:nvSpPr>
          <p:cNvPr id="3" name="Content Placeholder 2">
            <a:extLst>
              <a:ext uri="{FF2B5EF4-FFF2-40B4-BE49-F238E27FC236}">
                <a16:creationId xmlns:a16="http://schemas.microsoft.com/office/drawing/2014/main" id="{A76B6A91-8294-1C03-DB5D-E68FF8EBE6B1}"/>
              </a:ext>
            </a:extLst>
          </p:cNvPr>
          <p:cNvSpPr>
            <a:spLocks noGrp="1"/>
          </p:cNvSpPr>
          <p:nvPr>
            <p:ph idx="1"/>
          </p:nvPr>
        </p:nvSpPr>
        <p:spPr>
          <a:xfrm>
            <a:off x="913774" y="2367092"/>
            <a:ext cx="6672887" cy="3424107"/>
          </a:xfrm>
        </p:spPr>
        <p:txBody>
          <a:bodyPr>
            <a:normAutofit/>
          </a:bodyPr>
          <a:lstStyle/>
          <a:p>
            <a:r>
              <a:rPr lang="en-GB">
                <a:effectLst/>
                <a:latin typeface="Century Gothic" panose="020B0502020202020204" pitchFamily="34" charset="0"/>
                <a:ea typeface="Calibri" panose="020F0502020204030204" pitchFamily="34" charset="0"/>
                <a:cs typeface="AppleSystemUIFont"/>
              </a:rPr>
              <a:t>Regular exercise can improve sleep, but exercising too close to bedtime may have the opposite effect. </a:t>
            </a:r>
            <a:r>
              <a:rPr lang="en-GB" err="1">
                <a:effectLst/>
                <a:latin typeface="Century Gothic" panose="020B0502020202020204" pitchFamily="34" charset="0"/>
                <a:ea typeface="Calibri" panose="020F0502020204030204" pitchFamily="34" charset="0"/>
                <a:cs typeface="AppleSystemUIFont"/>
              </a:rPr>
              <a:t>Excercise</a:t>
            </a:r>
            <a:r>
              <a:rPr lang="en-GB">
                <a:effectLst/>
                <a:latin typeface="Century Gothic" panose="020B0502020202020204" pitchFamily="34" charset="0"/>
                <a:ea typeface="Calibri" panose="020F0502020204030204" pitchFamily="34" charset="0"/>
                <a:cs typeface="AppleSystemUIFont"/>
              </a:rPr>
              <a:t> is really helpful every day to stimulate blood supply.</a:t>
            </a:r>
            <a:endParaRPr lang="en-AU">
              <a:effectLst/>
              <a:latin typeface="Calibri" panose="020F0502020204030204" pitchFamily="34" charset="0"/>
              <a:ea typeface="Calibri" panose="020F0502020204030204" pitchFamily="34" charset="0"/>
              <a:cs typeface="Times New Roman" panose="02020603050405020304" pitchFamily="18" charset="0"/>
            </a:endParaRPr>
          </a:p>
          <a:p>
            <a:r>
              <a:rPr lang="en-GB">
                <a:effectLst/>
                <a:latin typeface="Century Gothic" panose="020B0502020202020204" pitchFamily="34" charset="0"/>
                <a:ea typeface="Calibri" panose="020F0502020204030204" pitchFamily="34" charset="0"/>
                <a:cs typeface="AppleSystemUIFont"/>
              </a:rPr>
              <a:t>Too much activity before bedtime can stimulate a </a:t>
            </a:r>
            <a:r>
              <a:rPr lang="en-GB" err="1">
                <a:effectLst/>
                <a:latin typeface="Century Gothic" panose="020B0502020202020204" pitchFamily="34" charset="0"/>
                <a:ea typeface="Calibri" panose="020F0502020204030204" pitchFamily="34" charset="0"/>
                <a:cs typeface="AppleSystemUIFont"/>
              </a:rPr>
              <a:t>babyand</a:t>
            </a:r>
            <a:r>
              <a:rPr lang="en-GB">
                <a:effectLst/>
                <a:latin typeface="Century Gothic" panose="020B0502020202020204" pitchFamily="34" charset="0"/>
                <a:ea typeface="Calibri" panose="020F0502020204030204" pitchFamily="34" charset="0"/>
                <a:cs typeface="AppleSystemUIFont"/>
              </a:rPr>
              <a:t> make it difficult for them to calm and go to sleep.</a:t>
            </a:r>
            <a:endParaRPr lang="en-AU">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3617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ristwatch face">
            <a:extLst>
              <a:ext uri="{FF2B5EF4-FFF2-40B4-BE49-F238E27FC236}">
                <a16:creationId xmlns:a16="http://schemas.microsoft.com/office/drawing/2014/main" id="{A1B8FF56-01E5-05B3-9F4C-D3EB18FAA699}"/>
              </a:ext>
            </a:extLst>
          </p:cNvPr>
          <p:cNvPicPr>
            <a:picLocks noChangeAspect="1"/>
          </p:cNvPicPr>
          <p:nvPr/>
        </p:nvPicPr>
        <p:blipFill rotWithShape="1">
          <a:blip r:embed="rId2"/>
          <a:srcRect l="26319" r="34061" b="-1"/>
          <a:stretch/>
        </p:blipFill>
        <p:spPr>
          <a:xfrm>
            <a:off x="8121445" y="10"/>
            <a:ext cx="4070555" cy="6857990"/>
          </a:xfrm>
          <a:prstGeom prst="rect">
            <a:avLst/>
          </a:prstGeom>
        </p:spPr>
      </p:pic>
      <p:sp>
        <p:nvSpPr>
          <p:cNvPr id="2" name="Title 1">
            <a:extLst>
              <a:ext uri="{FF2B5EF4-FFF2-40B4-BE49-F238E27FC236}">
                <a16:creationId xmlns:a16="http://schemas.microsoft.com/office/drawing/2014/main" id="{7AE8E966-EBF7-22D4-0BE7-F1DEA443A50B}"/>
              </a:ext>
            </a:extLst>
          </p:cNvPr>
          <p:cNvSpPr>
            <a:spLocks noGrp="1"/>
          </p:cNvSpPr>
          <p:nvPr>
            <p:ph type="title"/>
          </p:nvPr>
        </p:nvSpPr>
        <p:spPr>
          <a:xfrm>
            <a:off x="913776"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10. Circadian Rhythm</a:t>
            </a:r>
            <a:endParaRPr lang="en-US" dirty="0"/>
          </a:p>
        </p:txBody>
      </p:sp>
      <p:sp>
        <p:nvSpPr>
          <p:cNvPr id="3" name="Content Placeholder 2">
            <a:extLst>
              <a:ext uri="{FF2B5EF4-FFF2-40B4-BE49-F238E27FC236}">
                <a16:creationId xmlns:a16="http://schemas.microsoft.com/office/drawing/2014/main" id="{AE24CCC1-E1DD-67F1-8837-48DD5F057443}"/>
              </a:ext>
            </a:extLst>
          </p:cNvPr>
          <p:cNvSpPr>
            <a:spLocks noGrp="1"/>
          </p:cNvSpPr>
          <p:nvPr>
            <p:ph idx="1"/>
          </p:nvPr>
        </p:nvSpPr>
        <p:spPr>
          <a:xfrm>
            <a:off x="913774" y="2367092"/>
            <a:ext cx="6672887" cy="3424107"/>
          </a:xfrm>
        </p:spPr>
        <p:txBody>
          <a:bodyPr>
            <a:normAutofit/>
          </a:bodyPr>
          <a:lstStyle/>
          <a:p>
            <a:pPr>
              <a:lnSpc>
                <a:spcPct val="110000"/>
              </a:lnSpc>
            </a:pPr>
            <a:r>
              <a:rPr lang="en-GB" sz="1700">
                <a:effectLst/>
                <a:latin typeface="Century Gothic" panose="020B0502020202020204" pitchFamily="34" charset="0"/>
                <a:ea typeface="Calibri" panose="020F0502020204030204" pitchFamily="34" charset="0"/>
                <a:cs typeface="AppleSystemUIFont"/>
              </a:rPr>
              <a:t>Your body's internal clock, influenced by factors like light exposure and daily routines, plays a crucial role in regulating sleep-wake cycles.</a:t>
            </a:r>
            <a:endParaRPr lang="en-AU" sz="170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r>
              <a:rPr lang="en-GB" sz="1700">
                <a:effectLst/>
                <a:latin typeface="Century Gothic" panose="020B0502020202020204" pitchFamily="34" charset="0"/>
                <a:ea typeface="Calibri" panose="020F0502020204030204" pitchFamily="34" charset="0"/>
                <a:cs typeface="AppleSystemUIFont"/>
              </a:rPr>
              <a:t>Baby’s circadian rhythm can take up to 3 months to develop and may wake more at night till then. Going for walks in the daytime to expose baby to light can help this development. Opening blinds in the morning. Using daytime and night time voices. Minimising what you do at night.</a:t>
            </a:r>
            <a:endParaRPr lang="en-AU" sz="170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700"/>
          </a:p>
        </p:txBody>
      </p:sp>
    </p:spTree>
    <p:extLst>
      <p:ext uri="{BB962C8B-B14F-4D97-AF65-F5344CB8AC3E}">
        <p14:creationId xmlns:p14="http://schemas.microsoft.com/office/powerpoint/2010/main" val="173754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by sleeping on a couch&#10;&#10;Description automatically generated">
            <a:extLst>
              <a:ext uri="{FF2B5EF4-FFF2-40B4-BE49-F238E27FC236}">
                <a16:creationId xmlns:a16="http://schemas.microsoft.com/office/drawing/2014/main" id="{74C6AE7D-38C3-6EB8-5586-504549C9B8B4}"/>
              </a:ext>
            </a:extLst>
          </p:cNvPr>
          <p:cNvPicPr>
            <a:picLocks noChangeAspect="1"/>
          </p:cNvPicPr>
          <p:nvPr/>
        </p:nvPicPr>
        <p:blipFill rotWithShape="1">
          <a:blip r:embed="rId2">
            <a:alphaModFix amt="50000"/>
          </a:blip>
          <a:srcRect l="20531" r="37281"/>
          <a:stretch/>
        </p:blipFill>
        <p:spPr>
          <a:xfrm rot="5400000" flipV="1">
            <a:off x="2667152" y="-2666847"/>
            <a:ext cx="6858000" cy="12191695"/>
          </a:xfrm>
          <a:prstGeom prst="rect">
            <a:avLst/>
          </a:prstGeom>
        </p:spPr>
      </p:pic>
      <p:sp>
        <p:nvSpPr>
          <p:cNvPr id="2" name="Title 1">
            <a:extLst>
              <a:ext uri="{FF2B5EF4-FFF2-40B4-BE49-F238E27FC236}">
                <a16:creationId xmlns:a16="http://schemas.microsoft.com/office/drawing/2014/main" id="{3406C850-6B9C-577D-93B6-F11C9150DB94}"/>
              </a:ext>
            </a:extLst>
          </p:cNvPr>
          <p:cNvSpPr>
            <a:spLocks noGrp="1"/>
          </p:cNvSpPr>
          <p:nvPr>
            <p:ph type="title"/>
          </p:nvPr>
        </p:nvSpPr>
        <p:spPr>
          <a:xfrm>
            <a:off x="1130271" y="1193800"/>
            <a:ext cx="3193050" cy="4699000"/>
          </a:xfrm>
        </p:spPr>
        <p:txBody>
          <a:bodyPr anchor="ctr">
            <a:normAutofit/>
          </a:bodyPr>
          <a:lstStyle/>
          <a:p>
            <a:r>
              <a:rPr lang="en-GB">
                <a:effectLst/>
                <a:latin typeface="Century Gothic" panose="020B0502020202020204" pitchFamily="34" charset="0"/>
                <a:ea typeface="Calibri" panose="020F0502020204030204" pitchFamily="34" charset="0"/>
                <a:cs typeface="AppleSystemUIFont"/>
              </a:rPr>
              <a:t>11. Napping</a:t>
            </a:r>
            <a:endParaRPr lang="en-US" dirty="0"/>
          </a:p>
        </p:txBody>
      </p:sp>
      <p:sp>
        <p:nvSpPr>
          <p:cNvPr id="3" name="Content Placeholder 2">
            <a:extLst>
              <a:ext uri="{FF2B5EF4-FFF2-40B4-BE49-F238E27FC236}">
                <a16:creationId xmlns:a16="http://schemas.microsoft.com/office/drawing/2014/main" id="{EEC3933B-F70F-9122-AEB1-8BC0194FA17E}"/>
              </a:ext>
            </a:extLst>
          </p:cNvPr>
          <p:cNvSpPr>
            <a:spLocks noGrp="1"/>
          </p:cNvSpPr>
          <p:nvPr>
            <p:ph idx="1"/>
          </p:nvPr>
        </p:nvSpPr>
        <p:spPr>
          <a:xfrm>
            <a:off x="4976637" y="540920"/>
            <a:ext cx="6085090" cy="5351880"/>
          </a:xfrm>
        </p:spPr>
        <p:txBody>
          <a:bodyPr anchor="ctr">
            <a:normAutofit lnSpcReduction="10000"/>
          </a:bodyPr>
          <a:lstStyle/>
          <a:p>
            <a:r>
              <a:rPr lang="en-GB" dirty="0">
                <a:effectLst/>
                <a:latin typeface="Century Gothic" panose="020B0502020202020204" pitchFamily="34" charset="0"/>
                <a:ea typeface="Calibri" panose="020F0502020204030204" pitchFamily="34" charset="0"/>
                <a:cs typeface="AppleSystemUIFont"/>
              </a:rPr>
              <a:t>While short naps can be refreshing, long or irregular naps can disrupt night-time sleep. Mums often need to nap to get through this hard time of night waking. Follow what your body is telling you.</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effectLst/>
                <a:latin typeface="Century Gothic" panose="020B0502020202020204" pitchFamily="34" charset="0"/>
                <a:ea typeface="Calibri" panose="020F0502020204030204" pitchFamily="34" charset="0"/>
                <a:cs typeface="AppleSystemUIFont"/>
              </a:rPr>
              <a:t>Baby’s waking to feed is biologically normal and needed for nutritional reasons. Babies need regular naps through the day. Baby’s sleep better with more sleep. Try looking for early tired signs like staring and looking away to start the sleep process rather than waiting till baby is overtired. Contact napping helps.</a:t>
            </a:r>
            <a:endParaRPr lang="en-AU"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7327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dult carrying sleeping child">
            <a:extLst>
              <a:ext uri="{FF2B5EF4-FFF2-40B4-BE49-F238E27FC236}">
                <a16:creationId xmlns:a16="http://schemas.microsoft.com/office/drawing/2014/main" id="{0FB24FD6-33D8-57ED-1242-19B34B058B66}"/>
              </a:ext>
            </a:extLst>
          </p:cNvPr>
          <p:cNvPicPr>
            <a:picLocks noChangeAspect="1"/>
          </p:cNvPicPr>
          <p:nvPr/>
        </p:nvPicPr>
        <p:blipFill rotWithShape="1">
          <a:blip r:embed="rId2"/>
          <a:srcRect l="20970" r="39411" b="-1"/>
          <a:stretch/>
        </p:blipFill>
        <p:spPr>
          <a:xfrm>
            <a:off x="20" y="10"/>
            <a:ext cx="4070535" cy="6857990"/>
          </a:xfrm>
          <a:prstGeom prst="rect">
            <a:avLst/>
          </a:prstGeom>
        </p:spPr>
      </p:pic>
      <p:sp>
        <p:nvSpPr>
          <p:cNvPr id="2" name="Title 1">
            <a:extLst>
              <a:ext uri="{FF2B5EF4-FFF2-40B4-BE49-F238E27FC236}">
                <a16:creationId xmlns:a16="http://schemas.microsoft.com/office/drawing/2014/main" id="{E7F53283-CA7E-DC47-0E5B-CDA9EDF4547D}"/>
              </a:ext>
            </a:extLst>
          </p:cNvPr>
          <p:cNvSpPr>
            <a:spLocks noGrp="1"/>
          </p:cNvSpPr>
          <p:nvPr>
            <p:ph type="title"/>
          </p:nvPr>
        </p:nvSpPr>
        <p:spPr>
          <a:xfrm>
            <a:off x="4465050" y="618517"/>
            <a:ext cx="6672886" cy="1596177"/>
          </a:xfrm>
        </p:spPr>
        <p:txBody>
          <a:bodyPr>
            <a:normAutofit/>
          </a:bodyPr>
          <a:lstStyle/>
          <a:p>
            <a:r>
              <a:rPr lang="en-GB">
                <a:effectLst/>
                <a:latin typeface="Century Gothic" panose="020B0502020202020204" pitchFamily="34" charset="0"/>
                <a:ea typeface="Calibri" panose="020F0502020204030204" pitchFamily="34" charset="0"/>
                <a:cs typeface="AppleSystemUIFont"/>
              </a:rPr>
              <a:t>12. Shift Work</a:t>
            </a:r>
            <a:endParaRPr lang="en-US" dirty="0"/>
          </a:p>
        </p:txBody>
      </p:sp>
      <p:graphicFrame>
        <p:nvGraphicFramePr>
          <p:cNvPr id="5" name="Content Placeholder 2">
            <a:extLst>
              <a:ext uri="{FF2B5EF4-FFF2-40B4-BE49-F238E27FC236}">
                <a16:creationId xmlns:a16="http://schemas.microsoft.com/office/drawing/2014/main" id="{E2C00683-0F0A-93F3-DCA6-88BBF4591E2B}"/>
              </a:ext>
            </a:extLst>
          </p:cNvPr>
          <p:cNvGraphicFramePr>
            <a:graphicFrameLocks noGrp="1"/>
          </p:cNvGraphicFramePr>
          <p:nvPr>
            <p:ph idx="1"/>
          </p:nvPr>
        </p:nvGraphicFramePr>
        <p:xfrm>
          <a:off x="4465048" y="2367092"/>
          <a:ext cx="6672887" cy="342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698087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{3246A3DB-B795-6F43-ADE8-7793FED93A8C}tf10001073</Template>
  <TotalTime>1805</TotalTime>
  <Words>676</Words>
  <Application>Microsoft Macintosh PowerPoint</Application>
  <PresentationFormat>Widescreen</PresentationFormat>
  <Paragraphs>41</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Century Gothic</vt:lpstr>
      <vt:lpstr>Tw Cen MT</vt:lpstr>
      <vt:lpstr>Droplet</vt:lpstr>
      <vt:lpstr>That elusive sleep- Every Mumma’s dream  </vt:lpstr>
      <vt:lpstr>PowerPoint Presentation</vt:lpstr>
      <vt:lpstr>6. Diet</vt:lpstr>
      <vt:lpstr>7. Medications</vt:lpstr>
      <vt:lpstr>8. Sleep Disorders</vt:lpstr>
      <vt:lpstr>9. Physical Activity</vt:lpstr>
      <vt:lpstr>10. Circadian Rhythm</vt:lpstr>
      <vt:lpstr>11. Napping</vt:lpstr>
      <vt:lpstr>12. Shift Work</vt:lpstr>
      <vt:lpstr>Get help if you are concerned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 elusive sleep- Every Mumma’s dream  </dc:title>
  <dc:creator>Jennifer Helm</dc:creator>
  <cp:lastModifiedBy>Jennifer Helm</cp:lastModifiedBy>
  <cp:revision>10</cp:revision>
  <dcterms:created xsi:type="dcterms:W3CDTF">2023-10-06T23:16:19Z</dcterms:created>
  <dcterms:modified xsi:type="dcterms:W3CDTF">2023-10-08T05:38:18Z</dcterms:modified>
</cp:coreProperties>
</file>