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6"/>
  </p:notesMasterIdLst>
  <p:sldIdLst>
    <p:sldId id="307" r:id="rId2"/>
    <p:sldId id="422" r:id="rId3"/>
    <p:sldId id="423" r:id="rId4"/>
    <p:sldId id="467" r:id="rId5"/>
    <p:sldId id="448" r:id="rId6"/>
    <p:sldId id="468" r:id="rId7"/>
    <p:sldId id="469" r:id="rId8"/>
    <p:sldId id="470" r:id="rId9"/>
    <p:sldId id="471" r:id="rId10"/>
    <p:sldId id="472" r:id="rId11"/>
    <p:sldId id="473" r:id="rId12"/>
    <p:sldId id="474" r:id="rId13"/>
    <p:sldId id="475" r:id="rId14"/>
    <p:sldId id="476" r:id="rId15"/>
    <p:sldId id="477" r:id="rId16"/>
    <p:sldId id="478" r:id="rId17"/>
    <p:sldId id="479" r:id="rId18"/>
    <p:sldId id="480" r:id="rId19"/>
    <p:sldId id="481" r:id="rId20"/>
    <p:sldId id="482" r:id="rId21"/>
    <p:sldId id="461" r:id="rId22"/>
    <p:sldId id="462" r:id="rId23"/>
    <p:sldId id="483" r:id="rId24"/>
    <p:sldId id="484" r:id="rId25"/>
    <p:sldId id="485" r:id="rId26"/>
    <p:sldId id="463" r:id="rId27"/>
    <p:sldId id="488" r:id="rId28"/>
    <p:sldId id="486" r:id="rId29"/>
    <p:sldId id="487" r:id="rId30"/>
    <p:sldId id="464" r:id="rId31"/>
    <p:sldId id="489" r:id="rId32"/>
    <p:sldId id="490" r:id="rId33"/>
    <p:sldId id="491" r:id="rId34"/>
    <p:sldId id="493" r:id="rId35"/>
    <p:sldId id="492" r:id="rId36"/>
    <p:sldId id="494" r:id="rId37"/>
    <p:sldId id="495" r:id="rId38"/>
    <p:sldId id="496" r:id="rId39"/>
    <p:sldId id="465" r:id="rId40"/>
    <p:sldId id="497" r:id="rId41"/>
    <p:sldId id="466" r:id="rId42"/>
    <p:sldId id="498" r:id="rId43"/>
    <p:sldId id="499" r:id="rId44"/>
    <p:sldId id="500" r:id="rId45"/>
    <p:sldId id="501" r:id="rId46"/>
    <p:sldId id="502" r:id="rId47"/>
    <p:sldId id="503" r:id="rId48"/>
    <p:sldId id="504" r:id="rId49"/>
    <p:sldId id="505" r:id="rId50"/>
    <p:sldId id="506" r:id="rId51"/>
    <p:sldId id="507" r:id="rId52"/>
    <p:sldId id="508" r:id="rId53"/>
    <p:sldId id="509" r:id="rId54"/>
    <p:sldId id="510" r:id="rId55"/>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62" d="100"/>
          <a:sy n="62" d="100"/>
        </p:scale>
        <p:origin x="62" y="446"/>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64380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13 – The Necessity of Biblical Separation – Part 10</a:t>
            </a:r>
            <a:br>
              <a:rPr lang="en-US" sz="4400" dirty="0"/>
            </a:br>
            <a:br>
              <a:rPr lang="en-US" sz="4400" dirty="0"/>
            </a:br>
            <a:r>
              <a:rPr lang="en-US" sz="4400" dirty="0"/>
              <a:t>Pastor Jason Kauranen</a:t>
            </a:r>
            <a:br>
              <a:rPr lang="en-US" sz="4400" dirty="0"/>
            </a:br>
            <a:r>
              <a:rPr lang="en-US" sz="4400" dirty="0"/>
              <a:t>Sunday November 17, 2024</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61C02-FDBD-5DA3-D292-00BD4C39A0DA}"/>
              </a:ext>
            </a:extLst>
          </p:cNvPr>
          <p:cNvSpPr>
            <a:spLocks noGrp="1"/>
          </p:cNvSpPr>
          <p:nvPr>
            <p:ph type="title"/>
          </p:nvPr>
        </p:nvSpPr>
        <p:spPr/>
        <p:txBody>
          <a:bodyPr/>
          <a:lstStyle/>
          <a:p>
            <a:r>
              <a:rPr lang="en-US" dirty="0"/>
              <a:t>Pro 28:13 He who conceals his transgressions will </a:t>
            </a:r>
            <a:br>
              <a:rPr lang="en-US" dirty="0"/>
            </a:br>
            <a:r>
              <a:rPr lang="en-US" dirty="0"/>
              <a:t>not prosper,</a:t>
            </a:r>
            <a:br>
              <a:rPr lang="en-US" dirty="0"/>
            </a:br>
            <a:r>
              <a:rPr lang="en-US" dirty="0"/>
              <a:t>But he who confesses and forsakes them will find compassion. </a:t>
            </a:r>
            <a:br>
              <a:rPr lang="en-US" dirty="0"/>
            </a:br>
            <a:endParaRPr lang="en-US" dirty="0"/>
          </a:p>
        </p:txBody>
      </p:sp>
    </p:spTree>
    <p:extLst>
      <p:ext uri="{BB962C8B-B14F-4D97-AF65-F5344CB8AC3E}">
        <p14:creationId xmlns:p14="http://schemas.microsoft.com/office/powerpoint/2010/main" val="3725278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E8937-A0DC-2986-4151-8855A7D81BF0}"/>
              </a:ext>
            </a:extLst>
          </p:cNvPr>
          <p:cNvSpPr>
            <a:spLocks noGrp="1"/>
          </p:cNvSpPr>
          <p:nvPr>
            <p:ph type="title"/>
          </p:nvPr>
        </p:nvSpPr>
        <p:spPr/>
        <p:txBody>
          <a:bodyPr/>
          <a:lstStyle/>
          <a:p>
            <a:r>
              <a:rPr lang="en-US" sz="4400" dirty="0"/>
              <a:t>‘will have compassion’ is </a:t>
            </a:r>
            <a:r>
              <a:rPr lang="en-US" sz="4400" dirty="0" err="1"/>
              <a:t>râcham</a:t>
            </a:r>
            <a:r>
              <a:rPr lang="en-US" sz="4400" dirty="0"/>
              <a:t> (H7355 raw-</a:t>
            </a:r>
            <a:r>
              <a:rPr lang="en-US" sz="4400" dirty="0" err="1"/>
              <a:t>kham</a:t>
            </a:r>
            <a:r>
              <a:rPr lang="en-US" sz="4400" dirty="0"/>
              <a:t>')</a:t>
            </a:r>
            <a:br>
              <a:rPr lang="en-US" sz="4400" dirty="0"/>
            </a:br>
            <a:r>
              <a:rPr lang="en-US" sz="4400" dirty="0"/>
              <a:t>A primitive root = to fondle = </a:t>
            </a:r>
            <a:r>
              <a:rPr lang="en-US" sz="4400" i="1" dirty="0"/>
              <a:t>by implication</a:t>
            </a:r>
            <a:r>
              <a:rPr lang="en-US" sz="4400" dirty="0"/>
              <a:t> to love, especially </a:t>
            </a:r>
            <a:br>
              <a:rPr lang="en-US" sz="4400" dirty="0"/>
            </a:br>
            <a:r>
              <a:rPr lang="en-US" sz="4400" dirty="0"/>
              <a:t>to be compassionate </a:t>
            </a:r>
            <a:br>
              <a:rPr lang="en-US" sz="4400" dirty="0"/>
            </a:br>
            <a:r>
              <a:rPr lang="en-US" sz="4400" dirty="0"/>
              <a:t>= have compassion (on, upon), love, (find, have, obtain, shew) mercy (-</a:t>
            </a:r>
            <a:r>
              <a:rPr lang="en-US" sz="4400" dirty="0" err="1"/>
              <a:t>iful</a:t>
            </a:r>
            <a:r>
              <a:rPr lang="en-US" sz="4400" dirty="0"/>
              <a:t>, on, upon), (have) pity. </a:t>
            </a:r>
            <a:br>
              <a:rPr lang="en-US" sz="4400" dirty="0"/>
            </a:br>
            <a:endParaRPr lang="en-US" sz="4400" dirty="0"/>
          </a:p>
        </p:txBody>
      </p:sp>
    </p:spTree>
    <p:extLst>
      <p:ext uri="{BB962C8B-B14F-4D97-AF65-F5344CB8AC3E}">
        <p14:creationId xmlns:p14="http://schemas.microsoft.com/office/powerpoint/2010/main" val="3278666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52F01-BE6E-1194-E2F8-897252352E6D}"/>
              </a:ext>
            </a:extLst>
          </p:cNvPr>
          <p:cNvSpPr>
            <a:spLocks noGrp="1"/>
          </p:cNvSpPr>
          <p:nvPr>
            <p:ph type="title"/>
          </p:nvPr>
        </p:nvSpPr>
        <p:spPr/>
        <p:txBody>
          <a:bodyPr/>
          <a:lstStyle/>
          <a:p>
            <a:r>
              <a:rPr lang="en-US" sz="4400" dirty="0"/>
              <a:t>‘will not prosper’ - </a:t>
            </a:r>
            <a:r>
              <a:rPr lang="en-US" sz="4400" dirty="0" err="1"/>
              <a:t>tsâlach</a:t>
            </a:r>
            <a:r>
              <a:rPr lang="en-US" sz="4400" dirty="0"/>
              <a:t> or </a:t>
            </a:r>
            <a:r>
              <a:rPr lang="en-US" sz="4400" dirty="0" err="1"/>
              <a:t>tsâlêach</a:t>
            </a:r>
            <a:r>
              <a:rPr lang="en-US" sz="4400" dirty="0"/>
              <a:t> (H6743 </a:t>
            </a:r>
            <a:r>
              <a:rPr lang="en-US" sz="4400" dirty="0" err="1"/>
              <a:t>tsaw</a:t>
            </a:r>
            <a:r>
              <a:rPr lang="en-US" sz="4400" dirty="0"/>
              <a:t>-lakh', </a:t>
            </a:r>
            <a:r>
              <a:rPr lang="en-US" sz="4400" dirty="0" err="1"/>
              <a:t>tsaw</a:t>
            </a:r>
            <a:r>
              <a:rPr lang="en-US" sz="4400" dirty="0"/>
              <a:t>-lay'-akh)  A primitive root = </a:t>
            </a:r>
            <a:br>
              <a:rPr lang="en-US" sz="4400" dirty="0"/>
            </a:br>
            <a:br>
              <a:rPr lang="en-US" sz="4400" dirty="0"/>
            </a:br>
            <a:r>
              <a:rPr lang="en-US" sz="4400" dirty="0"/>
              <a:t>to push forward, advance = break out, come (mightily), go over, be good, be profitable, (cause to, effect, make to, send) prosper (-</a:t>
            </a:r>
            <a:r>
              <a:rPr lang="en-US" sz="4400" dirty="0" err="1"/>
              <a:t>ity</a:t>
            </a:r>
            <a:r>
              <a:rPr lang="en-US" sz="4400" dirty="0"/>
              <a:t>, -</a:t>
            </a:r>
            <a:r>
              <a:rPr lang="en-US" sz="4400" dirty="0" err="1"/>
              <a:t>ous</a:t>
            </a:r>
            <a:r>
              <a:rPr lang="en-US" sz="4400" dirty="0"/>
              <a:t>, -</a:t>
            </a:r>
            <a:r>
              <a:rPr lang="en-US" sz="4400" dirty="0" err="1"/>
              <a:t>ously</a:t>
            </a:r>
            <a:r>
              <a:rPr lang="en-US" sz="4400" dirty="0"/>
              <a:t>).</a:t>
            </a:r>
          </a:p>
        </p:txBody>
      </p:sp>
    </p:spTree>
    <p:extLst>
      <p:ext uri="{BB962C8B-B14F-4D97-AF65-F5344CB8AC3E}">
        <p14:creationId xmlns:p14="http://schemas.microsoft.com/office/powerpoint/2010/main" val="2667126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677D3-CA88-D446-D6E2-14E970D4F59F}"/>
              </a:ext>
            </a:extLst>
          </p:cNvPr>
          <p:cNvSpPr>
            <a:spLocks noGrp="1"/>
          </p:cNvSpPr>
          <p:nvPr>
            <p:ph type="title"/>
          </p:nvPr>
        </p:nvSpPr>
        <p:spPr/>
        <p:txBody>
          <a:bodyPr/>
          <a:lstStyle/>
          <a:p>
            <a:r>
              <a:rPr lang="en-US" sz="4800" dirty="0"/>
              <a:t>God has chosen in His Sovereignty to have mercy on;</a:t>
            </a:r>
            <a:br>
              <a:rPr lang="en-US" sz="4800" dirty="0"/>
            </a:br>
            <a:r>
              <a:rPr lang="en-US" sz="4800" dirty="0"/>
              <a:t> </a:t>
            </a:r>
            <a:br>
              <a:rPr lang="en-US" sz="4800" dirty="0"/>
            </a:br>
            <a:r>
              <a:rPr lang="en-US" sz="4800" dirty="0"/>
              <a:t>1. Those who fear him Psa103:13 and </a:t>
            </a:r>
            <a:br>
              <a:rPr lang="en-US" sz="4800" dirty="0"/>
            </a:br>
            <a:br>
              <a:rPr lang="en-US" sz="4800" dirty="0"/>
            </a:br>
            <a:r>
              <a:rPr lang="en-US" sz="4800" dirty="0"/>
              <a:t>2. Those who confess and forsake their sin, Pro 28:13</a:t>
            </a:r>
            <a:br>
              <a:rPr lang="en-US" dirty="0"/>
            </a:br>
            <a:endParaRPr lang="en-US" dirty="0"/>
          </a:p>
        </p:txBody>
      </p:sp>
    </p:spTree>
    <p:extLst>
      <p:ext uri="{BB962C8B-B14F-4D97-AF65-F5344CB8AC3E}">
        <p14:creationId xmlns:p14="http://schemas.microsoft.com/office/powerpoint/2010/main" val="71777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CB478-B0DF-413E-6A4E-277AD19CAD70}"/>
              </a:ext>
            </a:extLst>
          </p:cNvPr>
          <p:cNvSpPr>
            <a:spLocks noGrp="1"/>
          </p:cNvSpPr>
          <p:nvPr>
            <p:ph type="title"/>
          </p:nvPr>
        </p:nvSpPr>
        <p:spPr/>
        <p:txBody>
          <a:bodyPr/>
          <a:lstStyle/>
          <a:p>
            <a:r>
              <a:rPr lang="en-US" sz="4800" dirty="0"/>
              <a:t>1Co 11:31 But if we judged ourselves rightly, we would </a:t>
            </a:r>
            <a:br>
              <a:rPr lang="en-US" sz="4800" dirty="0"/>
            </a:br>
            <a:r>
              <a:rPr lang="en-US" sz="4800" dirty="0"/>
              <a:t>not be judged. </a:t>
            </a:r>
          </a:p>
        </p:txBody>
      </p:sp>
    </p:spTree>
    <p:extLst>
      <p:ext uri="{BB962C8B-B14F-4D97-AF65-F5344CB8AC3E}">
        <p14:creationId xmlns:p14="http://schemas.microsoft.com/office/powerpoint/2010/main" val="413181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1C0A0-51A4-067E-6BC7-602695AF60F4}"/>
              </a:ext>
            </a:extLst>
          </p:cNvPr>
          <p:cNvSpPr>
            <a:spLocks noGrp="1"/>
          </p:cNvSpPr>
          <p:nvPr>
            <p:ph type="title"/>
          </p:nvPr>
        </p:nvSpPr>
        <p:spPr/>
        <p:txBody>
          <a:bodyPr/>
          <a:lstStyle/>
          <a:p>
            <a:r>
              <a:rPr lang="en-US" sz="4000" dirty="0"/>
              <a:t>Confess = </a:t>
            </a:r>
            <a:r>
              <a:rPr lang="en-US" sz="4000" dirty="0" err="1"/>
              <a:t>yâdâh</a:t>
            </a:r>
            <a:r>
              <a:rPr lang="en-US" sz="4000" dirty="0"/>
              <a:t>  (H3034 yaw-</a:t>
            </a:r>
            <a:r>
              <a:rPr lang="en-US" sz="4000" dirty="0" err="1"/>
              <a:t>daw</a:t>
            </a:r>
            <a:r>
              <a:rPr lang="en-US" sz="4000" dirty="0"/>
              <a:t>') = literally to use the hand; physically to throw (a stone, an arrow) at or away; especially to revere or worship (with extended hands); intensively to bemoan (by wringing the hands) </a:t>
            </a:r>
            <a:br>
              <a:rPr lang="en-US" sz="4000" dirty="0"/>
            </a:br>
            <a:r>
              <a:rPr lang="en-US" sz="4000" dirty="0"/>
              <a:t>= cast (out), (make) confess (-ion), praise, </a:t>
            </a:r>
            <a:br>
              <a:rPr lang="en-US" sz="4000" dirty="0"/>
            </a:br>
            <a:r>
              <a:rPr lang="en-US" sz="4000" dirty="0"/>
              <a:t>(give) thank (-</a:t>
            </a:r>
            <a:r>
              <a:rPr lang="en-US" sz="4000" dirty="0" err="1"/>
              <a:t>ful</a:t>
            </a:r>
            <a:r>
              <a:rPr lang="en-US" sz="4000" dirty="0"/>
              <a:t>, -s, -</a:t>
            </a:r>
            <a:r>
              <a:rPr lang="en-US" sz="4000" dirty="0" err="1"/>
              <a:t>sgiving</a:t>
            </a:r>
            <a:r>
              <a:rPr lang="en-US" sz="4000" dirty="0"/>
              <a:t>). </a:t>
            </a:r>
          </a:p>
        </p:txBody>
      </p:sp>
    </p:spTree>
    <p:extLst>
      <p:ext uri="{BB962C8B-B14F-4D97-AF65-F5344CB8AC3E}">
        <p14:creationId xmlns:p14="http://schemas.microsoft.com/office/powerpoint/2010/main" val="2323185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AF4E0-42CB-EE99-C7A3-C82D0C7166B7}"/>
              </a:ext>
            </a:extLst>
          </p:cNvPr>
          <p:cNvSpPr>
            <a:spLocks noGrp="1"/>
          </p:cNvSpPr>
          <p:nvPr>
            <p:ph type="title"/>
          </p:nvPr>
        </p:nvSpPr>
        <p:spPr/>
        <p:txBody>
          <a:bodyPr/>
          <a:lstStyle/>
          <a:p>
            <a:r>
              <a:rPr lang="en-US" sz="4400" dirty="0"/>
              <a:t>Forsake - ‛</a:t>
            </a:r>
            <a:r>
              <a:rPr lang="en-US" sz="4400" dirty="0" err="1"/>
              <a:t>âzab</a:t>
            </a:r>
            <a:r>
              <a:rPr lang="en-US" sz="4400" dirty="0"/>
              <a:t>  (H5800 aw-</a:t>
            </a:r>
            <a:r>
              <a:rPr lang="en-US" sz="4400" dirty="0" err="1"/>
              <a:t>zab</a:t>
            </a:r>
            <a:r>
              <a:rPr lang="en-US" sz="4400" dirty="0"/>
              <a:t>’) </a:t>
            </a:r>
            <a:br>
              <a:rPr lang="en-US" sz="4400" dirty="0"/>
            </a:br>
            <a:r>
              <a:rPr lang="en-US" sz="4400" dirty="0"/>
              <a:t>A primitive root = to loosen, </a:t>
            </a:r>
            <a:br>
              <a:rPr lang="en-US" sz="4400" dirty="0"/>
            </a:br>
            <a:r>
              <a:rPr lang="en-US" sz="4400" dirty="0"/>
              <a:t>that is, relinquish, permit, etc. </a:t>
            </a:r>
            <a:br>
              <a:rPr lang="en-US" sz="4400" dirty="0"/>
            </a:br>
            <a:r>
              <a:rPr lang="en-US" sz="4400" dirty="0"/>
              <a:t>= commit self, fail, forsake, fortify, help, leave (destitute, off)</a:t>
            </a:r>
          </a:p>
        </p:txBody>
      </p:sp>
    </p:spTree>
    <p:extLst>
      <p:ext uri="{BB962C8B-B14F-4D97-AF65-F5344CB8AC3E}">
        <p14:creationId xmlns:p14="http://schemas.microsoft.com/office/powerpoint/2010/main" val="2364546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B4000-C371-C154-6057-1A1FB3C0F15E}"/>
              </a:ext>
            </a:extLst>
          </p:cNvPr>
          <p:cNvSpPr>
            <a:spLocks noGrp="1"/>
          </p:cNvSpPr>
          <p:nvPr>
            <p:ph type="title"/>
          </p:nvPr>
        </p:nvSpPr>
        <p:spPr/>
        <p:txBody>
          <a:bodyPr/>
          <a:lstStyle/>
          <a:p>
            <a:r>
              <a:rPr lang="en-US" sz="4400" dirty="0"/>
              <a:t>Confess - </a:t>
            </a:r>
            <a:r>
              <a:rPr lang="en-US" sz="4400" dirty="0" err="1"/>
              <a:t>homologeo</a:t>
            </a:r>
            <a:r>
              <a:rPr lang="en-US" sz="4400" dirty="0"/>
              <a:t>̄ (G3670 </a:t>
            </a:r>
            <a:r>
              <a:rPr lang="en-US" sz="4400" dirty="0" err="1"/>
              <a:t>hom</a:t>
            </a:r>
            <a:r>
              <a:rPr lang="en-US" sz="4400" dirty="0"/>
              <a:t>-</a:t>
            </a:r>
            <a:r>
              <a:rPr lang="en-US" sz="4400" dirty="0" err="1"/>
              <a:t>ol</a:t>
            </a:r>
            <a:r>
              <a:rPr lang="en-US" sz="4400" dirty="0"/>
              <a:t>-</a:t>
            </a:r>
            <a:r>
              <a:rPr lang="en-US" sz="4400" dirty="0" err="1"/>
              <a:t>og</a:t>
            </a:r>
            <a:r>
              <a:rPr lang="en-US" sz="4400" dirty="0"/>
              <a:t>-eh'-o) = to acknowledge </a:t>
            </a:r>
            <a:br>
              <a:rPr lang="en-US" sz="4400" dirty="0"/>
            </a:br>
            <a:r>
              <a:rPr lang="en-US" sz="4400" dirty="0"/>
              <a:t>= con- (pro-) fess, confession is made, give thanks, promise.</a:t>
            </a:r>
          </a:p>
        </p:txBody>
      </p:sp>
    </p:spTree>
    <p:extLst>
      <p:ext uri="{BB962C8B-B14F-4D97-AF65-F5344CB8AC3E}">
        <p14:creationId xmlns:p14="http://schemas.microsoft.com/office/powerpoint/2010/main" val="1254837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27B60-779D-09E2-0562-08D68DE765A4}"/>
              </a:ext>
            </a:extLst>
          </p:cNvPr>
          <p:cNvSpPr>
            <a:spLocks noGrp="1"/>
          </p:cNvSpPr>
          <p:nvPr>
            <p:ph type="title"/>
          </p:nvPr>
        </p:nvSpPr>
        <p:spPr/>
        <p:txBody>
          <a:bodyPr/>
          <a:lstStyle/>
          <a:p>
            <a:r>
              <a:rPr lang="en-US" sz="4800" dirty="0"/>
              <a:t>We can utilize our priesthood to confess directly to God, that is for our sin and our sin alone  directed towards Him, </a:t>
            </a:r>
          </a:p>
        </p:txBody>
      </p:sp>
    </p:spTree>
    <p:extLst>
      <p:ext uri="{BB962C8B-B14F-4D97-AF65-F5344CB8AC3E}">
        <p14:creationId xmlns:p14="http://schemas.microsoft.com/office/powerpoint/2010/main" val="2770657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156D6-FF48-9D2C-5F74-334ED4916B22}"/>
              </a:ext>
            </a:extLst>
          </p:cNvPr>
          <p:cNvSpPr>
            <a:spLocks noGrp="1"/>
          </p:cNvSpPr>
          <p:nvPr>
            <p:ph type="title"/>
          </p:nvPr>
        </p:nvSpPr>
        <p:spPr/>
        <p:txBody>
          <a:bodyPr/>
          <a:lstStyle/>
          <a:p>
            <a:r>
              <a:rPr lang="en-US" sz="4400" dirty="0"/>
              <a:t>Jam 5:16 Therefore, confess your sins to one another, and pray </a:t>
            </a:r>
            <a:br>
              <a:rPr lang="en-US" sz="4400" dirty="0"/>
            </a:br>
            <a:r>
              <a:rPr lang="en-US" sz="4400" dirty="0"/>
              <a:t>for one another so that you </a:t>
            </a:r>
            <a:br>
              <a:rPr lang="en-US" sz="4400" dirty="0"/>
            </a:br>
            <a:r>
              <a:rPr lang="en-US" sz="4400" dirty="0"/>
              <a:t>may be healed. </a:t>
            </a:r>
            <a:br>
              <a:rPr lang="en-US" sz="4400" dirty="0"/>
            </a:br>
            <a:r>
              <a:rPr lang="en-US" sz="4400" dirty="0"/>
              <a:t>The effective prayer of a righteous man can accomplish much. </a:t>
            </a:r>
          </a:p>
        </p:txBody>
      </p:sp>
    </p:spTree>
    <p:extLst>
      <p:ext uri="{BB962C8B-B14F-4D97-AF65-F5344CB8AC3E}">
        <p14:creationId xmlns:p14="http://schemas.microsoft.com/office/powerpoint/2010/main" val="1655878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247E-1D9B-2C3E-4D79-2566337D35F1}"/>
              </a:ext>
            </a:extLst>
          </p:cNvPr>
          <p:cNvSpPr>
            <a:spLocks noGrp="1"/>
          </p:cNvSpPr>
          <p:nvPr>
            <p:ph type="title"/>
          </p:nvPr>
        </p:nvSpPr>
        <p:spPr/>
        <p:txBody>
          <a:bodyPr/>
          <a:lstStyle/>
          <a:p>
            <a:r>
              <a:rPr lang="en-US" sz="4400" dirty="0"/>
              <a:t>Separation from worldliness results is an effective process </a:t>
            </a:r>
            <a:br>
              <a:rPr lang="en-US" sz="4400" dirty="0"/>
            </a:br>
            <a:r>
              <a:rPr lang="en-US" sz="4400" dirty="0"/>
              <a:t>of cleansing and purifying the believer unto perfecting </a:t>
            </a:r>
            <a:br>
              <a:rPr lang="en-US" sz="4400" dirty="0"/>
            </a:br>
            <a:r>
              <a:rPr lang="en-US" sz="4400" dirty="0"/>
              <a:t>the holiness of God,</a:t>
            </a:r>
            <a:br>
              <a:rPr lang="en-US" sz="4400" dirty="0"/>
            </a:br>
            <a:r>
              <a:rPr lang="en-US" sz="4400" dirty="0"/>
              <a:t> </a:t>
            </a:r>
            <a:br>
              <a:rPr lang="en-US" sz="4400" dirty="0"/>
            </a:br>
            <a:r>
              <a:rPr lang="en-US" sz="4400" dirty="0"/>
              <a:t>Rom 12:1-2; 2Co 7:1. </a:t>
            </a:r>
          </a:p>
        </p:txBody>
      </p:sp>
    </p:spTree>
    <p:extLst>
      <p:ext uri="{BB962C8B-B14F-4D97-AF65-F5344CB8AC3E}">
        <p14:creationId xmlns:p14="http://schemas.microsoft.com/office/powerpoint/2010/main" val="2582753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DF5BC-C17A-55FA-6624-2BD9F96B4D2F}"/>
              </a:ext>
            </a:extLst>
          </p:cNvPr>
          <p:cNvSpPr>
            <a:spLocks noGrp="1"/>
          </p:cNvSpPr>
          <p:nvPr>
            <p:ph type="title"/>
          </p:nvPr>
        </p:nvSpPr>
        <p:spPr/>
        <p:txBody>
          <a:bodyPr/>
          <a:lstStyle/>
          <a:p>
            <a:r>
              <a:rPr lang="en-US" sz="4800" dirty="0"/>
              <a:t>“Confession is the soul’s vomit, and those that use it shall not only have ease of conscience, but God’s best comforts and cordials to restore them again.” – J. Trapp</a:t>
            </a:r>
          </a:p>
        </p:txBody>
      </p:sp>
    </p:spTree>
    <p:extLst>
      <p:ext uri="{BB962C8B-B14F-4D97-AF65-F5344CB8AC3E}">
        <p14:creationId xmlns:p14="http://schemas.microsoft.com/office/powerpoint/2010/main" val="2459653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0CF5D-A656-E5DB-64C2-242C9FB73945}"/>
              </a:ext>
            </a:extLst>
          </p:cNvPr>
          <p:cNvSpPr>
            <a:spLocks noGrp="1"/>
          </p:cNvSpPr>
          <p:nvPr>
            <p:ph type="title"/>
          </p:nvPr>
        </p:nvSpPr>
        <p:spPr/>
        <p:txBody>
          <a:bodyPr/>
          <a:lstStyle/>
          <a:p>
            <a:r>
              <a:rPr lang="en-US" sz="4200" dirty="0"/>
              <a:t>2. The sacrifice of Daily PMA to fill the PPOG requirement of continued growth of the Church-age Believer to spiritual maturity, </a:t>
            </a:r>
            <a:br>
              <a:rPr lang="en-US" sz="4200" dirty="0"/>
            </a:br>
            <a:r>
              <a:rPr lang="en-US" sz="4200" dirty="0"/>
              <a:t>Heb 13:10.</a:t>
            </a:r>
            <a:br>
              <a:rPr lang="en-US" sz="4200" dirty="0"/>
            </a:br>
            <a:br>
              <a:rPr lang="en-US" sz="4200" dirty="0"/>
            </a:br>
            <a:r>
              <a:rPr lang="en-US" sz="4200" dirty="0"/>
              <a:t>Heb 13:10 We have an altar from which those who serve the tabernacle have no right to eat.</a:t>
            </a:r>
          </a:p>
        </p:txBody>
      </p:sp>
    </p:spTree>
    <p:extLst>
      <p:ext uri="{BB962C8B-B14F-4D97-AF65-F5344CB8AC3E}">
        <p14:creationId xmlns:p14="http://schemas.microsoft.com/office/powerpoint/2010/main" val="2872805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1299-E54A-C628-17D7-F767DE5DA0B5}"/>
              </a:ext>
            </a:extLst>
          </p:cNvPr>
          <p:cNvSpPr>
            <a:spLocks noGrp="1"/>
          </p:cNvSpPr>
          <p:nvPr>
            <p:ph type="title"/>
          </p:nvPr>
        </p:nvSpPr>
        <p:spPr/>
        <p:txBody>
          <a:bodyPr/>
          <a:lstStyle/>
          <a:p>
            <a:r>
              <a:rPr lang="en-US" sz="4800" dirty="0"/>
              <a:t>3. The sacrifice of separation, both mentally and physically,</a:t>
            </a:r>
            <a:br>
              <a:rPr lang="en-US" sz="4800" dirty="0"/>
            </a:br>
            <a:r>
              <a:rPr lang="en-US" sz="4800" dirty="0"/>
              <a:t> Heb 13:13. </a:t>
            </a:r>
            <a:br>
              <a:rPr lang="en-US" sz="4800" dirty="0"/>
            </a:br>
            <a:br>
              <a:rPr lang="en-US" sz="4800" dirty="0"/>
            </a:br>
            <a:r>
              <a:rPr lang="en-US" sz="4800" dirty="0"/>
              <a:t>Heb 13:13 So, let us go out </a:t>
            </a:r>
            <a:br>
              <a:rPr lang="en-US" sz="4800" dirty="0"/>
            </a:br>
            <a:r>
              <a:rPr lang="en-US" sz="4800" dirty="0"/>
              <a:t>to Him outside the camp, </a:t>
            </a:r>
            <a:br>
              <a:rPr lang="en-US" sz="4800" dirty="0"/>
            </a:br>
            <a:r>
              <a:rPr lang="en-US" sz="4800" dirty="0"/>
              <a:t>bearing His reproach.</a:t>
            </a:r>
          </a:p>
        </p:txBody>
      </p:sp>
    </p:spTree>
    <p:extLst>
      <p:ext uri="{BB962C8B-B14F-4D97-AF65-F5344CB8AC3E}">
        <p14:creationId xmlns:p14="http://schemas.microsoft.com/office/powerpoint/2010/main" val="2499212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B50EB-EDFE-51B2-7C73-952287FB9ABF}"/>
              </a:ext>
            </a:extLst>
          </p:cNvPr>
          <p:cNvSpPr>
            <a:spLocks noGrp="1"/>
          </p:cNvSpPr>
          <p:nvPr>
            <p:ph type="title"/>
          </p:nvPr>
        </p:nvSpPr>
        <p:spPr/>
        <p:txBody>
          <a:bodyPr/>
          <a:lstStyle/>
          <a:p>
            <a:r>
              <a:rPr lang="en-US" sz="4400" dirty="0"/>
              <a:t>‘Go forth’ - </a:t>
            </a:r>
            <a:r>
              <a:rPr lang="en-US" sz="4400" dirty="0" err="1"/>
              <a:t>exerchomai</a:t>
            </a:r>
            <a:r>
              <a:rPr lang="en-US" sz="4400" dirty="0"/>
              <a:t> (G1831 ex-er'-</a:t>
            </a:r>
            <a:r>
              <a:rPr lang="en-US" sz="4400" dirty="0" err="1"/>
              <a:t>khom</a:t>
            </a:r>
            <a:r>
              <a:rPr lang="en-US" sz="4400" dirty="0"/>
              <a:t>-</a:t>
            </a:r>
            <a:r>
              <a:rPr lang="en-US" sz="4400" dirty="0" err="1"/>
              <a:t>ahee</a:t>
            </a:r>
            <a:r>
              <a:rPr lang="en-US" sz="4400" dirty="0"/>
              <a:t>)</a:t>
            </a:r>
            <a:br>
              <a:rPr lang="en-US" sz="4400" dirty="0"/>
            </a:br>
            <a:r>
              <a:rPr lang="en-US" sz="4400" dirty="0"/>
              <a:t> From G1537 and G2064 = to issue (literally or figuratively) = to come-(forth, out), depart (out of), escape, get out, go (abroad, away, forth, out, thence), proceed (forth), spread abroad.</a:t>
            </a:r>
            <a:br>
              <a:rPr lang="en-US" sz="4400" dirty="0"/>
            </a:br>
            <a:endParaRPr lang="en-US" sz="4400" dirty="0"/>
          </a:p>
        </p:txBody>
      </p:sp>
    </p:spTree>
    <p:extLst>
      <p:ext uri="{BB962C8B-B14F-4D97-AF65-F5344CB8AC3E}">
        <p14:creationId xmlns:p14="http://schemas.microsoft.com/office/powerpoint/2010/main" val="69715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3F146-69C8-57A1-E504-A17E379B9279}"/>
              </a:ext>
            </a:extLst>
          </p:cNvPr>
          <p:cNvSpPr>
            <a:spLocks noGrp="1"/>
          </p:cNvSpPr>
          <p:nvPr>
            <p:ph type="title"/>
          </p:nvPr>
        </p:nvSpPr>
        <p:spPr/>
        <p:txBody>
          <a:bodyPr/>
          <a:lstStyle/>
          <a:p>
            <a:r>
              <a:rPr lang="en-US" sz="4400" dirty="0"/>
              <a:t>As a Royal family of Priests, </a:t>
            </a:r>
            <a:br>
              <a:rPr lang="en-US" sz="4400" dirty="0"/>
            </a:br>
            <a:r>
              <a:rPr lang="en-US" sz="4400" dirty="0"/>
              <a:t>Believers are invited with </a:t>
            </a:r>
            <a:br>
              <a:rPr lang="en-US" sz="4400" dirty="0"/>
            </a:br>
            <a:r>
              <a:rPr lang="en-US" sz="4400" dirty="0"/>
              <a:t>the expectation to grow in the grace and knowledge of our </a:t>
            </a:r>
            <a:br>
              <a:rPr lang="en-US" sz="4400" dirty="0"/>
            </a:br>
            <a:r>
              <a:rPr lang="en-US" sz="4400" dirty="0"/>
              <a:t>Lord Jesus Christ.</a:t>
            </a:r>
          </a:p>
        </p:txBody>
      </p:sp>
    </p:spTree>
    <p:extLst>
      <p:ext uri="{BB962C8B-B14F-4D97-AF65-F5344CB8AC3E}">
        <p14:creationId xmlns:p14="http://schemas.microsoft.com/office/powerpoint/2010/main" val="2198885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5D68D-EAAF-39A4-CD3C-E717DB2E3374}"/>
              </a:ext>
            </a:extLst>
          </p:cNvPr>
          <p:cNvSpPr>
            <a:spLocks noGrp="1"/>
          </p:cNvSpPr>
          <p:nvPr>
            <p:ph type="title"/>
          </p:nvPr>
        </p:nvSpPr>
        <p:spPr/>
        <p:txBody>
          <a:bodyPr/>
          <a:lstStyle/>
          <a:p>
            <a:r>
              <a:rPr lang="en-US" sz="4400" dirty="0"/>
              <a:t>This is more than a command, Heb 13:13, this is </a:t>
            </a:r>
            <a:br>
              <a:rPr lang="en-US" sz="4400" dirty="0"/>
            </a:br>
            <a:r>
              <a:rPr lang="en-US" sz="4400" dirty="0"/>
              <a:t>an encouragement as we go out to daily battle, a battle cry for boosting the troops!</a:t>
            </a:r>
          </a:p>
        </p:txBody>
      </p:sp>
    </p:spTree>
    <p:extLst>
      <p:ext uri="{BB962C8B-B14F-4D97-AF65-F5344CB8AC3E}">
        <p14:creationId xmlns:p14="http://schemas.microsoft.com/office/powerpoint/2010/main" val="2208057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BDC92-A4C1-D21D-0514-4EB97286D91E}"/>
              </a:ext>
            </a:extLst>
          </p:cNvPr>
          <p:cNvSpPr>
            <a:spLocks noGrp="1"/>
          </p:cNvSpPr>
          <p:nvPr>
            <p:ph type="title"/>
          </p:nvPr>
        </p:nvSpPr>
        <p:spPr/>
        <p:txBody>
          <a:bodyPr/>
          <a:lstStyle/>
          <a:p>
            <a:r>
              <a:rPr lang="en-US" sz="4800" dirty="0"/>
              <a:t>4.  The sacrifice of praise, </a:t>
            </a:r>
            <a:br>
              <a:rPr lang="en-US" sz="4800" dirty="0"/>
            </a:br>
            <a:r>
              <a:rPr lang="en-US" sz="4800" dirty="0"/>
              <a:t>Heb 13:15.</a:t>
            </a:r>
            <a:br>
              <a:rPr lang="en-US" sz="4800" dirty="0"/>
            </a:br>
            <a:br>
              <a:rPr lang="en-US" sz="4800" dirty="0"/>
            </a:br>
            <a:r>
              <a:rPr lang="en-US" sz="4800" dirty="0"/>
              <a:t>Heb 13:15 Through Him then, let us continually offer up a sacrifice of praise to God, that is, the fruit of lips that give thanks to His name. </a:t>
            </a:r>
          </a:p>
        </p:txBody>
      </p:sp>
    </p:spTree>
    <p:extLst>
      <p:ext uri="{BB962C8B-B14F-4D97-AF65-F5344CB8AC3E}">
        <p14:creationId xmlns:p14="http://schemas.microsoft.com/office/powerpoint/2010/main" val="3028959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FF006-1CDD-5B86-B714-D3CFE7B41C01}"/>
              </a:ext>
            </a:extLst>
          </p:cNvPr>
          <p:cNvSpPr>
            <a:spLocks noGrp="1"/>
          </p:cNvSpPr>
          <p:nvPr>
            <p:ph type="title"/>
          </p:nvPr>
        </p:nvSpPr>
        <p:spPr/>
        <p:txBody>
          <a:bodyPr/>
          <a:lstStyle/>
          <a:p>
            <a:r>
              <a:rPr lang="en-US" sz="4800" dirty="0" err="1"/>
              <a:t>Psa</a:t>
            </a:r>
            <a:r>
              <a:rPr lang="en-US" sz="4800" dirty="0"/>
              <a:t> 150:6 Let everything that has breath praise the LORD.</a:t>
            </a:r>
            <a:br>
              <a:rPr lang="en-US" sz="4800" dirty="0"/>
            </a:br>
            <a:br>
              <a:rPr lang="en-US" sz="4800" dirty="0"/>
            </a:br>
            <a:r>
              <a:rPr lang="en-US" sz="4800" dirty="0"/>
              <a:t>Praise the LORD! </a:t>
            </a:r>
            <a:br>
              <a:rPr lang="en-US" sz="4800" dirty="0"/>
            </a:br>
            <a:endParaRPr lang="en-US" sz="4800" dirty="0"/>
          </a:p>
        </p:txBody>
      </p:sp>
    </p:spTree>
    <p:extLst>
      <p:ext uri="{BB962C8B-B14F-4D97-AF65-F5344CB8AC3E}">
        <p14:creationId xmlns:p14="http://schemas.microsoft.com/office/powerpoint/2010/main" val="2497209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B083B-633B-D3EF-8157-0C2CCA5518F6}"/>
              </a:ext>
            </a:extLst>
          </p:cNvPr>
          <p:cNvSpPr>
            <a:spLocks noGrp="1"/>
          </p:cNvSpPr>
          <p:nvPr>
            <p:ph type="title"/>
          </p:nvPr>
        </p:nvSpPr>
        <p:spPr/>
        <p:txBody>
          <a:bodyPr/>
          <a:lstStyle/>
          <a:p>
            <a:r>
              <a:rPr lang="en-US" sz="4400" dirty="0"/>
              <a:t>Praise given through the lips is pictured as the sweet aroma being under God’s nostrils, as this is continually offered up, 2 Co 2:14.</a:t>
            </a:r>
          </a:p>
        </p:txBody>
      </p:sp>
    </p:spTree>
    <p:extLst>
      <p:ext uri="{BB962C8B-B14F-4D97-AF65-F5344CB8AC3E}">
        <p14:creationId xmlns:p14="http://schemas.microsoft.com/office/powerpoint/2010/main" val="33015041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C9511-0834-9D29-200F-D0581B44CB53}"/>
              </a:ext>
            </a:extLst>
          </p:cNvPr>
          <p:cNvSpPr>
            <a:spLocks noGrp="1"/>
          </p:cNvSpPr>
          <p:nvPr>
            <p:ph type="title"/>
          </p:nvPr>
        </p:nvSpPr>
        <p:spPr/>
        <p:txBody>
          <a:bodyPr/>
          <a:lstStyle/>
          <a:p>
            <a:r>
              <a:rPr lang="en-US" sz="4400" dirty="0"/>
              <a:t>2Co 2:14 But thanks be to God, who always leads us in triumph in Christ, and </a:t>
            </a:r>
            <a:r>
              <a:rPr lang="en-US" sz="4400" u="sng" dirty="0"/>
              <a:t>manifests through us </a:t>
            </a:r>
            <a:r>
              <a:rPr lang="en-US" sz="4400" dirty="0"/>
              <a:t>the sweet aroma of </a:t>
            </a:r>
            <a:r>
              <a:rPr lang="en-US" sz="4400" u="sng" dirty="0"/>
              <a:t>the knowledge of Him</a:t>
            </a:r>
            <a:r>
              <a:rPr lang="en-US" sz="4400" dirty="0"/>
              <a:t> in every place.</a:t>
            </a:r>
          </a:p>
        </p:txBody>
      </p:sp>
    </p:spTree>
    <p:extLst>
      <p:ext uri="{BB962C8B-B14F-4D97-AF65-F5344CB8AC3E}">
        <p14:creationId xmlns:p14="http://schemas.microsoft.com/office/powerpoint/2010/main" val="93078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3E47C-0BF7-C9AE-C96A-416EB5B34FE2}"/>
              </a:ext>
            </a:extLst>
          </p:cNvPr>
          <p:cNvSpPr>
            <a:spLocks noGrp="1"/>
          </p:cNvSpPr>
          <p:nvPr>
            <p:ph type="title"/>
          </p:nvPr>
        </p:nvSpPr>
        <p:spPr/>
        <p:txBody>
          <a:bodyPr/>
          <a:lstStyle/>
          <a:p>
            <a:r>
              <a:rPr lang="en-US" sz="4600" dirty="0"/>
              <a:t>Rom 12:1 Therefore I urge you, brethren, by the mercies of God, to present your bodies </a:t>
            </a:r>
            <a:br>
              <a:rPr lang="en-US" sz="4600" dirty="0"/>
            </a:br>
            <a:r>
              <a:rPr lang="en-US" sz="4600" dirty="0"/>
              <a:t>a living and holy sacrifice, acceptable to God, which is your spiritual service of worship.</a:t>
            </a:r>
          </a:p>
        </p:txBody>
      </p:sp>
    </p:spTree>
    <p:extLst>
      <p:ext uri="{BB962C8B-B14F-4D97-AF65-F5344CB8AC3E}">
        <p14:creationId xmlns:p14="http://schemas.microsoft.com/office/powerpoint/2010/main" val="3182884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612F7-A285-7C25-0171-E1BBD29CCB54}"/>
              </a:ext>
            </a:extLst>
          </p:cNvPr>
          <p:cNvSpPr>
            <a:spLocks noGrp="1"/>
          </p:cNvSpPr>
          <p:nvPr>
            <p:ph type="title"/>
          </p:nvPr>
        </p:nvSpPr>
        <p:spPr/>
        <p:txBody>
          <a:bodyPr/>
          <a:lstStyle/>
          <a:p>
            <a:r>
              <a:rPr lang="en-US" sz="4800" dirty="0"/>
              <a:t>5. The sacrifice of divine good, Heb 13:16. </a:t>
            </a:r>
            <a:br>
              <a:rPr lang="en-US" sz="4800" dirty="0"/>
            </a:br>
            <a:br>
              <a:rPr lang="en-US" sz="4800" dirty="0"/>
            </a:br>
            <a:r>
              <a:rPr lang="en-US" sz="4800" dirty="0"/>
              <a:t>Heb 13:16 And do not neglect doing good and sharing, </a:t>
            </a:r>
            <a:br>
              <a:rPr lang="en-US" sz="4800" dirty="0"/>
            </a:br>
            <a:r>
              <a:rPr lang="en-US" sz="4800" dirty="0"/>
              <a:t>for with such sacrifices </a:t>
            </a:r>
            <a:br>
              <a:rPr lang="en-US" sz="4800" dirty="0"/>
            </a:br>
            <a:r>
              <a:rPr lang="en-US" sz="4800" dirty="0"/>
              <a:t>God is pleased.</a:t>
            </a:r>
          </a:p>
        </p:txBody>
      </p:sp>
    </p:spTree>
    <p:extLst>
      <p:ext uri="{BB962C8B-B14F-4D97-AF65-F5344CB8AC3E}">
        <p14:creationId xmlns:p14="http://schemas.microsoft.com/office/powerpoint/2010/main" val="510654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53B9B-4F16-16D8-795E-9F60FD28BC8D}"/>
              </a:ext>
            </a:extLst>
          </p:cNvPr>
          <p:cNvSpPr>
            <a:spLocks noGrp="1"/>
          </p:cNvSpPr>
          <p:nvPr>
            <p:ph type="title"/>
          </p:nvPr>
        </p:nvSpPr>
        <p:spPr/>
        <p:txBody>
          <a:bodyPr/>
          <a:lstStyle/>
          <a:p>
            <a:r>
              <a:rPr lang="en-US" sz="4400" dirty="0"/>
              <a:t>Phi 2:3 Do nothing from selfishness or empty conceit, </a:t>
            </a:r>
            <a:br>
              <a:rPr lang="en-US" sz="4400" dirty="0"/>
            </a:br>
            <a:r>
              <a:rPr lang="en-US" sz="4400" dirty="0"/>
              <a:t>but with humility of mind regard one another as more important than yourselves;</a:t>
            </a:r>
            <a:br>
              <a:rPr lang="en-US" sz="4400" dirty="0"/>
            </a:br>
            <a:r>
              <a:rPr lang="en-US" sz="4400" dirty="0"/>
              <a:t> </a:t>
            </a:r>
            <a:br>
              <a:rPr lang="en-US" sz="4400" dirty="0"/>
            </a:br>
            <a:r>
              <a:rPr lang="en-US" sz="4400" dirty="0"/>
              <a:t>Phi 2:4 do not merely look out for your own personal interests, but also for the interests of others.</a:t>
            </a:r>
          </a:p>
        </p:txBody>
      </p:sp>
    </p:spTree>
    <p:extLst>
      <p:ext uri="{BB962C8B-B14F-4D97-AF65-F5344CB8AC3E}">
        <p14:creationId xmlns:p14="http://schemas.microsoft.com/office/powerpoint/2010/main" val="6946796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2C0B9-A578-05FA-BD58-126E3B9223F3}"/>
              </a:ext>
            </a:extLst>
          </p:cNvPr>
          <p:cNvSpPr>
            <a:spLocks noGrp="1"/>
          </p:cNvSpPr>
          <p:nvPr>
            <p:ph type="title"/>
          </p:nvPr>
        </p:nvSpPr>
        <p:spPr/>
        <p:txBody>
          <a:bodyPr/>
          <a:lstStyle/>
          <a:p>
            <a:r>
              <a:rPr lang="en-US" sz="4400" dirty="0"/>
              <a:t>Human good cannot sustain itself to the righteous demands of God and always has the wrong motivational factor at its core. </a:t>
            </a:r>
          </a:p>
        </p:txBody>
      </p:sp>
    </p:spTree>
    <p:extLst>
      <p:ext uri="{BB962C8B-B14F-4D97-AF65-F5344CB8AC3E}">
        <p14:creationId xmlns:p14="http://schemas.microsoft.com/office/powerpoint/2010/main" val="5147527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C4F66-B2C2-6AA5-169D-4A77AC6A4AAF}"/>
              </a:ext>
            </a:extLst>
          </p:cNvPr>
          <p:cNvSpPr>
            <a:spLocks noGrp="1"/>
          </p:cNvSpPr>
          <p:nvPr>
            <p:ph type="title"/>
          </p:nvPr>
        </p:nvSpPr>
        <p:spPr/>
        <p:txBody>
          <a:bodyPr/>
          <a:lstStyle/>
          <a:p>
            <a:r>
              <a:rPr lang="en-US" sz="4800" dirty="0"/>
              <a:t>Eph 2:10 For we are His workmanship, created in Christ Jesus for good works, which God prepared beforehand so that we would walk in them. </a:t>
            </a:r>
          </a:p>
        </p:txBody>
      </p:sp>
    </p:spTree>
    <p:extLst>
      <p:ext uri="{BB962C8B-B14F-4D97-AF65-F5344CB8AC3E}">
        <p14:creationId xmlns:p14="http://schemas.microsoft.com/office/powerpoint/2010/main" val="4809799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9DBE0-0A13-4EA6-EDC0-F811D616CA4C}"/>
              </a:ext>
            </a:extLst>
          </p:cNvPr>
          <p:cNvSpPr>
            <a:spLocks noGrp="1"/>
          </p:cNvSpPr>
          <p:nvPr>
            <p:ph type="title"/>
          </p:nvPr>
        </p:nvSpPr>
        <p:spPr/>
        <p:txBody>
          <a:bodyPr/>
          <a:lstStyle/>
          <a:p>
            <a:r>
              <a:rPr lang="en-US" sz="4800" dirty="0"/>
              <a:t>Divine good is related to the logistical grace support of God Himself, 2Co 9:8. </a:t>
            </a:r>
          </a:p>
        </p:txBody>
      </p:sp>
    </p:spTree>
    <p:extLst>
      <p:ext uri="{BB962C8B-B14F-4D97-AF65-F5344CB8AC3E}">
        <p14:creationId xmlns:p14="http://schemas.microsoft.com/office/powerpoint/2010/main" val="41634304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32ED7-478F-57B1-B4C9-C7871970902B}"/>
              </a:ext>
            </a:extLst>
          </p:cNvPr>
          <p:cNvSpPr>
            <a:spLocks noGrp="1"/>
          </p:cNvSpPr>
          <p:nvPr>
            <p:ph type="title"/>
          </p:nvPr>
        </p:nvSpPr>
        <p:spPr/>
        <p:txBody>
          <a:bodyPr/>
          <a:lstStyle/>
          <a:p>
            <a:r>
              <a:rPr lang="en-US" sz="4800" dirty="0"/>
              <a:t>2Co 9:8 And </a:t>
            </a:r>
            <a:r>
              <a:rPr lang="en-US" sz="4800" u="sng" dirty="0"/>
              <a:t>God is able </a:t>
            </a:r>
            <a:r>
              <a:rPr lang="en-US" sz="4800" dirty="0"/>
              <a:t>to make all grace abound to you, so that always having all sufficiency in everything, you may have an abundance for every good deed; </a:t>
            </a:r>
          </a:p>
        </p:txBody>
      </p:sp>
    </p:spTree>
    <p:extLst>
      <p:ext uri="{BB962C8B-B14F-4D97-AF65-F5344CB8AC3E}">
        <p14:creationId xmlns:p14="http://schemas.microsoft.com/office/powerpoint/2010/main" val="34715640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BA91F-013A-0B53-B925-134F74086E7E}"/>
              </a:ext>
            </a:extLst>
          </p:cNvPr>
          <p:cNvSpPr>
            <a:spLocks noGrp="1"/>
          </p:cNvSpPr>
          <p:nvPr>
            <p:ph type="title"/>
          </p:nvPr>
        </p:nvSpPr>
        <p:spPr/>
        <p:txBody>
          <a:bodyPr/>
          <a:lstStyle/>
          <a:p>
            <a:r>
              <a:rPr lang="en-US" sz="4400" dirty="0"/>
              <a:t>Phi 4:18 But I have received everything in full and have an abundance; I am amply supplied, having received from Epaphroditus what you have sent,</a:t>
            </a:r>
            <a:br>
              <a:rPr lang="en-US" sz="4400" dirty="0"/>
            </a:br>
            <a:br>
              <a:rPr lang="en-US" sz="4400" dirty="0"/>
            </a:br>
            <a:r>
              <a:rPr lang="en-US" sz="4400" dirty="0"/>
              <a:t> a fragrant aroma, an acceptable sacrifice, well-pleasing to God.</a:t>
            </a:r>
          </a:p>
        </p:txBody>
      </p:sp>
    </p:spTree>
    <p:extLst>
      <p:ext uri="{BB962C8B-B14F-4D97-AF65-F5344CB8AC3E}">
        <p14:creationId xmlns:p14="http://schemas.microsoft.com/office/powerpoint/2010/main" val="41936121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CBD42-306B-9777-8273-CCAAA107AAF8}"/>
              </a:ext>
            </a:extLst>
          </p:cNvPr>
          <p:cNvSpPr>
            <a:spLocks noGrp="1"/>
          </p:cNvSpPr>
          <p:nvPr>
            <p:ph type="title"/>
          </p:nvPr>
        </p:nvSpPr>
        <p:spPr/>
        <p:txBody>
          <a:bodyPr/>
          <a:lstStyle/>
          <a:p>
            <a:r>
              <a:rPr lang="en-US" sz="4800" dirty="0"/>
              <a:t>Royal family Honor code, with the production of fruit in the believer’s life, shows proper preparation for the sacrifices that are required of us by divine good. </a:t>
            </a:r>
            <a:br>
              <a:rPr lang="en-US" sz="4800" dirty="0"/>
            </a:br>
            <a:r>
              <a:rPr lang="en-US" sz="4800" dirty="0"/>
              <a:t>Tit 2:7, Gal 5:22-23.</a:t>
            </a:r>
          </a:p>
        </p:txBody>
      </p:sp>
    </p:spTree>
    <p:extLst>
      <p:ext uri="{BB962C8B-B14F-4D97-AF65-F5344CB8AC3E}">
        <p14:creationId xmlns:p14="http://schemas.microsoft.com/office/powerpoint/2010/main" val="14865759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F4890-19F4-6F78-CEE0-1EE6C0AD3BA5}"/>
              </a:ext>
            </a:extLst>
          </p:cNvPr>
          <p:cNvSpPr>
            <a:spLocks noGrp="1"/>
          </p:cNvSpPr>
          <p:nvPr>
            <p:ph type="title"/>
          </p:nvPr>
        </p:nvSpPr>
        <p:spPr/>
        <p:txBody>
          <a:bodyPr/>
          <a:lstStyle/>
          <a:p>
            <a:r>
              <a:rPr lang="en-US" sz="4800" dirty="0"/>
              <a:t>Tit 2:7 in all things show yourself to be an example of good deeds, with purity in doctrine, dignified,</a:t>
            </a:r>
          </a:p>
        </p:txBody>
      </p:sp>
    </p:spTree>
    <p:extLst>
      <p:ext uri="{BB962C8B-B14F-4D97-AF65-F5344CB8AC3E}">
        <p14:creationId xmlns:p14="http://schemas.microsoft.com/office/powerpoint/2010/main" val="21887250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AB547-1DC2-BF92-7427-BBF35FBF9075}"/>
              </a:ext>
            </a:extLst>
          </p:cNvPr>
          <p:cNvSpPr>
            <a:spLocks noGrp="1"/>
          </p:cNvSpPr>
          <p:nvPr>
            <p:ph type="title"/>
          </p:nvPr>
        </p:nvSpPr>
        <p:spPr/>
        <p:txBody>
          <a:bodyPr/>
          <a:lstStyle/>
          <a:p>
            <a:r>
              <a:rPr lang="en-US" sz="4400" dirty="0"/>
              <a:t>6. The sacrifice of self-discipline, Heb 13:17.</a:t>
            </a:r>
            <a:br>
              <a:rPr lang="en-US" sz="4400" dirty="0"/>
            </a:br>
            <a:br>
              <a:rPr lang="en-US" sz="4400" dirty="0"/>
            </a:br>
            <a:r>
              <a:rPr lang="en-US" sz="4400" dirty="0"/>
              <a:t>Heb 13:17 Obey your leaders and submit to them, for they keep watch over your souls as those who will give an account. Let them do this with joy and not with grief, for this would be unprofitable for you.</a:t>
            </a:r>
          </a:p>
        </p:txBody>
      </p:sp>
    </p:spTree>
    <p:extLst>
      <p:ext uri="{BB962C8B-B14F-4D97-AF65-F5344CB8AC3E}">
        <p14:creationId xmlns:p14="http://schemas.microsoft.com/office/powerpoint/2010/main" val="301968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46E8-4BCA-8954-4673-473FEAB85235}"/>
              </a:ext>
            </a:extLst>
          </p:cNvPr>
          <p:cNvSpPr>
            <a:spLocks noGrp="1"/>
          </p:cNvSpPr>
          <p:nvPr>
            <p:ph type="title"/>
          </p:nvPr>
        </p:nvSpPr>
        <p:spPr/>
        <p:txBody>
          <a:bodyPr/>
          <a:lstStyle/>
          <a:p>
            <a:r>
              <a:rPr lang="en-US" sz="4400" dirty="0"/>
              <a:t>Royal Sacrifices </a:t>
            </a:r>
            <a:br>
              <a:rPr lang="en-US" sz="4400" dirty="0"/>
            </a:br>
            <a:r>
              <a:rPr lang="en-US" sz="4400" dirty="0"/>
              <a:t>during this Church Age – </a:t>
            </a:r>
            <a:br>
              <a:rPr lang="en-US" sz="4400" dirty="0"/>
            </a:br>
            <a:br>
              <a:rPr lang="en-US" sz="4400" dirty="0"/>
            </a:br>
            <a:r>
              <a:rPr lang="en-US" sz="4400" dirty="0"/>
              <a:t>God developed the guidelines to carry out His plan for mankind through every dispensation.</a:t>
            </a:r>
          </a:p>
        </p:txBody>
      </p:sp>
    </p:spTree>
    <p:extLst>
      <p:ext uri="{BB962C8B-B14F-4D97-AF65-F5344CB8AC3E}">
        <p14:creationId xmlns:p14="http://schemas.microsoft.com/office/powerpoint/2010/main" val="38508137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43176-D945-277F-94A1-4CC2D750E824}"/>
              </a:ext>
            </a:extLst>
          </p:cNvPr>
          <p:cNvSpPr>
            <a:spLocks noGrp="1"/>
          </p:cNvSpPr>
          <p:nvPr>
            <p:ph type="title"/>
          </p:nvPr>
        </p:nvSpPr>
        <p:spPr/>
        <p:txBody>
          <a:bodyPr/>
          <a:lstStyle/>
          <a:p>
            <a:r>
              <a:rPr lang="en-US" sz="4800" dirty="0"/>
              <a:t>Under this sacrifice of </a:t>
            </a:r>
            <a:br>
              <a:rPr lang="en-US" sz="4800" dirty="0"/>
            </a:br>
            <a:r>
              <a:rPr lang="en-US" sz="4800" dirty="0"/>
              <a:t>self-discipline, it requires you to be objective and demands concentration on the Word </a:t>
            </a:r>
            <a:br>
              <a:rPr lang="en-US" sz="4800" dirty="0"/>
            </a:br>
            <a:r>
              <a:rPr lang="en-US" sz="4800" dirty="0"/>
              <a:t>as it is being taught by </a:t>
            </a:r>
            <a:br>
              <a:rPr lang="en-US" sz="4800" dirty="0"/>
            </a:br>
            <a:r>
              <a:rPr lang="en-US" sz="4800" dirty="0"/>
              <a:t>the Pastor - teacher. </a:t>
            </a:r>
          </a:p>
        </p:txBody>
      </p:sp>
    </p:spTree>
    <p:extLst>
      <p:ext uri="{BB962C8B-B14F-4D97-AF65-F5344CB8AC3E}">
        <p14:creationId xmlns:p14="http://schemas.microsoft.com/office/powerpoint/2010/main" val="28661382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5CF65-3FFD-44B3-4622-573009E2D753}"/>
              </a:ext>
            </a:extLst>
          </p:cNvPr>
          <p:cNvSpPr>
            <a:spLocks noGrp="1"/>
          </p:cNvSpPr>
          <p:nvPr>
            <p:ph type="title"/>
          </p:nvPr>
        </p:nvSpPr>
        <p:spPr/>
        <p:txBody>
          <a:bodyPr/>
          <a:lstStyle/>
          <a:p>
            <a:r>
              <a:rPr lang="en-US" sz="4800" dirty="0"/>
              <a:t>Heb 13:7 Remember those who led you, who spoke the word of God to you; and considering the result of their conduct, imitate their faith. </a:t>
            </a:r>
          </a:p>
        </p:txBody>
      </p:sp>
    </p:spTree>
    <p:extLst>
      <p:ext uri="{BB962C8B-B14F-4D97-AF65-F5344CB8AC3E}">
        <p14:creationId xmlns:p14="http://schemas.microsoft.com/office/powerpoint/2010/main" val="13743800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71857-AC41-7259-B089-F609106096A5}"/>
              </a:ext>
            </a:extLst>
          </p:cNvPr>
          <p:cNvSpPr>
            <a:spLocks noGrp="1"/>
          </p:cNvSpPr>
          <p:nvPr>
            <p:ph type="title"/>
          </p:nvPr>
        </p:nvSpPr>
        <p:spPr/>
        <p:txBody>
          <a:bodyPr/>
          <a:lstStyle/>
          <a:p>
            <a:r>
              <a:rPr lang="en-US" sz="4800" dirty="0"/>
              <a:t>The Pastor-teacher is responsible to accurately teach the Word of Truth and to teach </a:t>
            </a:r>
            <a:br>
              <a:rPr lang="en-US" sz="4800" dirty="0"/>
            </a:br>
            <a:r>
              <a:rPr lang="en-US" sz="4800" dirty="0"/>
              <a:t>you to submit to God, </a:t>
            </a:r>
            <a:br>
              <a:rPr lang="en-US" sz="4800" dirty="0"/>
            </a:br>
            <a:r>
              <a:rPr lang="en-US" sz="4800" dirty="0"/>
              <a:t>not to himself. </a:t>
            </a:r>
          </a:p>
        </p:txBody>
      </p:sp>
    </p:spTree>
    <p:extLst>
      <p:ext uri="{BB962C8B-B14F-4D97-AF65-F5344CB8AC3E}">
        <p14:creationId xmlns:p14="http://schemas.microsoft.com/office/powerpoint/2010/main" val="35923358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E088E-AAB7-C5B9-E4FB-AC997DD63FCE}"/>
              </a:ext>
            </a:extLst>
          </p:cNvPr>
          <p:cNvSpPr>
            <a:spLocks noGrp="1"/>
          </p:cNvSpPr>
          <p:nvPr>
            <p:ph type="title"/>
          </p:nvPr>
        </p:nvSpPr>
        <p:spPr/>
        <p:txBody>
          <a:bodyPr/>
          <a:lstStyle/>
          <a:p>
            <a:r>
              <a:rPr lang="en-US" sz="4800" dirty="0"/>
              <a:t>God gave us this grace gift of leadership, so that we all would be prepared for the work of service to a fully mature Spiritual being in Christ, </a:t>
            </a:r>
            <a:br>
              <a:rPr lang="en-US" sz="4800" dirty="0"/>
            </a:br>
            <a:r>
              <a:rPr lang="en-US" sz="4800" dirty="0"/>
              <a:t>Eph 4:11-16. </a:t>
            </a:r>
          </a:p>
        </p:txBody>
      </p:sp>
    </p:spTree>
    <p:extLst>
      <p:ext uri="{BB962C8B-B14F-4D97-AF65-F5344CB8AC3E}">
        <p14:creationId xmlns:p14="http://schemas.microsoft.com/office/powerpoint/2010/main" val="41589897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5D03E-EFB0-3247-D659-1561F5A1DEE7}"/>
              </a:ext>
            </a:extLst>
          </p:cNvPr>
          <p:cNvSpPr>
            <a:spLocks noGrp="1"/>
          </p:cNvSpPr>
          <p:nvPr>
            <p:ph type="title"/>
          </p:nvPr>
        </p:nvSpPr>
        <p:spPr/>
        <p:txBody>
          <a:bodyPr/>
          <a:lstStyle/>
          <a:p>
            <a:r>
              <a:rPr lang="en-US" sz="4800" dirty="0"/>
              <a:t>Eph 4:12 for the equipping of the saints for the work of service, to the building up of the body of Christ; </a:t>
            </a:r>
          </a:p>
        </p:txBody>
      </p:sp>
    </p:spTree>
    <p:extLst>
      <p:ext uri="{BB962C8B-B14F-4D97-AF65-F5344CB8AC3E}">
        <p14:creationId xmlns:p14="http://schemas.microsoft.com/office/powerpoint/2010/main" val="41466249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C65E6-B0C1-BDC3-6B90-42B569DC9CFB}"/>
              </a:ext>
            </a:extLst>
          </p:cNvPr>
          <p:cNvSpPr>
            <a:spLocks noGrp="1"/>
          </p:cNvSpPr>
          <p:nvPr>
            <p:ph type="title"/>
          </p:nvPr>
        </p:nvSpPr>
        <p:spPr/>
        <p:txBody>
          <a:bodyPr/>
          <a:lstStyle/>
          <a:p>
            <a:r>
              <a:rPr lang="en-US" sz="4400" dirty="0"/>
              <a:t>Eph 4:16 from whom the whole body, being fitted and held together by what every joint supplies, according to the proper working of each individual part, causes the growth of the body for the building up of itself in love. </a:t>
            </a:r>
          </a:p>
        </p:txBody>
      </p:sp>
    </p:spTree>
    <p:extLst>
      <p:ext uri="{BB962C8B-B14F-4D97-AF65-F5344CB8AC3E}">
        <p14:creationId xmlns:p14="http://schemas.microsoft.com/office/powerpoint/2010/main" val="913354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5CD40-E325-361C-0FA7-1F1476957E28}"/>
              </a:ext>
            </a:extLst>
          </p:cNvPr>
          <p:cNvSpPr>
            <a:spLocks noGrp="1"/>
          </p:cNvSpPr>
          <p:nvPr>
            <p:ph type="title"/>
          </p:nvPr>
        </p:nvSpPr>
        <p:spPr/>
        <p:txBody>
          <a:bodyPr/>
          <a:lstStyle/>
          <a:p>
            <a:r>
              <a:rPr lang="en-US" sz="4200" dirty="0"/>
              <a:t>Rom 12:1 “I urge you therefore, brethren, by all the grace blessings [bestowed upon you from the justice of God], that you place your bodies under strict orders as a living and holy sacrifice. </a:t>
            </a:r>
            <a:br>
              <a:rPr lang="en-US" sz="4200" dirty="0"/>
            </a:br>
            <a:r>
              <a:rPr lang="en-US" sz="4200" dirty="0"/>
              <a:t>A regiment which is well-pleasing to our God – your rational and spiritual service of worship. </a:t>
            </a:r>
          </a:p>
        </p:txBody>
      </p:sp>
    </p:spTree>
    <p:extLst>
      <p:ext uri="{BB962C8B-B14F-4D97-AF65-F5344CB8AC3E}">
        <p14:creationId xmlns:p14="http://schemas.microsoft.com/office/powerpoint/2010/main" val="29523573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45058-C110-2073-11BE-16E3EABB3C1D}"/>
              </a:ext>
            </a:extLst>
          </p:cNvPr>
          <p:cNvSpPr>
            <a:spLocks noGrp="1"/>
          </p:cNvSpPr>
          <p:nvPr>
            <p:ph type="title"/>
          </p:nvPr>
        </p:nvSpPr>
        <p:spPr/>
        <p:txBody>
          <a:bodyPr/>
          <a:lstStyle/>
          <a:p>
            <a:r>
              <a:rPr lang="en-US" sz="4400" dirty="0"/>
              <a:t>Rom 12:2 And do not be conformed to this world, </a:t>
            </a:r>
            <a:br>
              <a:rPr lang="en-US" sz="4400" dirty="0"/>
            </a:br>
            <a:br>
              <a:rPr lang="en-US" sz="4400" dirty="0"/>
            </a:br>
            <a:r>
              <a:rPr lang="en-US" sz="4400" dirty="0"/>
              <a:t>but be transformed by the renewing of your mind, </a:t>
            </a:r>
            <a:br>
              <a:rPr lang="en-US" sz="4400" dirty="0"/>
            </a:br>
            <a:r>
              <a:rPr lang="en-US" sz="4400" dirty="0"/>
              <a:t>so that you may prove what the will of God is,</a:t>
            </a:r>
            <a:br>
              <a:rPr lang="en-US" sz="4400" dirty="0"/>
            </a:br>
            <a:r>
              <a:rPr lang="en-US" sz="4400" dirty="0"/>
              <a:t>that which is good and acceptable and perfect.</a:t>
            </a:r>
          </a:p>
        </p:txBody>
      </p:sp>
    </p:spTree>
    <p:extLst>
      <p:ext uri="{BB962C8B-B14F-4D97-AF65-F5344CB8AC3E}">
        <p14:creationId xmlns:p14="http://schemas.microsoft.com/office/powerpoint/2010/main" val="29540797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7AD87-6A14-A9DE-340D-E8F33E8870D2}"/>
              </a:ext>
            </a:extLst>
          </p:cNvPr>
          <p:cNvSpPr>
            <a:spLocks noGrp="1"/>
          </p:cNvSpPr>
          <p:nvPr>
            <p:ph type="title"/>
          </p:nvPr>
        </p:nvSpPr>
        <p:spPr/>
        <p:txBody>
          <a:bodyPr/>
          <a:lstStyle/>
          <a:p>
            <a:r>
              <a:rPr lang="en-US" sz="4800" dirty="0"/>
              <a:t>‘And’, - </a:t>
            </a:r>
            <a:r>
              <a:rPr lang="en-US" sz="4800" i="1" dirty="0"/>
              <a:t>kai </a:t>
            </a:r>
            <a:r>
              <a:rPr lang="en-US" sz="4800" dirty="0"/>
              <a:t>in the Greek, which is used in an adjunctive sense as an adverb and should be translated = “Also”</a:t>
            </a:r>
          </a:p>
        </p:txBody>
      </p:sp>
    </p:spTree>
    <p:extLst>
      <p:ext uri="{BB962C8B-B14F-4D97-AF65-F5344CB8AC3E}">
        <p14:creationId xmlns:p14="http://schemas.microsoft.com/office/powerpoint/2010/main" val="7250429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C4A5-EA0B-4E40-0A15-EE9B5AE88DE7}"/>
              </a:ext>
            </a:extLst>
          </p:cNvPr>
          <p:cNvSpPr>
            <a:spLocks noGrp="1"/>
          </p:cNvSpPr>
          <p:nvPr>
            <p:ph type="title"/>
          </p:nvPr>
        </p:nvSpPr>
        <p:spPr/>
        <p:txBody>
          <a:bodyPr/>
          <a:lstStyle/>
          <a:p>
            <a:r>
              <a:rPr lang="en-US" sz="4000" dirty="0"/>
              <a:t>Conformed = </a:t>
            </a:r>
            <a:r>
              <a:rPr lang="en-US" sz="4000" dirty="0" err="1"/>
              <a:t>suschēmatizo</a:t>
            </a:r>
            <a:r>
              <a:rPr lang="en-US" sz="4000" dirty="0"/>
              <a:t>̄ (G4964 </a:t>
            </a:r>
            <a:r>
              <a:rPr lang="en-US" sz="4000" dirty="0" err="1"/>
              <a:t>soos</a:t>
            </a:r>
            <a:r>
              <a:rPr lang="en-US" sz="4000" dirty="0"/>
              <a:t>-</a:t>
            </a:r>
            <a:r>
              <a:rPr lang="en-US" sz="4000" dirty="0" err="1"/>
              <a:t>khay</a:t>
            </a:r>
            <a:r>
              <a:rPr lang="en-US" sz="4000" dirty="0"/>
              <a:t>-mat-id'-zo) </a:t>
            </a:r>
            <a:br>
              <a:rPr lang="en-US" sz="4000" dirty="0"/>
            </a:br>
            <a:r>
              <a:rPr lang="en-US" sz="4000" dirty="0"/>
              <a:t>From G4862 sun(soon) – union or alike and a derivative of G4976 </a:t>
            </a:r>
            <a:r>
              <a:rPr lang="en-US" sz="4000" dirty="0" err="1"/>
              <a:t>schēma</a:t>
            </a:r>
            <a:r>
              <a:rPr lang="en-US" sz="4000" dirty="0"/>
              <a:t> (</a:t>
            </a:r>
            <a:r>
              <a:rPr lang="en-US" sz="4000" dirty="0" err="1"/>
              <a:t>skhay</a:t>
            </a:r>
            <a:r>
              <a:rPr lang="en-US" sz="4000" dirty="0"/>
              <a:t>'-</a:t>
            </a:r>
            <a:r>
              <a:rPr lang="en-US" sz="4000" dirty="0" err="1"/>
              <a:t>mah</a:t>
            </a:r>
            <a:r>
              <a:rPr lang="en-US" sz="4000" dirty="0"/>
              <a:t>) to mold, external condition. </a:t>
            </a:r>
            <a:br>
              <a:rPr lang="en-US" sz="4000" dirty="0"/>
            </a:br>
            <a:r>
              <a:rPr lang="en-US" sz="4000" dirty="0"/>
              <a:t>= to fashion alike, that is, conform to the same pattern (figuratively) = conform to, fashion one according to</a:t>
            </a:r>
          </a:p>
        </p:txBody>
      </p:sp>
    </p:spTree>
    <p:extLst>
      <p:ext uri="{BB962C8B-B14F-4D97-AF65-F5344CB8AC3E}">
        <p14:creationId xmlns:p14="http://schemas.microsoft.com/office/powerpoint/2010/main" val="2942808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98FDC-3536-1B4D-5830-FCDCF325E3BE}"/>
              </a:ext>
            </a:extLst>
          </p:cNvPr>
          <p:cNvSpPr>
            <a:spLocks noGrp="1"/>
          </p:cNvSpPr>
          <p:nvPr>
            <p:ph type="title"/>
          </p:nvPr>
        </p:nvSpPr>
        <p:spPr/>
        <p:txBody>
          <a:bodyPr/>
          <a:lstStyle/>
          <a:p>
            <a:r>
              <a:rPr lang="en-US" sz="4400" dirty="0"/>
              <a:t>1. The sacrifice of the rebound technique is essential and currently required for use by </a:t>
            </a:r>
            <a:br>
              <a:rPr lang="en-US" sz="4400" dirty="0"/>
            </a:br>
            <a:r>
              <a:rPr lang="en-US" sz="4400" dirty="0"/>
              <a:t>the Church-age Believer </a:t>
            </a:r>
            <a:br>
              <a:rPr lang="en-US" sz="4400" dirty="0"/>
            </a:br>
            <a:r>
              <a:rPr lang="en-US" sz="4400" dirty="0"/>
              <a:t>as a Royal Priest;</a:t>
            </a:r>
            <a:br>
              <a:rPr lang="en-US" sz="4400" dirty="0"/>
            </a:br>
            <a:r>
              <a:rPr lang="en-US" sz="4400" dirty="0"/>
              <a:t> Rom 12:1, 1 Pe 2:5, 9.</a:t>
            </a:r>
          </a:p>
        </p:txBody>
      </p:sp>
    </p:spTree>
    <p:extLst>
      <p:ext uri="{BB962C8B-B14F-4D97-AF65-F5344CB8AC3E}">
        <p14:creationId xmlns:p14="http://schemas.microsoft.com/office/powerpoint/2010/main" val="29669801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EA3D3-5725-CF5E-6400-D6411AD4E9AF}"/>
              </a:ext>
            </a:extLst>
          </p:cNvPr>
          <p:cNvSpPr>
            <a:spLocks noGrp="1"/>
          </p:cNvSpPr>
          <p:nvPr>
            <p:ph type="title"/>
          </p:nvPr>
        </p:nvSpPr>
        <p:spPr/>
        <p:txBody>
          <a:bodyPr/>
          <a:lstStyle/>
          <a:p>
            <a:r>
              <a:rPr lang="en-US" sz="4800" dirty="0"/>
              <a:t>this = </a:t>
            </a:r>
            <a:r>
              <a:rPr lang="en-US" sz="4800" dirty="0" err="1"/>
              <a:t>touto</a:t>
            </a:r>
            <a:r>
              <a:rPr lang="en-US" sz="4800" dirty="0"/>
              <a:t>̄ (G3778 too'-to) Dative singular masculine or neuter of G3778 = to (in, with or by) this (person or thing): - here [-by, -in], him, one, the same, there [-in],  = this. </a:t>
            </a:r>
          </a:p>
        </p:txBody>
      </p:sp>
    </p:spTree>
    <p:extLst>
      <p:ext uri="{BB962C8B-B14F-4D97-AF65-F5344CB8AC3E}">
        <p14:creationId xmlns:p14="http://schemas.microsoft.com/office/powerpoint/2010/main" val="37943820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78DA8-AFC5-3FA8-E1CC-D6BBC58302DC}"/>
              </a:ext>
            </a:extLst>
          </p:cNvPr>
          <p:cNvSpPr>
            <a:spLocks noGrp="1"/>
          </p:cNvSpPr>
          <p:nvPr>
            <p:ph type="title"/>
          </p:nvPr>
        </p:nvSpPr>
        <p:spPr/>
        <p:txBody>
          <a:bodyPr/>
          <a:lstStyle/>
          <a:p>
            <a:r>
              <a:rPr lang="en-US" sz="4000" dirty="0"/>
              <a:t>‘world or age’ = </a:t>
            </a:r>
            <a:r>
              <a:rPr lang="en-US" sz="4000" dirty="0" err="1"/>
              <a:t>aiōn</a:t>
            </a:r>
            <a:r>
              <a:rPr lang="en-US" sz="4000" dirty="0"/>
              <a:t> (G165 </a:t>
            </a:r>
            <a:r>
              <a:rPr lang="en-US" sz="4000" dirty="0" err="1"/>
              <a:t>ahee-ohn</a:t>
            </a:r>
            <a:r>
              <a:rPr lang="en-US" sz="4000" dirty="0"/>
              <a:t>') From the same as G104 </a:t>
            </a:r>
            <a:r>
              <a:rPr lang="en-US" sz="4000" dirty="0" err="1"/>
              <a:t>aei</a:t>
            </a:r>
            <a:r>
              <a:rPr lang="en-US" sz="4000" dirty="0"/>
              <a:t> = </a:t>
            </a:r>
            <a:r>
              <a:rPr lang="en-US" sz="4000" i="1" dirty="0"/>
              <a:t>properly</a:t>
            </a:r>
            <a:r>
              <a:rPr lang="en-US" sz="4000" dirty="0"/>
              <a:t> an age = </a:t>
            </a:r>
            <a:r>
              <a:rPr lang="en-US" sz="4000" i="1" dirty="0"/>
              <a:t>by implication </a:t>
            </a:r>
            <a:r>
              <a:rPr lang="en-US" sz="4000" dirty="0"/>
              <a:t>the world; specifically (Jewish) a Messianic period (present or future) = age, course, eternal, (for) ever (-more), [n-]ever, (beginning of the, while the) world (began, without end).</a:t>
            </a:r>
          </a:p>
        </p:txBody>
      </p:sp>
    </p:spTree>
    <p:extLst>
      <p:ext uri="{BB962C8B-B14F-4D97-AF65-F5344CB8AC3E}">
        <p14:creationId xmlns:p14="http://schemas.microsoft.com/office/powerpoint/2010/main" val="7880219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D8123-3273-EEF9-FB6E-6FAD278EC8A7}"/>
              </a:ext>
            </a:extLst>
          </p:cNvPr>
          <p:cNvSpPr>
            <a:spLocks noGrp="1"/>
          </p:cNvSpPr>
          <p:nvPr>
            <p:ph type="title"/>
          </p:nvPr>
        </p:nvSpPr>
        <p:spPr/>
        <p:txBody>
          <a:bodyPr/>
          <a:lstStyle/>
          <a:p>
            <a:r>
              <a:rPr lang="en-US" sz="4400" dirty="0"/>
              <a:t>Paul issues a command to stay out of the devil’s triangle (world); </a:t>
            </a:r>
            <a:br>
              <a:rPr lang="en-US" sz="4400" dirty="0"/>
            </a:br>
            <a:r>
              <a:rPr lang="en-US" sz="4400" dirty="0"/>
              <a:t>the place where the function of good and evil separates us from doctrine and causes us to resist or be distracted from doctrine. </a:t>
            </a:r>
            <a:br>
              <a:rPr lang="en-US" sz="4400" dirty="0"/>
            </a:br>
            <a:r>
              <a:rPr lang="en-US" sz="4400" dirty="0"/>
              <a:t>– R.B Thieme </a:t>
            </a:r>
          </a:p>
        </p:txBody>
      </p:sp>
    </p:spTree>
    <p:extLst>
      <p:ext uri="{BB962C8B-B14F-4D97-AF65-F5344CB8AC3E}">
        <p14:creationId xmlns:p14="http://schemas.microsoft.com/office/powerpoint/2010/main" val="4178206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E713F-7215-006A-FDE8-0C7C6BFAB7FB}"/>
              </a:ext>
            </a:extLst>
          </p:cNvPr>
          <p:cNvSpPr>
            <a:spLocks noGrp="1"/>
          </p:cNvSpPr>
          <p:nvPr>
            <p:ph type="title"/>
          </p:nvPr>
        </p:nvSpPr>
        <p:spPr/>
        <p:txBody>
          <a:bodyPr/>
          <a:lstStyle/>
          <a:p>
            <a:r>
              <a:rPr lang="en-US" sz="4800" dirty="0"/>
              <a:t>Rom 12:2a – Also, stop being molded to the worldly thinking, having your mind distracted, during the ongoings of humanity in this age… </a:t>
            </a:r>
          </a:p>
        </p:txBody>
      </p:sp>
    </p:spTree>
    <p:extLst>
      <p:ext uri="{BB962C8B-B14F-4D97-AF65-F5344CB8AC3E}">
        <p14:creationId xmlns:p14="http://schemas.microsoft.com/office/powerpoint/2010/main" val="33904676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86325-CC0A-21F1-F464-159A7C1BE5A4}"/>
              </a:ext>
            </a:extLst>
          </p:cNvPr>
          <p:cNvSpPr>
            <a:spLocks noGrp="1"/>
          </p:cNvSpPr>
          <p:nvPr>
            <p:ph type="title"/>
          </p:nvPr>
        </p:nvSpPr>
        <p:spPr/>
        <p:txBody>
          <a:bodyPr/>
          <a:lstStyle/>
          <a:p>
            <a:r>
              <a:rPr lang="en-US" dirty="0"/>
              <a:t>Have a Blessed Thanksgiving Day! </a:t>
            </a:r>
            <a:br>
              <a:rPr lang="en-US" dirty="0"/>
            </a:br>
            <a:r>
              <a:rPr lang="en-US" dirty="0"/>
              <a:t>Let us give Praise to the One True God to whom </a:t>
            </a:r>
            <a:br>
              <a:rPr lang="en-US" dirty="0"/>
            </a:br>
            <a:r>
              <a:rPr lang="en-US" dirty="0"/>
              <a:t>all is due,</a:t>
            </a:r>
            <a:br>
              <a:rPr lang="en-US" dirty="0"/>
            </a:br>
            <a:r>
              <a:rPr lang="en-US" dirty="0"/>
              <a:t>The Lord and Savior </a:t>
            </a:r>
            <a:br>
              <a:rPr lang="en-US" dirty="0"/>
            </a:br>
            <a:r>
              <a:rPr lang="en-US" dirty="0"/>
              <a:t>Jesus Christ !</a:t>
            </a:r>
            <a:br>
              <a:rPr lang="en-US" dirty="0"/>
            </a:br>
            <a:br>
              <a:rPr lang="en-US" dirty="0"/>
            </a:br>
            <a:endParaRPr lang="en-US" dirty="0"/>
          </a:p>
        </p:txBody>
      </p:sp>
    </p:spTree>
    <p:extLst>
      <p:ext uri="{BB962C8B-B14F-4D97-AF65-F5344CB8AC3E}">
        <p14:creationId xmlns:p14="http://schemas.microsoft.com/office/powerpoint/2010/main" val="3736395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2A687-9F8E-8286-0722-79707A3B61AB}"/>
              </a:ext>
            </a:extLst>
          </p:cNvPr>
          <p:cNvSpPr>
            <a:spLocks noGrp="1"/>
          </p:cNvSpPr>
          <p:nvPr>
            <p:ph type="title"/>
          </p:nvPr>
        </p:nvSpPr>
        <p:spPr/>
        <p:txBody>
          <a:bodyPr/>
          <a:lstStyle/>
          <a:p>
            <a:r>
              <a:rPr lang="en-US" sz="4400" dirty="0"/>
              <a:t>1Pe 2:5 you also, as living stones, are being built up as a spiritual house for a holy priesthood, </a:t>
            </a:r>
            <a:br>
              <a:rPr lang="en-US" sz="4400" dirty="0"/>
            </a:br>
            <a:r>
              <a:rPr lang="en-US" sz="4400" dirty="0"/>
              <a:t>to offer up spiritual sacrifices acceptable to God through </a:t>
            </a:r>
            <a:br>
              <a:rPr lang="en-US" sz="4400" dirty="0"/>
            </a:br>
            <a:r>
              <a:rPr lang="en-US" sz="4400" dirty="0"/>
              <a:t>Jesus Christ.</a:t>
            </a:r>
          </a:p>
        </p:txBody>
      </p:sp>
    </p:spTree>
    <p:extLst>
      <p:ext uri="{BB962C8B-B14F-4D97-AF65-F5344CB8AC3E}">
        <p14:creationId xmlns:p14="http://schemas.microsoft.com/office/powerpoint/2010/main" val="1409103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7A0C1-F128-737E-72F2-E08316EC1C46}"/>
              </a:ext>
            </a:extLst>
          </p:cNvPr>
          <p:cNvSpPr>
            <a:spLocks noGrp="1"/>
          </p:cNvSpPr>
          <p:nvPr>
            <p:ph type="title"/>
          </p:nvPr>
        </p:nvSpPr>
        <p:spPr/>
        <p:txBody>
          <a:bodyPr/>
          <a:lstStyle/>
          <a:p>
            <a:r>
              <a:rPr lang="en-US" sz="4400" dirty="0"/>
              <a:t>1Pe 2:9  But you are A CHOSEN RACE, A royal PRIESTHOOD, A HOLY NATION, A PEOPLE FOR God’s OWN POSSESSION, so that you may proclaim the excellencies of Him who has called you out of darkness into His marvelous light;</a:t>
            </a:r>
          </a:p>
        </p:txBody>
      </p:sp>
    </p:spTree>
    <p:extLst>
      <p:ext uri="{BB962C8B-B14F-4D97-AF65-F5344CB8AC3E}">
        <p14:creationId xmlns:p14="http://schemas.microsoft.com/office/powerpoint/2010/main" val="2970973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F124E-9027-46FA-6E97-28CD6D58A61C}"/>
              </a:ext>
            </a:extLst>
          </p:cNvPr>
          <p:cNvSpPr>
            <a:spLocks noGrp="1"/>
          </p:cNvSpPr>
          <p:nvPr>
            <p:ph type="title"/>
          </p:nvPr>
        </p:nvSpPr>
        <p:spPr/>
        <p:txBody>
          <a:bodyPr/>
          <a:lstStyle/>
          <a:p>
            <a:r>
              <a:rPr lang="en-US" sz="4800" dirty="0"/>
              <a:t> a.	Lev 4 - which discusses the sin offering of unknown sins and </a:t>
            </a:r>
            <a:br>
              <a:rPr lang="en-US" sz="4800" dirty="0"/>
            </a:br>
            <a:r>
              <a:rPr lang="en-US" sz="4800" dirty="0"/>
              <a:t>b.	Lev 5 &amp; 6 - the trespass offering of the known sin of the believer. </a:t>
            </a:r>
            <a:br>
              <a:rPr lang="en-US" sz="4800" dirty="0"/>
            </a:br>
            <a:endParaRPr lang="en-US" sz="4800" dirty="0"/>
          </a:p>
        </p:txBody>
      </p:sp>
    </p:spTree>
    <p:extLst>
      <p:ext uri="{BB962C8B-B14F-4D97-AF65-F5344CB8AC3E}">
        <p14:creationId xmlns:p14="http://schemas.microsoft.com/office/powerpoint/2010/main" val="3572206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C3CBD-E8F9-CEEC-5496-6EB4845E1AD7}"/>
              </a:ext>
            </a:extLst>
          </p:cNvPr>
          <p:cNvSpPr>
            <a:spLocks noGrp="1"/>
          </p:cNvSpPr>
          <p:nvPr>
            <p:ph type="title"/>
          </p:nvPr>
        </p:nvSpPr>
        <p:spPr/>
        <p:txBody>
          <a:bodyPr/>
          <a:lstStyle/>
          <a:p>
            <a:r>
              <a:rPr lang="en-US" dirty="0"/>
              <a:t>It is essential that we exercise our faith through the action of the rebound technique of 1 Jo 1:9 with 1Co 11:31 in mind.</a:t>
            </a:r>
          </a:p>
        </p:txBody>
      </p:sp>
    </p:spTree>
    <p:extLst>
      <p:ext uri="{BB962C8B-B14F-4D97-AF65-F5344CB8AC3E}">
        <p14:creationId xmlns:p14="http://schemas.microsoft.com/office/powerpoint/2010/main" val="199472298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55243</TotalTime>
  <Words>2075</Words>
  <Application>Microsoft Office PowerPoint</Application>
  <PresentationFormat>On-screen Show (4:3)</PresentationFormat>
  <Paragraphs>54</Paragraphs>
  <Slides>54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54</vt:i4>
      </vt:variant>
    </vt:vector>
  </HeadingPairs>
  <TitlesOfParts>
    <vt:vector size="57" baseType="lpstr">
      <vt:lpstr>Arial</vt:lpstr>
      <vt:lpstr>Times New Roman</vt:lpstr>
      <vt:lpstr>Default Design</vt:lpstr>
      <vt:lpstr>Salt and Light Bible Ministries  ‘A Daily Cross with Thee’ # 13 – The Necessity of Biblical Separation – Part 10  Pastor Jason Kauranen Sunday November 17, 2024</vt:lpstr>
      <vt:lpstr>Separation from worldliness results is an effective process  of cleansing and purifying the believer unto perfecting  the holiness of God,   Rom 12:1-2; 2Co 7:1. </vt:lpstr>
      <vt:lpstr>Rom 12:1 Therefore I urge you, brethren, by the mercies of God, to present your bodies  a living and holy sacrifice, acceptable to God, which is your spiritual service of worship.</vt:lpstr>
      <vt:lpstr>Royal Sacrifices  during this Church Age –   God developed the guidelines to carry out His plan for mankind through every dispensation.</vt:lpstr>
      <vt:lpstr>1. The sacrifice of the rebound technique is essential and currently required for use by  the Church-age Believer  as a Royal Priest;  Rom 12:1, 1 Pe 2:5, 9.</vt:lpstr>
      <vt:lpstr>1Pe 2:5 you also, as living stones, are being built up as a spiritual house for a holy priesthood,  to offer up spiritual sacrifices acceptable to God through  Jesus Christ.</vt:lpstr>
      <vt:lpstr>1Pe 2:9  But you are A CHOSEN RACE, A royal PRIESTHOOD, A HOLY NATION, A PEOPLE FOR God’s OWN POSSESSION, so that you may proclaim the excellencies of Him who has called you out of darkness into His marvelous light;</vt:lpstr>
      <vt:lpstr> a. Lev 4 - which discusses the sin offering of unknown sins and  b. Lev 5 &amp; 6 - the trespass offering of the known sin of the believer.  </vt:lpstr>
      <vt:lpstr>It is essential that we exercise our faith through the action of the rebound technique of 1 Jo 1:9 with 1Co 11:31 in mind.</vt:lpstr>
      <vt:lpstr>Pro 28:13 He who conceals his transgressions will  not prosper, But he who confesses and forsakes them will find compassion.  </vt:lpstr>
      <vt:lpstr>‘will have compassion’ is râcham (H7355 raw-kham') A primitive root = to fondle = by implication to love, especially  to be compassionate  = have compassion (on, upon), love, (find, have, obtain, shew) mercy (-iful, on, upon), (have) pity.  </vt:lpstr>
      <vt:lpstr>‘will not prosper’ - tsâlach or tsâlêach (H6743 tsaw-lakh', tsaw-lay'-akh)  A primitive root =   to push forward, advance = break out, come (mightily), go over, be good, be profitable, (cause to, effect, make to, send) prosper (-ity, -ous, -ously).</vt:lpstr>
      <vt:lpstr>God has chosen in His Sovereignty to have mercy on;   1. Those who fear him Psa103:13 and   2. Those who confess and forsake their sin, Pro 28:13 </vt:lpstr>
      <vt:lpstr>1Co 11:31 But if we judged ourselves rightly, we would  not be judged. </vt:lpstr>
      <vt:lpstr>Confess = yâdâh  (H3034 yaw-daw') = literally to use the hand; physically to throw (a stone, an arrow) at or away; especially to revere or worship (with extended hands); intensively to bemoan (by wringing the hands)  = cast (out), (make) confess (-ion), praise,  (give) thank (-ful, -s, -sgiving). </vt:lpstr>
      <vt:lpstr>Forsake - ‛âzab  (H5800 aw-zab’)  A primitive root = to loosen,  that is, relinquish, permit, etc.  = commit self, fail, forsake, fortify, help, leave (destitute, off)</vt:lpstr>
      <vt:lpstr>Confess - homologeō (G3670 hom-ol-og-eh'-o) = to acknowledge  = con- (pro-) fess, confession is made, give thanks, promise.</vt:lpstr>
      <vt:lpstr>We can utilize our priesthood to confess directly to God, that is for our sin and our sin alone  directed towards Him, </vt:lpstr>
      <vt:lpstr>Jam 5:16 Therefore, confess your sins to one another, and pray  for one another so that you  may be healed.  The effective prayer of a righteous man can accomplish much. </vt:lpstr>
      <vt:lpstr>“Confession is the soul’s vomit, and those that use it shall not only have ease of conscience, but God’s best comforts and cordials to restore them again.” – J. Trapp</vt:lpstr>
      <vt:lpstr>2. The sacrifice of Daily PMA to fill the PPOG requirement of continued growth of the Church-age Believer to spiritual maturity,  Heb 13:10.  Heb 13:10 We have an altar from which those who serve the tabernacle have no right to eat.</vt:lpstr>
      <vt:lpstr>3. The sacrifice of separation, both mentally and physically,  Heb 13:13.   Heb 13:13 So, let us go out  to Him outside the camp,  bearing His reproach.</vt:lpstr>
      <vt:lpstr>‘Go forth’ - exerchomai (G1831 ex-er'-khom-ahee)  From G1537 and G2064 = to issue (literally or figuratively) = to come-(forth, out), depart (out of), escape, get out, go (abroad, away, forth, out, thence), proceed (forth), spread abroad. </vt:lpstr>
      <vt:lpstr>As a Royal family of Priests,  Believers are invited with  the expectation to grow in the grace and knowledge of our  Lord Jesus Christ.</vt:lpstr>
      <vt:lpstr>This is more than a command, Heb 13:13, this is  an encouragement as we go out to daily battle, a battle cry for boosting the troops!</vt:lpstr>
      <vt:lpstr>4.  The sacrifice of praise,  Heb 13:15.  Heb 13:15 Through Him then, let us continually offer up a sacrifice of praise to God, that is, the fruit of lips that give thanks to His name. </vt:lpstr>
      <vt:lpstr>Psa 150:6 Let everything that has breath praise the LORD.  Praise the LORD!  </vt:lpstr>
      <vt:lpstr>Praise given through the lips is pictured as the sweet aroma being under God’s nostrils, as this is continually offered up, 2 Co 2:14.</vt:lpstr>
      <vt:lpstr>2Co 2:14 But thanks be to God, who always leads us in triumph in Christ, and manifests through us the sweet aroma of the knowledge of Him in every place.</vt:lpstr>
      <vt:lpstr>5. The sacrifice of divine good, Heb 13:16.   Heb 13:16 And do not neglect doing good and sharing,  for with such sacrifices  God is pleased.</vt:lpstr>
      <vt:lpstr>Phi 2:3 Do nothing from selfishness or empty conceit,  but with humility of mind regard one another as more important than yourselves;   Phi 2:4 do not merely look out for your own personal interests, but also for the interests of others.</vt:lpstr>
      <vt:lpstr>Human good cannot sustain itself to the righteous demands of God and always has the wrong motivational factor at its core. </vt:lpstr>
      <vt:lpstr>Eph 2:10 For we are His workmanship, created in Christ Jesus for good works, which God prepared beforehand so that we would walk in them. </vt:lpstr>
      <vt:lpstr>Divine good is related to the logistical grace support of God Himself, 2Co 9:8. </vt:lpstr>
      <vt:lpstr>2Co 9:8 And God is able to make all grace abound to you, so that always having all sufficiency in everything, you may have an abundance for every good deed; </vt:lpstr>
      <vt:lpstr>Phi 4:18 But I have received everything in full and have an abundance; I am amply supplied, having received from Epaphroditus what you have sent,   a fragrant aroma, an acceptable sacrifice, well-pleasing to God.</vt:lpstr>
      <vt:lpstr>Royal family Honor code, with the production of fruit in the believer’s life, shows proper preparation for the sacrifices that are required of us by divine good.  Tit 2:7, Gal 5:22-23.</vt:lpstr>
      <vt:lpstr>Tit 2:7 in all things show yourself to be an example of good deeds, with purity in doctrine, dignified,</vt:lpstr>
      <vt:lpstr>6. The sacrifice of self-discipline, Heb 13:17.  Heb 13:17 Obey your leaders and submit to them, for they keep watch over your souls as those who will give an account. Let them do this with joy and not with grief, for this would be unprofitable for you.</vt:lpstr>
      <vt:lpstr>Under this sacrifice of  self-discipline, it requires you to be objective and demands concentration on the Word  as it is being taught by  the Pastor - teacher. </vt:lpstr>
      <vt:lpstr>Heb 13:7 Remember those who led you, who spoke the word of God to you; and considering the result of their conduct, imitate their faith. </vt:lpstr>
      <vt:lpstr>The Pastor-teacher is responsible to accurately teach the Word of Truth and to teach  you to submit to God,  not to himself. </vt:lpstr>
      <vt:lpstr>God gave us this grace gift of leadership, so that we all would be prepared for the work of service to a fully mature Spiritual being in Christ,  Eph 4:11-16. </vt:lpstr>
      <vt:lpstr>Eph 4:12 for the equipping of the saints for the work of service, to the building up of the body of Christ; </vt:lpstr>
      <vt:lpstr>Eph 4:16 from whom the whole body, being fitted and held together by what every joint supplies, according to the proper working of each individual part, causes the growth of the body for the building up of itself in love. </vt:lpstr>
      <vt:lpstr>Rom 12:1 “I urge you therefore, brethren, by all the grace blessings [bestowed upon you from the justice of God], that you place your bodies under strict orders as a living and holy sacrifice.  A regiment which is well-pleasing to our God – your rational and spiritual service of worship. </vt:lpstr>
      <vt:lpstr>Rom 12:2 And do not be conformed to this world,   but be transformed by the renewing of your mind,  so that you may prove what the will of God is, that which is good and acceptable and perfect.</vt:lpstr>
      <vt:lpstr>‘And’, - kai in the Greek, which is used in an adjunctive sense as an adverb and should be translated = “Also”</vt:lpstr>
      <vt:lpstr>Conformed = suschēmatizō (G4964 soos-khay-mat-id'-zo)  From G4862 sun(soon) – union or alike and a derivative of G4976 schēma (skhay'-mah) to mold, external condition.  = to fashion alike, that is, conform to the same pattern (figuratively) = conform to, fashion one according to</vt:lpstr>
      <vt:lpstr>this = toutō (G3778 too'-to) Dative singular masculine or neuter of G3778 = to (in, with or by) this (person or thing): - here [-by, -in], him, one, the same, there [-in],  = this. </vt:lpstr>
      <vt:lpstr>‘world or age’ = aiōn (G165 ahee-ohn') From the same as G104 aei = properly an age = by implication the world; specifically (Jewish) a Messianic period (present or future) = age, course, eternal, (for) ever (-more), [n-]ever, (beginning of the, while the) world (began, without end).</vt:lpstr>
      <vt:lpstr>Paul issues a command to stay out of the devil’s triangle (world);  the place where the function of good and evil separates us from doctrine and causes us to resist or be distracted from doctrine.  – R.B Thieme </vt:lpstr>
      <vt:lpstr>Rom 12:2a – Also, stop being molded to the worldly thinking, having your mind distracted, during the ongoings of humanity in this age… </vt:lpstr>
      <vt:lpstr>Have a Blessed Thanksgiving Day!  Let us give Praise to the One True God to whom  all is due, The Lord and Savior  Jesus Christ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130</cp:revision>
  <cp:lastPrinted>1601-01-01T00:00:00Z</cp:lastPrinted>
  <dcterms:created xsi:type="dcterms:W3CDTF">2016-07-31T13:32:40Z</dcterms:created>
  <dcterms:modified xsi:type="dcterms:W3CDTF">2024-11-17T16:47:39Z</dcterms:modified>
</cp:coreProperties>
</file>