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1"/>
  </p:notesMasterIdLst>
  <p:sldIdLst>
    <p:sldId id="257" r:id="rId2"/>
    <p:sldId id="258" r:id="rId3"/>
    <p:sldId id="259" r:id="rId4"/>
    <p:sldId id="260" r:id="rId5"/>
    <p:sldId id="261" r:id="rId6"/>
    <p:sldId id="269" r:id="rId7"/>
    <p:sldId id="262" r:id="rId8"/>
    <p:sldId id="263" r:id="rId9"/>
    <p:sldId id="265" r:id="rId10"/>
    <p:sldId id="266" r:id="rId11"/>
    <p:sldId id="267" r:id="rId12"/>
    <p:sldId id="270" r:id="rId13"/>
    <p:sldId id="271" r:id="rId14"/>
    <p:sldId id="272" r:id="rId15"/>
    <p:sldId id="268" r:id="rId16"/>
    <p:sldId id="279" r:id="rId17"/>
    <p:sldId id="273" r:id="rId18"/>
    <p:sldId id="274" r:id="rId19"/>
    <p:sldId id="275" r:id="rId20"/>
    <p:sldId id="276" r:id="rId21"/>
    <p:sldId id="277" r:id="rId22"/>
    <p:sldId id="278" r:id="rId23"/>
    <p:sldId id="280" r:id="rId24"/>
    <p:sldId id="281" r:id="rId25"/>
    <p:sldId id="282" r:id="rId26"/>
    <p:sldId id="283" r:id="rId27"/>
    <p:sldId id="284" r:id="rId28"/>
    <p:sldId id="294" r:id="rId29"/>
    <p:sldId id="286" r:id="rId30"/>
    <p:sldId id="287" r:id="rId31"/>
    <p:sldId id="288" r:id="rId32"/>
    <p:sldId id="289" r:id="rId33"/>
    <p:sldId id="290" r:id="rId34"/>
    <p:sldId id="291" r:id="rId35"/>
    <p:sldId id="292" r:id="rId36"/>
    <p:sldId id="293" r:id="rId37"/>
    <p:sldId id="285" r:id="rId38"/>
    <p:sldId id="302" r:id="rId39"/>
    <p:sldId id="295" r:id="rId40"/>
    <p:sldId id="296" r:id="rId41"/>
    <p:sldId id="297" r:id="rId42"/>
    <p:sldId id="298" r:id="rId43"/>
    <p:sldId id="299" r:id="rId44"/>
    <p:sldId id="300" r:id="rId45"/>
    <p:sldId id="301" r:id="rId46"/>
    <p:sldId id="303" r:id="rId47"/>
    <p:sldId id="304" r:id="rId48"/>
    <p:sldId id="305" r:id="rId49"/>
    <p:sldId id="306" r:id="rId50"/>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72" d="100"/>
          <a:sy n="72" d="100"/>
        </p:scale>
        <p:origin x="1181" y="62"/>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8743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81BE1B-136E-98CC-92C4-B60D1955FB1C}"/>
              </a:ext>
            </a:extLst>
          </p:cNvPr>
          <p:cNvPicPr>
            <a:picLocks noChangeAspect="1"/>
          </p:cNvPicPr>
          <p:nvPr/>
        </p:nvPicPr>
        <p:blipFill>
          <a:blip r:embed="rId2"/>
          <a:stretch>
            <a:fillRect/>
          </a:stretch>
        </p:blipFill>
        <p:spPr>
          <a:xfrm>
            <a:off x="152401" y="92466"/>
            <a:ext cx="8683624" cy="6673068"/>
          </a:xfrm>
          <a:prstGeom prst="rect">
            <a:avLst/>
          </a:prstGeom>
        </p:spPr>
      </p:pic>
      <p:sp>
        <p:nvSpPr>
          <p:cNvPr id="2" name="Title 1">
            <a:extLst>
              <a:ext uri="{FF2B5EF4-FFF2-40B4-BE49-F238E27FC236}">
                <a16:creationId xmlns:a16="http://schemas.microsoft.com/office/drawing/2014/main" id="{AA0ECB50-30EA-4C7D-D133-0137C38E15B3}"/>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1588128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DB02-EB0A-8C36-5460-64EF48A87047}"/>
              </a:ext>
            </a:extLst>
          </p:cNvPr>
          <p:cNvSpPr>
            <a:spLocks noGrp="1"/>
          </p:cNvSpPr>
          <p:nvPr>
            <p:ph type="title"/>
          </p:nvPr>
        </p:nvSpPr>
        <p:spPr/>
        <p:txBody>
          <a:bodyPr/>
          <a:lstStyle/>
          <a:p>
            <a:r>
              <a:rPr lang="en-US" sz="4600" dirty="0"/>
              <a:t>EPH 5:11 Do not participate </a:t>
            </a:r>
            <a:br>
              <a:rPr lang="en-US" sz="4600" dirty="0"/>
            </a:br>
            <a:r>
              <a:rPr lang="en-US" sz="4600" dirty="0"/>
              <a:t>in the unfruitful </a:t>
            </a:r>
            <a:br>
              <a:rPr lang="en-US" sz="4600" dirty="0"/>
            </a:br>
            <a:r>
              <a:rPr lang="en-US" sz="4600" dirty="0"/>
              <a:t>deeds of darkness, but instead even expose them; </a:t>
            </a:r>
          </a:p>
        </p:txBody>
      </p:sp>
    </p:spTree>
    <p:extLst>
      <p:ext uri="{BB962C8B-B14F-4D97-AF65-F5344CB8AC3E}">
        <p14:creationId xmlns:p14="http://schemas.microsoft.com/office/powerpoint/2010/main" val="767548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320C2-A38F-97EF-3A2A-C4857D005059}"/>
              </a:ext>
            </a:extLst>
          </p:cNvPr>
          <p:cNvSpPr>
            <a:spLocks noGrp="1"/>
          </p:cNvSpPr>
          <p:nvPr>
            <p:ph type="title"/>
          </p:nvPr>
        </p:nvSpPr>
        <p:spPr/>
        <p:txBody>
          <a:bodyPr/>
          <a:lstStyle/>
          <a:p>
            <a:r>
              <a:rPr lang="en-US" sz="4600" dirty="0"/>
              <a:t>2CO 6:14 Do not be bound together with unbelievers;</a:t>
            </a:r>
            <a:br>
              <a:rPr lang="en-US" sz="4600" dirty="0"/>
            </a:br>
            <a:br>
              <a:rPr lang="en-US" sz="4600" dirty="0"/>
            </a:br>
            <a:r>
              <a:rPr lang="en-US" sz="4600" dirty="0"/>
              <a:t> for what partnership have righteousness and lawlessness, </a:t>
            </a:r>
            <a:br>
              <a:rPr lang="en-US" sz="4600" dirty="0"/>
            </a:br>
            <a:r>
              <a:rPr lang="en-US" sz="4600" dirty="0"/>
              <a:t>or what fellowship has </a:t>
            </a:r>
            <a:br>
              <a:rPr lang="en-US" sz="4600" dirty="0"/>
            </a:br>
            <a:r>
              <a:rPr lang="en-US" sz="4600" dirty="0"/>
              <a:t>light with darkness?</a:t>
            </a:r>
          </a:p>
        </p:txBody>
      </p:sp>
    </p:spTree>
    <p:extLst>
      <p:ext uri="{BB962C8B-B14F-4D97-AF65-F5344CB8AC3E}">
        <p14:creationId xmlns:p14="http://schemas.microsoft.com/office/powerpoint/2010/main" val="2607954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60E60-A37C-58F7-78A1-26F1D4439B94}"/>
              </a:ext>
            </a:extLst>
          </p:cNvPr>
          <p:cNvSpPr>
            <a:spLocks noGrp="1"/>
          </p:cNvSpPr>
          <p:nvPr>
            <p:ph type="title"/>
          </p:nvPr>
        </p:nvSpPr>
        <p:spPr/>
        <p:txBody>
          <a:bodyPr/>
          <a:lstStyle/>
          <a:p>
            <a:r>
              <a:rPr lang="en-US" sz="4400" dirty="0"/>
              <a:t>2Co 6:17 “Therefore, COME OUT FROM THEIR MIDST AND </a:t>
            </a:r>
            <a:br>
              <a:rPr lang="en-US" sz="4400" dirty="0"/>
            </a:br>
            <a:r>
              <a:rPr lang="en-US" sz="4400" dirty="0"/>
              <a:t>BE SEPARATE,” </a:t>
            </a:r>
            <a:br>
              <a:rPr lang="en-US" sz="4400" dirty="0"/>
            </a:br>
            <a:r>
              <a:rPr lang="en-US" sz="4400" dirty="0"/>
              <a:t>says the Lord.</a:t>
            </a:r>
            <a:br>
              <a:rPr lang="en-US" sz="4400" dirty="0"/>
            </a:br>
            <a:br>
              <a:rPr lang="en-US" sz="4400" dirty="0"/>
            </a:br>
            <a:r>
              <a:rPr lang="en-US" sz="4400" dirty="0"/>
              <a:t>“AND DO NOT TOUCH WHAT IS UNCLEAN;</a:t>
            </a:r>
            <a:br>
              <a:rPr lang="en-US" sz="4400" dirty="0"/>
            </a:br>
            <a:br>
              <a:rPr lang="en-US" sz="4400" dirty="0"/>
            </a:br>
            <a:r>
              <a:rPr lang="en-US" sz="4400" dirty="0"/>
              <a:t>And I will welcome you.</a:t>
            </a:r>
            <a:br>
              <a:rPr lang="en-US" sz="4800" dirty="0"/>
            </a:br>
            <a:endParaRPr lang="en-US" sz="4800" dirty="0"/>
          </a:p>
        </p:txBody>
      </p:sp>
    </p:spTree>
    <p:extLst>
      <p:ext uri="{BB962C8B-B14F-4D97-AF65-F5344CB8AC3E}">
        <p14:creationId xmlns:p14="http://schemas.microsoft.com/office/powerpoint/2010/main" val="2710799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685F4-1B2B-80F7-FA69-F424ADE1787A}"/>
              </a:ext>
            </a:extLst>
          </p:cNvPr>
          <p:cNvSpPr>
            <a:spLocks noGrp="1"/>
          </p:cNvSpPr>
          <p:nvPr>
            <p:ph type="title"/>
          </p:nvPr>
        </p:nvSpPr>
        <p:spPr/>
        <p:txBody>
          <a:bodyPr/>
          <a:lstStyle/>
          <a:p>
            <a:r>
              <a:rPr lang="en-US" sz="4600" dirty="0"/>
              <a:t>2Co 7:1 Therefore, having </a:t>
            </a:r>
            <a:br>
              <a:rPr lang="en-US" sz="4600" dirty="0"/>
            </a:br>
            <a:r>
              <a:rPr lang="en-US" sz="4600" dirty="0"/>
              <a:t>these promises, beloved, </a:t>
            </a:r>
            <a:br>
              <a:rPr lang="en-US" sz="4600" dirty="0"/>
            </a:br>
            <a:r>
              <a:rPr lang="en-US" sz="4600" dirty="0"/>
              <a:t>let us cleanse ourselves </a:t>
            </a:r>
            <a:br>
              <a:rPr lang="en-US" sz="4600" dirty="0"/>
            </a:br>
            <a:r>
              <a:rPr lang="en-US" sz="4600" dirty="0"/>
              <a:t>from all defilement of flesh </a:t>
            </a:r>
            <a:br>
              <a:rPr lang="en-US" sz="4600" dirty="0"/>
            </a:br>
            <a:r>
              <a:rPr lang="en-US" sz="4600" dirty="0"/>
              <a:t>and spirit, perfecting holiness in the fear of God.</a:t>
            </a:r>
          </a:p>
        </p:txBody>
      </p:sp>
    </p:spTree>
    <p:extLst>
      <p:ext uri="{BB962C8B-B14F-4D97-AF65-F5344CB8AC3E}">
        <p14:creationId xmlns:p14="http://schemas.microsoft.com/office/powerpoint/2010/main" val="3319959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FD8A-6518-2513-6EBB-DE2BD2431E33}"/>
              </a:ext>
            </a:extLst>
          </p:cNvPr>
          <p:cNvSpPr>
            <a:spLocks noGrp="1"/>
          </p:cNvSpPr>
          <p:nvPr>
            <p:ph type="title"/>
          </p:nvPr>
        </p:nvSpPr>
        <p:spPr/>
        <p:txBody>
          <a:bodyPr/>
          <a:lstStyle/>
          <a:p>
            <a:r>
              <a:rPr lang="en-US" sz="4800" dirty="0"/>
              <a:t>2Ti 3:5 holding to </a:t>
            </a:r>
            <a:br>
              <a:rPr lang="en-US" sz="4800" dirty="0"/>
            </a:br>
            <a:r>
              <a:rPr lang="en-US" sz="4800" dirty="0"/>
              <a:t>a form of godliness, </a:t>
            </a:r>
            <a:br>
              <a:rPr lang="en-US" sz="4800" dirty="0"/>
            </a:br>
            <a:r>
              <a:rPr lang="en-US" sz="4800" dirty="0"/>
              <a:t>although they have denied </a:t>
            </a:r>
            <a:br>
              <a:rPr lang="en-US" sz="4800" dirty="0"/>
            </a:br>
            <a:r>
              <a:rPr lang="en-US" sz="4800" dirty="0"/>
              <a:t>its power; </a:t>
            </a:r>
            <a:br>
              <a:rPr lang="en-US" sz="4800" dirty="0"/>
            </a:br>
            <a:r>
              <a:rPr lang="en-US" sz="4800" u="sng" dirty="0"/>
              <a:t>Avoid such men as these</a:t>
            </a:r>
            <a:r>
              <a:rPr lang="en-US" sz="4800" dirty="0"/>
              <a:t>.</a:t>
            </a:r>
          </a:p>
        </p:txBody>
      </p:sp>
    </p:spTree>
    <p:extLst>
      <p:ext uri="{BB962C8B-B14F-4D97-AF65-F5344CB8AC3E}">
        <p14:creationId xmlns:p14="http://schemas.microsoft.com/office/powerpoint/2010/main" val="541200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8A8C-D181-2C43-C270-3D82A8B61827}"/>
              </a:ext>
            </a:extLst>
          </p:cNvPr>
          <p:cNvSpPr>
            <a:spLocks noGrp="1"/>
          </p:cNvSpPr>
          <p:nvPr>
            <p:ph type="title"/>
          </p:nvPr>
        </p:nvSpPr>
        <p:spPr/>
        <p:txBody>
          <a:bodyPr/>
          <a:lstStyle/>
          <a:p>
            <a:r>
              <a:rPr lang="en-US" sz="4600" dirty="0"/>
              <a:t>1. God was the originator of Separation, as the </a:t>
            </a:r>
            <a:br>
              <a:rPr lang="en-US" sz="4600" dirty="0"/>
            </a:br>
            <a:r>
              <a:rPr lang="en-US" sz="4600" dirty="0"/>
              <a:t>Light from the darkness, </a:t>
            </a:r>
            <a:br>
              <a:rPr lang="en-US" sz="4600" dirty="0"/>
            </a:br>
            <a:r>
              <a:rPr lang="en-US" sz="4600" dirty="0"/>
              <a:t>Gen 1:4. </a:t>
            </a:r>
          </a:p>
        </p:txBody>
      </p:sp>
    </p:spTree>
    <p:extLst>
      <p:ext uri="{BB962C8B-B14F-4D97-AF65-F5344CB8AC3E}">
        <p14:creationId xmlns:p14="http://schemas.microsoft.com/office/powerpoint/2010/main" val="3743796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ADF2D-2C72-4972-56C2-97052A1062C4}"/>
              </a:ext>
            </a:extLst>
          </p:cNvPr>
          <p:cNvSpPr>
            <a:spLocks noGrp="1"/>
          </p:cNvSpPr>
          <p:nvPr>
            <p:ph type="title"/>
          </p:nvPr>
        </p:nvSpPr>
        <p:spPr/>
        <p:txBody>
          <a:bodyPr/>
          <a:lstStyle/>
          <a:p>
            <a:r>
              <a:rPr lang="en-US" sz="4800" dirty="0"/>
              <a:t>Gen 1:4 And God saw the light, that it was good: </a:t>
            </a:r>
            <a:br>
              <a:rPr lang="en-US" sz="4800" dirty="0"/>
            </a:br>
            <a:r>
              <a:rPr lang="en-US" sz="4800" dirty="0"/>
              <a:t>and God </a:t>
            </a:r>
            <a:r>
              <a:rPr lang="en-US" sz="4800" u="sng" dirty="0"/>
              <a:t>divided </a:t>
            </a:r>
            <a:r>
              <a:rPr lang="en-US" sz="4800" dirty="0"/>
              <a:t>(H914, H996) the light from the darkness. KJV</a:t>
            </a:r>
          </a:p>
        </p:txBody>
      </p:sp>
    </p:spTree>
    <p:extLst>
      <p:ext uri="{BB962C8B-B14F-4D97-AF65-F5344CB8AC3E}">
        <p14:creationId xmlns:p14="http://schemas.microsoft.com/office/powerpoint/2010/main" val="2031337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5823B-7181-520D-B196-E4F8777C4D51}"/>
              </a:ext>
            </a:extLst>
          </p:cNvPr>
          <p:cNvSpPr>
            <a:spLocks noGrp="1"/>
          </p:cNvSpPr>
          <p:nvPr>
            <p:ph type="title"/>
          </p:nvPr>
        </p:nvSpPr>
        <p:spPr/>
        <p:txBody>
          <a:bodyPr/>
          <a:lstStyle/>
          <a:p>
            <a:r>
              <a:rPr lang="en-US" sz="4400" dirty="0"/>
              <a:t> </a:t>
            </a:r>
            <a:r>
              <a:rPr lang="en-US" sz="4400" dirty="0" err="1"/>
              <a:t>bâdal</a:t>
            </a:r>
            <a:r>
              <a:rPr lang="en-US" sz="4400" dirty="0"/>
              <a:t> – (H914 </a:t>
            </a:r>
            <a:r>
              <a:rPr lang="en-US" sz="4400" dirty="0" err="1"/>
              <a:t>baw</a:t>
            </a:r>
            <a:r>
              <a:rPr lang="en-US" sz="4400" dirty="0"/>
              <a:t>-dal’)  </a:t>
            </a:r>
            <a:br>
              <a:rPr lang="en-US" sz="4400" dirty="0"/>
            </a:br>
            <a:r>
              <a:rPr lang="en-US" sz="4400" dirty="0"/>
              <a:t>A primitive root; to divide </a:t>
            </a:r>
            <a:br>
              <a:rPr lang="en-US" sz="4400" dirty="0"/>
            </a:br>
            <a:r>
              <a:rPr lang="en-US" sz="4400" dirty="0"/>
              <a:t>(in various senses literally or figuratively, separate, distinguish, differ, select) = to make or put a difference, divide (asunder), </a:t>
            </a:r>
            <a:br>
              <a:rPr lang="en-US" sz="4400" dirty="0"/>
            </a:br>
            <a:r>
              <a:rPr lang="en-US" sz="4400" dirty="0"/>
              <a:t>make self-separation, </a:t>
            </a:r>
            <a:br>
              <a:rPr lang="en-US" sz="4400" dirty="0"/>
            </a:br>
            <a:r>
              <a:rPr lang="en-US" sz="4400" dirty="0"/>
              <a:t>sever (out) </a:t>
            </a:r>
          </a:p>
        </p:txBody>
      </p:sp>
    </p:spTree>
    <p:extLst>
      <p:ext uri="{BB962C8B-B14F-4D97-AF65-F5344CB8AC3E}">
        <p14:creationId xmlns:p14="http://schemas.microsoft.com/office/powerpoint/2010/main" val="3093545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A06C-B6A2-F8C3-7976-94BA7D412489}"/>
              </a:ext>
            </a:extLst>
          </p:cNvPr>
          <p:cNvSpPr>
            <a:spLocks noGrp="1"/>
          </p:cNvSpPr>
          <p:nvPr>
            <p:ph type="title"/>
          </p:nvPr>
        </p:nvSpPr>
        <p:spPr/>
        <p:txBody>
          <a:bodyPr/>
          <a:lstStyle/>
          <a:p>
            <a:r>
              <a:rPr lang="en-US" sz="4800" dirty="0" err="1"/>
              <a:t>bêyn</a:t>
            </a:r>
            <a:r>
              <a:rPr lang="en-US" sz="4800" dirty="0"/>
              <a:t> – (H996 bane).  </a:t>
            </a:r>
            <a:br>
              <a:rPr lang="en-US" sz="4800" dirty="0"/>
            </a:br>
            <a:r>
              <a:rPr lang="en-US" sz="4800" dirty="0"/>
              <a:t>Sometimes in the plural masculine or feminine; properly the constructively contracted form of an otherwise unused noun from H995; </a:t>
            </a:r>
            <a:br>
              <a:rPr lang="en-US" sz="4800" dirty="0"/>
            </a:br>
            <a:r>
              <a:rPr lang="en-US" sz="4800" dirty="0"/>
              <a:t>a distinction; but used only as a preposition = </a:t>
            </a:r>
            <a:r>
              <a:rPr lang="en-US" sz="4800" u="sng" dirty="0"/>
              <a:t>between</a:t>
            </a:r>
            <a:r>
              <a:rPr lang="en-US" sz="4800" dirty="0"/>
              <a:t> </a:t>
            </a:r>
          </a:p>
        </p:txBody>
      </p:sp>
    </p:spTree>
    <p:extLst>
      <p:ext uri="{BB962C8B-B14F-4D97-AF65-F5344CB8AC3E}">
        <p14:creationId xmlns:p14="http://schemas.microsoft.com/office/powerpoint/2010/main" val="2895768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092C6-DEF6-FF8C-7629-20E645FCFFCA}"/>
              </a:ext>
            </a:extLst>
          </p:cNvPr>
          <p:cNvSpPr>
            <a:spLocks noGrp="1"/>
          </p:cNvSpPr>
          <p:nvPr>
            <p:ph type="title"/>
          </p:nvPr>
        </p:nvSpPr>
        <p:spPr/>
        <p:txBody>
          <a:bodyPr/>
          <a:lstStyle/>
          <a:p>
            <a:r>
              <a:rPr lang="en-US" sz="4800" dirty="0" err="1"/>
              <a:t>bı̂yn</a:t>
            </a:r>
            <a:r>
              <a:rPr lang="en-US" sz="4800" dirty="0"/>
              <a:t> – (H995 Bene) </a:t>
            </a:r>
            <a:br>
              <a:rPr lang="en-US" sz="4800" dirty="0"/>
            </a:br>
            <a:r>
              <a:rPr lang="en-US" sz="4800" dirty="0"/>
              <a:t>A primitive root; </a:t>
            </a:r>
            <a:br>
              <a:rPr lang="en-US" sz="4800" dirty="0"/>
            </a:br>
            <a:r>
              <a:rPr lang="en-US" sz="4800" u="sng" dirty="0"/>
              <a:t>to separate mentally </a:t>
            </a:r>
            <a:r>
              <a:rPr lang="en-US" sz="4800" dirty="0"/>
              <a:t>(or distinguish), that is, (generally) understand: - diligently, discern, inform, instruct, perceive, and </a:t>
            </a:r>
            <a:r>
              <a:rPr lang="en-US" sz="4800" u="sng" dirty="0"/>
              <a:t>be prudent</a:t>
            </a:r>
            <a:r>
              <a:rPr lang="en-US" sz="4800" dirty="0"/>
              <a:t>.</a:t>
            </a:r>
          </a:p>
        </p:txBody>
      </p:sp>
    </p:spTree>
    <p:extLst>
      <p:ext uri="{BB962C8B-B14F-4D97-AF65-F5344CB8AC3E}">
        <p14:creationId xmlns:p14="http://schemas.microsoft.com/office/powerpoint/2010/main" val="425786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9199C-723A-B779-8F17-FF4B884B71A0}"/>
              </a:ext>
            </a:extLst>
          </p:cNvPr>
          <p:cNvSpPr>
            <a:spLocks noGrp="1"/>
          </p:cNvSpPr>
          <p:nvPr>
            <p:ph type="title"/>
          </p:nvPr>
        </p:nvSpPr>
        <p:spPr/>
        <p:txBody>
          <a:bodyPr/>
          <a:lstStyle/>
          <a:p>
            <a:r>
              <a:rPr lang="en-US" sz="4800" dirty="0"/>
              <a:t>1JO 1:6 If we say that we have fellowship with Him and </a:t>
            </a:r>
            <a:br>
              <a:rPr lang="en-US" sz="4800" dirty="0"/>
            </a:br>
            <a:r>
              <a:rPr lang="en-US" sz="4800" dirty="0"/>
              <a:t>yet walk in the darkness, </a:t>
            </a:r>
            <a:br>
              <a:rPr lang="en-US" sz="4800" dirty="0"/>
            </a:br>
            <a:r>
              <a:rPr lang="en-US" sz="4800" dirty="0"/>
              <a:t>we lie and do not practice </a:t>
            </a:r>
            <a:br>
              <a:rPr lang="en-US" sz="4800" dirty="0"/>
            </a:br>
            <a:r>
              <a:rPr lang="en-US" sz="4800" dirty="0"/>
              <a:t>the truth; </a:t>
            </a:r>
          </a:p>
        </p:txBody>
      </p:sp>
    </p:spTree>
    <p:extLst>
      <p:ext uri="{BB962C8B-B14F-4D97-AF65-F5344CB8AC3E}">
        <p14:creationId xmlns:p14="http://schemas.microsoft.com/office/powerpoint/2010/main" val="1904641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B8784-AECB-CA1C-EC63-9A8C136C1090}"/>
              </a:ext>
            </a:extLst>
          </p:cNvPr>
          <p:cNvSpPr>
            <a:spLocks noGrp="1"/>
          </p:cNvSpPr>
          <p:nvPr>
            <p:ph type="title"/>
          </p:nvPr>
        </p:nvSpPr>
        <p:spPr/>
        <p:txBody>
          <a:bodyPr/>
          <a:lstStyle/>
          <a:p>
            <a:r>
              <a:rPr lang="en-US" sz="4600" dirty="0"/>
              <a:t>Heb 4:12 For the word of God </a:t>
            </a:r>
            <a:br>
              <a:rPr lang="en-US" sz="4600" dirty="0"/>
            </a:br>
            <a:r>
              <a:rPr lang="en-US" sz="4600" dirty="0"/>
              <a:t>is living and active and sharper than any two-edged sword, </a:t>
            </a:r>
            <a:br>
              <a:rPr lang="en-US" sz="4600" dirty="0"/>
            </a:br>
            <a:r>
              <a:rPr lang="en-US" sz="4600" dirty="0"/>
              <a:t>and piercing as far as the </a:t>
            </a:r>
            <a:r>
              <a:rPr lang="en-US" sz="4600" u="sng" dirty="0"/>
              <a:t>division of soul and spirit</a:t>
            </a:r>
            <a:r>
              <a:rPr lang="en-US" sz="4600" dirty="0"/>
              <a:t>, </a:t>
            </a:r>
            <a:br>
              <a:rPr lang="en-US" sz="4600" dirty="0"/>
            </a:br>
            <a:r>
              <a:rPr lang="en-US" sz="4600" dirty="0"/>
              <a:t>of both joints and marrow, and able to judge the thoughts and intentions of the heart. </a:t>
            </a:r>
          </a:p>
        </p:txBody>
      </p:sp>
    </p:spTree>
    <p:extLst>
      <p:ext uri="{BB962C8B-B14F-4D97-AF65-F5344CB8AC3E}">
        <p14:creationId xmlns:p14="http://schemas.microsoft.com/office/powerpoint/2010/main" val="3720850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9B589-E7CF-1714-7236-1CAAF82D9458}"/>
              </a:ext>
            </a:extLst>
          </p:cNvPr>
          <p:cNvSpPr>
            <a:spLocks noGrp="1"/>
          </p:cNvSpPr>
          <p:nvPr>
            <p:ph type="title"/>
          </p:nvPr>
        </p:nvSpPr>
        <p:spPr/>
        <p:txBody>
          <a:bodyPr/>
          <a:lstStyle/>
          <a:p>
            <a:r>
              <a:rPr lang="en-US" sz="4800" dirty="0"/>
              <a:t>The Triune God, </a:t>
            </a:r>
            <a:br>
              <a:rPr lang="en-US" sz="4800" dirty="0"/>
            </a:br>
            <a:r>
              <a:rPr lang="en-US" sz="4800" dirty="0"/>
              <a:t>all 3 members of the God Head, made a prudent decision to mentally discern and make a specific distinction of making </a:t>
            </a:r>
            <a:br>
              <a:rPr lang="en-US" sz="4800" dirty="0"/>
            </a:br>
            <a:r>
              <a:rPr lang="en-US" sz="4800" dirty="0"/>
              <a:t>a self-separation from Satan and Himself. </a:t>
            </a:r>
          </a:p>
        </p:txBody>
      </p:sp>
    </p:spTree>
    <p:extLst>
      <p:ext uri="{BB962C8B-B14F-4D97-AF65-F5344CB8AC3E}">
        <p14:creationId xmlns:p14="http://schemas.microsoft.com/office/powerpoint/2010/main" val="3128498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DBB4A-446D-5DF4-C983-9DB66DAD4345}"/>
              </a:ext>
            </a:extLst>
          </p:cNvPr>
          <p:cNvSpPr>
            <a:spLocks noGrp="1"/>
          </p:cNvSpPr>
          <p:nvPr>
            <p:ph type="title"/>
          </p:nvPr>
        </p:nvSpPr>
        <p:spPr/>
        <p:txBody>
          <a:bodyPr/>
          <a:lstStyle/>
          <a:p>
            <a:r>
              <a:rPr lang="en-US" sz="4800" dirty="0"/>
              <a:t>Satan’s accusation against God shows that his thoughts were a misinterpretation of doctrine and a direct attack of God’s very Essence, God’s nature. </a:t>
            </a:r>
          </a:p>
        </p:txBody>
      </p:sp>
    </p:spTree>
    <p:extLst>
      <p:ext uri="{BB962C8B-B14F-4D97-AF65-F5344CB8AC3E}">
        <p14:creationId xmlns:p14="http://schemas.microsoft.com/office/powerpoint/2010/main" val="3549972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BDBEB-18F0-E82A-1807-E88750C1CA7C}"/>
              </a:ext>
            </a:extLst>
          </p:cNvPr>
          <p:cNvSpPr>
            <a:spLocks noGrp="1"/>
          </p:cNvSpPr>
          <p:nvPr>
            <p:ph type="title"/>
          </p:nvPr>
        </p:nvSpPr>
        <p:spPr/>
        <p:txBody>
          <a:bodyPr/>
          <a:lstStyle/>
          <a:p>
            <a:r>
              <a:rPr lang="en-US" sz="4000" dirty="0"/>
              <a:t>Isa 14:13 “But you said </a:t>
            </a:r>
            <a:r>
              <a:rPr lang="en-US" sz="4000" u="sng" dirty="0"/>
              <a:t>in your heart</a:t>
            </a:r>
            <a:r>
              <a:rPr lang="en-US" sz="4000" dirty="0"/>
              <a:t>,</a:t>
            </a:r>
            <a:br>
              <a:rPr lang="en-US" sz="4000" dirty="0"/>
            </a:br>
            <a:br>
              <a:rPr lang="en-US" sz="4000" dirty="0"/>
            </a:br>
            <a:r>
              <a:rPr lang="en-US" sz="4000" dirty="0"/>
              <a:t>‘</a:t>
            </a:r>
            <a:r>
              <a:rPr lang="en-US" sz="4000" u="sng" dirty="0"/>
              <a:t>I will ascend </a:t>
            </a:r>
            <a:r>
              <a:rPr lang="en-US" sz="4000" dirty="0"/>
              <a:t>to heaven;</a:t>
            </a:r>
            <a:br>
              <a:rPr lang="en-US" sz="4000" dirty="0"/>
            </a:br>
            <a:br>
              <a:rPr lang="en-US" sz="4000" dirty="0"/>
            </a:br>
            <a:r>
              <a:rPr lang="en-US" sz="4000" u="sng" dirty="0"/>
              <a:t>I will raise </a:t>
            </a:r>
            <a:r>
              <a:rPr lang="en-US" sz="4000" dirty="0"/>
              <a:t>my throne above the stars of God,</a:t>
            </a:r>
            <a:br>
              <a:rPr lang="en-US" sz="4000" dirty="0"/>
            </a:br>
            <a:br>
              <a:rPr lang="en-US" sz="4000" dirty="0"/>
            </a:br>
            <a:r>
              <a:rPr lang="en-US" sz="4000" dirty="0"/>
              <a:t>And </a:t>
            </a:r>
            <a:r>
              <a:rPr lang="en-US" sz="4000" u="sng" dirty="0"/>
              <a:t>I will sit </a:t>
            </a:r>
            <a:r>
              <a:rPr lang="en-US" sz="4000" dirty="0"/>
              <a:t>on the mount of assembly In the recesses of the north. </a:t>
            </a:r>
            <a:br>
              <a:rPr lang="en-US" sz="4000" dirty="0"/>
            </a:br>
            <a:endParaRPr lang="en-US" sz="4000" dirty="0"/>
          </a:p>
        </p:txBody>
      </p:sp>
    </p:spTree>
    <p:extLst>
      <p:ext uri="{BB962C8B-B14F-4D97-AF65-F5344CB8AC3E}">
        <p14:creationId xmlns:p14="http://schemas.microsoft.com/office/powerpoint/2010/main" val="975453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D20F-78C3-F4C3-06BD-AB63E7459122}"/>
              </a:ext>
            </a:extLst>
          </p:cNvPr>
          <p:cNvSpPr>
            <a:spLocks noGrp="1"/>
          </p:cNvSpPr>
          <p:nvPr>
            <p:ph type="title"/>
          </p:nvPr>
        </p:nvSpPr>
        <p:spPr/>
        <p:txBody>
          <a:bodyPr/>
          <a:lstStyle/>
          <a:p>
            <a:r>
              <a:rPr lang="en-US" sz="4400" dirty="0"/>
              <a:t> Unbelievers and Apostates, who are outside of the proven character of God, </a:t>
            </a:r>
            <a:br>
              <a:rPr lang="en-US" sz="4400" dirty="0"/>
            </a:br>
            <a:r>
              <a:rPr lang="en-US" sz="4400" dirty="0"/>
              <a:t>have and will reject the Truth setting up alternative sets of belief, </a:t>
            </a:r>
            <a:r>
              <a:rPr lang="en-US" sz="4400" dirty="0" err="1"/>
              <a:t>ie</a:t>
            </a:r>
            <a:r>
              <a:rPr lang="en-US" sz="4400" dirty="0"/>
              <a:t> : other gods or idols.</a:t>
            </a:r>
          </a:p>
        </p:txBody>
      </p:sp>
    </p:spTree>
    <p:extLst>
      <p:ext uri="{BB962C8B-B14F-4D97-AF65-F5344CB8AC3E}">
        <p14:creationId xmlns:p14="http://schemas.microsoft.com/office/powerpoint/2010/main" val="3845940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50ED-FCD5-30E3-3C06-C4D715A39FBF}"/>
              </a:ext>
            </a:extLst>
          </p:cNvPr>
          <p:cNvSpPr>
            <a:spLocks noGrp="1"/>
          </p:cNvSpPr>
          <p:nvPr>
            <p:ph type="title"/>
          </p:nvPr>
        </p:nvSpPr>
        <p:spPr/>
        <p:txBody>
          <a:bodyPr/>
          <a:lstStyle/>
          <a:p>
            <a:r>
              <a:rPr lang="en-US" sz="4800" dirty="0" err="1"/>
              <a:t>Psa</a:t>
            </a:r>
            <a:r>
              <a:rPr lang="en-US" sz="4800" dirty="0"/>
              <a:t> 16:8 I have set the LORD continually before me;</a:t>
            </a:r>
            <a:br>
              <a:rPr lang="en-US" sz="4800" dirty="0"/>
            </a:br>
            <a:r>
              <a:rPr lang="en-US" sz="4800" dirty="0"/>
              <a:t> </a:t>
            </a:r>
            <a:br>
              <a:rPr lang="en-US" sz="4800" dirty="0"/>
            </a:br>
            <a:r>
              <a:rPr lang="en-US" sz="4800" dirty="0"/>
              <a:t>Because He is at my right hand, I will not be shaken. </a:t>
            </a:r>
          </a:p>
        </p:txBody>
      </p:sp>
    </p:spTree>
    <p:extLst>
      <p:ext uri="{BB962C8B-B14F-4D97-AF65-F5344CB8AC3E}">
        <p14:creationId xmlns:p14="http://schemas.microsoft.com/office/powerpoint/2010/main" val="439067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B5F36-C189-CA02-2D93-9D9EAB007997}"/>
              </a:ext>
            </a:extLst>
          </p:cNvPr>
          <p:cNvSpPr>
            <a:spLocks noGrp="1"/>
          </p:cNvSpPr>
          <p:nvPr>
            <p:ph type="title"/>
          </p:nvPr>
        </p:nvSpPr>
        <p:spPr/>
        <p:txBody>
          <a:bodyPr/>
          <a:lstStyle/>
          <a:p>
            <a:r>
              <a:rPr lang="en-US" sz="4800" dirty="0" err="1"/>
              <a:t>Psa</a:t>
            </a:r>
            <a:r>
              <a:rPr lang="en-US" sz="4800" dirty="0"/>
              <a:t> 55:22 Cast your burden upon the LORD and </a:t>
            </a:r>
            <a:br>
              <a:rPr lang="en-US" sz="4800" dirty="0"/>
            </a:br>
            <a:r>
              <a:rPr lang="en-US" sz="4800" dirty="0"/>
              <a:t>He will sustain you; </a:t>
            </a:r>
            <a:br>
              <a:rPr lang="en-US" sz="4800" dirty="0"/>
            </a:br>
            <a:br>
              <a:rPr lang="en-US" sz="4800" dirty="0"/>
            </a:br>
            <a:r>
              <a:rPr lang="en-US" sz="4800" dirty="0"/>
              <a:t>He will never allow the righteous to be shaken.</a:t>
            </a:r>
          </a:p>
        </p:txBody>
      </p:sp>
    </p:spTree>
    <p:extLst>
      <p:ext uri="{BB962C8B-B14F-4D97-AF65-F5344CB8AC3E}">
        <p14:creationId xmlns:p14="http://schemas.microsoft.com/office/powerpoint/2010/main" val="3003631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33494-05B4-D933-38C0-FD29436D4C91}"/>
              </a:ext>
            </a:extLst>
          </p:cNvPr>
          <p:cNvSpPr>
            <a:spLocks noGrp="1"/>
          </p:cNvSpPr>
          <p:nvPr>
            <p:ph type="title"/>
          </p:nvPr>
        </p:nvSpPr>
        <p:spPr/>
        <p:txBody>
          <a:bodyPr/>
          <a:lstStyle/>
          <a:p>
            <a:r>
              <a:rPr lang="en-US" sz="4800" dirty="0" err="1"/>
              <a:t>Psa</a:t>
            </a:r>
            <a:r>
              <a:rPr lang="en-US" sz="4800" dirty="0"/>
              <a:t> 62:6 He only is my rock </a:t>
            </a:r>
            <a:br>
              <a:rPr lang="en-US" sz="4800" dirty="0"/>
            </a:br>
            <a:r>
              <a:rPr lang="en-US" sz="4800" dirty="0"/>
              <a:t>and my salvation, </a:t>
            </a:r>
            <a:br>
              <a:rPr lang="en-US" sz="4800" dirty="0"/>
            </a:br>
            <a:r>
              <a:rPr lang="en-US" sz="4800" dirty="0"/>
              <a:t>My stronghold; </a:t>
            </a:r>
            <a:br>
              <a:rPr lang="en-US" sz="4800" dirty="0"/>
            </a:br>
            <a:br>
              <a:rPr lang="en-US" sz="4800" dirty="0"/>
            </a:br>
            <a:r>
              <a:rPr lang="en-US" sz="4800" dirty="0"/>
              <a:t>I shall not be shaken.</a:t>
            </a:r>
          </a:p>
        </p:txBody>
      </p:sp>
    </p:spTree>
    <p:extLst>
      <p:ext uri="{BB962C8B-B14F-4D97-AF65-F5344CB8AC3E}">
        <p14:creationId xmlns:p14="http://schemas.microsoft.com/office/powerpoint/2010/main" val="2777864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6C133-051F-4A8F-22C0-14EBA3E84986}"/>
              </a:ext>
            </a:extLst>
          </p:cNvPr>
          <p:cNvSpPr>
            <a:spLocks noGrp="1"/>
          </p:cNvSpPr>
          <p:nvPr>
            <p:ph type="title"/>
          </p:nvPr>
        </p:nvSpPr>
        <p:spPr/>
        <p:txBody>
          <a:bodyPr/>
          <a:lstStyle/>
          <a:p>
            <a:r>
              <a:rPr lang="en-US" sz="4800" dirty="0"/>
              <a:t>2. God separated man</a:t>
            </a:r>
            <a:br>
              <a:rPr lang="en-US" sz="4800" dirty="0"/>
            </a:br>
            <a:r>
              <a:rPr lang="en-US" sz="4800" dirty="0"/>
              <a:t> from the garden or presence of God at the fall of mankind, </a:t>
            </a:r>
            <a:br>
              <a:rPr lang="en-US" sz="4800" dirty="0"/>
            </a:br>
            <a:r>
              <a:rPr lang="en-US" sz="4800" dirty="0"/>
              <a:t>Gen 3:22-24. </a:t>
            </a:r>
          </a:p>
        </p:txBody>
      </p:sp>
    </p:spTree>
    <p:extLst>
      <p:ext uri="{BB962C8B-B14F-4D97-AF65-F5344CB8AC3E}">
        <p14:creationId xmlns:p14="http://schemas.microsoft.com/office/powerpoint/2010/main" val="1426935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A108F-5E74-ECC2-2FF1-B859F13448C8}"/>
              </a:ext>
            </a:extLst>
          </p:cNvPr>
          <p:cNvSpPr>
            <a:spLocks noGrp="1"/>
          </p:cNvSpPr>
          <p:nvPr>
            <p:ph type="title"/>
          </p:nvPr>
        </p:nvSpPr>
        <p:spPr/>
        <p:txBody>
          <a:bodyPr/>
          <a:lstStyle/>
          <a:p>
            <a:r>
              <a:rPr lang="en-US" sz="4000" dirty="0"/>
              <a:t>Gen 3:22 Then the LORD God said,</a:t>
            </a:r>
            <a:br>
              <a:rPr lang="en-US" sz="4000" dirty="0"/>
            </a:br>
            <a:r>
              <a:rPr lang="en-US" sz="4000" dirty="0"/>
              <a:t> “Behold, the man has become like one of Us, knowing good and evil; and now, he might stretch out his hand, and take also from the tree of life, and eat, and live forever”— </a:t>
            </a:r>
          </a:p>
        </p:txBody>
      </p:sp>
    </p:spTree>
    <p:extLst>
      <p:ext uri="{BB962C8B-B14F-4D97-AF65-F5344CB8AC3E}">
        <p14:creationId xmlns:p14="http://schemas.microsoft.com/office/powerpoint/2010/main" val="145063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86124-2D9B-897B-6825-99905987C342}"/>
              </a:ext>
            </a:extLst>
          </p:cNvPr>
          <p:cNvSpPr>
            <a:spLocks noGrp="1"/>
          </p:cNvSpPr>
          <p:nvPr>
            <p:ph type="title"/>
          </p:nvPr>
        </p:nvSpPr>
        <p:spPr/>
        <p:txBody>
          <a:bodyPr/>
          <a:lstStyle/>
          <a:p>
            <a:r>
              <a:rPr lang="en-US" sz="4600" dirty="0"/>
              <a:t>1JO 4:1 Beloved, do not believe every spirit, but test the spirits to see whether they are from God, because many false prophets have gone out into the world.</a:t>
            </a:r>
          </a:p>
        </p:txBody>
      </p:sp>
    </p:spTree>
    <p:extLst>
      <p:ext uri="{BB962C8B-B14F-4D97-AF65-F5344CB8AC3E}">
        <p14:creationId xmlns:p14="http://schemas.microsoft.com/office/powerpoint/2010/main" val="9617718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07A71-FFCB-00BC-A0B0-BD9FAC03AB5B}"/>
              </a:ext>
            </a:extLst>
          </p:cNvPr>
          <p:cNvSpPr>
            <a:spLocks noGrp="1"/>
          </p:cNvSpPr>
          <p:nvPr>
            <p:ph type="title"/>
          </p:nvPr>
        </p:nvSpPr>
        <p:spPr/>
        <p:txBody>
          <a:bodyPr/>
          <a:lstStyle/>
          <a:p>
            <a:r>
              <a:rPr lang="en-US" sz="4400" dirty="0"/>
              <a:t>Gen 3:23 therefore the LORD God sent him out from the garden of Eden, to cultivate the ground from which he was taken. </a:t>
            </a:r>
          </a:p>
        </p:txBody>
      </p:sp>
    </p:spTree>
    <p:extLst>
      <p:ext uri="{BB962C8B-B14F-4D97-AF65-F5344CB8AC3E}">
        <p14:creationId xmlns:p14="http://schemas.microsoft.com/office/powerpoint/2010/main" val="666000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DCF8E-ED4A-6892-48BD-E5433538DEB3}"/>
              </a:ext>
            </a:extLst>
          </p:cNvPr>
          <p:cNvSpPr>
            <a:spLocks noGrp="1"/>
          </p:cNvSpPr>
          <p:nvPr>
            <p:ph type="title"/>
          </p:nvPr>
        </p:nvSpPr>
        <p:spPr/>
        <p:txBody>
          <a:bodyPr/>
          <a:lstStyle/>
          <a:p>
            <a:r>
              <a:rPr lang="en-US" sz="4400" dirty="0"/>
              <a:t>Gen 3:24 So He drove the man out; and at the east of the garden of Eden He stationed the cherubim and the flaming sword </a:t>
            </a:r>
            <a:br>
              <a:rPr lang="en-US" sz="4400" dirty="0"/>
            </a:br>
            <a:r>
              <a:rPr lang="en-US" sz="4400" dirty="0"/>
              <a:t>which turned every direction to guard the way to the Tree of Life. </a:t>
            </a:r>
          </a:p>
        </p:txBody>
      </p:sp>
    </p:spTree>
    <p:extLst>
      <p:ext uri="{BB962C8B-B14F-4D97-AF65-F5344CB8AC3E}">
        <p14:creationId xmlns:p14="http://schemas.microsoft.com/office/powerpoint/2010/main" val="24716461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C51E-A724-B8DC-7CD5-DB4B5C303C03}"/>
              </a:ext>
            </a:extLst>
          </p:cNvPr>
          <p:cNvSpPr>
            <a:spLocks noGrp="1"/>
          </p:cNvSpPr>
          <p:nvPr>
            <p:ph type="title"/>
          </p:nvPr>
        </p:nvSpPr>
        <p:spPr/>
        <p:txBody>
          <a:bodyPr/>
          <a:lstStyle/>
          <a:p>
            <a:r>
              <a:rPr lang="en-US" dirty="0"/>
              <a:t>Principle - The doctrinal error of listening to and believing false doctrine, has its consequences of being Separated from God.</a:t>
            </a:r>
          </a:p>
        </p:txBody>
      </p:sp>
    </p:spTree>
    <p:extLst>
      <p:ext uri="{BB962C8B-B14F-4D97-AF65-F5344CB8AC3E}">
        <p14:creationId xmlns:p14="http://schemas.microsoft.com/office/powerpoint/2010/main" val="1757322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5FC5-0EB0-7EDA-917B-0E2C598D1E56}"/>
              </a:ext>
            </a:extLst>
          </p:cNvPr>
          <p:cNvSpPr>
            <a:spLocks noGrp="1"/>
          </p:cNvSpPr>
          <p:nvPr>
            <p:ph type="title"/>
          </p:nvPr>
        </p:nvSpPr>
        <p:spPr/>
        <p:txBody>
          <a:bodyPr/>
          <a:lstStyle/>
          <a:p>
            <a:r>
              <a:rPr lang="en-US" sz="4800" dirty="0"/>
              <a:t>Misery loves company! </a:t>
            </a:r>
            <a:br>
              <a:rPr lang="en-US" sz="4800" dirty="0"/>
            </a:br>
            <a:br>
              <a:rPr lang="en-US" sz="4800" dirty="0"/>
            </a:br>
            <a:r>
              <a:rPr lang="en-US" sz="4800" dirty="0"/>
              <a:t>Satan lies and manipulates to accomplish the goal of = Deception.</a:t>
            </a:r>
            <a:br>
              <a:rPr lang="en-US" sz="4800" dirty="0"/>
            </a:br>
            <a:br>
              <a:rPr lang="en-US" sz="4800" dirty="0"/>
            </a:br>
            <a:r>
              <a:rPr lang="en-US" sz="4800" dirty="0"/>
              <a:t>Satan’s own arrogance has </a:t>
            </a:r>
            <a:br>
              <a:rPr lang="en-US" sz="4800" dirty="0"/>
            </a:br>
            <a:r>
              <a:rPr lang="en-US" sz="4800" dirty="0"/>
              <a:t>deceived himself.</a:t>
            </a:r>
            <a:br>
              <a:rPr lang="en-US" sz="4800" dirty="0"/>
            </a:br>
            <a:endParaRPr lang="en-US" sz="4800" dirty="0"/>
          </a:p>
        </p:txBody>
      </p:sp>
    </p:spTree>
    <p:extLst>
      <p:ext uri="{BB962C8B-B14F-4D97-AF65-F5344CB8AC3E}">
        <p14:creationId xmlns:p14="http://schemas.microsoft.com/office/powerpoint/2010/main" val="2427577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753A-BD79-5C0B-7650-6756FAC71754}"/>
              </a:ext>
            </a:extLst>
          </p:cNvPr>
          <p:cNvSpPr>
            <a:spLocks noGrp="1"/>
          </p:cNvSpPr>
          <p:nvPr>
            <p:ph type="title"/>
          </p:nvPr>
        </p:nvSpPr>
        <p:spPr/>
        <p:txBody>
          <a:bodyPr/>
          <a:lstStyle/>
          <a:p>
            <a:r>
              <a:rPr lang="en-US" sz="4400" dirty="0"/>
              <a:t>Mat 7:13 “Enter by the </a:t>
            </a:r>
            <a:br>
              <a:rPr lang="en-US" sz="4400" dirty="0"/>
            </a:br>
            <a:r>
              <a:rPr lang="en-US" sz="4400" dirty="0"/>
              <a:t>narrow gate; for the gate is wide and the way is broad </a:t>
            </a:r>
            <a:br>
              <a:rPr lang="en-US" sz="4400" dirty="0"/>
            </a:br>
            <a:r>
              <a:rPr lang="en-US" sz="4400" dirty="0"/>
              <a:t>that leads to destruction, and many are those who enter by it. </a:t>
            </a:r>
          </a:p>
        </p:txBody>
      </p:sp>
    </p:spTree>
    <p:extLst>
      <p:ext uri="{BB962C8B-B14F-4D97-AF65-F5344CB8AC3E}">
        <p14:creationId xmlns:p14="http://schemas.microsoft.com/office/powerpoint/2010/main" val="2851433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2B42-FB49-6EFF-E737-B2F7DCC02552}"/>
              </a:ext>
            </a:extLst>
          </p:cNvPr>
          <p:cNvSpPr>
            <a:spLocks noGrp="1"/>
          </p:cNvSpPr>
          <p:nvPr>
            <p:ph type="title"/>
          </p:nvPr>
        </p:nvSpPr>
        <p:spPr/>
        <p:txBody>
          <a:bodyPr/>
          <a:lstStyle/>
          <a:p>
            <a:r>
              <a:rPr lang="en-US" sz="4400" dirty="0"/>
              <a:t>Rev 20:12 And I saw the dead, the great and the small, standing before the throne, </a:t>
            </a:r>
            <a:br>
              <a:rPr lang="en-US" sz="4400" dirty="0"/>
            </a:br>
            <a:r>
              <a:rPr lang="en-US" sz="4400" dirty="0"/>
              <a:t>and books were opened; and another book was opened, </a:t>
            </a:r>
            <a:br>
              <a:rPr lang="en-US" sz="4400" dirty="0"/>
            </a:br>
            <a:r>
              <a:rPr lang="en-US" sz="4400" dirty="0"/>
              <a:t>which is the book of life; and the dead were judged from the things which were written in the books, according to their deeds.</a:t>
            </a:r>
          </a:p>
        </p:txBody>
      </p:sp>
    </p:spTree>
    <p:extLst>
      <p:ext uri="{BB962C8B-B14F-4D97-AF65-F5344CB8AC3E}">
        <p14:creationId xmlns:p14="http://schemas.microsoft.com/office/powerpoint/2010/main" val="1139383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55786-937B-AEE7-449A-45B34988E862}"/>
              </a:ext>
            </a:extLst>
          </p:cNvPr>
          <p:cNvSpPr>
            <a:spLocks noGrp="1"/>
          </p:cNvSpPr>
          <p:nvPr>
            <p:ph type="title"/>
          </p:nvPr>
        </p:nvSpPr>
        <p:spPr/>
        <p:txBody>
          <a:bodyPr/>
          <a:lstStyle/>
          <a:p>
            <a:r>
              <a:rPr lang="en-US" sz="4000" dirty="0"/>
              <a:t>The Believer’s receipts are excepted by God the Father, (propitiation) as seen through the righteous acts of our Savior, who paid the debt on the cross, Rom 3:25, Heb 2:17, 1Jo 2:2, 4:10…</a:t>
            </a:r>
            <a:br>
              <a:rPr lang="en-US" sz="4000" dirty="0"/>
            </a:br>
            <a:br>
              <a:rPr lang="en-US" sz="4000" dirty="0"/>
            </a:br>
            <a:r>
              <a:rPr lang="en-US" sz="4000" dirty="0"/>
              <a:t>with the result of wiping out </a:t>
            </a:r>
            <a:br>
              <a:rPr lang="en-US" sz="4000" dirty="0"/>
            </a:br>
            <a:r>
              <a:rPr lang="en-US" sz="4000" dirty="0"/>
              <a:t>sin and iniquity, </a:t>
            </a:r>
            <a:br>
              <a:rPr lang="en-US" sz="4000" dirty="0"/>
            </a:br>
            <a:r>
              <a:rPr lang="en-US" sz="4000" dirty="0"/>
              <a:t>Heb 8:12, Jer31:34, </a:t>
            </a:r>
            <a:r>
              <a:rPr lang="en-US" sz="4000" dirty="0" err="1"/>
              <a:t>Psa</a:t>
            </a:r>
            <a:r>
              <a:rPr lang="en-US" sz="4000" dirty="0"/>
              <a:t> 103:12. </a:t>
            </a:r>
          </a:p>
        </p:txBody>
      </p:sp>
    </p:spTree>
    <p:extLst>
      <p:ext uri="{BB962C8B-B14F-4D97-AF65-F5344CB8AC3E}">
        <p14:creationId xmlns:p14="http://schemas.microsoft.com/office/powerpoint/2010/main" val="5019562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E4593-A163-40AE-2DDA-7C5FA04531C6}"/>
              </a:ext>
            </a:extLst>
          </p:cNvPr>
          <p:cNvSpPr>
            <a:spLocks noGrp="1"/>
          </p:cNvSpPr>
          <p:nvPr>
            <p:ph type="title"/>
          </p:nvPr>
        </p:nvSpPr>
        <p:spPr/>
        <p:txBody>
          <a:bodyPr/>
          <a:lstStyle/>
          <a:p>
            <a:r>
              <a:rPr lang="en-US" sz="4400" dirty="0"/>
              <a:t>Heb 8:12 “For I will be merciful to their iniquities, and I will remember their sin no more.”</a:t>
            </a:r>
            <a:br>
              <a:rPr lang="en-US" sz="4400" dirty="0"/>
            </a:br>
            <a:br>
              <a:rPr lang="en-US" sz="4400" dirty="0"/>
            </a:br>
            <a:r>
              <a:rPr lang="en-US" sz="4400" dirty="0"/>
              <a:t> </a:t>
            </a:r>
            <a:br>
              <a:rPr lang="en-US" sz="4400" dirty="0"/>
            </a:br>
            <a:r>
              <a:rPr lang="en-US" sz="4400" dirty="0"/>
              <a:t>PSA 103:12 As far as the east from the west, So far has He removed our transgressions from us.</a:t>
            </a:r>
            <a:br>
              <a:rPr lang="en-US" sz="4400" dirty="0"/>
            </a:br>
            <a:endParaRPr lang="en-US" sz="4400" dirty="0"/>
          </a:p>
        </p:txBody>
      </p:sp>
    </p:spTree>
    <p:extLst>
      <p:ext uri="{BB962C8B-B14F-4D97-AF65-F5344CB8AC3E}">
        <p14:creationId xmlns:p14="http://schemas.microsoft.com/office/powerpoint/2010/main" val="54360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6D63-1CAC-0918-153C-037644D45B48}"/>
              </a:ext>
            </a:extLst>
          </p:cNvPr>
          <p:cNvSpPr>
            <a:spLocks noGrp="1"/>
          </p:cNvSpPr>
          <p:nvPr>
            <p:ph type="title"/>
          </p:nvPr>
        </p:nvSpPr>
        <p:spPr/>
        <p:txBody>
          <a:bodyPr/>
          <a:lstStyle/>
          <a:p>
            <a:r>
              <a:rPr lang="en-US" sz="4400" dirty="0" err="1"/>
              <a:t>homologeo</a:t>
            </a:r>
            <a:r>
              <a:rPr lang="en-US" sz="4400" dirty="0"/>
              <a:t> – (3670 </a:t>
            </a:r>
            <a:r>
              <a:rPr lang="en-US" sz="4400" dirty="0" err="1"/>
              <a:t>hom</a:t>
            </a:r>
            <a:r>
              <a:rPr lang="en-US" sz="4400" dirty="0"/>
              <a:t>-</a:t>
            </a:r>
            <a:r>
              <a:rPr lang="en-US" sz="4400" dirty="0" err="1"/>
              <a:t>ol</a:t>
            </a:r>
            <a:r>
              <a:rPr lang="en-US" sz="4400" dirty="0"/>
              <a:t>-</a:t>
            </a:r>
            <a:r>
              <a:rPr lang="en-US" sz="4400" dirty="0" err="1"/>
              <a:t>og</a:t>
            </a:r>
            <a:r>
              <a:rPr lang="en-US" sz="4400" dirty="0"/>
              <a:t>-eh) to agree with God by confession or acknowledgment of sin. </a:t>
            </a:r>
          </a:p>
        </p:txBody>
      </p:sp>
    </p:spTree>
    <p:extLst>
      <p:ext uri="{BB962C8B-B14F-4D97-AF65-F5344CB8AC3E}">
        <p14:creationId xmlns:p14="http://schemas.microsoft.com/office/powerpoint/2010/main" val="4235022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5F32F-B778-ABED-96D6-BDDBAB3CF1D0}"/>
              </a:ext>
            </a:extLst>
          </p:cNvPr>
          <p:cNvSpPr>
            <a:spLocks noGrp="1"/>
          </p:cNvSpPr>
          <p:nvPr>
            <p:ph type="title"/>
          </p:nvPr>
        </p:nvSpPr>
        <p:spPr/>
        <p:txBody>
          <a:bodyPr/>
          <a:lstStyle/>
          <a:p>
            <a:r>
              <a:rPr lang="en-US" sz="4000" dirty="0"/>
              <a:t>F.B. Meyer - Our one aim should be </a:t>
            </a:r>
            <a:br>
              <a:rPr lang="en-US" sz="4000" dirty="0"/>
            </a:br>
            <a:r>
              <a:rPr lang="en-US" sz="4000" dirty="0"/>
              <a:t>to maintain such a walk with God </a:t>
            </a:r>
            <a:br>
              <a:rPr lang="en-US" sz="4000" dirty="0"/>
            </a:br>
            <a:r>
              <a:rPr lang="en-US" sz="4000" dirty="0"/>
              <a:t>that the union with God </a:t>
            </a:r>
            <a:br>
              <a:rPr lang="en-US" sz="4000" dirty="0"/>
            </a:br>
            <a:r>
              <a:rPr lang="en-US" sz="4000" dirty="0"/>
              <a:t>may be unimpaired. </a:t>
            </a:r>
            <a:br>
              <a:rPr lang="en-US" sz="4000" dirty="0"/>
            </a:br>
            <a:r>
              <a:rPr lang="en-US" sz="4000" i="1" dirty="0"/>
              <a:t>But thanks be to God</a:t>
            </a:r>
            <a:r>
              <a:rPr lang="en-US" sz="4000" dirty="0"/>
              <a:t>, because if there are still sins of ignorance, </a:t>
            </a:r>
            <a:br>
              <a:rPr lang="en-US" sz="4000" dirty="0"/>
            </a:br>
            <a:r>
              <a:rPr lang="en-US" sz="4000" dirty="0"/>
              <a:t>the blood of Jesus will continue </a:t>
            </a:r>
            <a:br>
              <a:rPr lang="en-US" sz="4000" dirty="0"/>
            </a:br>
            <a:r>
              <a:rPr lang="en-US" sz="4000" dirty="0"/>
              <a:t>to remove them. </a:t>
            </a:r>
          </a:p>
        </p:txBody>
      </p:sp>
    </p:spTree>
    <p:extLst>
      <p:ext uri="{BB962C8B-B14F-4D97-AF65-F5344CB8AC3E}">
        <p14:creationId xmlns:p14="http://schemas.microsoft.com/office/powerpoint/2010/main" val="307389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47CF5-2376-A778-D760-D3F068EDF02D}"/>
              </a:ext>
            </a:extLst>
          </p:cNvPr>
          <p:cNvSpPr>
            <a:spLocks noGrp="1"/>
          </p:cNvSpPr>
          <p:nvPr>
            <p:ph type="title"/>
          </p:nvPr>
        </p:nvSpPr>
        <p:spPr/>
        <p:txBody>
          <a:bodyPr/>
          <a:lstStyle/>
          <a:p>
            <a:r>
              <a:rPr lang="en-US" sz="4600" dirty="0"/>
              <a:t>1JO 4:3 and every spirit that does not confess Jesus </a:t>
            </a:r>
            <a:br>
              <a:rPr lang="en-US" sz="4600" dirty="0"/>
            </a:br>
            <a:r>
              <a:rPr lang="en-US" sz="4600" dirty="0"/>
              <a:t>is not from God; </a:t>
            </a:r>
            <a:br>
              <a:rPr lang="en-US" sz="4600" dirty="0"/>
            </a:br>
            <a:r>
              <a:rPr lang="en-US" sz="4600" dirty="0"/>
              <a:t>this is the spirit of the antichrist, </a:t>
            </a:r>
            <a:br>
              <a:rPr lang="en-US" sz="4600" dirty="0"/>
            </a:br>
            <a:r>
              <a:rPr lang="en-US" sz="4600" dirty="0"/>
              <a:t>of which you have heard </a:t>
            </a:r>
            <a:br>
              <a:rPr lang="en-US" sz="4600" dirty="0"/>
            </a:br>
            <a:r>
              <a:rPr lang="en-US" sz="4600" dirty="0"/>
              <a:t>that it is coming, </a:t>
            </a:r>
            <a:br>
              <a:rPr lang="en-US" sz="4600" dirty="0"/>
            </a:br>
            <a:r>
              <a:rPr lang="en-US" sz="4600" dirty="0"/>
              <a:t>and now it is already in the world. </a:t>
            </a:r>
          </a:p>
        </p:txBody>
      </p:sp>
    </p:spTree>
    <p:extLst>
      <p:ext uri="{BB962C8B-B14F-4D97-AF65-F5344CB8AC3E}">
        <p14:creationId xmlns:p14="http://schemas.microsoft.com/office/powerpoint/2010/main" val="12309476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99D4A-2647-A9D9-532F-042B15A1D96B}"/>
              </a:ext>
            </a:extLst>
          </p:cNvPr>
          <p:cNvSpPr>
            <a:spLocks noGrp="1"/>
          </p:cNvSpPr>
          <p:nvPr>
            <p:ph type="title"/>
          </p:nvPr>
        </p:nvSpPr>
        <p:spPr/>
        <p:txBody>
          <a:bodyPr/>
          <a:lstStyle/>
          <a:p>
            <a:r>
              <a:rPr lang="en-US" sz="4400" dirty="0"/>
              <a:t>3. God separated ‘a people for </a:t>
            </a:r>
            <a:br>
              <a:rPr lang="en-US" sz="4400" dirty="0"/>
            </a:br>
            <a:r>
              <a:rPr lang="en-US" sz="4400" dirty="0"/>
              <a:t>His own possession’; </a:t>
            </a:r>
            <a:br>
              <a:rPr lang="en-US" sz="4400" dirty="0"/>
            </a:br>
            <a:r>
              <a:rPr lang="en-US" sz="4400" dirty="0"/>
              <a:t>The Abrahamic Covenant – </a:t>
            </a:r>
            <a:br>
              <a:rPr lang="en-US" sz="4400" dirty="0"/>
            </a:br>
            <a:r>
              <a:rPr lang="en-US" sz="4400" dirty="0"/>
              <a:t>Israel from other nations and Believers from unbelievers, </a:t>
            </a:r>
            <a:br>
              <a:rPr lang="en-US" sz="4400" dirty="0"/>
            </a:br>
            <a:r>
              <a:rPr lang="en-US" sz="4400" dirty="0"/>
              <a:t>Gen 17:1-6, Deu 7:1-6, 1 Pe 2:4-10. </a:t>
            </a:r>
          </a:p>
        </p:txBody>
      </p:sp>
    </p:spTree>
    <p:extLst>
      <p:ext uri="{BB962C8B-B14F-4D97-AF65-F5344CB8AC3E}">
        <p14:creationId xmlns:p14="http://schemas.microsoft.com/office/powerpoint/2010/main" val="33830435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49569-F20E-8FA0-D45D-B421717BD57B}"/>
              </a:ext>
            </a:extLst>
          </p:cNvPr>
          <p:cNvSpPr>
            <a:spLocks noGrp="1"/>
          </p:cNvSpPr>
          <p:nvPr>
            <p:ph type="title"/>
          </p:nvPr>
        </p:nvSpPr>
        <p:spPr/>
        <p:txBody>
          <a:bodyPr/>
          <a:lstStyle/>
          <a:p>
            <a:r>
              <a:rPr lang="en-US" sz="4400" dirty="0"/>
              <a:t>Gen 17:7 </a:t>
            </a:r>
            <a:r>
              <a:rPr lang="en-US" sz="4400" u="sng" dirty="0"/>
              <a:t>I will </a:t>
            </a:r>
            <a:r>
              <a:rPr lang="en-US" sz="4400" dirty="0"/>
              <a:t>establish My covenant between </a:t>
            </a:r>
            <a:r>
              <a:rPr lang="en-US" sz="4400" u="sng" dirty="0"/>
              <a:t>Me and you </a:t>
            </a:r>
            <a:br>
              <a:rPr lang="en-US" sz="4400" u="sng" dirty="0"/>
            </a:br>
            <a:r>
              <a:rPr lang="en-US" sz="4400" u="sng" dirty="0"/>
              <a:t>and your descendants </a:t>
            </a:r>
            <a:r>
              <a:rPr lang="en-US" sz="4400" dirty="0"/>
              <a:t>after you throughout their generations for </a:t>
            </a:r>
            <a:r>
              <a:rPr lang="en-US" sz="4400" u="sng" dirty="0"/>
              <a:t>an everlasting covenant</a:t>
            </a:r>
            <a:r>
              <a:rPr lang="en-US" sz="4400" dirty="0"/>
              <a:t>, </a:t>
            </a:r>
            <a:br>
              <a:rPr lang="en-US" sz="4400" dirty="0"/>
            </a:br>
            <a:r>
              <a:rPr lang="en-US" sz="4400" dirty="0"/>
              <a:t>to be God to you and to your descendants after you.</a:t>
            </a:r>
          </a:p>
        </p:txBody>
      </p:sp>
    </p:spTree>
    <p:extLst>
      <p:ext uri="{BB962C8B-B14F-4D97-AF65-F5344CB8AC3E}">
        <p14:creationId xmlns:p14="http://schemas.microsoft.com/office/powerpoint/2010/main" val="266218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93F4-0C32-5A13-8E92-A9132D75C27E}"/>
              </a:ext>
            </a:extLst>
          </p:cNvPr>
          <p:cNvSpPr>
            <a:spLocks noGrp="1"/>
          </p:cNvSpPr>
          <p:nvPr>
            <p:ph type="title"/>
          </p:nvPr>
        </p:nvSpPr>
        <p:spPr/>
        <p:txBody>
          <a:bodyPr/>
          <a:lstStyle/>
          <a:p>
            <a:r>
              <a:rPr lang="en-US" sz="4400" dirty="0"/>
              <a:t>We, as Believing Gentiles, </a:t>
            </a:r>
            <a:br>
              <a:rPr lang="en-US" sz="4400" dirty="0"/>
            </a:br>
            <a:r>
              <a:rPr lang="en-US" sz="4400" dirty="0"/>
              <a:t>are grafted into </a:t>
            </a:r>
            <a:br>
              <a:rPr lang="en-US" sz="4400" dirty="0"/>
            </a:br>
            <a:r>
              <a:rPr lang="en-US" sz="4400" dirty="0"/>
              <a:t>the Royal Family of God under </a:t>
            </a:r>
            <a:br>
              <a:rPr lang="en-US" sz="4400" dirty="0"/>
            </a:br>
            <a:r>
              <a:rPr lang="en-US" sz="4400" dirty="0"/>
              <a:t>the Mystery doctrine of the Church-age, Rom 11:17. </a:t>
            </a:r>
          </a:p>
        </p:txBody>
      </p:sp>
    </p:spTree>
    <p:extLst>
      <p:ext uri="{BB962C8B-B14F-4D97-AF65-F5344CB8AC3E}">
        <p14:creationId xmlns:p14="http://schemas.microsoft.com/office/powerpoint/2010/main" val="7548672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81C47-98D0-ED6D-7398-7FE3BD4A5F33}"/>
              </a:ext>
            </a:extLst>
          </p:cNvPr>
          <p:cNvSpPr>
            <a:spLocks noGrp="1"/>
          </p:cNvSpPr>
          <p:nvPr>
            <p:ph type="title"/>
          </p:nvPr>
        </p:nvSpPr>
        <p:spPr/>
        <p:txBody>
          <a:bodyPr/>
          <a:lstStyle/>
          <a:p>
            <a:r>
              <a:rPr lang="en-US" sz="4200" dirty="0"/>
              <a:t>F.F Bruce - These promises were made to Abram, being yet uncircumcised, when he was yet a Gentile, proving that they were irrespective of any mere Hebrew interpretation. But the rite was the sign and seal of the national covenant with the Jewish race.</a:t>
            </a:r>
          </a:p>
        </p:txBody>
      </p:sp>
    </p:spTree>
    <p:extLst>
      <p:ext uri="{BB962C8B-B14F-4D97-AF65-F5344CB8AC3E}">
        <p14:creationId xmlns:p14="http://schemas.microsoft.com/office/powerpoint/2010/main" val="40332646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4BED-51E8-3434-E0C0-E4ACEA66861A}"/>
              </a:ext>
            </a:extLst>
          </p:cNvPr>
          <p:cNvSpPr>
            <a:spLocks noGrp="1"/>
          </p:cNvSpPr>
          <p:nvPr>
            <p:ph type="title"/>
          </p:nvPr>
        </p:nvSpPr>
        <p:spPr>
          <a:xfrm>
            <a:off x="306387" y="381000"/>
            <a:ext cx="8531225" cy="1139825"/>
          </a:xfrm>
        </p:spPr>
        <p:txBody>
          <a:bodyPr/>
          <a:lstStyle/>
          <a:p>
            <a:r>
              <a:rPr lang="en-US" sz="4400" dirty="0"/>
              <a:t>Circumcision was the way Jews could identify or pledge the belief in God which He made a sign of the covenant, Gen 17:11,</a:t>
            </a:r>
            <a:br>
              <a:rPr lang="en-US" sz="4400" dirty="0"/>
            </a:br>
            <a:br>
              <a:rPr lang="en-US" sz="4400" dirty="0"/>
            </a:br>
            <a:r>
              <a:rPr lang="en-US" sz="4400" dirty="0"/>
              <a:t>“And you shall be circumcised in the flesh of your foreskin, and it shall be the sign of the covenant between Me and you.” </a:t>
            </a:r>
          </a:p>
        </p:txBody>
      </p:sp>
    </p:spTree>
    <p:extLst>
      <p:ext uri="{BB962C8B-B14F-4D97-AF65-F5344CB8AC3E}">
        <p14:creationId xmlns:p14="http://schemas.microsoft.com/office/powerpoint/2010/main" val="27952264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3A836-8D31-9BD9-4A14-D1F51DE227FB}"/>
              </a:ext>
            </a:extLst>
          </p:cNvPr>
          <p:cNvSpPr>
            <a:spLocks noGrp="1"/>
          </p:cNvSpPr>
          <p:nvPr>
            <p:ph type="title"/>
          </p:nvPr>
        </p:nvSpPr>
        <p:spPr/>
        <p:txBody>
          <a:bodyPr/>
          <a:lstStyle/>
          <a:p>
            <a:r>
              <a:rPr lang="en-US" sz="4400" dirty="0"/>
              <a:t>Spiritual circumcision or baptism stands for the separation of the believer from unbeliever; </a:t>
            </a:r>
            <a:br>
              <a:rPr lang="en-US" sz="4400" dirty="0"/>
            </a:br>
            <a:r>
              <a:rPr lang="en-US" sz="4400" dirty="0"/>
              <a:t>the spiritual significance is made to be permanent in the </a:t>
            </a:r>
            <a:br>
              <a:rPr lang="en-US" sz="4400" dirty="0"/>
            </a:br>
            <a:r>
              <a:rPr lang="en-US" sz="4400" dirty="0"/>
              <a:t>‘new creature’, Col 2:11-12.</a:t>
            </a:r>
          </a:p>
        </p:txBody>
      </p:sp>
    </p:spTree>
    <p:extLst>
      <p:ext uri="{BB962C8B-B14F-4D97-AF65-F5344CB8AC3E}">
        <p14:creationId xmlns:p14="http://schemas.microsoft.com/office/powerpoint/2010/main" val="34637781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50AC8-8B12-9669-7E73-E0DE25F7CD31}"/>
              </a:ext>
            </a:extLst>
          </p:cNvPr>
          <p:cNvSpPr>
            <a:spLocks noGrp="1"/>
          </p:cNvSpPr>
          <p:nvPr>
            <p:ph type="title"/>
          </p:nvPr>
        </p:nvSpPr>
        <p:spPr/>
        <p:txBody>
          <a:bodyPr/>
          <a:lstStyle/>
          <a:p>
            <a:r>
              <a:rPr lang="en-US" sz="4400" dirty="0"/>
              <a:t>Deu 7:6 For you are a holy people to the LORD your God; </a:t>
            </a:r>
            <a:br>
              <a:rPr lang="en-US" sz="4400" dirty="0"/>
            </a:br>
            <a:r>
              <a:rPr lang="en-US" sz="4400" dirty="0"/>
              <a:t>the LORD your God has chosen you to be a people for His own possession out of all the peoples who are on the face of the earth.</a:t>
            </a:r>
          </a:p>
        </p:txBody>
      </p:sp>
    </p:spTree>
    <p:extLst>
      <p:ext uri="{BB962C8B-B14F-4D97-AF65-F5344CB8AC3E}">
        <p14:creationId xmlns:p14="http://schemas.microsoft.com/office/powerpoint/2010/main" val="12217118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020EC-C0CD-794B-C594-972BCF5C9B1F}"/>
              </a:ext>
            </a:extLst>
          </p:cNvPr>
          <p:cNvSpPr>
            <a:spLocks noGrp="1"/>
          </p:cNvSpPr>
          <p:nvPr>
            <p:ph type="title"/>
          </p:nvPr>
        </p:nvSpPr>
        <p:spPr/>
        <p:txBody>
          <a:bodyPr/>
          <a:lstStyle/>
          <a:p>
            <a:r>
              <a:rPr lang="en-US" sz="4000" dirty="0"/>
              <a:t>1PE 2:9 But you are A CHOSEN RACE, A royal PRIESTHOOD, </a:t>
            </a:r>
            <a:br>
              <a:rPr lang="en-US" sz="4000" dirty="0"/>
            </a:br>
            <a:r>
              <a:rPr lang="en-US" sz="4000" dirty="0"/>
              <a:t>A HOLY NATION, A PEOPLE FOR God’s OWN POSSESSION, so that you may proclaim the excellencies of Him who has called you out of darkness into His marvelous light;</a:t>
            </a:r>
          </a:p>
        </p:txBody>
      </p:sp>
    </p:spTree>
    <p:extLst>
      <p:ext uri="{BB962C8B-B14F-4D97-AF65-F5344CB8AC3E}">
        <p14:creationId xmlns:p14="http://schemas.microsoft.com/office/powerpoint/2010/main" val="35005911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F7EDD-ED4F-14F5-F9C9-267ADE7ECB1F}"/>
              </a:ext>
            </a:extLst>
          </p:cNvPr>
          <p:cNvSpPr>
            <a:spLocks noGrp="1"/>
          </p:cNvSpPr>
          <p:nvPr>
            <p:ph type="title"/>
          </p:nvPr>
        </p:nvSpPr>
        <p:spPr/>
        <p:txBody>
          <a:bodyPr/>
          <a:lstStyle/>
          <a:p>
            <a:r>
              <a:rPr lang="en-US" sz="4400" dirty="0"/>
              <a:t>1PE 2:10 for you once were </a:t>
            </a:r>
            <a:br>
              <a:rPr lang="en-US" sz="4400" dirty="0"/>
            </a:br>
            <a:r>
              <a:rPr lang="en-US" sz="4400" dirty="0"/>
              <a:t>NOT A PEOPLE, but now you are </a:t>
            </a:r>
            <a:br>
              <a:rPr lang="en-US" sz="4400" dirty="0"/>
            </a:br>
            <a:r>
              <a:rPr lang="en-US" sz="4400" dirty="0"/>
              <a:t>THE PEOPLE OF GOD; </a:t>
            </a:r>
            <a:br>
              <a:rPr lang="en-US" sz="4400" dirty="0"/>
            </a:br>
            <a:r>
              <a:rPr lang="en-US" sz="4400" dirty="0"/>
              <a:t>you had NOT RECEIVED MERCY, but now you have RECEIVED MERCY.</a:t>
            </a:r>
          </a:p>
        </p:txBody>
      </p:sp>
    </p:spTree>
    <p:extLst>
      <p:ext uri="{BB962C8B-B14F-4D97-AF65-F5344CB8AC3E}">
        <p14:creationId xmlns:p14="http://schemas.microsoft.com/office/powerpoint/2010/main" val="14509626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BC3E1-626E-E5AD-021E-83AF7F4277B9}"/>
              </a:ext>
            </a:extLst>
          </p:cNvPr>
          <p:cNvSpPr>
            <a:spLocks noGrp="1"/>
          </p:cNvSpPr>
          <p:nvPr>
            <p:ph type="title"/>
          </p:nvPr>
        </p:nvSpPr>
        <p:spPr/>
        <p:txBody>
          <a:bodyPr/>
          <a:lstStyle/>
          <a:p>
            <a:r>
              <a:rPr lang="en-US" sz="4800" dirty="0"/>
              <a:t>The fellowship that God longs to have with us, and continue in forever, has everything to do with Believing in and executing  the PMA of bible doctrine. </a:t>
            </a:r>
            <a:br>
              <a:rPr lang="en-US" sz="4800" dirty="0"/>
            </a:br>
            <a:br>
              <a:rPr lang="en-US" sz="4800" dirty="0"/>
            </a:br>
            <a:r>
              <a:rPr lang="en-US" sz="4800" dirty="0"/>
              <a:t>Union with God and Separation from the apostate world!</a:t>
            </a:r>
          </a:p>
        </p:txBody>
      </p:sp>
    </p:spTree>
    <p:extLst>
      <p:ext uri="{BB962C8B-B14F-4D97-AF65-F5344CB8AC3E}">
        <p14:creationId xmlns:p14="http://schemas.microsoft.com/office/powerpoint/2010/main" val="944040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6BEBA-2DF9-792C-FF91-940F10B1E4A0}"/>
              </a:ext>
            </a:extLst>
          </p:cNvPr>
          <p:cNvSpPr>
            <a:spLocks noGrp="1"/>
          </p:cNvSpPr>
          <p:nvPr>
            <p:ph type="title"/>
          </p:nvPr>
        </p:nvSpPr>
        <p:spPr/>
        <p:txBody>
          <a:bodyPr/>
          <a:lstStyle/>
          <a:p>
            <a:r>
              <a:rPr lang="en-US" sz="4600" dirty="0"/>
              <a:t>1JO 4:6 We are from God; </a:t>
            </a:r>
            <a:br>
              <a:rPr lang="en-US" sz="4600" dirty="0"/>
            </a:br>
            <a:r>
              <a:rPr lang="en-US" sz="4600" dirty="0"/>
              <a:t>he who knows God listens to us; he who is not from God does not listen to us. By this </a:t>
            </a:r>
            <a:br>
              <a:rPr lang="en-US" sz="4600" dirty="0"/>
            </a:br>
            <a:r>
              <a:rPr lang="en-US" sz="4600" dirty="0"/>
              <a:t>we know the spirit of truth and the spirit of error.</a:t>
            </a:r>
          </a:p>
        </p:txBody>
      </p:sp>
    </p:spTree>
    <p:extLst>
      <p:ext uri="{BB962C8B-B14F-4D97-AF65-F5344CB8AC3E}">
        <p14:creationId xmlns:p14="http://schemas.microsoft.com/office/powerpoint/2010/main" val="2665433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CA980-F9B9-BEF8-22FF-17C8D372160E}"/>
              </a:ext>
            </a:extLst>
          </p:cNvPr>
          <p:cNvSpPr>
            <a:spLocks noGrp="1"/>
          </p:cNvSpPr>
          <p:nvPr>
            <p:ph type="title"/>
          </p:nvPr>
        </p:nvSpPr>
        <p:spPr/>
        <p:txBody>
          <a:bodyPr/>
          <a:lstStyle/>
          <a:p>
            <a:r>
              <a:rPr lang="en-US" sz="4800" dirty="0"/>
              <a:t>2Th 2:11 For this reason </a:t>
            </a:r>
            <a:br>
              <a:rPr lang="en-US" sz="4800" dirty="0"/>
            </a:br>
            <a:r>
              <a:rPr lang="en-US" sz="4800" dirty="0"/>
              <a:t>God will send upon them </a:t>
            </a:r>
            <a:br>
              <a:rPr lang="en-US" sz="4800" dirty="0"/>
            </a:br>
            <a:r>
              <a:rPr lang="en-US" sz="4800" dirty="0"/>
              <a:t>a deluding influence so that they will believe what is false,</a:t>
            </a:r>
          </a:p>
        </p:txBody>
      </p:sp>
    </p:spTree>
    <p:extLst>
      <p:ext uri="{BB962C8B-B14F-4D97-AF65-F5344CB8AC3E}">
        <p14:creationId xmlns:p14="http://schemas.microsoft.com/office/powerpoint/2010/main" val="3435249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5FC4C-A3BD-991C-C44B-B1372E093914}"/>
              </a:ext>
            </a:extLst>
          </p:cNvPr>
          <p:cNvSpPr>
            <a:spLocks noGrp="1"/>
          </p:cNvSpPr>
          <p:nvPr>
            <p:ph type="title"/>
          </p:nvPr>
        </p:nvSpPr>
        <p:spPr/>
        <p:txBody>
          <a:bodyPr/>
          <a:lstStyle/>
          <a:p>
            <a:r>
              <a:rPr lang="en-US" sz="4800" dirty="0"/>
              <a:t>Jam 1:22 But prove yourselves doers of the word, </a:t>
            </a:r>
            <a:br>
              <a:rPr lang="en-US" sz="4800" dirty="0"/>
            </a:br>
            <a:r>
              <a:rPr lang="en-US" sz="4800" dirty="0"/>
              <a:t>and not merely hearers who delude themselves. </a:t>
            </a:r>
          </a:p>
        </p:txBody>
      </p:sp>
    </p:spTree>
    <p:extLst>
      <p:ext uri="{BB962C8B-B14F-4D97-AF65-F5344CB8AC3E}">
        <p14:creationId xmlns:p14="http://schemas.microsoft.com/office/powerpoint/2010/main" val="605725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EE578-F90C-E2C0-3B92-F10365C3DB58}"/>
              </a:ext>
            </a:extLst>
          </p:cNvPr>
          <p:cNvSpPr>
            <a:spLocks noGrp="1"/>
          </p:cNvSpPr>
          <p:nvPr>
            <p:ph type="title"/>
          </p:nvPr>
        </p:nvSpPr>
        <p:spPr/>
        <p:txBody>
          <a:bodyPr/>
          <a:lstStyle/>
          <a:p>
            <a:r>
              <a:rPr lang="en-US" sz="4400" dirty="0"/>
              <a:t>Biblical Separation is described as:</a:t>
            </a:r>
            <a:br>
              <a:rPr lang="en-US" sz="4400" dirty="0"/>
            </a:br>
            <a:r>
              <a:rPr lang="en-US" sz="4400" dirty="0"/>
              <a:t> </a:t>
            </a:r>
            <a:br>
              <a:rPr lang="en-US" sz="4400" dirty="0"/>
            </a:br>
            <a:r>
              <a:rPr lang="en-US" sz="4400" dirty="0"/>
              <a:t>A biblical principle for removing oneself from people or ideas </a:t>
            </a:r>
            <a:br>
              <a:rPr lang="en-US" sz="4400" dirty="0"/>
            </a:br>
            <a:r>
              <a:rPr lang="en-US" sz="4400" dirty="0"/>
              <a:t>that hinder your advancement in the Plan of God.</a:t>
            </a:r>
            <a:br>
              <a:rPr lang="en-US" sz="4400" dirty="0"/>
            </a:br>
            <a:r>
              <a:rPr lang="en-US" sz="4400" dirty="0"/>
              <a:t>                                  - </a:t>
            </a:r>
            <a:r>
              <a:rPr lang="en-US" sz="2400" dirty="0"/>
              <a:t>RB </a:t>
            </a:r>
            <a:r>
              <a:rPr lang="en-US" sz="2400" dirty="0" err="1"/>
              <a:t>Thieme</a:t>
            </a:r>
            <a:r>
              <a:rPr lang="en-US" sz="2400" dirty="0"/>
              <a:t> dictionary</a:t>
            </a:r>
          </a:p>
        </p:txBody>
      </p:sp>
    </p:spTree>
    <p:extLst>
      <p:ext uri="{BB962C8B-B14F-4D97-AF65-F5344CB8AC3E}">
        <p14:creationId xmlns:p14="http://schemas.microsoft.com/office/powerpoint/2010/main" val="3331817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8750138-51FB-3A94-2827-4F9FD90F54AB}"/>
              </a:ext>
            </a:extLst>
          </p:cNvPr>
          <p:cNvPicPr>
            <a:picLocks noChangeAspect="1"/>
          </p:cNvPicPr>
          <p:nvPr/>
        </p:nvPicPr>
        <p:blipFill>
          <a:blip r:embed="rId2"/>
          <a:stretch>
            <a:fillRect/>
          </a:stretch>
        </p:blipFill>
        <p:spPr>
          <a:xfrm>
            <a:off x="2285802" y="1714351"/>
            <a:ext cx="4572396" cy="3429297"/>
          </a:xfrm>
          <a:prstGeom prst="rect">
            <a:avLst/>
          </a:prstGeom>
        </p:spPr>
      </p:pic>
      <p:sp>
        <p:nvSpPr>
          <p:cNvPr id="2" name="Title 1">
            <a:extLst>
              <a:ext uri="{FF2B5EF4-FFF2-40B4-BE49-F238E27FC236}">
                <a16:creationId xmlns:a16="http://schemas.microsoft.com/office/drawing/2014/main" id="{F27448EF-7450-C98A-1779-7CAFFB83A22F}"/>
              </a:ext>
            </a:extLst>
          </p:cNvPr>
          <p:cNvSpPr>
            <a:spLocks noGrp="1"/>
          </p:cNvSpPr>
          <p:nvPr>
            <p:ph type="title"/>
          </p:nvPr>
        </p:nvSpPr>
        <p:spPr/>
        <p:txBody>
          <a:bodyPr/>
          <a:lstStyle/>
          <a:p>
            <a:r>
              <a:rPr lang="en-US" sz="4600" dirty="0"/>
              <a:t>EPH 5:7 Therefore do not be partakers with them;</a:t>
            </a:r>
            <a:br>
              <a:rPr lang="en-US" sz="4600" dirty="0"/>
            </a:br>
            <a:r>
              <a:rPr lang="en-US" sz="4600" dirty="0"/>
              <a:t> </a:t>
            </a:r>
            <a:br>
              <a:rPr lang="en-US" sz="4600" dirty="0"/>
            </a:br>
            <a:r>
              <a:rPr lang="en-US" sz="4600" dirty="0"/>
              <a:t>EPH 5:8 for you were formerly darkness, but now you are </a:t>
            </a:r>
            <a:br>
              <a:rPr lang="en-US" sz="4600" dirty="0"/>
            </a:br>
            <a:r>
              <a:rPr lang="en-US" sz="4600" dirty="0"/>
              <a:t>Light in the Lord; </a:t>
            </a:r>
            <a:br>
              <a:rPr lang="en-US" sz="4600" dirty="0"/>
            </a:br>
            <a:r>
              <a:rPr lang="en-US" sz="4600" dirty="0"/>
              <a:t>walk as children of Light </a:t>
            </a:r>
            <a:br>
              <a:rPr lang="en-US" sz="4600" dirty="0"/>
            </a:br>
            <a:endParaRPr lang="en-US" sz="4600" dirty="0"/>
          </a:p>
        </p:txBody>
      </p:sp>
    </p:spTree>
    <p:extLst>
      <p:ext uri="{BB962C8B-B14F-4D97-AF65-F5344CB8AC3E}">
        <p14:creationId xmlns:p14="http://schemas.microsoft.com/office/powerpoint/2010/main" val="966341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21659</TotalTime>
  <Words>1772</Words>
  <Application>Microsoft Office PowerPoint</Application>
  <PresentationFormat>On-screen Show (4:3)</PresentationFormat>
  <Paragraphs>48</Paragraphs>
  <Slides>49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49</vt:i4>
      </vt:variant>
    </vt:vector>
  </HeadingPairs>
  <TitlesOfParts>
    <vt:vector size="52" baseType="lpstr">
      <vt:lpstr>Arial</vt:lpstr>
      <vt:lpstr>Times New Roman</vt:lpstr>
      <vt:lpstr>Default Design</vt:lpstr>
      <vt:lpstr>PowerPoint Presentation</vt:lpstr>
      <vt:lpstr>1JO 1:6 If we say that we have fellowship with Him and  yet walk in the darkness,  we lie and do not practice  the truth; </vt:lpstr>
      <vt:lpstr>1JO 4:1 Beloved, do not believe every spirit, but test the spirits to see whether they are from God, because many false prophets have gone out into the world.</vt:lpstr>
      <vt:lpstr>1JO 4:3 and every spirit that does not confess Jesus  is not from God;  this is the spirit of the antichrist,  of which you have heard  that it is coming,  and now it is already in the world. </vt:lpstr>
      <vt:lpstr>1JO 4:6 We are from God;  he who knows God listens to us; he who is not from God does not listen to us. By this  we know the spirit of truth and the spirit of error.</vt:lpstr>
      <vt:lpstr>2Th 2:11 For this reason  God will send upon them  a deluding influence so that they will believe what is false,</vt:lpstr>
      <vt:lpstr>Jam 1:22 But prove yourselves doers of the word,  and not merely hearers who delude themselves. </vt:lpstr>
      <vt:lpstr>Biblical Separation is described as:   A biblical principle for removing oneself from people or ideas  that hinder your advancement in the Plan of God.                                   - RB Thieme dictionary</vt:lpstr>
      <vt:lpstr>EPH 5:7 Therefore do not be partakers with them;   EPH 5:8 for you were formerly darkness, but now you are  Light in the Lord;  walk as children of Light  </vt:lpstr>
      <vt:lpstr>EPH 5:11 Do not participate  in the unfruitful  deeds of darkness, but instead even expose them; </vt:lpstr>
      <vt:lpstr>2CO 6:14 Do not be bound together with unbelievers;   for what partnership have righteousness and lawlessness,  or what fellowship has  light with darkness?</vt:lpstr>
      <vt:lpstr>2Co 6:17 “Therefore, COME OUT FROM THEIR MIDST AND  BE SEPARATE,”  says the Lord.  “AND DO NOT TOUCH WHAT IS UNCLEAN;  And I will welcome you. </vt:lpstr>
      <vt:lpstr>2Co 7:1 Therefore, having  these promises, beloved,  let us cleanse ourselves  from all defilement of flesh  and spirit, perfecting holiness in the fear of God.</vt:lpstr>
      <vt:lpstr>2Ti 3:5 holding to  a form of godliness,  although they have denied  its power;  Avoid such men as these.</vt:lpstr>
      <vt:lpstr>1. God was the originator of Separation, as the  Light from the darkness,  Gen 1:4. </vt:lpstr>
      <vt:lpstr>Gen 1:4 And God saw the light, that it was good:  and God divided (H914, H996) the light from the darkness. KJV</vt:lpstr>
      <vt:lpstr> bâdal – (H914 baw-dal’)   A primitive root; to divide  (in various senses literally or figuratively, separate, distinguish, differ, select) = to make or put a difference, divide (asunder),  make self-separation,  sever (out) </vt:lpstr>
      <vt:lpstr>bêyn – (H996 bane).   Sometimes in the plural masculine or feminine; properly the constructively contracted form of an otherwise unused noun from H995;  a distinction; but used only as a preposition = between </vt:lpstr>
      <vt:lpstr>bı̂yn – (H995 Bene)  A primitive root;  to separate mentally (or distinguish), that is, (generally) understand: - diligently, discern, inform, instruct, perceive, and be prudent.</vt:lpstr>
      <vt:lpstr>Heb 4:12 For the word of God  is living and active and sharper than any two-edged sword,  and piercing as far as the division of soul and spirit,  of both joints and marrow, and able to judge the thoughts and intentions of the heart. </vt:lpstr>
      <vt:lpstr>The Triune God,  all 3 members of the God Head, made a prudent decision to mentally discern and make a specific distinction of making  a self-separation from Satan and Himself. </vt:lpstr>
      <vt:lpstr>Satan’s accusation against God shows that his thoughts were a misinterpretation of doctrine and a direct attack of God’s very Essence, God’s nature. </vt:lpstr>
      <vt:lpstr>Isa 14:13 “But you said in your heart,  ‘I will ascend to heaven;  I will raise my throne above the stars of God,  And I will sit on the mount of assembly In the recesses of the north.  </vt:lpstr>
      <vt:lpstr> Unbelievers and Apostates, who are outside of the proven character of God,  have and will reject the Truth setting up alternative sets of belief, ie : other gods or idols.</vt:lpstr>
      <vt:lpstr>Psa 16:8 I have set the LORD continually before me;   Because He is at my right hand, I will not be shaken. </vt:lpstr>
      <vt:lpstr>Psa 55:22 Cast your burden upon the LORD and  He will sustain you;   He will never allow the righteous to be shaken.</vt:lpstr>
      <vt:lpstr>Psa 62:6 He only is my rock  and my salvation,  My stronghold;   I shall not be shaken.</vt:lpstr>
      <vt:lpstr>2. God separated man  from the garden or presence of God at the fall of mankind,  Gen 3:22-24. </vt:lpstr>
      <vt:lpstr>Gen 3:22 Then the LORD God said,  “Behold, the man has become like one of Us, knowing good and evil; and now, he might stretch out his hand, and take also from the tree of life, and eat, and live forever”— </vt:lpstr>
      <vt:lpstr>Gen 3:23 therefore the LORD God sent him out from the garden of Eden, to cultivate the ground from which he was taken. </vt:lpstr>
      <vt:lpstr>Gen 3:24 So He drove the man out; and at the east of the garden of Eden He stationed the cherubim and the flaming sword  which turned every direction to guard the way to the Tree of Life. </vt:lpstr>
      <vt:lpstr>Principle - The doctrinal error of listening to and believing false doctrine, has its consequences of being Separated from God.</vt:lpstr>
      <vt:lpstr>Misery loves company!   Satan lies and manipulates to accomplish the goal of = Deception.  Satan’s own arrogance has  deceived himself. </vt:lpstr>
      <vt:lpstr>Mat 7:13 “Enter by the  narrow gate; for the gate is wide and the way is broad  that leads to destruction, and many are those who enter by it. </vt:lpstr>
      <vt:lpstr>Rev 20:12 And I saw the dead, the great and the small, standing before the throne,  and books were opened; and another book was opened,  which is the book of life; and the dead were judged from the things which were written in the books, according to their deeds.</vt:lpstr>
      <vt:lpstr>The Believer’s receipts are excepted by God the Father, (propitiation) as seen through the righteous acts of our Savior, who paid the debt on the cross, Rom 3:25, Heb 2:17, 1Jo 2:2, 4:10…  with the result of wiping out  sin and iniquity,  Heb 8:12, Jer31:34, Psa 103:12. </vt:lpstr>
      <vt:lpstr>Heb 8:12 “For I will be merciful to their iniquities, and I will remember their sin no more.”    PSA 103:12 As far as the east from the west, So far has He removed our transgressions from us. </vt:lpstr>
      <vt:lpstr>homologeo – (3670 hom-ol-og-eh) to agree with God by confession or acknowledgment of sin. </vt:lpstr>
      <vt:lpstr>F.B. Meyer - Our one aim should be  to maintain such a walk with God  that the union with God  may be unimpaired.  But thanks be to God, because if there are still sins of ignorance,  the blood of Jesus will continue  to remove them. </vt:lpstr>
      <vt:lpstr>3. God separated ‘a people for  His own possession’;  The Abrahamic Covenant –  Israel from other nations and Believers from unbelievers,  Gen 17:1-6, Deu 7:1-6, 1 Pe 2:4-10. </vt:lpstr>
      <vt:lpstr>Gen 17:7 I will establish My covenant between Me and you  and your descendants after you throughout their generations for an everlasting covenant,  to be God to you and to your descendants after you.</vt:lpstr>
      <vt:lpstr>We, as Believing Gentiles,  are grafted into  the Royal Family of God under  the Mystery doctrine of the Church-age, Rom 11:17. </vt:lpstr>
      <vt:lpstr>F.F Bruce - These promises were made to Abram, being yet uncircumcised, when he was yet a Gentile, proving that they were irrespective of any mere Hebrew interpretation. But the rite was the sign and seal of the national covenant with the Jewish race.</vt:lpstr>
      <vt:lpstr>Circumcision was the way Jews could identify or pledge the belief in God which He made a sign of the covenant, Gen 17:11,  “And you shall be circumcised in the flesh of your foreskin, and it shall be the sign of the covenant between Me and you.” </vt:lpstr>
      <vt:lpstr>Spiritual circumcision or baptism stands for the separation of the believer from unbeliever;  the spiritual significance is made to be permanent in the  ‘new creature’, Col 2:11-12.</vt:lpstr>
      <vt:lpstr>Deu 7:6 For you are a holy people to the LORD your God;  the LORD your God has chosen you to be a people for His own possession out of all the peoples who are on the face of the earth.</vt:lpstr>
      <vt:lpstr>1PE 2:9 But you are A CHOSEN RACE, A royal PRIESTHOOD,  A HOLY NATION, A PEOPLE FOR God’s OWN POSSESSION, so that you may proclaim the excellencies of Him who has called you out of darkness into His marvelous light;</vt:lpstr>
      <vt:lpstr>1PE 2:10 for you once were  NOT A PEOPLE, but now you are  THE PEOPLE OF GOD;  you had NOT RECEIVED MERCY, but now you have RECEIVED MERCY.</vt:lpstr>
      <vt:lpstr>The fellowship that God longs to have with us, and continue in forever, has everything to do with Believing in and executing  the PMA of bible doctrine.   Union with God and Separation from the apostate world!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111</cp:revision>
  <cp:lastPrinted>1601-01-01T00:00:00Z</cp:lastPrinted>
  <dcterms:created xsi:type="dcterms:W3CDTF">2016-07-31T13:32:40Z</dcterms:created>
  <dcterms:modified xsi:type="dcterms:W3CDTF">2024-06-30T02:09:28Z</dcterms:modified>
</cp:coreProperties>
</file>