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2"/>
  </p:notesMasterIdLst>
  <p:sldIdLst>
    <p:sldId id="307" r:id="rId2"/>
    <p:sldId id="540" r:id="rId3"/>
    <p:sldId id="497" r:id="rId4"/>
    <p:sldId id="467" r:id="rId5"/>
    <p:sldId id="503" r:id="rId6"/>
    <p:sldId id="504" r:id="rId7"/>
    <p:sldId id="506" r:id="rId8"/>
    <p:sldId id="507" r:id="rId9"/>
    <p:sldId id="512" r:id="rId10"/>
    <p:sldId id="509" r:id="rId11"/>
    <p:sldId id="510" r:id="rId12"/>
    <p:sldId id="511" r:id="rId13"/>
    <p:sldId id="513" r:id="rId14"/>
    <p:sldId id="519" r:id="rId15"/>
    <p:sldId id="516" r:id="rId16"/>
    <p:sldId id="520" r:id="rId17"/>
    <p:sldId id="517" r:id="rId18"/>
    <p:sldId id="521" r:id="rId19"/>
    <p:sldId id="522" r:id="rId20"/>
    <p:sldId id="523" r:id="rId21"/>
    <p:sldId id="524" r:id="rId22"/>
    <p:sldId id="525" r:id="rId23"/>
    <p:sldId id="526" r:id="rId24"/>
    <p:sldId id="527" r:id="rId25"/>
    <p:sldId id="528" r:id="rId26"/>
    <p:sldId id="544" r:id="rId27"/>
    <p:sldId id="529" r:id="rId28"/>
    <p:sldId id="530" r:id="rId29"/>
    <p:sldId id="531" r:id="rId30"/>
    <p:sldId id="532" r:id="rId31"/>
    <p:sldId id="533" r:id="rId32"/>
    <p:sldId id="534" r:id="rId33"/>
    <p:sldId id="535" r:id="rId34"/>
    <p:sldId id="536" r:id="rId35"/>
    <p:sldId id="539" r:id="rId36"/>
    <p:sldId id="538" r:id="rId37"/>
    <p:sldId id="537" r:id="rId38"/>
    <p:sldId id="541" r:id="rId39"/>
    <p:sldId id="542" r:id="rId40"/>
    <p:sldId id="543" r:id="rId41"/>
  </p:sldIdLst>
  <p:sldSz cx="9144000" cy="6858000" type="screen4x3"/>
  <p:notesSz cx="7315200" cy="9601200"/>
  <p:defaultTextStyle>
    <a:defPPr>
      <a:defRPr lang="en-GB"/>
    </a:defPPr>
    <a:lvl1pPr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1pPr>
    <a:lvl2pPr marL="742950" indent="-28575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2pPr>
    <a:lvl3pPr marL="11430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3pPr>
    <a:lvl4pPr marL="16002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4pPr>
    <a:lvl5pPr marL="20574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5pPr>
    <a:lvl6pPr marL="2286000" algn="l" defTabSz="914400" rtl="0" eaLnBrk="1" latinLnBrk="0" hangingPunct="1">
      <a:defRPr sz="4400" b="1" kern="1200">
        <a:solidFill>
          <a:srgbClr val="FFFFFF"/>
        </a:solidFill>
        <a:latin typeface="Arial" panose="020B0604020202020204" pitchFamily="34" charset="0"/>
        <a:ea typeface="+mn-ea"/>
        <a:cs typeface="+mn-cs"/>
      </a:defRPr>
    </a:lvl6pPr>
    <a:lvl7pPr marL="2743200" algn="l" defTabSz="914400" rtl="0" eaLnBrk="1" latinLnBrk="0" hangingPunct="1">
      <a:defRPr sz="4400" b="1" kern="1200">
        <a:solidFill>
          <a:srgbClr val="FFFFFF"/>
        </a:solidFill>
        <a:latin typeface="Arial" panose="020B0604020202020204" pitchFamily="34" charset="0"/>
        <a:ea typeface="+mn-ea"/>
        <a:cs typeface="+mn-cs"/>
      </a:defRPr>
    </a:lvl7pPr>
    <a:lvl8pPr marL="3200400" algn="l" defTabSz="914400" rtl="0" eaLnBrk="1" latinLnBrk="0" hangingPunct="1">
      <a:defRPr sz="4400" b="1" kern="1200">
        <a:solidFill>
          <a:srgbClr val="FFFFFF"/>
        </a:solidFill>
        <a:latin typeface="Arial" panose="020B0604020202020204" pitchFamily="34" charset="0"/>
        <a:ea typeface="+mn-ea"/>
        <a:cs typeface="+mn-cs"/>
      </a:defRPr>
    </a:lvl8pPr>
    <a:lvl9pPr marL="3657600" algn="l" defTabSz="914400" rtl="0" eaLnBrk="1" latinLnBrk="0" hangingPunct="1">
      <a:defRPr sz="4400" b="1" kern="1200">
        <a:solidFill>
          <a:srgbClr val="FFFFFF"/>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5">
          <p15:clr>
            <a:srgbClr val="A4A3A4"/>
          </p15:clr>
        </p15:guide>
        <p15:guide id="2" pos="230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E14DFC-448C-4C20-B00E-1DB6A8C1DCB2}" v="2" dt="2025-02-08T23:45:11.6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008" autoAdjust="0"/>
    <p:restoredTop sz="86414"/>
  </p:normalViewPr>
  <p:slideViewPr>
    <p:cSldViewPr>
      <p:cViewPr varScale="1">
        <p:scale>
          <a:sx n="58" d="100"/>
          <a:sy n="58" d="100"/>
        </p:scale>
        <p:origin x="58" y="523"/>
      </p:cViewPr>
      <p:guideLst>
        <p:guide orient="horz" pos="2160"/>
        <p:guide pos="2880"/>
      </p:guideLst>
    </p:cSldViewPr>
  </p:slideViewPr>
  <p:outlineViewPr>
    <p:cViewPr varScale="1">
      <p:scale>
        <a:sx n="20" d="100"/>
        <a:sy n="20" d="1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3025"/>
        <p:guide pos="2305"/>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48"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stor Jason Kauranen" userId="e0c3930084765aaa" providerId="LiveId" clId="{D1E14DFC-448C-4C20-B00E-1DB6A8C1DCB2}"/>
    <pc:docChg chg="custSel addSld modSld">
      <pc:chgData name="Pastor Jason Kauranen" userId="e0c3930084765aaa" providerId="LiveId" clId="{D1E14DFC-448C-4C20-B00E-1DB6A8C1DCB2}" dt="2025-02-08T23:48:55.286" v="266" actId="20577"/>
      <pc:docMkLst>
        <pc:docMk/>
      </pc:docMkLst>
      <pc:sldChg chg="modSp mod">
        <pc:chgData name="Pastor Jason Kauranen" userId="e0c3930084765aaa" providerId="LiveId" clId="{D1E14DFC-448C-4C20-B00E-1DB6A8C1DCB2}" dt="2025-02-08T23:48:55.286" v="266" actId="20577"/>
        <pc:sldMkLst>
          <pc:docMk/>
          <pc:sldMk cId="2052473728" sldId="538"/>
        </pc:sldMkLst>
        <pc:spChg chg="mod">
          <ac:chgData name="Pastor Jason Kauranen" userId="e0c3930084765aaa" providerId="LiveId" clId="{D1E14DFC-448C-4C20-B00E-1DB6A8C1DCB2}" dt="2025-02-08T23:48:55.286" v="266" actId="20577"/>
          <ac:spMkLst>
            <pc:docMk/>
            <pc:sldMk cId="2052473728" sldId="538"/>
            <ac:spMk id="2" creationId="{E5AE09E0-FD93-EBCA-7B93-02DD5E9DBDEC}"/>
          </ac:spMkLst>
        </pc:spChg>
      </pc:sldChg>
      <pc:sldChg chg="addSp modSp new mod">
        <pc:chgData name="Pastor Jason Kauranen" userId="e0c3930084765aaa" providerId="LiveId" clId="{D1E14DFC-448C-4C20-B00E-1DB6A8C1DCB2}" dt="2025-02-08T21:27:03.502" v="10" actId="14100"/>
        <pc:sldMkLst>
          <pc:docMk/>
          <pc:sldMk cId="584828266" sldId="544"/>
        </pc:sldMkLst>
        <pc:spChg chg="mod">
          <ac:chgData name="Pastor Jason Kauranen" userId="e0c3930084765aaa" providerId="LiveId" clId="{D1E14DFC-448C-4C20-B00E-1DB6A8C1DCB2}" dt="2025-02-08T21:26:17.032" v="2" actId="255"/>
          <ac:spMkLst>
            <pc:docMk/>
            <pc:sldMk cId="584828266" sldId="544"/>
            <ac:spMk id="2" creationId="{12F99C9E-59FC-427E-5090-DA297288E594}"/>
          </ac:spMkLst>
        </pc:spChg>
        <pc:picChg chg="add mod">
          <ac:chgData name="Pastor Jason Kauranen" userId="e0c3930084765aaa" providerId="LiveId" clId="{D1E14DFC-448C-4C20-B00E-1DB6A8C1DCB2}" dt="2025-02-08T21:27:03.502" v="10" actId="14100"/>
          <ac:picMkLst>
            <pc:docMk/>
            <pc:sldMk cId="584828266" sldId="544"/>
            <ac:picMk id="3" creationId="{9F344884-F9A7-61C0-20A7-7DDCAC880471}"/>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a:extLst>
              <a:ext uri="{FF2B5EF4-FFF2-40B4-BE49-F238E27FC236}">
                <a16:creationId xmlns:a16="http://schemas.microsoft.com/office/drawing/2014/main" id="{F16BAC95-B84B-345F-6A1C-784E945A227A}"/>
              </a:ext>
            </a:extLst>
          </p:cNvPr>
          <p:cNvSpPr>
            <a:spLocks noChangeArrowheads="1"/>
          </p:cNvSpPr>
          <p:nvPr/>
        </p:nvSpPr>
        <p:spPr bwMode="auto">
          <a:xfrm>
            <a:off x="0" y="0"/>
            <a:ext cx="7315200" cy="9601200"/>
          </a:xfrm>
          <a:prstGeom prst="roundRect">
            <a:avLst>
              <a:gd name="adj" fmla="val 23"/>
            </a:avLst>
          </a:prstGeom>
          <a:solidFill>
            <a:srgbClr val="FFFFFF"/>
          </a:solidFill>
          <a:ln>
            <a:noFill/>
          </a:ln>
          <a:effectLst/>
          <a:extLst>
            <a:ext uri="{91240B29-F687-4F45-9708-019B960494DF}">
              <a14:hiddenLine xmlns:a14="http://schemas.microsoft.com/office/drawing/2010/main" w="9360" cap="sq">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50" name="Rectangle 2">
            <a:extLst>
              <a:ext uri="{FF2B5EF4-FFF2-40B4-BE49-F238E27FC236}">
                <a16:creationId xmlns:a16="http://schemas.microsoft.com/office/drawing/2014/main" id="{25161C66-55B7-285B-0F96-A2364DA63C9B}"/>
              </a:ext>
            </a:extLst>
          </p:cNvPr>
          <p:cNvSpPr>
            <a:spLocks noGrp="1" noRot="1" noChangeAspect="1" noChangeArrowheads="1"/>
          </p:cNvSpPr>
          <p:nvPr>
            <p:ph type="sldImg"/>
          </p:nvPr>
        </p:nvSpPr>
        <p:spPr bwMode="auto">
          <a:xfrm>
            <a:off x="-15036800" y="-12385675"/>
            <a:ext cx="17483138" cy="13112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1" name="Rectangle 3">
            <a:extLst>
              <a:ext uri="{FF2B5EF4-FFF2-40B4-BE49-F238E27FC236}">
                <a16:creationId xmlns:a16="http://schemas.microsoft.com/office/drawing/2014/main" id="{9DA62E6D-D96E-D3F0-256C-B1C03E4F3968}"/>
              </a:ext>
            </a:extLst>
          </p:cNvPr>
          <p:cNvSpPr>
            <a:spLocks noGrp="1" noChangeArrowheads="1"/>
          </p:cNvSpPr>
          <p:nvPr>
            <p:ph type="body"/>
          </p:nvPr>
        </p:nvSpPr>
        <p:spPr bwMode="auto">
          <a:xfrm>
            <a:off x="731838" y="4560888"/>
            <a:ext cx="5848350" cy="431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834374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24573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06B4A-ABF4-1FF4-7722-13852AFD65A1}"/>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9532DA2-1872-8EBC-0803-B004929C150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D2EF434-B698-17A8-4FD5-9AAFB5542880}"/>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28DF8027-3528-AE26-4785-AD3C638BCB85}"/>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4411E7A-876C-BFC7-DDE6-E9002A18BAC6}"/>
              </a:ext>
            </a:extLst>
          </p:cNvPr>
          <p:cNvSpPr>
            <a:spLocks noGrp="1"/>
          </p:cNvSpPr>
          <p:nvPr>
            <p:ph type="sldNum" idx="12"/>
          </p:nvPr>
        </p:nvSpPr>
        <p:spPr/>
        <p:txBody>
          <a:bodyPr/>
          <a:lstStyle>
            <a:lvl1pPr>
              <a:defRPr/>
            </a:lvl1pPr>
          </a:lstStyle>
          <a:p>
            <a:fld id="{CCBF6B65-ADE4-6547-A73D-B67BDC54817B}" type="slidenum">
              <a:rPr lang="en-US" altLang="en-US"/>
              <a:pPr/>
              <a:t>‹#›</a:t>
            </a:fld>
            <a:endParaRPr lang="en-US" altLang="en-US"/>
          </a:p>
        </p:txBody>
      </p:sp>
    </p:spTree>
    <p:extLst>
      <p:ext uri="{BB962C8B-B14F-4D97-AF65-F5344CB8AC3E}">
        <p14:creationId xmlns:p14="http://schemas.microsoft.com/office/powerpoint/2010/main" val="3916143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238A3-5DBF-069D-66D0-F9CF88CBE84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D3F31BB-2E0C-405D-116D-E6F0AC9A4FF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D49E2A-8861-20CE-F7A5-38414857FE1B}"/>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3FAD8E3F-AE28-1299-0690-1AF5444CAB8B}"/>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1D9AFCA2-4BAA-C88C-D282-5408AB55A76D}"/>
              </a:ext>
            </a:extLst>
          </p:cNvPr>
          <p:cNvSpPr>
            <a:spLocks noGrp="1"/>
          </p:cNvSpPr>
          <p:nvPr>
            <p:ph type="sldNum" idx="12"/>
          </p:nvPr>
        </p:nvSpPr>
        <p:spPr/>
        <p:txBody>
          <a:bodyPr/>
          <a:lstStyle>
            <a:lvl1pPr>
              <a:defRPr/>
            </a:lvl1pPr>
          </a:lstStyle>
          <a:p>
            <a:fld id="{144863B8-F223-344E-8A34-68FB5482EE2E}" type="slidenum">
              <a:rPr lang="en-US" altLang="en-US"/>
              <a:pPr/>
              <a:t>‹#›</a:t>
            </a:fld>
            <a:endParaRPr lang="en-US" altLang="en-US"/>
          </a:p>
        </p:txBody>
      </p:sp>
    </p:spTree>
    <p:extLst>
      <p:ext uri="{BB962C8B-B14F-4D97-AF65-F5344CB8AC3E}">
        <p14:creationId xmlns:p14="http://schemas.microsoft.com/office/powerpoint/2010/main" val="602964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730005-7367-37D0-9F3C-F1F44310BAE5}"/>
              </a:ext>
            </a:extLst>
          </p:cNvPr>
          <p:cNvSpPr>
            <a:spLocks noGrp="1"/>
          </p:cNvSpPr>
          <p:nvPr>
            <p:ph type="title" orient="vert"/>
          </p:nvPr>
        </p:nvSpPr>
        <p:spPr>
          <a:xfrm>
            <a:off x="6704013" y="365125"/>
            <a:ext cx="2132012" cy="57277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5DECD4A-5AC3-63A9-D048-CE11D9DFAF53}"/>
              </a:ext>
            </a:extLst>
          </p:cNvPr>
          <p:cNvSpPr>
            <a:spLocks noGrp="1"/>
          </p:cNvSpPr>
          <p:nvPr>
            <p:ph type="body" orient="vert" idx="1"/>
          </p:nvPr>
        </p:nvSpPr>
        <p:spPr>
          <a:xfrm>
            <a:off x="304800" y="365125"/>
            <a:ext cx="6246813" cy="5727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598F87-755E-3FA0-40B3-4D69EA6378A0}"/>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86C98C38-E8CF-891C-08D0-04B87E588617}"/>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C4EC4E62-D6D3-9B87-DBE0-AAD8A9B44E88}"/>
              </a:ext>
            </a:extLst>
          </p:cNvPr>
          <p:cNvSpPr>
            <a:spLocks noGrp="1"/>
          </p:cNvSpPr>
          <p:nvPr>
            <p:ph type="sldNum" idx="12"/>
          </p:nvPr>
        </p:nvSpPr>
        <p:spPr/>
        <p:txBody>
          <a:bodyPr/>
          <a:lstStyle>
            <a:lvl1pPr>
              <a:defRPr/>
            </a:lvl1pPr>
          </a:lstStyle>
          <a:p>
            <a:fld id="{3D93705E-906E-524E-9BE3-ECA370D17F59}" type="slidenum">
              <a:rPr lang="en-US" altLang="en-US"/>
              <a:pPr/>
              <a:t>‹#›</a:t>
            </a:fld>
            <a:endParaRPr lang="en-US" altLang="en-US"/>
          </a:p>
        </p:txBody>
      </p:sp>
    </p:spTree>
    <p:extLst>
      <p:ext uri="{BB962C8B-B14F-4D97-AF65-F5344CB8AC3E}">
        <p14:creationId xmlns:p14="http://schemas.microsoft.com/office/powerpoint/2010/main" val="470236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6874F-8687-6E29-F105-9E6E873DA3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D9CE53-5578-EF70-A228-12F99EE9BFF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609F47-73A2-43A2-7575-B01A32125109}"/>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B724822E-323E-1451-ACA7-4E055A3BA2E6}"/>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8DB4DDA-D724-7000-58C3-04A2D086BAF4}"/>
              </a:ext>
            </a:extLst>
          </p:cNvPr>
          <p:cNvSpPr>
            <a:spLocks noGrp="1"/>
          </p:cNvSpPr>
          <p:nvPr>
            <p:ph type="sldNum" idx="12"/>
          </p:nvPr>
        </p:nvSpPr>
        <p:spPr/>
        <p:txBody>
          <a:bodyPr/>
          <a:lstStyle>
            <a:lvl1pPr>
              <a:defRPr/>
            </a:lvl1pPr>
          </a:lstStyle>
          <a:p>
            <a:fld id="{ED0CD709-E833-BE40-9797-1F350800B7AD}" type="slidenum">
              <a:rPr lang="en-US" altLang="en-US"/>
              <a:pPr/>
              <a:t>‹#›</a:t>
            </a:fld>
            <a:endParaRPr lang="en-US" altLang="en-US"/>
          </a:p>
        </p:txBody>
      </p:sp>
    </p:spTree>
    <p:extLst>
      <p:ext uri="{BB962C8B-B14F-4D97-AF65-F5344CB8AC3E}">
        <p14:creationId xmlns:p14="http://schemas.microsoft.com/office/powerpoint/2010/main" val="10506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D0CF1-520C-E6D0-81E1-0368EF9073A9}"/>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C8C068D-4B12-3D11-C32D-C3B781AC51C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74831D8D-37E5-7566-BD01-68BCB8C4FCBD}"/>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F56C098C-1E9E-0CA3-5CC6-E5EBF1DD1956}"/>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B086F3F-95B4-ADA2-E00B-6CB7B41F0A31}"/>
              </a:ext>
            </a:extLst>
          </p:cNvPr>
          <p:cNvSpPr>
            <a:spLocks noGrp="1"/>
          </p:cNvSpPr>
          <p:nvPr>
            <p:ph type="sldNum" idx="12"/>
          </p:nvPr>
        </p:nvSpPr>
        <p:spPr/>
        <p:txBody>
          <a:bodyPr/>
          <a:lstStyle>
            <a:lvl1pPr>
              <a:defRPr/>
            </a:lvl1pPr>
          </a:lstStyle>
          <a:p>
            <a:fld id="{CCC1DB52-75B2-1E46-A0CF-DA395A16FCA3}" type="slidenum">
              <a:rPr lang="en-US" altLang="en-US"/>
              <a:pPr/>
              <a:t>‹#›</a:t>
            </a:fld>
            <a:endParaRPr lang="en-US" altLang="en-US"/>
          </a:p>
        </p:txBody>
      </p:sp>
    </p:spTree>
    <p:extLst>
      <p:ext uri="{BB962C8B-B14F-4D97-AF65-F5344CB8AC3E}">
        <p14:creationId xmlns:p14="http://schemas.microsoft.com/office/powerpoint/2010/main" val="2065824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CC21E-849D-0BC7-0663-4367416780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EF9568-B20D-4773-DB67-2A23B7C249FC}"/>
              </a:ext>
            </a:extLst>
          </p:cNvPr>
          <p:cNvSpPr>
            <a:spLocks noGrp="1"/>
          </p:cNvSpPr>
          <p:nvPr>
            <p:ph sz="half" idx="1"/>
          </p:nvPr>
        </p:nvSpPr>
        <p:spPr>
          <a:xfrm>
            <a:off x="685800" y="1981200"/>
            <a:ext cx="3808413" cy="4111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77F107-4422-C95F-00E7-B84B356DB264}"/>
              </a:ext>
            </a:extLst>
          </p:cNvPr>
          <p:cNvSpPr>
            <a:spLocks noGrp="1"/>
          </p:cNvSpPr>
          <p:nvPr>
            <p:ph sz="half" idx="2"/>
          </p:nvPr>
        </p:nvSpPr>
        <p:spPr>
          <a:xfrm>
            <a:off x="4646613" y="1981200"/>
            <a:ext cx="3808412" cy="4111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879E4B4-C4BE-910C-3E99-7BA15E3D4214}"/>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4ACCD3C7-9D60-F608-1221-1FDBF5FDF2E8}"/>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469E0C7C-887A-8AA7-07A6-08F4AD85C9D1}"/>
              </a:ext>
            </a:extLst>
          </p:cNvPr>
          <p:cNvSpPr>
            <a:spLocks noGrp="1"/>
          </p:cNvSpPr>
          <p:nvPr>
            <p:ph type="sldNum" idx="12"/>
          </p:nvPr>
        </p:nvSpPr>
        <p:spPr/>
        <p:txBody>
          <a:bodyPr/>
          <a:lstStyle>
            <a:lvl1pPr>
              <a:defRPr/>
            </a:lvl1pPr>
          </a:lstStyle>
          <a:p>
            <a:fld id="{ADFE0D33-3400-0F4F-A39F-7D620A5A9A67}" type="slidenum">
              <a:rPr lang="en-US" altLang="en-US"/>
              <a:pPr/>
              <a:t>‹#›</a:t>
            </a:fld>
            <a:endParaRPr lang="en-US" altLang="en-US"/>
          </a:p>
        </p:txBody>
      </p:sp>
    </p:spTree>
    <p:extLst>
      <p:ext uri="{BB962C8B-B14F-4D97-AF65-F5344CB8AC3E}">
        <p14:creationId xmlns:p14="http://schemas.microsoft.com/office/powerpoint/2010/main" val="954239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A6A82-2621-F5AF-016F-F0F3AD2E6D1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BF7A3D-4F44-77F2-A261-2CBBE0C02E0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735B0E4-0121-5395-2C51-0B5B5236D7EC}"/>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C51487E-BD70-F958-C88F-038EC0EA6E9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C0E0D9-7451-79A3-06D3-33F9E0A3222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07DF020-9841-DEF1-D912-C03B516CDBFE}"/>
              </a:ext>
            </a:extLst>
          </p:cNvPr>
          <p:cNvSpPr>
            <a:spLocks noGrp="1"/>
          </p:cNvSpPr>
          <p:nvPr>
            <p:ph type="dt"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99E7200A-D3AB-806D-F1EF-001292F73AAA}"/>
              </a:ext>
            </a:extLst>
          </p:cNvPr>
          <p:cNvSpPr>
            <a:spLocks noGrp="1"/>
          </p:cNvSpPr>
          <p:nvPr>
            <p:ph type="ft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377E8E9E-BEF9-1E24-8FE9-F7A9C0EB0BA7}"/>
              </a:ext>
            </a:extLst>
          </p:cNvPr>
          <p:cNvSpPr>
            <a:spLocks noGrp="1"/>
          </p:cNvSpPr>
          <p:nvPr>
            <p:ph type="sldNum" idx="12"/>
          </p:nvPr>
        </p:nvSpPr>
        <p:spPr/>
        <p:txBody>
          <a:bodyPr/>
          <a:lstStyle>
            <a:lvl1pPr>
              <a:defRPr/>
            </a:lvl1pPr>
          </a:lstStyle>
          <a:p>
            <a:fld id="{C5480464-4176-E24C-B0B0-451B6D819C45}" type="slidenum">
              <a:rPr lang="en-US" altLang="en-US"/>
              <a:pPr/>
              <a:t>‹#›</a:t>
            </a:fld>
            <a:endParaRPr lang="en-US" altLang="en-US"/>
          </a:p>
        </p:txBody>
      </p:sp>
    </p:spTree>
    <p:extLst>
      <p:ext uri="{BB962C8B-B14F-4D97-AF65-F5344CB8AC3E}">
        <p14:creationId xmlns:p14="http://schemas.microsoft.com/office/powerpoint/2010/main" val="740551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22EE3-6667-BDF9-2007-0722BC93BC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89C14E9-FF26-4E8F-F7F9-CB0EFB7E1F9E}"/>
              </a:ext>
            </a:extLst>
          </p:cNvPr>
          <p:cNvSpPr>
            <a:spLocks noGrp="1"/>
          </p:cNvSpPr>
          <p:nvPr>
            <p:ph type="dt"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CEB6DCC8-0324-64C3-54F0-C2A465C1B010}"/>
              </a:ext>
            </a:extLst>
          </p:cNvPr>
          <p:cNvSpPr>
            <a:spLocks noGrp="1"/>
          </p:cNvSpPr>
          <p:nvPr>
            <p:ph type="ft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2A07ECA1-00F1-79D1-81C1-202529A816E0}"/>
              </a:ext>
            </a:extLst>
          </p:cNvPr>
          <p:cNvSpPr>
            <a:spLocks noGrp="1"/>
          </p:cNvSpPr>
          <p:nvPr>
            <p:ph type="sldNum" idx="12"/>
          </p:nvPr>
        </p:nvSpPr>
        <p:spPr/>
        <p:txBody>
          <a:bodyPr/>
          <a:lstStyle>
            <a:lvl1pPr>
              <a:defRPr/>
            </a:lvl1pPr>
          </a:lstStyle>
          <a:p>
            <a:fld id="{CB9F3B71-CBFF-BB42-9D8C-B824115CC744}" type="slidenum">
              <a:rPr lang="en-US" altLang="en-US"/>
              <a:pPr/>
              <a:t>‹#›</a:t>
            </a:fld>
            <a:endParaRPr lang="en-US" altLang="en-US"/>
          </a:p>
        </p:txBody>
      </p:sp>
    </p:spTree>
    <p:extLst>
      <p:ext uri="{BB962C8B-B14F-4D97-AF65-F5344CB8AC3E}">
        <p14:creationId xmlns:p14="http://schemas.microsoft.com/office/powerpoint/2010/main" val="4211762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0167DC-6B56-E105-DF6D-DC0DFBB3262B}"/>
              </a:ext>
            </a:extLst>
          </p:cNvPr>
          <p:cNvSpPr>
            <a:spLocks noGrp="1"/>
          </p:cNvSpPr>
          <p:nvPr>
            <p:ph type="dt"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0DD02A9F-8E9D-1A27-D155-F8E0648C82D9}"/>
              </a:ext>
            </a:extLst>
          </p:cNvPr>
          <p:cNvSpPr>
            <a:spLocks noGrp="1"/>
          </p:cNvSpPr>
          <p:nvPr>
            <p:ph type="ft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A753A534-C3C2-AEEB-7BD2-5D6BFE448010}"/>
              </a:ext>
            </a:extLst>
          </p:cNvPr>
          <p:cNvSpPr>
            <a:spLocks noGrp="1"/>
          </p:cNvSpPr>
          <p:nvPr>
            <p:ph type="sldNum" idx="12"/>
          </p:nvPr>
        </p:nvSpPr>
        <p:spPr/>
        <p:txBody>
          <a:bodyPr/>
          <a:lstStyle>
            <a:lvl1pPr>
              <a:defRPr/>
            </a:lvl1pPr>
          </a:lstStyle>
          <a:p>
            <a:fld id="{273AD524-39E2-7C4C-8E57-FCFB6E833CC3}" type="slidenum">
              <a:rPr lang="en-US" altLang="en-US"/>
              <a:pPr/>
              <a:t>‹#›</a:t>
            </a:fld>
            <a:endParaRPr lang="en-US" altLang="en-US"/>
          </a:p>
        </p:txBody>
      </p:sp>
    </p:spTree>
    <p:extLst>
      <p:ext uri="{BB962C8B-B14F-4D97-AF65-F5344CB8AC3E}">
        <p14:creationId xmlns:p14="http://schemas.microsoft.com/office/powerpoint/2010/main" val="992644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1C5A0-ACB2-CEA5-55D7-7DC946BC9B4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5BBBEE9-3246-31F8-0D34-739A200C36C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38631C-242D-9D59-8AA8-D04D0C024FA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CEE2BE-313A-517E-F432-C6410364F19F}"/>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BE92963A-E0A6-1F17-B0A1-EE0CC461A8B5}"/>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541898CA-E052-9A2C-E429-4476B54C7D13}"/>
              </a:ext>
            </a:extLst>
          </p:cNvPr>
          <p:cNvSpPr>
            <a:spLocks noGrp="1"/>
          </p:cNvSpPr>
          <p:nvPr>
            <p:ph type="sldNum" idx="12"/>
          </p:nvPr>
        </p:nvSpPr>
        <p:spPr/>
        <p:txBody>
          <a:bodyPr/>
          <a:lstStyle>
            <a:lvl1pPr>
              <a:defRPr/>
            </a:lvl1pPr>
          </a:lstStyle>
          <a:p>
            <a:fld id="{3212731C-9C25-6B4C-9B67-D0DA77D45207}" type="slidenum">
              <a:rPr lang="en-US" altLang="en-US"/>
              <a:pPr/>
              <a:t>‹#›</a:t>
            </a:fld>
            <a:endParaRPr lang="en-US" altLang="en-US"/>
          </a:p>
        </p:txBody>
      </p:sp>
    </p:spTree>
    <p:extLst>
      <p:ext uri="{BB962C8B-B14F-4D97-AF65-F5344CB8AC3E}">
        <p14:creationId xmlns:p14="http://schemas.microsoft.com/office/powerpoint/2010/main" val="3200502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400CB-8B19-4B12-4515-9B1BFA70437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4942E53-F8A8-69F1-0512-9148B9A71DC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7B9275F-34A3-80C6-ABA1-787213EAC60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D3C144-011D-BAAF-7D78-3D4077699D4C}"/>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8A6ACD27-F177-D196-1665-84DB07C03311}"/>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7B0C3397-B7CB-BE87-916D-48752509E463}"/>
              </a:ext>
            </a:extLst>
          </p:cNvPr>
          <p:cNvSpPr>
            <a:spLocks noGrp="1"/>
          </p:cNvSpPr>
          <p:nvPr>
            <p:ph type="sldNum" idx="12"/>
          </p:nvPr>
        </p:nvSpPr>
        <p:spPr/>
        <p:txBody>
          <a:bodyPr/>
          <a:lstStyle>
            <a:lvl1pPr>
              <a:defRPr/>
            </a:lvl1pPr>
          </a:lstStyle>
          <a:p>
            <a:fld id="{3888353E-C78D-224E-80CA-AA4294540697}" type="slidenum">
              <a:rPr lang="en-US" altLang="en-US"/>
              <a:pPr/>
              <a:t>‹#›</a:t>
            </a:fld>
            <a:endParaRPr lang="en-US" altLang="en-US"/>
          </a:p>
        </p:txBody>
      </p:sp>
    </p:spTree>
    <p:extLst>
      <p:ext uri="{BB962C8B-B14F-4D97-AF65-F5344CB8AC3E}">
        <p14:creationId xmlns:p14="http://schemas.microsoft.com/office/powerpoint/2010/main" val="2803977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33399"/>
        </a:solidFill>
        <a:effectLst/>
      </p:bgPr>
    </p:bg>
    <p:spTree>
      <p:nvGrpSpPr>
        <p:cNvPr id="1" name=""/>
        <p:cNvGrpSpPr/>
        <p:nvPr/>
      </p:nvGrpSpPr>
      <p:grpSpPr>
        <a:xfrm>
          <a:off x="0" y="0"/>
          <a:ext cx="0" cy="0"/>
          <a:chOff x="0" y="0"/>
          <a:chExt cx="0" cy="0"/>
        </a:xfrm>
      </p:grpSpPr>
      <p:sp>
        <p:nvSpPr>
          <p:cNvPr id="1025" name="Rectangle 1">
            <a:extLst>
              <a:ext uri="{FF2B5EF4-FFF2-40B4-BE49-F238E27FC236}">
                <a16:creationId xmlns:a16="http://schemas.microsoft.com/office/drawing/2014/main" id="{EB614B15-28D6-8D6B-50CF-F517E763422F}"/>
              </a:ext>
            </a:extLst>
          </p:cNvPr>
          <p:cNvSpPr>
            <a:spLocks noGrp="1" noChangeArrowheads="1"/>
          </p:cNvSpPr>
          <p:nvPr>
            <p:ph type="title"/>
          </p:nvPr>
        </p:nvSpPr>
        <p:spPr bwMode="auto">
          <a:xfrm>
            <a:off x="304800" y="365125"/>
            <a:ext cx="8531225" cy="1139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a:t>Click to edit the title text format</a:t>
            </a:r>
          </a:p>
        </p:txBody>
      </p:sp>
      <p:sp>
        <p:nvSpPr>
          <p:cNvPr id="1026" name="Rectangle 2">
            <a:extLst>
              <a:ext uri="{FF2B5EF4-FFF2-40B4-BE49-F238E27FC236}">
                <a16:creationId xmlns:a16="http://schemas.microsoft.com/office/drawing/2014/main" id="{81ED6D5A-9382-1A85-BA2A-F8EE6D42CC02}"/>
              </a:ext>
            </a:extLst>
          </p:cNvPr>
          <p:cNvSpPr>
            <a:spLocks noGrp="1" noChangeArrowheads="1"/>
          </p:cNvSpPr>
          <p:nvPr>
            <p:ph type="body" idx="1"/>
          </p:nvPr>
        </p:nvSpPr>
        <p:spPr bwMode="auto">
          <a:xfrm>
            <a:off x="685800" y="1981200"/>
            <a:ext cx="7769225" cy="411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p:txBody>
      </p:sp>
      <p:sp>
        <p:nvSpPr>
          <p:cNvPr id="1027" name="Rectangle 3">
            <a:extLst>
              <a:ext uri="{FF2B5EF4-FFF2-40B4-BE49-F238E27FC236}">
                <a16:creationId xmlns:a16="http://schemas.microsoft.com/office/drawing/2014/main" id="{FF546DDA-52EE-56E3-5FF6-BA857B23C994}"/>
              </a:ext>
            </a:extLst>
          </p:cNvPr>
          <p:cNvSpPr>
            <a:spLocks noGrp="1" noChangeArrowheads="1"/>
          </p:cNvSpPr>
          <p:nvPr>
            <p:ph type="dt"/>
          </p:nvPr>
        </p:nvSpPr>
        <p:spPr bwMode="auto">
          <a:xfrm>
            <a:off x="685800" y="6248400"/>
            <a:ext cx="19018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endParaRPr lang="en-US" altLang="en-US"/>
          </a:p>
        </p:txBody>
      </p:sp>
      <p:sp>
        <p:nvSpPr>
          <p:cNvPr id="1028" name="Rectangle 4">
            <a:extLst>
              <a:ext uri="{FF2B5EF4-FFF2-40B4-BE49-F238E27FC236}">
                <a16:creationId xmlns:a16="http://schemas.microsoft.com/office/drawing/2014/main" id="{FE192182-988D-7F57-E2C0-2015829D0604}"/>
              </a:ext>
            </a:extLst>
          </p:cNvPr>
          <p:cNvSpPr>
            <a:spLocks noGrp="1" noChangeArrowheads="1"/>
          </p:cNvSpPr>
          <p:nvPr>
            <p:ph type="ftr"/>
          </p:nvPr>
        </p:nvSpPr>
        <p:spPr bwMode="auto">
          <a:xfrm>
            <a:off x="3124200" y="6248400"/>
            <a:ext cx="28924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endParaRPr lang="en-US" altLang="en-US"/>
          </a:p>
        </p:txBody>
      </p:sp>
      <p:sp>
        <p:nvSpPr>
          <p:cNvPr id="1029" name="Rectangle 5">
            <a:extLst>
              <a:ext uri="{FF2B5EF4-FFF2-40B4-BE49-F238E27FC236}">
                <a16:creationId xmlns:a16="http://schemas.microsoft.com/office/drawing/2014/main" id="{47D11F08-FCF6-4DEB-EA33-64FDC1B2333D}"/>
              </a:ext>
            </a:extLst>
          </p:cNvPr>
          <p:cNvSpPr>
            <a:spLocks noGrp="1" noChangeArrowheads="1"/>
          </p:cNvSpPr>
          <p:nvPr>
            <p:ph type="sldNum"/>
          </p:nvPr>
        </p:nvSpPr>
        <p:spPr bwMode="auto">
          <a:xfrm>
            <a:off x="6553200" y="6248400"/>
            <a:ext cx="19018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fld id="{2C0F7610-1D12-5446-B4CE-8992F450F62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a:spcBef>
          <a:spcPct val="0"/>
        </a:spcBef>
        <a:spcAft>
          <a:spcPct val="0"/>
        </a:spcAft>
        <a:buClr>
          <a:srgbClr val="000000"/>
        </a:buClr>
        <a:buSzPct val="100000"/>
        <a:buFont typeface="Times New Roman" panose="02020603050405020304" pitchFamily="18" charset="0"/>
        <a:defRPr sz="5400" b="1" kern="1200">
          <a:solidFill>
            <a:srgbClr val="FFFFFF"/>
          </a:solidFill>
          <a:latin typeface="+mj-lt"/>
          <a:ea typeface="+mj-ea"/>
          <a:cs typeface="+mj-cs"/>
        </a:defRPr>
      </a:lvl1pPr>
      <a:lvl2pPr marL="742950" indent="-28575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2pPr>
      <a:lvl3pPr marL="11430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3pPr>
      <a:lvl4pPr marL="16002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4pPr>
      <a:lvl5pPr marL="20574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5pPr>
      <a:lvl6pPr marL="25146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6pPr>
      <a:lvl7pPr marL="29718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7pPr>
      <a:lvl8pPr marL="34290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8pPr>
      <a:lvl9pPr marL="38862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9pPr>
    </p:titleStyle>
    <p:bodyStyle>
      <a:lvl1pPr marL="342900" indent="-342900" algn="ctr" defTabSz="457200" rtl="0" fontAlgn="base">
        <a:spcBef>
          <a:spcPts val="1350"/>
        </a:spcBef>
        <a:spcAft>
          <a:spcPct val="0"/>
        </a:spcAft>
        <a:buClr>
          <a:srgbClr val="000000"/>
        </a:buClr>
        <a:buSzPct val="100000"/>
        <a:buFont typeface="Times New Roman" panose="02020603050405020304" pitchFamily="18" charset="0"/>
        <a:defRPr sz="5400" b="1" kern="1200">
          <a:solidFill>
            <a:srgbClr val="FFFFFF"/>
          </a:solidFill>
          <a:latin typeface="+mn-lt"/>
          <a:ea typeface="+mn-ea"/>
          <a:cs typeface="+mn-cs"/>
        </a:defRPr>
      </a:lvl1pPr>
      <a:lvl2pPr marL="742950" indent="-285750" algn="l" defTabSz="457200" rtl="0" fontAlgn="base">
        <a:spcBef>
          <a:spcPts val="700"/>
        </a:spcBef>
        <a:spcAft>
          <a:spcPct val="0"/>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57200" rtl="0" fontAlgn="base">
        <a:spcBef>
          <a:spcPts val="600"/>
        </a:spcBef>
        <a:spcAft>
          <a:spcPct val="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57200" rtl="0" fontAlgn="base">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57200" rtl="0" fontAlgn="base">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hyperlink" Target="mailto:SLBM@gmail.org"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0DAD2-C106-4269-E9BC-01FC495E1322}"/>
              </a:ext>
            </a:extLst>
          </p:cNvPr>
          <p:cNvSpPr>
            <a:spLocks noGrp="1"/>
          </p:cNvSpPr>
          <p:nvPr>
            <p:ph type="title"/>
          </p:nvPr>
        </p:nvSpPr>
        <p:spPr/>
        <p:txBody>
          <a:bodyPr/>
          <a:lstStyle/>
          <a:p>
            <a:r>
              <a:rPr lang="en-US" sz="4800" dirty="0"/>
              <a:t>Salt and Light Bible Ministries</a:t>
            </a:r>
            <a:br>
              <a:rPr lang="en-US" sz="4800" dirty="0"/>
            </a:br>
            <a:br>
              <a:rPr lang="en-US" sz="4800" dirty="0"/>
            </a:br>
            <a:r>
              <a:rPr lang="en-US" sz="4400" dirty="0"/>
              <a:t>‘A Daily Cross with Thee’ # 17 – The Necessity of Biblical Separation – Part 14</a:t>
            </a:r>
            <a:br>
              <a:rPr lang="en-US" sz="4400" dirty="0"/>
            </a:br>
            <a:br>
              <a:rPr lang="en-US" sz="4400" dirty="0"/>
            </a:br>
            <a:r>
              <a:rPr lang="en-US" sz="4400" dirty="0"/>
              <a:t>Pastor Jason Kauranen</a:t>
            </a:r>
            <a:br>
              <a:rPr lang="en-US" sz="4400" dirty="0"/>
            </a:br>
            <a:r>
              <a:rPr lang="en-US" sz="4400" dirty="0"/>
              <a:t>Sunday February 9, 2025</a:t>
            </a:r>
          </a:p>
        </p:txBody>
      </p:sp>
    </p:spTree>
    <p:extLst>
      <p:ext uri="{BB962C8B-B14F-4D97-AF65-F5344CB8AC3E}">
        <p14:creationId xmlns:p14="http://schemas.microsoft.com/office/powerpoint/2010/main" val="38278293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5F72B-AEF0-E8C2-7F10-8712BAFA43F3}"/>
              </a:ext>
            </a:extLst>
          </p:cNvPr>
          <p:cNvSpPr>
            <a:spLocks noGrp="1"/>
          </p:cNvSpPr>
          <p:nvPr>
            <p:ph type="title"/>
          </p:nvPr>
        </p:nvSpPr>
        <p:spPr/>
        <p:txBody>
          <a:bodyPr/>
          <a:lstStyle/>
          <a:p>
            <a:r>
              <a:rPr lang="en-US" sz="4400" dirty="0"/>
              <a:t>Acts 11:19 So then those who were scattered because of the persecution that occurred in connection with Stephen made their way to Phoenicia and Cyprus and Antioch, speaking the word to no one except to Jews alone. </a:t>
            </a:r>
          </a:p>
        </p:txBody>
      </p:sp>
    </p:spTree>
    <p:extLst>
      <p:ext uri="{BB962C8B-B14F-4D97-AF65-F5344CB8AC3E}">
        <p14:creationId xmlns:p14="http://schemas.microsoft.com/office/powerpoint/2010/main" val="87950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014DF-B25E-0291-369A-9FBCA76D21CE}"/>
              </a:ext>
            </a:extLst>
          </p:cNvPr>
          <p:cNvSpPr>
            <a:spLocks noGrp="1"/>
          </p:cNvSpPr>
          <p:nvPr>
            <p:ph type="title"/>
          </p:nvPr>
        </p:nvSpPr>
        <p:spPr/>
        <p:txBody>
          <a:bodyPr/>
          <a:lstStyle/>
          <a:p>
            <a:r>
              <a:rPr lang="en-US" sz="4400" dirty="0"/>
              <a:t>Acts 11:20 But there were some of them, men of Cyprus and Cyrene, who came to Antioch and began speaking to the Greeks also, preaching the Lord Jesus. </a:t>
            </a:r>
          </a:p>
        </p:txBody>
      </p:sp>
    </p:spTree>
    <p:extLst>
      <p:ext uri="{BB962C8B-B14F-4D97-AF65-F5344CB8AC3E}">
        <p14:creationId xmlns:p14="http://schemas.microsoft.com/office/powerpoint/2010/main" val="39671588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C42CD-5906-136E-C78A-73AEB44E6CDE}"/>
              </a:ext>
            </a:extLst>
          </p:cNvPr>
          <p:cNvSpPr>
            <a:spLocks noGrp="1"/>
          </p:cNvSpPr>
          <p:nvPr>
            <p:ph type="title"/>
          </p:nvPr>
        </p:nvSpPr>
        <p:spPr/>
        <p:txBody>
          <a:bodyPr/>
          <a:lstStyle/>
          <a:p>
            <a:r>
              <a:rPr lang="en-US" sz="4400" dirty="0"/>
              <a:t>Acts 11:21 And the hand of the Lord was with them, </a:t>
            </a:r>
            <a:br>
              <a:rPr lang="en-US" sz="4400" dirty="0"/>
            </a:br>
            <a:r>
              <a:rPr lang="en-US" sz="4400" dirty="0"/>
              <a:t>and a large number who believed turned to the Lord.</a:t>
            </a:r>
          </a:p>
        </p:txBody>
      </p:sp>
    </p:spTree>
    <p:extLst>
      <p:ext uri="{BB962C8B-B14F-4D97-AF65-F5344CB8AC3E}">
        <p14:creationId xmlns:p14="http://schemas.microsoft.com/office/powerpoint/2010/main" val="9483778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7F852-DDBB-C565-9BF4-FA5C1DE5DCC2}"/>
              </a:ext>
            </a:extLst>
          </p:cNvPr>
          <p:cNvSpPr>
            <a:spLocks noGrp="1"/>
          </p:cNvSpPr>
          <p:nvPr>
            <p:ph type="title"/>
          </p:nvPr>
        </p:nvSpPr>
        <p:spPr/>
        <p:txBody>
          <a:bodyPr/>
          <a:lstStyle/>
          <a:p>
            <a:r>
              <a:rPr lang="en-US" sz="4400" dirty="0"/>
              <a:t>Acts 11:24 for he was a good man, and full of the Holy Spirit and of faith. And considerable numbers were brought to the Lord.</a:t>
            </a:r>
            <a:br>
              <a:rPr lang="en-US" sz="4400" dirty="0"/>
            </a:br>
            <a:br>
              <a:rPr lang="en-US" sz="4400" dirty="0"/>
            </a:br>
            <a:r>
              <a:rPr lang="en-US" sz="4400" dirty="0"/>
              <a:t>Acts 11:25 And he left for Tarsus to look for Saul; </a:t>
            </a:r>
            <a:br>
              <a:rPr lang="en-US" sz="4400" dirty="0"/>
            </a:br>
            <a:endParaRPr lang="en-US" sz="4400" dirty="0"/>
          </a:p>
        </p:txBody>
      </p:sp>
    </p:spTree>
    <p:extLst>
      <p:ext uri="{BB962C8B-B14F-4D97-AF65-F5344CB8AC3E}">
        <p14:creationId xmlns:p14="http://schemas.microsoft.com/office/powerpoint/2010/main" val="29324008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53FEB-0347-A5C6-CF9C-5C6D0A5EF8C3}"/>
              </a:ext>
            </a:extLst>
          </p:cNvPr>
          <p:cNvSpPr>
            <a:spLocks noGrp="1"/>
          </p:cNvSpPr>
          <p:nvPr>
            <p:ph type="title"/>
          </p:nvPr>
        </p:nvSpPr>
        <p:spPr/>
        <p:txBody>
          <a:bodyPr/>
          <a:lstStyle/>
          <a:p>
            <a:r>
              <a:rPr lang="en-US" sz="4000" dirty="0"/>
              <a:t>‘to look’ - </a:t>
            </a:r>
            <a:r>
              <a:rPr lang="en-US" sz="4000" dirty="0" err="1"/>
              <a:t>anazēteo</a:t>
            </a:r>
            <a:r>
              <a:rPr lang="en-US" sz="4000" dirty="0"/>
              <a:t>̄ </a:t>
            </a:r>
            <a:br>
              <a:rPr lang="en-US" sz="4000" dirty="0"/>
            </a:br>
            <a:r>
              <a:rPr lang="en-US" sz="4000" dirty="0"/>
              <a:t>( G327 an-ad-</a:t>
            </a:r>
            <a:r>
              <a:rPr lang="en-US" sz="4000" dirty="0" err="1"/>
              <a:t>zay</a:t>
            </a:r>
            <a:r>
              <a:rPr lang="en-US" sz="4000" dirty="0"/>
              <a:t>-</a:t>
            </a:r>
            <a:r>
              <a:rPr lang="en-US" sz="4000" dirty="0" err="1"/>
              <a:t>teh</a:t>
            </a:r>
            <a:r>
              <a:rPr lang="en-US" sz="4000" dirty="0"/>
              <a:t>'-o)</a:t>
            </a:r>
            <a:br>
              <a:rPr lang="en-US" sz="4000" dirty="0"/>
            </a:br>
            <a:r>
              <a:rPr lang="en-US" sz="4000" dirty="0"/>
              <a:t>From ana (G303 an-ah') – severally, repetition, intensity </a:t>
            </a:r>
            <a:br>
              <a:rPr lang="en-US" sz="4000" dirty="0"/>
            </a:br>
            <a:r>
              <a:rPr lang="en-US" sz="4000" dirty="0"/>
              <a:t>and </a:t>
            </a:r>
            <a:r>
              <a:rPr lang="en-US" sz="4000" dirty="0" err="1"/>
              <a:t>zēteo</a:t>
            </a:r>
            <a:r>
              <a:rPr lang="en-US" sz="4000" dirty="0"/>
              <a:t>̄ (G2212 </a:t>
            </a:r>
            <a:r>
              <a:rPr lang="en-US" sz="4000" dirty="0" err="1"/>
              <a:t>dzay</a:t>
            </a:r>
            <a:r>
              <a:rPr lang="en-US" sz="4000" dirty="0"/>
              <a:t>-</a:t>
            </a:r>
            <a:r>
              <a:rPr lang="en-US" sz="4000" dirty="0" err="1"/>
              <a:t>teh</a:t>
            </a:r>
            <a:r>
              <a:rPr lang="en-US" sz="4000" dirty="0"/>
              <a:t>'-o) – endeavor, enquire for,</a:t>
            </a:r>
            <a:br>
              <a:rPr lang="en-US" sz="4000" dirty="0"/>
            </a:br>
            <a:r>
              <a:rPr lang="en-US" sz="4000" dirty="0"/>
              <a:t>= to search or seek out that which is hidden</a:t>
            </a:r>
            <a:br>
              <a:rPr lang="en-US" sz="4000" dirty="0"/>
            </a:br>
            <a:r>
              <a:rPr lang="en-US" sz="4000" dirty="0"/>
              <a:t> = to make a diligent search.</a:t>
            </a:r>
            <a:br>
              <a:rPr lang="en-US" sz="4000" dirty="0"/>
            </a:br>
            <a:endParaRPr lang="en-US" sz="4000" dirty="0"/>
          </a:p>
        </p:txBody>
      </p:sp>
    </p:spTree>
    <p:extLst>
      <p:ext uri="{BB962C8B-B14F-4D97-AF65-F5344CB8AC3E}">
        <p14:creationId xmlns:p14="http://schemas.microsoft.com/office/powerpoint/2010/main" val="4299984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B25EB-3167-6BB5-1699-23D0A2AB6AEE}"/>
              </a:ext>
            </a:extLst>
          </p:cNvPr>
          <p:cNvSpPr>
            <a:spLocks noGrp="1"/>
          </p:cNvSpPr>
          <p:nvPr>
            <p:ph type="title"/>
          </p:nvPr>
        </p:nvSpPr>
        <p:spPr/>
        <p:txBody>
          <a:bodyPr/>
          <a:lstStyle/>
          <a:p>
            <a:r>
              <a:rPr lang="en-US" sz="4400" dirty="0"/>
              <a:t>Acts 11:26 and when he(Barnabas) had found him(Saul), he brought him to Antioch. And for an entire year they met with the church and taught considerable numbers; and the disciples were first called Christians in Antioch. </a:t>
            </a:r>
          </a:p>
        </p:txBody>
      </p:sp>
    </p:spTree>
    <p:extLst>
      <p:ext uri="{BB962C8B-B14F-4D97-AF65-F5344CB8AC3E}">
        <p14:creationId xmlns:p14="http://schemas.microsoft.com/office/powerpoint/2010/main" val="16320990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A3E6A-F4F0-64F5-5E9E-9DBDC250E5EF}"/>
              </a:ext>
            </a:extLst>
          </p:cNvPr>
          <p:cNvSpPr>
            <a:spLocks noGrp="1"/>
          </p:cNvSpPr>
          <p:nvPr>
            <p:ph type="title"/>
          </p:nvPr>
        </p:nvSpPr>
        <p:spPr/>
        <p:txBody>
          <a:bodyPr/>
          <a:lstStyle/>
          <a:p>
            <a:r>
              <a:rPr lang="en-US" sz="4400" dirty="0"/>
              <a:t>The naming the disciples and followers of Jesus as ‘Christians’ gave title to: </a:t>
            </a:r>
            <a:br>
              <a:rPr lang="en-US" sz="4400" dirty="0"/>
            </a:br>
            <a:r>
              <a:rPr lang="en-US" sz="4400" dirty="0"/>
              <a:t>1. One who was ‘Of the party of Christ’ or ‘Christ (Jesus) people or ones’; </a:t>
            </a:r>
            <a:br>
              <a:rPr lang="en-US" sz="4400" dirty="0"/>
            </a:br>
            <a:r>
              <a:rPr lang="en-US" sz="4400" dirty="0"/>
              <a:t>2. Devoted disciples of Christ that would be worthy of His name. </a:t>
            </a:r>
          </a:p>
        </p:txBody>
      </p:sp>
    </p:spTree>
    <p:extLst>
      <p:ext uri="{BB962C8B-B14F-4D97-AF65-F5344CB8AC3E}">
        <p14:creationId xmlns:p14="http://schemas.microsoft.com/office/powerpoint/2010/main" val="20962333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07626-FAAA-683E-6D82-61173F3018F0}"/>
              </a:ext>
            </a:extLst>
          </p:cNvPr>
          <p:cNvSpPr>
            <a:spLocks noGrp="1"/>
          </p:cNvSpPr>
          <p:nvPr>
            <p:ph type="title"/>
          </p:nvPr>
        </p:nvSpPr>
        <p:spPr/>
        <p:txBody>
          <a:bodyPr/>
          <a:lstStyle/>
          <a:p>
            <a:r>
              <a:rPr lang="en-US" sz="4400" dirty="0"/>
              <a:t>‘</a:t>
            </a:r>
            <a:r>
              <a:rPr lang="en-US" sz="4400" dirty="0" err="1"/>
              <a:t>ian</a:t>
            </a:r>
            <a:r>
              <a:rPr lang="en-US" sz="4400" dirty="0"/>
              <a:t>’ – All soldiers under particular generals in the Roman army identified themselves by their general’s name by adding ‘</a:t>
            </a:r>
            <a:r>
              <a:rPr lang="en-US" sz="4400" dirty="0" err="1"/>
              <a:t>ian</a:t>
            </a:r>
            <a:r>
              <a:rPr lang="en-US" sz="4400" dirty="0"/>
              <a:t>’ to the end. </a:t>
            </a:r>
            <a:br>
              <a:rPr lang="en-US" sz="4400" dirty="0"/>
            </a:br>
            <a:r>
              <a:rPr lang="en-US" sz="4400" dirty="0"/>
              <a:t>Ie: Caesarian or  likewise as soldiers for Christ you would be called ‘Christians’</a:t>
            </a:r>
          </a:p>
        </p:txBody>
      </p:sp>
    </p:spTree>
    <p:extLst>
      <p:ext uri="{BB962C8B-B14F-4D97-AF65-F5344CB8AC3E}">
        <p14:creationId xmlns:p14="http://schemas.microsoft.com/office/powerpoint/2010/main" val="41576417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C85C6-6407-9617-68BD-A05F693D52BD}"/>
              </a:ext>
            </a:extLst>
          </p:cNvPr>
          <p:cNvSpPr>
            <a:spLocks noGrp="1"/>
          </p:cNvSpPr>
          <p:nvPr>
            <p:ph type="title"/>
          </p:nvPr>
        </p:nvSpPr>
        <p:spPr/>
        <p:txBody>
          <a:bodyPr/>
          <a:lstStyle/>
          <a:p>
            <a:r>
              <a:rPr lang="en-US" sz="4800" dirty="0"/>
              <a:t>Proverbs 27:17 </a:t>
            </a:r>
            <a:br>
              <a:rPr lang="en-US" sz="4800" dirty="0"/>
            </a:br>
            <a:r>
              <a:rPr lang="en-US" sz="4800" dirty="0"/>
              <a:t>Iron sharpens iron, So </a:t>
            </a:r>
            <a:br>
              <a:rPr lang="en-US" sz="4800" dirty="0"/>
            </a:br>
            <a:r>
              <a:rPr lang="en-US" sz="4800" dirty="0"/>
              <a:t>one man sharpens another. </a:t>
            </a:r>
          </a:p>
        </p:txBody>
      </p:sp>
    </p:spTree>
    <p:extLst>
      <p:ext uri="{BB962C8B-B14F-4D97-AF65-F5344CB8AC3E}">
        <p14:creationId xmlns:p14="http://schemas.microsoft.com/office/powerpoint/2010/main" val="21874357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D3589-CE39-BC4A-0AA0-397541FB568E}"/>
              </a:ext>
            </a:extLst>
          </p:cNvPr>
          <p:cNvSpPr>
            <a:spLocks noGrp="1"/>
          </p:cNvSpPr>
          <p:nvPr>
            <p:ph type="title"/>
          </p:nvPr>
        </p:nvSpPr>
        <p:spPr/>
        <p:txBody>
          <a:bodyPr/>
          <a:lstStyle/>
          <a:p>
            <a:r>
              <a:rPr lang="en-US" sz="4800" dirty="0"/>
              <a:t>Acts 12:12 And when he (Peter) realized this, he went to the house of Mary, the mother of John who was also called Mark, where many were gathered together and were praying.</a:t>
            </a:r>
          </a:p>
        </p:txBody>
      </p:sp>
    </p:spTree>
    <p:extLst>
      <p:ext uri="{BB962C8B-B14F-4D97-AF65-F5344CB8AC3E}">
        <p14:creationId xmlns:p14="http://schemas.microsoft.com/office/powerpoint/2010/main" val="14492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209BE-F91B-4AA4-B9AC-8576268CED9C}"/>
              </a:ext>
            </a:extLst>
          </p:cNvPr>
          <p:cNvSpPr>
            <a:spLocks noGrp="1"/>
          </p:cNvSpPr>
          <p:nvPr>
            <p:ph type="title"/>
          </p:nvPr>
        </p:nvSpPr>
        <p:spPr/>
        <p:txBody>
          <a:bodyPr/>
          <a:lstStyle/>
          <a:p>
            <a:r>
              <a:rPr lang="en-US" sz="4400" dirty="0"/>
              <a:t>Separation from friends and family members may be required, if the intake of bible doctrine is being compromised.</a:t>
            </a:r>
            <a:br>
              <a:rPr lang="en-US" sz="4400" dirty="0"/>
            </a:br>
            <a:r>
              <a:rPr lang="en-US" sz="4400" dirty="0"/>
              <a:t>  </a:t>
            </a:r>
            <a:br>
              <a:rPr lang="en-US" sz="4400" dirty="0"/>
            </a:br>
            <a:r>
              <a:rPr lang="en-US" sz="4400" dirty="0"/>
              <a:t>This is a matter of correct priorities and proper relationships as measured to God’s standards. </a:t>
            </a:r>
            <a:br>
              <a:rPr lang="en-US" sz="4400" dirty="0"/>
            </a:br>
            <a:endParaRPr lang="en-US" sz="4400" dirty="0"/>
          </a:p>
        </p:txBody>
      </p:sp>
    </p:spTree>
    <p:extLst>
      <p:ext uri="{BB962C8B-B14F-4D97-AF65-F5344CB8AC3E}">
        <p14:creationId xmlns:p14="http://schemas.microsoft.com/office/powerpoint/2010/main" val="38348068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B1F5F-A31A-AB2C-A9EF-A80711ADB8B2}"/>
              </a:ext>
            </a:extLst>
          </p:cNvPr>
          <p:cNvSpPr>
            <a:spLocks noGrp="1"/>
          </p:cNvSpPr>
          <p:nvPr>
            <p:ph type="title"/>
          </p:nvPr>
        </p:nvSpPr>
        <p:spPr/>
        <p:txBody>
          <a:bodyPr/>
          <a:lstStyle/>
          <a:p>
            <a:r>
              <a:rPr lang="en-US" sz="4400" dirty="0"/>
              <a:t>Acts 12:24 But the word of the Lord continued to grow and to be multiplied.</a:t>
            </a:r>
            <a:br>
              <a:rPr lang="en-US" sz="4400" dirty="0"/>
            </a:br>
            <a:br>
              <a:rPr lang="en-US" sz="4400" dirty="0"/>
            </a:br>
            <a:r>
              <a:rPr lang="en-US" sz="4400" dirty="0"/>
              <a:t>Acts 12:25 And Barnabas and Saul returned from Jerusalem when they had fulfilled their mission, taking along with them John, who was also called Mark. </a:t>
            </a:r>
            <a:br>
              <a:rPr lang="en-US" sz="4400" dirty="0"/>
            </a:br>
            <a:endParaRPr lang="en-US" sz="4400" dirty="0"/>
          </a:p>
        </p:txBody>
      </p:sp>
    </p:spTree>
    <p:extLst>
      <p:ext uri="{BB962C8B-B14F-4D97-AF65-F5344CB8AC3E}">
        <p14:creationId xmlns:p14="http://schemas.microsoft.com/office/powerpoint/2010/main" val="41711095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386D8-B890-74AA-8CAA-C2E015A0E99D}"/>
              </a:ext>
            </a:extLst>
          </p:cNvPr>
          <p:cNvSpPr>
            <a:spLocks noGrp="1"/>
          </p:cNvSpPr>
          <p:nvPr>
            <p:ph type="title"/>
          </p:nvPr>
        </p:nvSpPr>
        <p:spPr/>
        <p:txBody>
          <a:bodyPr/>
          <a:lstStyle/>
          <a:p>
            <a:r>
              <a:rPr lang="en-US" sz="4400" dirty="0"/>
              <a:t>COL 4:10 Aristarchus, my fellow prisoner, sends you his greetings; and also Barnabas’s cousin Mark (about whom you received instructions; if he comes to you, welcome him); </a:t>
            </a:r>
          </a:p>
        </p:txBody>
      </p:sp>
    </p:spTree>
    <p:extLst>
      <p:ext uri="{BB962C8B-B14F-4D97-AF65-F5344CB8AC3E}">
        <p14:creationId xmlns:p14="http://schemas.microsoft.com/office/powerpoint/2010/main" val="7428943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05481-CEBD-32E2-B59E-B8EACBBDA4BC}"/>
              </a:ext>
            </a:extLst>
          </p:cNvPr>
          <p:cNvSpPr>
            <a:spLocks noGrp="1"/>
          </p:cNvSpPr>
          <p:nvPr>
            <p:ph type="title"/>
          </p:nvPr>
        </p:nvSpPr>
        <p:spPr/>
        <p:txBody>
          <a:bodyPr/>
          <a:lstStyle/>
          <a:p>
            <a:r>
              <a:rPr lang="en-US" sz="4400" dirty="0"/>
              <a:t>Acts 13:46 Paul and Barnabas spoke out boldly and said, </a:t>
            </a:r>
            <a:br>
              <a:rPr lang="en-US" sz="4400" dirty="0"/>
            </a:br>
            <a:r>
              <a:rPr lang="en-US" sz="4400" dirty="0"/>
              <a:t>“It was necessary that the word of God be spoken to you first; </a:t>
            </a:r>
            <a:br>
              <a:rPr lang="en-US" sz="4400" dirty="0"/>
            </a:br>
            <a:r>
              <a:rPr lang="en-US" sz="4400" dirty="0"/>
              <a:t>since you repudiate it and judge yourselves unworthy of eternal life, behold, we are turning to </a:t>
            </a:r>
            <a:br>
              <a:rPr lang="en-US" sz="4400" dirty="0"/>
            </a:br>
            <a:r>
              <a:rPr lang="en-US" sz="4400" dirty="0"/>
              <a:t>the Gentiles.</a:t>
            </a:r>
          </a:p>
        </p:txBody>
      </p:sp>
    </p:spTree>
    <p:extLst>
      <p:ext uri="{BB962C8B-B14F-4D97-AF65-F5344CB8AC3E}">
        <p14:creationId xmlns:p14="http://schemas.microsoft.com/office/powerpoint/2010/main" val="30968167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7D007-7E2C-8F88-D87D-29077295DE21}"/>
              </a:ext>
            </a:extLst>
          </p:cNvPr>
          <p:cNvSpPr>
            <a:spLocks noGrp="1"/>
          </p:cNvSpPr>
          <p:nvPr>
            <p:ph type="title"/>
          </p:nvPr>
        </p:nvSpPr>
        <p:spPr/>
        <p:txBody>
          <a:bodyPr/>
          <a:lstStyle/>
          <a:p>
            <a:r>
              <a:rPr lang="en-US" sz="4400" dirty="0"/>
              <a:t>Acts 13:47 For so the Lord has commanded us,</a:t>
            </a:r>
            <a:br>
              <a:rPr lang="en-US" sz="4400" dirty="0"/>
            </a:br>
            <a:br>
              <a:rPr lang="en-US" sz="4400" dirty="0"/>
            </a:br>
            <a:r>
              <a:rPr lang="en-US" sz="4400" dirty="0"/>
              <a:t>‘I HAVE PLACED YOU AS A LIGHT FOR THE GENTILES,</a:t>
            </a:r>
            <a:br>
              <a:rPr lang="en-US" sz="4400" dirty="0"/>
            </a:br>
            <a:r>
              <a:rPr lang="en-US" sz="4400" dirty="0"/>
              <a:t>THAT YOU MAY BRING SALVATION TO THE END OF THE EARTH.’” </a:t>
            </a:r>
            <a:br>
              <a:rPr lang="en-US" sz="4400" dirty="0"/>
            </a:br>
            <a:endParaRPr lang="en-US" sz="4400" dirty="0"/>
          </a:p>
        </p:txBody>
      </p:sp>
    </p:spTree>
    <p:extLst>
      <p:ext uri="{BB962C8B-B14F-4D97-AF65-F5344CB8AC3E}">
        <p14:creationId xmlns:p14="http://schemas.microsoft.com/office/powerpoint/2010/main" val="27240975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E066F-32B4-4E11-7204-CF79AD56FEE7}"/>
              </a:ext>
            </a:extLst>
          </p:cNvPr>
          <p:cNvSpPr>
            <a:spLocks noGrp="1"/>
          </p:cNvSpPr>
          <p:nvPr>
            <p:ph type="title"/>
          </p:nvPr>
        </p:nvSpPr>
        <p:spPr>
          <a:xfrm>
            <a:off x="152400" y="228600"/>
            <a:ext cx="8531225" cy="1139825"/>
          </a:xfrm>
        </p:spPr>
        <p:txBody>
          <a:bodyPr/>
          <a:lstStyle/>
          <a:p>
            <a:r>
              <a:rPr lang="en-US" sz="4000" dirty="0"/>
              <a:t>Isa 42:6 “I am the LORD, I have called You in righteousness,</a:t>
            </a:r>
            <a:br>
              <a:rPr lang="en-US" sz="4000" dirty="0"/>
            </a:br>
            <a:r>
              <a:rPr lang="en-US" sz="4000" dirty="0"/>
              <a:t>I will also hold You by the hand and watch over You,</a:t>
            </a:r>
            <a:br>
              <a:rPr lang="en-US" sz="4000" dirty="0"/>
            </a:br>
            <a:r>
              <a:rPr lang="en-US" sz="4000" dirty="0"/>
              <a:t>And I will appoint You as a covenant to the people,</a:t>
            </a:r>
            <a:br>
              <a:rPr lang="en-US" sz="4000" dirty="0"/>
            </a:br>
            <a:r>
              <a:rPr lang="en-US" sz="4000" dirty="0"/>
              <a:t>As a light to the nations, </a:t>
            </a:r>
            <a:br>
              <a:rPr lang="en-US" sz="4000" dirty="0"/>
            </a:br>
            <a:br>
              <a:rPr lang="en-US" sz="4000" dirty="0"/>
            </a:br>
            <a:endParaRPr lang="en-US" sz="4000" dirty="0"/>
          </a:p>
        </p:txBody>
      </p:sp>
    </p:spTree>
    <p:extLst>
      <p:ext uri="{BB962C8B-B14F-4D97-AF65-F5344CB8AC3E}">
        <p14:creationId xmlns:p14="http://schemas.microsoft.com/office/powerpoint/2010/main" val="23226412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879F2-7C15-5078-C7E0-2D8DA4A90D71}"/>
              </a:ext>
            </a:extLst>
          </p:cNvPr>
          <p:cNvSpPr>
            <a:spLocks noGrp="1"/>
          </p:cNvSpPr>
          <p:nvPr>
            <p:ph type="title"/>
          </p:nvPr>
        </p:nvSpPr>
        <p:spPr/>
        <p:txBody>
          <a:bodyPr/>
          <a:lstStyle/>
          <a:p>
            <a:r>
              <a:rPr lang="en-US" sz="4000" dirty="0"/>
              <a:t>Isa 49:6 He says, “It is too small a thing that You should be My Servant</a:t>
            </a:r>
            <a:br>
              <a:rPr lang="en-US" sz="4000" dirty="0"/>
            </a:br>
            <a:r>
              <a:rPr lang="en-US" sz="4000" dirty="0"/>
              <a:t>To raise up the tribes of Jacob and to restore the preserved ones of Israel;</a:t>
            </a:r>
            <a:br>
              <a:rPr lang="en-US" sz="4000" dirty="0"/>
            </a:br>
            <a:r>
              <a:rPr lang="en-US" sz="4000" dirty="0"/>
              <a:t>I will also make You a light of the nations</a:t>
            </a:r>
            <a:br>
              <a:rPr lang="en-US" sz="4000" dirty="0"/>
            </a:br>
            <a:r>
              <a:rPr lang="en-US" sz="4000" dirty="0"/>
              <a:t>So that My salvation may reach to the end of the earth.” </a:t>
            </a:r>
          </a:p>
        </p:txBody>
      </p:sp>
    </p:spTree>
    <p:extLst>
      <p:ext uri="{BB962C8B-B14F-4D97-AF65-F5344CB8AC3E}">
        <p14:creationId xmlns:p14="http://schemas.microsoft.com/office/powerpoint/2010/main" val="23894243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F344884-F9A7-61C0-20A7-7DDCAC880471}"/>
              </a:ext>
            </a:extLst>
          </p:cNvPr>
          <p:cNvPicPr>
            <a:picLocks noChangeAspect="1"/>
          </p:cNvPicPr>
          <p:nvPr/>
        </p:nvPicPr>
        <p:blipFill>
          <a:blip r:embed="rId2"/>
          <a:stretch>
            <a:fillRect/>
          </a:stretch>
        </p:blipFill>
        <p:spPr>
          <a:xfrm>
            <a:off x="381000" y="533400"/>
            <a:ext cx="8305800" cy="5959475"/>
          </a:xfrm>
          <a:prstGeom prst="rect">
            <a:avLst/>
          </a:prstGeom>
        </p:spPr>
      </p:pic>
      <p:sp>
        <p:nvSpPr>
          <p:cNvPr id="2" name="Title 1">
            <a:extLst>
              <a:ext uri="{FF2B5EF4-FFF2-40B4-BE49-F238E27FC236}">
                <a16:creationId xmlns:a16="http://schemas.microsoft.com/office/drawing/2014/main" id="{12F99C9E-59FC-427E-5090-DA297288E594}"/>
              </a:ext>
            </a:extLst>
          </p:cNvPr>
          <p:cNvSpPr>
            <a:spLocks noGrp="1"/>
          </p:cNvSpPr>
          <p:nvPr>
            <p:ph type="title"/>
          </p:nvPr>
        </p:nvSpPr>
        <p:spPr/>
        <p:txBody>
          <a:bodyPr/>
          <a:lstStyle/>
          <a:p>
            <a:endParaRPr lang="en-US" sz="4400" dirty="0"/>
          </a:p>
        </p:txBody>
      </p:sp>
    </p:spTree>
    <p:extLst>
      <p:ext uri="{BB962C8B-B14F-4D97-AF65-F5344CB8AC3E}">
        <p14:creationId xmlns:p14="http://schemas.microsoft.com/office/powerpoint/2010/main" val="5848282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161EC-8007-4B74-5105-EBC4039100AD}"/>
              </a:ext>
            </a:extLst>
          </p:cNvPr>
          <p:cNvSpPr>
            <a:spLocks noGrp="1"/>
          </p:cNvSpPr>
          <p:nvPr>
            <p:ph type="title"/>
          </p:nvPr>
        </p:nvSpPr>
        <p:spPr/>
        <p:txBody>
          <a:bodyPr/>
          <a:lstStyle/>
          <a:p>
            <a:r>
              <a:rPr lang="en-US" sz="4800" dirty="0"/>
              <a:t>Acts 15:35 But Paul and Barnabas stayed in Antioch, teaching and preaching </a:t>
            </a:r>
            <a:br>
              <a:rPr lang="en-US" sz="4800" dirty="0"/>
            </a:br>
            <a:r>
              <a:rPr lang="en-US" sz="4800" dirty="0"/>
              <a:t>with many others also, the </a:t>
            </a:r>
            <a:br>
              <a:rPr lang="en-US" sz="4800" dirty="0"/>
            </a:br>
            <a:r>
              <a:rPr lang="en-US" sz="4800" dirty="0"/>
              <a:t>word of the Lord. </a:t>
            </a:r>
          </a:p>
        </p:txBody>
      </p:sp>
    </p:spTree>
    <p:extLst>
      <p:ext uri="{BB962C8B-B14F-4D97-AF65-F5344CB8AC3E}">
        <p14:creationId xmlns:p14="http://schemas.microsoft.com/office/powerpoint/2010/main" val="8067813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130CE-B4A2-BF8D-D76E-67EC210E1C43}"/>
              </a:ext>
            </a:extLst>
          </p:cNvPr>
          <p:cNvSpPr>
            <a:spLocks noGrp="1"/>
          </p:cNvSpPr>
          <p:nvPr>
            <p:ph type="title"/>
          </p:nvPr>
        </p:nvSpPr>
        <p:spPr/>
        <p:txBody>
          <a:bodyPr/>
          <a:lstStyle/>
          <a:p>
            <a:r>
              <a:rPr lang="en-US" sz="4400" dirty="0"/>
              <a:t>Acts 15:36 After some days Paul said to Barnabas, “Let us return and visit the brethren in every city in which we proclaimed the word of the Lord, and see how they are.” </a:t>
            </a:r>
          </a:p>
        </p:txBody>
      </p:sp>
    </p:spTree>
    <p:extLst>
      <p:ext uri="{BB962C8B-B14F-4D97-AF65-F5344CB8AC3E}">
        <p14:creationId xmlns:p14="http://schemas.microsoft.com/office/powerpoint/2010/main" val="33319521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663EA-5134-06C9-E09A-8159FAD326C5}"/>
              </a:ext>
            </a:extLst>
          </p:cNvPr>
          <p:cNvSpPr>
            <a:spLocks noGrp="1"/>
          </p:cNvSpPr>
          <p:nvPr>
            <p:ph type="title"/>
          </p:nvPr>
        </p:nvSpPr>
        <p:spPr/>
        <p:txBody>
          <a:bodyPr/>
          <a:lstStyle/>
          <a:p>
            <a:r>
              <a:rPr lang="en-US" sz="4400" dirty="0"/>
              <a:t>Acts 15:39 And there occurred such a sharp disagreement that they separated from one another, and Barnabas took Mark with him and sailed away to Cyprus.</a:t>
            </a:r>
          </a:p>
        </p:txBody>
      </p:sp>
    </p:spTree>
    <p:extLst>
      <p:ext uri="{BB962C8B-B14F-4D97-AF65-F5344CB8AC3E}">
        <p14:creationId xmlns:p14="http://schemas.microsoft.com/office/powerpoint/2010/main" val="1120966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27194-8F39-C377-4D41-C8DAB04BFE42}"/>
              </a:ext>
            </a:extLst>
          </p:cNvPr>
          <p:cNvSpPr>
            <a:spLocks noGrp="1"/>
          </p:cNvSpPr>
          <p:nvPr>
            <p:ph type="title"/>
          </p:nvPr>
        </p:nvSpPr>
        <p:spPr/>
        <p:txBody>
          <a:bodyPr/>
          <a:lstStyle/>
          <a:p>
            <a:r>
              <a:rPr lang="en-US" sz="4000" dirty="0"/>
              <a:t> </a:t>
            </a:r>
            <a:r>
              <a:rPr lang="en-US" sz="4400" dirty="0"/>
              <a:t>Mat 10:34 “Do not think that </a:t>
            </a:r>
            <a:br>
              <a:rPr lang="en-US" sz="4400" dirty="0"/>
            </a:br>
            <a:r>
              <a:rPr lang="en-US" sz="4400" dirty="0"/>
              <a:t>I came to bring peace on the earth; I did not come to bring peace, </a:t>
            </a:r>
            <a:br>
              <a:rPr lang="en-US" sz="4400" dirty="0"/>
            </a:br>
            <a:r>
              <a:rPr lang="en-US" sz="4400" dirty="0"/>
              <a:t>but a sword. </a:t>
            </a:r>
          </a:p>
        </p:txBody>
      </p:sp>
    </p:spTree>
    <p:extLst>
      <p:ext uri="{BB962C8B-B14F-4D97-AF65-F5344CB8AC3E}">
        <p14:creationId xmlns:p14="http://schemas.microsoft.com/office/powerpoint/2010/main" val="33402783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B3B08-CF2F-66F2-580B-56DE1E229F9C}"/>
              </a:ext>
            </a:extLst>
          </p:cNvPr>
          <p:cNvSpPr>
            <a:spLocks noGrp="1"/>
          </p:cNvSpPr>
          <p:nvPr>
            <p:ph type="title"/>
          </p:nvPr>
        </p:nvSpPr>
        <p:spPr/>
        <p:txBody>
          <a:bodyPr/>
          <a:lstStyle/>
          <a:p>
            <a:r>
              <a:rPr lang="en-US" sz="4800" dirty="0"/>
              <a:t>Acts 15:40 But Paul chose Silas and left, being committed </a:t>
            </a:r>
            <a:br>
              <a:rPr lang="en-US" sz="4800" dirty="0"/>
            </a:br>
            <a:r>
              <a:rPr lang="en-US" sz="4800" dirty="0"/>
              <a:t>by the brethren to the grace </a:t>
            </a:r>
            <a:br>
              <a:rPr lang="en-US" sz="4800" dirty="0"/>
            </a:br>
            <a:r>
              <a:rPr lang="en-US" sz="4800" dirty="0"/>
              <a:t>of the Lord. </a:t>
            </a:r>
          </a:p>
        </p:txBody>
      </p:sp>
    </p:spTree>
    <p:extLst>
      <p:ext uri="{BB962C8B-B14F-4D97-AF65-F5344CB8AC3E}">
        <p14:creationId xmlns:p14="http://schemas.microsoft.com/office/powerpoint/2010/main" val="9193755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26213-8800-A10B-D8B9-4CFE5BC24E13}"/>
              </a:ext>
            </a:extLst>
          </p:cNvPr>
          <p:cNvSpPr>
            <a:spLocks noGrp="1"/>
          </p:cNvSpPr>
          <p:nvPr>
            <p:ph type="title"/>
          </p:nvPr>
        </p:nvSpPr>
        <p:spPr/>
        <p:txBody>
          <a:bodyPr/>
          <a:lstStyle/>
          <a:p>
            <a:r>
              <a:rPr lang="en-US" sz="4800" dirty="0"/>
              <a:t>Acts 15:41 And he (Paul) was traveling through Syria and Cilicia, strengthening the churches. </a:t>
            </a:r>
          </a:p>
        </p:txBody>
      </p:sp>
    </p:spTree>
    <p:extLst>
      <p:ext uri="{BB962C8B-B14F-4D97-AF65-F5344CB8AC3E}">
        <p14:creationId xmlns:p14="http://schemas.microsoft.com/office/powerpoint/2010/main" val="4602236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37815-2FF6-25DF-1C99-9B95DA9B28A5}"/>
              </a:ext>
            </a:extLst>
          </p:cNvPr>
          <p:cNvSpPr>
            <a:spLocks noGrp="1"/>
          </p:cNvSpPr>
          <p:nvPr>
            <p:ph type="title"/>
          </p:nvPr>
        </p:nvSpPr>
        <p:spPr/>
        <p:txBody>
          <a:bodyPr/>
          <a:lstStyle/>
          <a:p>
            <a:r>
              <a:rPr lang="en-US" sz="4800" dirty="0"/>
              <a:t>The Apostle Paul latter in his letters, mentions both Barnabas and </a:t>
            </a:r>
            <a:r>
              <a:rPr lang="en-US" sz="4800" dirty="0" err="1"/>
              <a:t>JohnMark</a:t>
            </a:r>
            <a:r>
              <a:rPr lang="en-US" sz="4800" dirty="0"/>
              <a:t> positively and that reconciliation had taken place, 1Co 9:6, 2Ti 4:11.  </a:t>
            </a:r>
          </a:p>
        </p:txBody>
      </p:sp>
    </p:spTree>
    <p:extLst>
      <p:ext uri="{BB962C8B-B14F-4D97-AF65-F5344CB8AC3E}">
        <p14:creationId xmlns:p14="http://schemas.microsoft.com/office/powerpoint/2010/main" val="27406813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72C9B-8B9A-ECE5-C98F-739161803811}"/>
              </a:ext>
            </a:extLst>
          </p:cNvPr>
          <p:cNvSpPr>
            <a:spLocks noGrp="1"/>
          </p:cNvSpPr>
          <p:nvPr>
            <p:ph type="title"/>
          </p:nvPr>
        </p:nvSpPr>
        <p:spPr/>
        <p:txBody>
          <a:bodyPr/>
          <a:lstStyle/>
          <a:p>
            <a:r>
              <a:rPr lang="en-US" sz="4800" dirty="0"/>
              <a:t>1Co 9:6 Or do only Barnabas and I not have a right </a:t>
            </a:r>
            <a:br>
              <a:rPr lang="en-US" sz="4800" dirty="0"/>
            </a:br>
            <a:r>
              <a:rPr lang="en-US" sz="4800" dirty="0"/>
              <a:t>to refrain from working? </a:t>
            </a:r>
          </a:p>
        </p:txBody>
      </p:sp>
    </p:spTree>
    <p:extLst>
      <p:ext uri="{BB962C8B-B14F-4D97-AF65-F5344CB8AC3E}">
        <p14:creationId xmlns:p14="http://schemas.microsoft.com/office/powerpoint/2010/main" val="31788750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A48D7-03D2-D4BD-F068-E7E1A0C54F53}"/>
              </a:ext>
            </a:extLst>
          </p:cNvPr>
          <p:cNvSpPr>
            <a:spLocks noGrp="1"/>
          </p:cNvSpPr>
          <p:nvPr>
            <p:ph type="title"/>
          </p:nvPr>
        </p:nvSpPr>
        <p:spPr/>
        <p:txBody>
          <a:bodyPr/>
          <a:lstStyle/>
          <a:p>
            <a:r>
              <a:rPr lang="en-US" sz="4800" dirty="0"/>
              <a:t>2Ti 4:11 Only Luke is with me. Pick up Mark and bring him with you, for he is useful to me for service. </a:t>
            </a:r>
          </a:p>
        </p:txBody>
      </p:sp>
    </p:spTree>
    <p:extLst>
      <p:ext uri="{BB962C8B-B14F-4D97-AF65-F5344CB8AC3E}">
        <p14:creationId xmlns:p14="http://schemas.microsoft.com/office/powerpoint/2010/main" val="40120102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D1517-5529-21A5-C120-8E91B9D1C85C}"/>
              </a:ext>
            </a:extLst>
          </p:cNvPr>
          <p:cNvSpPr>
            <a:spLocks noGrp="1"/>
          </p:cNvSpPr>
          <p:nvPr>
            <p:ph type="title"/>
          </p:nvPr>
        </p:nvSpPr>
        <p:spPr/>
        <p:txBody>
          <a:bodyPr/>
          <a:lstStyle/>
          <a:p>
            <a:r>
              <a:rPr lang="en-US" sz="4000" dirty="0"/>
              <a:t>The process of separating correctly, will allow the believer, the ability of reconciliation for future changes that only God knows, </a:t>
            </a:r>
            <a:br>
              <a:rPr lang="en-US" sz="4000" dirty="0"/>
            </a:br>
            <a:r>
              <a:rPr lang="en-US" sz="4000" dirty="0"/>
              <a:t>so we must separate God’s way;</a:t>
            </a:r>
            <a:br>
              <a:rPr lang="en-US" sz="4000" dirty="0"/>
            </a:br>
            <a:br>
              <a:rPr lang="en-US" sz="4000" dirty="0"/>
            </a:br>
            <a:r>
              <a:rPr lang="en-US" sz="4000" dirty="0"/>
              <a:t> especially when the separation is necessary from Royal family members.</a:t>
            </a:r>
          </a:p>
        </p:txBody>
      </p:sp>
    </p:spTree>
    <p:extLst>
      <p:ext uri="{BB962C8B-B14F-4D97-AF65-F5344CB8AC3E}">
        <p14:creationId xmlns:p14="http://schemas.microsoft.com/office/powerpoint/2010/main" val="35118917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E09E0-FD93-EBCA-7B93-02DD5E9DBDEC}"/>
              </a:ext>
            </a:extLst>
          </p:cNvPr>
          <p:cNvSpPr>
            <a:spLocks noGrp="1"/>
          </p:cNvSpPr>
          <p:nvPr>
            <p:ph type="title"/>
          </p:nvPr>
        </p:nvSpPr>
        <p:spPr/>
        <p:txBody>
          <a:bodyPr/>
          <a:lstStyle/>
          <a:p>
            <a:r>
              <a:rPr lang="en-US" sz="4800" dirty="0"/>
              <a:t>Salt &amp; Light Bible Ministries</a:t>
            </a:r>
            <a:br>
              <a:rPr lang="en-US" sz="4800" dirty="0"/>
            </a:br>
            <a:br>
              <a:rPr lang="en-US" sz="4400" dirty="0"/>
            </a:br>
            <a:r>
              <a:rPr lang="en-US" sz="4400" dirty="0"/>
              <a:t>Help, Letters, &amp; Donations</a:t>
            </a:r>
            <a:br>
              <a:rPr lang="en-US" sz="4400" dirty="0"/>
            </a:br>
            <a:br>
              <a:rPr lang="en-US" sz="4400" dirty="0"/>
            </a:br>
            <a:r>
              <a:rPr lang="en-US" sz="4000" dirty="0"/>
              <a:t>visit us: </a:t>
            </a:r>
            <a:r>
              <a:rPr lang="en-US" sz="4400" dirty="0">
                <a:hlinkClick r:id="rId3"/>
              </a:rPr>
              <a:t>SLBM@gmail.org</a:t>
            </a:r>
            <a:r>
              <a:rPr lang="en-US" sz="4400" dirty="0"/>
              <a:t> *</a:t>
            </a:r>
            <a:r>
              <a:rPr lang="en-US" sz="3200" dirty="0" err="1"/>
              <a:t>paypal</a:t>
            </a:r>
            <a:br>
              <a:rPr lang="en-US" sz="4400" dirty="0"/>
            </a:br>
            <a:r>
              <a:rPr lang="en-US" sz="4400" dirty="0"/>
              <a:t>or</a:t>
            </a:r>
            <a:br>
              <a:rPr lang="en-US" sz="4400" dirty="0"/>
            </a:br>
            <a:r>
              <a:rPr lang="en-US" sz="3600" dirty="0"/>
              <a:t>mail to: Salt and Light Bible Ministries</a:t>
            </a:r>
            <a:br>
              <a:rPr lang="en-US" sz="3600" dirty="0"/>
            </a:br>
            <a:r>
              <a:rPr lang="en-US" sz="3600" dirty="0"/>
              <a:t>2 Dianne Drive</a:t>
            </a:r>
            <a:br>
              <a:rPr lang="en-US" sz="3600" dirty="0"/>
            </a:br>
            <a:r>
              <a:rPr lang="en-US" sz="3600" dirty="0"/>
              <a:t>East Wareham, Mass 02538</a:t>
            </a:r>
          </a:p>
        </p:txBody>
      </p:sp>
    </p:spTree>
    <p:extLst>
      <p:ext uri="{BB962C8B-B14F-4D97-AF65-F5344CB8AC3E}">
        <p14:creationId xmlns:p14="http://schemas.microsoft.com/office/powerpoint/2010/main" val="20524737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6B114-440F-1D06-2DF3-C9943AFF53E5}"/>
              </a:ext>
            </a:extLst>
          </p:cNvPr>
          <p:cNvSpPr>
            <a:spLocks noGrp="1"/>
          </p:cNvSpPr>
          <p:nvPr>
            <p:ph type="title"/>
          </p:nvPr>
        </p:nvSpPr>
        <p:spPr/>
        <p:txBody>
          <a:bodyPr/>
          <a:lstStyle/>
          <a:p>
            <a:br>
              <a:rPr lang="en-US" sz="4800" dirty="0"/>
            </a:br>
            <a:endParaRPr lang="en-US" sz="4800" dirty="0"/>
          </a:p>
        </p:txBody>
      </p:sp>
    </p:spTree>
    <p:extLst>
      <p:ext uri="{BB962C8B-B14F-4D97-AF65-F5344CB8AC3E}">
        <p14:creationId xmlns:p14="http://schemas.microsoft.com/office/powerpoint/2010/main" val="28425746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F082E-4258-218C-8A90-3D41C6A931F1}"/>
              </a:ext>
            </a:extLst>
          </p:cNvPr>
          <p:cNvSpPr>
            <a:spLocks noGrp="1"/>
          </p:cNvSpPr>
          <p:nvPr>
            <p:ph type="title"/>
          </p:nvPr>
        </p:nvSpPr>
        <p:spPr/>
        <p:txBody>
          <a:bodyPr/>
          <a:lstStyle/>
          <a:p>
            <a:r>
              <a:rPr lang="en-US" sz="4000" dirty="0"/>
              <a:t>Salt &amp; Light Bible Ministries - Financial Report 12/29/24</a:t>
            </a:r>
            <a:br>
              <a:rPr lang="en-US" sz="4000" dirty="0"/>
            </a:br>
            <a:br>
              <a:rPr lang="en-US" sz="4000" dirty="0"/>
            </a:br>
            <a:r>
              <a:rPr lang="en-US" sz="4000" dirty="0"/>
              <a:t>MAY 2024 – DEC 16, 2024</a:t>
            </a:r>
            <a:br>
              <a:rPr lang="en-US" sz="4000" dirty="0"/>
            </a:br>
            <a:r>
              <a:rPr lang="en-US" sz="4000" dirty="0"/>
              <a:t>TOTAL DEPOSITS:   $10,172.00</a:t>
            </a:r>
            <a:br>
              <a:rPr lang="en-US" sz="4000" dirty="0"/>
            </a:br>
            <a:br>
              <a:rPr lang="en-US" sz="4000" dirty="0"/>
            </a:br>
            <a:r>
              <a:rPr lang="en-US" sz="4000" dirty="0"/>
              <a:t>TOTAL WITHDRAWALS:   - $957.35</a:t>
            </a:r>
            <a:br>
              <a:rPr lang="en-US" sz="4000" dirty="0"/>
            </a:br>
            <a:br>
              <a:rPr lang="en-US" sz="4000" dirty="0"/>
            </a:br>
            <a:r>
              <a:rPr lang="en-US" sz="4000" dirty="0"/>
              <a:t>BALANCE  12/29/24:   $9,214.65 </a:t>
            </a:r>
            <a:br>
              <a:rPr lang="en-US" sz="4000" dirty="0"/>
            </a:br>
            <a:endParaRPr lang="en-US" sz="4000" dirty="0"/>
          </a:p>
        </p:txBody>
      </p:sp>
    </p:spTree>
    <p:extLst>
      <p:ext uri="{BB962C8B-B14F-4D97-AF65-F5344CB8AC3E}">
        <p14:creationId xmlns:p14="http://schemas.microsoft.com/office/powerpoint/2010/main" val="17124294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AA47B-7A8C-1BA1-910C-E8269C953CC2}"/>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466848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B46E8-4BCA-8954-4673-473FEAB85235}"/>
              </a:ext>
            </a:extLst>
          </p:cNvPr>
          <p:cNvSpPr>
            <a:spLocks noGrp="1"/>
          </p:cNvSpPr>
          <p:nvPr>
            <p:ph type="title"/>
          </p:nvPr>
        </p:nvSpPr>
        <p:spPr/>
        <p:txBody>
          <a:bodyPr/>
          <a:lstStyle/>
          <a:p>
            <a:r>
              <a:rPr lang="en-US" sz="4400" dirty="0"/>
              <a:t>God always gives ample opportunity (grace) to all of us, before the consequences of our actions become clear to the intentions of our own heart (motivated thoughts). </a:t>
            </a:r>
          </a:p>
        </p:txBody>
      </p:sp>
    </p:spTree>
    <p:extLst>
      <p:ext uri="{BB962C8B-B14F-4D97-AF65-F5344CB8AC3E}">
        <p14:creationId xmlns:p14="http://schemas.microsoft.com/office/powerpoint/2010/main" val="38508137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9D46B-CDBE-1748-9267-1E63B06598BB}"/>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725737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F9ADD-18AE-8FA1-AED4-2F0CBD86393C}"/>
              </a:ext>
            </a:extLst>
          </p:cNvPr>
          <p:cNvSpPr>
            <a:spLocks noGrp="1"/>
          </p:cNvSpPr>
          <p:nvPr>
            <p:ph type="title"/>
          </p:nvPr>
        </p:nvSpPr>
        <p:spPr/>
        <p:txBody>
          <a:bodyPr/>
          <a:lstStyle/>
          <a:p>
            <a:r>
              <a:rPr lang="en-US" sz="4800" dirty="0"/>
              <a:t> </a:t>
            </a:r>
            <a:r>
              <a:rPr lang="en-US" sz="4400" dirty="0"/>
              <a:t>Heb 4:12  For the word of God is living and active and sharper </a:t>
            </a:r>
            <a:br>
              <a:rPr lang="en-US" sz="4400" dirty="0"/>
            </a:br>
            <a:r>
              <a:rPr lang="en-US" sz="4400" dirty="0"/>
              <a:t>than any two-edged sword, </a:t>
            </a:r>
            <a:br>
              <a:rPr lang="en-US" sz="4400" dirty="0"/>
            </a:br>
            <a:r>
              <a:rPr lang="en-US" sz="4400" dirty="0"/>
              <a:t>and piercing as far as the division of soul and spirit, </a:t>
            </a:r>
            <a:br>
              <a:rPr lang="en-US" sz="4400" dirty="0"/>
            </a:br>
            <a:r>
              <a:rPr lang="en-US" sz="4400" dirty="0"/>
              <a:t>of both joints and marrow, and </a:t>
            </a:r>
            <a:br>
              <a:rPr lang="en-US" sz="4400" dirty="0"/>
            </a:br>
            <a:r>
              <a:rPr lang="en-US" sz="4400" dirty="0"/>
              <a:t>able to judge the thoughts and intentions of the heart. </a:t>
            </a:r>
          </a:p>
        </p:txBody>
      </p:sp>
    </p:spTree>
    <p:extLst>
      <p:ext uri="{BB962C8B-B14F-4D97-AF65-F5344CB8AC3E}">
        <p14:creationId xmlns:p14="http://schemas.microsoft.com/office/powerpoint/2010/main" val="1478908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77479-85C5-37D0-F809-BEACC7F5C1BD}"/>
              </a:ext>
            </a:extLst>
          </p:cNvPr>
          <p:cNvSpPr>
            <a:spLocks noGrp="1"/>
          </p:cNvSpPr>
          <p:nvPr>
            <p:ph type="title"/>
          </p:nvPr>
        </p:nvSpPr>
        <p:spPr/>
        <p:txBody>
          <a:bodyPr/>
          <a:lstStyle/>
          <a:p>
            <a:r>
              <a:rPr lang="en-US" sz="4800" dirty="0"/>
              <a:t>Psalm 12:6 The words of the Lord are pure words, </a:t>
            </a:r>
            <a:br>
              <a:rPr lang="en-US" sz="4800" dirty="0"/>
            </a:br>
            <a:r>
              <a:rPr lang="en-US" sz="4800" dirty="0"/>
              <a:t>like silver refined in a furnace on the ground, purified </a:t>
            </a:r>
            <a:br>
              <a:rPr lang="en-US" sz="4800" dirty="0"/>
            </a:br>
            <a:r>
              <a:rPr lang="en-US" sz="4800" dirty="0"/>
              <a:t>seven times. </a:t>
            </a:r>
          </a:p>
        </p:txBody>
      </p:sp>
    </p:spTree>
    <p:extLst>
      <p:ext uri="{BB962C8B-B14F-4D97-AF65-F5344CB8AC3E}">
        <p14:creationId xmlns:p14="http://schemas.microsoft.com/office/powerpoint/2010/main" val="8555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E9397-7145-805A-1C4E-BF9A0D4BAEB7}"/>
              </a:ext>
            </a:extLst>
          </p:cNvPr>
          <p:cNvSpPr>
            <a:spLocks noGrp="1"/>
          </p:cNvSpPr>
          <p:nvPr>
            <p:ph type="title"/>
          </p:nvPr>
        </p:nvSpPr>
        <p:spPr/>
        <p:txBody>
          <a:bodyPr/>
          <a:lstStyle/>
          <a:p>
            <a:r>
              <a:rPr lang="en-US" sz="4800" dirty="0"/>
              <a:t>Psalm 33:4 For the word of the Lord is upright, and all His work is done in faithfulness. </a:t>
            </a:r>
          </a:p>
        </p:txBody>
      </p:sp>
    </p:spTree>
    <p:extLst>
      <p:ext uri="{BB962C8B-B14F-4D97-AF65-F5344CB8AC3E}">
        <p14:creationId xmlns:p14="http://schemas.microsoft.com/office/powerpoint/2010/main" val="3571194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BD4CB-C156-00EB-8976-B9B940994815}"/>
              </a:ext>
            </a:extLst>
          </p:cNvPr>
          <p:cNvSpPr>
            <a:spLocks noGrp="1"/>
          </p:cNvSpPr>
          <p:nvPr>
            <p:ph type="title"/>
          </p:nvPr>
        </p:nvSpPr>
        <p:spPr/>
        <p:txBody>
          <a:bodyPr/>
          <a:lstStyle/>
          <a:p>
            <a:r>
              <a:rPr lang="en-US" sz="4000" dirty="0"/>
              <a:t>Acts 4:36 Now Joseph, a Levite of Cyprian birth, who was also called Barnabas by the apostles </a:t>
            </a:r>
            <a:br>
              <a:rPr lang="en-US" sz="4000" dirty="0"/>
            </a:br>
            <a:r>
              <a:rPr lang="en-US" sz="4000" dirty="0"/>
              <a:t>(which translated means </a:t>
            </a:r>
            <a:br>
              <a:rPr lang="en-US" sz="4000" dirty="0"/>
            </a:br>
            <a:r>
              <a:rPr lang="en-US" sz="4000" dirty="0"/>
              <a:t>Son of Encouragement),</a:t>
            </a:r>
            <a:br>
              <a:rPr lang="en-US" sz="4000" dirty="0"/>
            </a:br>
            <a:r>
              <a:rPr lang="en-US" sz="4000" dirty="0"/>
              <a:t> </a:t>
            </a:r>
            <a:br>
              <a:rPr lang="en-US" sz="4000" dirty="0"/>
            </a:br>
            <a:r>
              <a:rPr lang="en-US" sz="4000" dirty="0"/>
              <a:t>Acts 4:37 and who owned a tract of land, sold it and brought the money and laid it at the apostles’ feet. </a:t>
            </a:r>
            <a:br>
              <a:rPr lang="en-US" sz="4400" dirty="0"/>
            </a:br>
            <a:endParaRPr lang="en-US" sz="4400" dirty="0"/>
          </a:p>
        </p:txBody>
      </p:sp>
    </p:spTree>
    <p:extLst>
      <p:ext uri="{BB962C8B-B14F-4D97-AF65-F5344CB8AC3E}">
        <p14:creationId xmlns:p14="http://schemas.microsoft.com/office/powerpoint/2010/main" val="1674788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E3CD3-0635-0751-D9E9-5B99D71EC7BF}"/>
              </a:ext>
            </a:extLst>
          </p:cNvPr>
          <p:cNvSpPr>
            <a:spLocks noGrp="1"/>
          </p:cNvSpPr>
          <p:nvPr>
            <p:ph type="title"/>
          </p:nvPr>
        </p:nvSpPr>
        <p:spPr/>
        <p:txBody>
          <a:bodyPr/>
          <a:lstStyle/>
          <a:p>
            <a:r>
              <a:rPr lang="en-US" sz="4400" dirty="0"/>
              <a:t>In the early times of the formation of the Church, numerous false prophets and false teachers were very much present among them; active in misinformation, and deceptive with every form of evil which needed to be rooted out. </a:t>
            </a:r>
          </a:p>
        </p:txBody>
      </p:sp>
    </p:spTree>
    <p:extLst>
      <p:ext uri="{BB962C8B-B14F-4D97-AF65-F5344CB8AC3E}">
        <p14:creationId xmlns:p14="http://schemas.microsoft.com/office/powerpoint/2010/main" val="38015676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3465A4"/>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342900" marR="0" indent="-342900" algn="ctr" defTabSz="457200" rtl="0" eaLnBrk="1" fontAlgn="base" latinLnBrk="0" hangingPunct="1">
          <a:lnSpc>
            <a:spcPct val="100000"/>
          </a:lnSpc>
          <a:spcBef>
            <a:spcPts val="1350"/>
          </a:spcBef>
          <a:spcAft>
            <a:spcPct val="0"/>
          </a:spcAft>
          <a:buClr>
            <a:srgbClr val="000000"/>
          </a:buClr>
          <a:buSzPct val="100000"/>
          <a:buFont typeface="Times New Roman" panose="02020603050405020304" pitchFamily="18" charset="0"/>
          <a:buNone/>
          <a:tabLst/>
          <a:defRPr kumimoji="0" lang="en-GB" altLang="en-US" sz="4400" b="1" i="0" u="none" strike="noStrike" cap="none" normalizeH="0" baseline="0" smtClean="0">
            <a:ln>
              <a:noFill/>
            </a:ln>
            <a:solidFill>
              <a:srgbClr val="FFFFFF"/>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3465A4"/>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342900" marR="0" indent="-342900" algn="ctr" defTabSz="457200" rtl="0" eaLnBrk="1" fontAlgn="base" latinLnBrk="0" hangingPunct="1">
          <a:lnSpc>
            <a:spcPct val="100000"/>
          </a:lnSpc>
          <a:spcBef>
            <a:spcPts val="1350"/>
          </a:spcBef>
          <a:spcAft>
            <a:spcPct val="0"/>
          </a:spcAft>
          <a:buClr>
            <a:srgbClr val="000000"/>
          </a:buClr>
          <a:buSzPct val="100000"/>
          <a:buFont typeface="Times New Roman" panose="02020603050405020304" pitchFamily="18" charset="0"/>
          <a:buNone/>
          <a:tabLst/>
          <a:defRPr kumimoji="0" lang="en-GB" altLang="en-US" sz="4400" b="1" i="0" u="none" strike="noStrike" cap="none" normalizeH="0" baseline="0" smtClean="0">
            <a:ln>
              <a:noFill/>
            </a:ln>
            <a:solidFill>
              <a:srgbClr val="FFFFFF"/>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55724</TotalTime>
  <Words>1357</Words>
  <Application>Microsoft Office PowerPoint</Application>
  <PresentationFormat>On-screen Show (4:3)</PresentationFormat>
  <Paragraphs>37</Paragraphs>
  <Slides>40</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40</vt:i4>
      </vt:variant>
    </vt:vector>
  </HeadingPairs>
  <TitlesOfParts>
    <vt:vector size="43" baseType="lpstr">
      <vt:lpstr>Arial</vt:lpstr>
      <vt:lpstr>Times New Roman</vt:lpstr>
      <vt:lpstr>Default Design</vt:lpstr>
      <vt:lpstr>Salt and Light Bible Ministries  ‘A Daily Cross with Thee’ # 17 – The Necessity of Biblical Separation – Part 14  Pastor Jason Kauranen Sunday February 9, 2025</vt:lpstr>
      <vt:lpstr>Separation from friends and family members may be required, if the intake of bible doctrine is being compromised.    This is a matter of correct priorities and proper relationships as measured to God’s standards.  </vt:lpstr>
      <vt:lpstr> Mat 10:34 “Do not think that  I came to bring peace on the earth; I did not come to bring peace,  but a sword. </vt:lpstr>
      <vt:lpstr>God always gives ample opportunity (grace) to all of us, before the consequences of our actions become clear to the intentions of our own heart (motivated thoughts). </vt:lpstr>
      <vt:lpstr> Heb 4:12  For the word of God is living and active and sharper  than any two-edged sword,  and piercing as far as the division of soul and spirit,  of both joints and marrow, and  able to judge the thoughts and intentions of the heart. </vt:lpstr>
      <vt:lpstr>Psalm 12:6 The words of the Lord are pure words,  like silver refined in a furnace on the ground, purified  seven times. </vt:lpstr>
      <vt:lpstr>Psalm 33:4 For the word of the Lord is upright, and all His work is done in faithfulness. </vt:lpstr>
      <vt:lpstr>Acts 4:36 Now Joseph, a Levite of Cyprian birth, who was also called Barnabas by the apostles  (which translated means  Son of Encouragement),   Acts 4:37 and who owned a tract of land, sold it and brought the money and laid it at the apostles’ feet.  </vt:lpstr>
      <vt:lpstr>In the early times of the formation of the Church, numerous false prophets and false teachers were very much present among them; active in misinformation, and deceptive with every form of evil which needed to be rooted out. </vt:lpstr>
      <vt:lpstr>Acts 11:19 So then those who were scattered because of the persecution that occurred in connection with Stephen made their way to Phoenicia and Cyprus and Antioch, speaking the word to no one except to Jews alone. </vt:lpstr>
      <vt:lpstr>Acts 11:20 But there were some of them, men of Cyprus and Cyrene, who came to Antioch and began speaking to the Greeks also, preaching the Lord Jesus. </vt:lpstr>
      <vt:lpstr>Acts 11:21 And the hand of the Lord was with them,  and a large number who believed turned to the Lord.</vt:lpstr>
      <vt:lpstr>Acts 11:24 for he was a good man, and full of the Holy Spirit and of faith. And considerable numbers were brought to the Lord.  Acts 11:25 And he left for Tarsus to look for Saul;  </vt:lpstr>
      <vt:lpstr>‘to look’ - anazēteō  ( G327 an-ad-zay-teh'-o) From ana (G303 an-ah') – severally, repetition, intensity  and zēteō (G2212 dzay-teh'-o) – endeavor, enquire for, = to search or seek out that which is hidden  = to make a diligent search. </vt:lpstr>
      <vt:lpstr>Acts 11:26 and when he(Barnabas) had found him(Saul), he brought him to Antioch. And for an entire year they met with the church and taught considerable numbers; and the disciples were first called Christians in Antioch. </vt:lpstr>
      <vt:lpstr>The naming the disciples and followers of Jesus as ‘Christians’ gave title to:  1. One who was ‘Of the party of Christ’ or ‘Christ (Jesus) people or ones’;  2. Devoted disciples of Christ that would be worthy of His name. </vt:lpstr>
      <vt:lpstr>‘ian’ – All soldiers under particular generals in the Roman army identified themselves by their general’s name by adding ‘ian’ to the end.  Ie: Caesarian or  likewise as soldiers for Christ you would be called ‘Christians’</vt:lpstr>
      <vt:lpstr>Proverbs 27:17  Iron sharpens iron, So  one man sharpens another. </vt:lpstr>
      <vt:lpstr>Acts 12:12 And when he (Peter) realized this, he went to the house of Mary, the mother of John who was also called Mark, where many were gathered together and were praying.</vt:lpstr>
      <vt:lpstr>Acts 12:24 But the word of the Lord continued to grow and to be multiplied.  Acts 12:25 And Barnabas and Saul returned from Jerusalem when they had fulfilled their mission, taking along with them John, who was also called Mark.  </vt:lpstr>
      <vt:lpstr>COL 4:10 Aristarchus, my fellow prisoner, sends you his greetings; and also Barnabas’s cousin Mark (about whom you received instructions; if he comes to you, welcome him); </vt:lpstr>
      <vt:lpstr>Acts 13:46 Paul and Barnabas spoke out boldly and said,  “It was necessary that the word of God be spoken to you first;  since you repudiate it and judge yourselves unworthy of eternal life, behold, we are turning to  the Gentiles.</vt:lpstr>
      <vt:lpstr>Acts 13:47 For so the Lord has commanded us,  ‘I HAVE PLACED YOU AS A LIGHT FOR THE GENTILES, THAT YOU MAY BRING SALVATION TO THE END OF THE EARTH.’”  </vt:lpstr>
      <vt:lpstr>Isa 42:6 “I am the LORD, I have called You in righteousness, I will also hold You by the hand and watch over You, And I will appoint You as a covenant to the people, As a light to the nations,   </vt:lpstr>
      <vt:lpstr>Isa 49:6 He says, “It is too small a thing that You should be My Servant To raise up the tribes of Jacob and to restore the preserved ones of Israel; I will also make You a light of the nations So that My salvation may reach to the end of the earth.” </vt:lpstr>
      <vt:lpstr>PowerPoint Presentation</vt:lpstr>
      <vt:lpstr>Acts 15:35 But Paul and Barnabas stayed in Antioch, teaching and preaching  with many others also, the  word of the Lord. </vt:lpstr>
      <vt:lpstr>Acts 15:36 After some days Paul said to Barnabas, “Let us return and visit the brethren in every city in which we proclaimed the word of the Lord, and see how they are.” </vt:lpstr>
      <vt:lpstr>Acts 15:39 And there occurred such a sharp disagreement that they separated from one another, and Barnabas took Mark with him and sailed away to Cyprus.</vt:lpstr>
      <vt:lpstr>Acts 15:40 But Paul chose Silas and left, being committed  by the brethren to the grace  of the Lord. </vt:lpstr>
      <vt:lpstr>Acts 15:41 And he (Paul) was traveling through Syria and Cilicia, strengthening the churches. </vt:lpstr>
      <vt:lpstr>The Apostle Paul latter in his letters, mentions both Barnabas and JohnMark positively and that reconciliation had taken place, 1Co 9:6, 2Ti 4:11.  </vt:lpstr>
      <vt:lpstr>1Co 9:6 Or do only Barnabas and I not have a right  to refrain from working? </vt:lpstr>
      <vt:lpstr>2Ti 4:11 Only Luke is with me. Pick up Mark and bring him with you, for he is useful to me for service. </vt:lpstr>
      <vt:lpstr>The process of separating correctly, will allow the believer, the ability of reconciliation for future changes that only God knows,  so we must separate God’s way;   especially when the separation is necessary from Royal family members.</vt:lpstr>
      <vt:lpstr>Salt &amp; Light Bible Ministries  Help, Letters, &amp; Donations  visit us: SLBM@gmail.org *paypal or mail to: Salt and Light Bible Ministries 2 Dianne Drive East Wareham, Mass 02538</vt:lpstr>
      <vt:lpstr> </vt:lpstr>
      <vt:lpstr>Salt &amp; Light Bible Ministries - Financial Report 12/29/24  MAY 2024 – DEC 16, 2024 TOTAL DEPOSITS:   $10,172.00  TOTAL WITHDRAWALS:   - $957.35  BALANCE  12/29/24:   $9,214.65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Grace Bible Church Pastor/Teacher Robert R. McLaughlin Sunday, July 31, 2016</dc:title>
  <dc:subject/>
  <dc:creator>RMBM</dc:creator>
  <cp:keywords/>
  <dc:description/>
  <cp:lastModifiedBy>Pastor Jason Kauranen</cp:lastModifiedBy>
  <cp:revision>137</cp:revision>
  <cp:lastPrinted>1601-01-01T00:00:00Z</cp:lastPrinted>
  <dcterms:created xsi:type="dcterms:W3CDTF">2016-07-31T13:32:40Z</dcterms:created>
  <dcterms:modified xsi:type="dcterms:W3CDTF">2025-02-08T23:49:22Z</dcterms:modified>
</cp:coreProperties>
</file>