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51" roundtripDataSignature="AMtx7mgmLc9iivroDT9udQkwtr69Zco9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C93CBEF-3135-471F-8E2B-92DA110911A3}">
  <a:tblStyle styleId="{1C93CBEF-3135-471F-8E2B-92DA110911A3}"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F6EF"/>
          </a:solidFill>
        </a:fill>
      </a:tcStyle>
    </a:wholeTbl>
    <a:band1H>
      <a:tcTxStyle/>
      <a:tcStyle>
        <a:fill>
          <a:solidFill>
            <a:srgbClr val="CAECDD"/>
          </a:solidFill>
        </a:fill>
      </a:tcStyle>
    </a:band1H>
    <a:band2H>
      <a:tcTxStyle/>
    </a:band2H>
    <a:band1V>
      <a:tcTxStyle/>
      <a:tcStyle>
        <a:fill>
          <a:solidFill>
            <a:srgbClr val="CAECDD"/>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customschemas.google.com/relationships/presentationmetadata" Target="metadata"/><Relationship Id="rId50" Type="http://schemas.openxmlformats.org/officeDocument/2006/relationships/slide" Target="slides/slide4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5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 name="Google Shape;19;p5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5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6" name="Google Shape;66;p5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6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1" name="Google Shape;71;p6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6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6" name="Google Shape;76;p6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6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1" name="Google Shape;81;p6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6" name="Google Shape;86;p6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6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1" name="Google Shape;91;p6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6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6" name="Google Shape;96;p6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6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1" name="Google Shape;101;p6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6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6" name="Google Shape;106;p6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1" name="Google Shape;111;p6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 name="Google Shape;24;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6" name="Google Shape;116;p6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7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1" name="Google Shape;121;p7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7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6" name="Google Shape;126;p7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1" name="Google Shape;131;p7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6" name="Google Shape;136;p7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1" name="Google Shape;141;p7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7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6" name="Google Shape;146;p7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7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1" name="Google Shape;151;p7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7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6" name="Google Shape;156;p7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7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1" name="Google Shape;161;p7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52: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
        <p:nvSpPr>
          <p:cNvPr id="29" name="Google Shape;29;p5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6" name="Google Shape;166;p7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8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1" name="Google Shape;171;p8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8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6" name="Google Shape;176;p8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8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1" name="Google Shape;181;p8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8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6" name="Google Shape;186;p8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8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1" name="Google Shape;191;p8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8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6" name="Google Shape;196;p8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8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1" name="Google Shape;201;p8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8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6" name="Google Shape;206;p8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8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1" name="Google Shape;211;p8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5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4" name="Google Shape;34;p5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8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6" name="Google Shape;216;p8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9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21" name="Google Shape;221;p9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9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26" name="Google Shape;226;p9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9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31" name="Google Shape;231;p9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6" name="Google Shape;236;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p5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1" name="Google Shape;41;p5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5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6" name="Google Shape;46;p5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 name="Shape 49"/>
        <p:cNvGrpSpPr/>
        <p:nvPr/>
      </p:nvGrpSpPr>
      <p:grpSpPr>
        <a:xfrm>
          <a:off x="0" y="0"/>
          <a:ext cx="0" cy="0"/>
          <a:chOff x="0" y="0"/>
          <a:chExt cx="0" cy="0"/>
        </a:xfrm>
      </p:grpSpPr>
      <p:sp>
        <p:nvSpPr>
          <p:cNvPr id="50" name="Google Shape;50;p5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1" name="Google Shape;51;p5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5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6" name="Google Shape;56;p5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5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1" name="Google Shape;61;p5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lnSpc>
                <a:spcPct val="100000"/>
              </a:lnSpc>
              <a:spcBef>
                <a:spcPts val="135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700"/>
              </a:spcBef>
              <a:spcAft>
                <a:spcPts val="0"/>
              </a:spcAft>
              <a:buClr>
                <a:srgbClr val="000000"/>
              </a:buClr>
              <a:buSzPts val="1400"/>
              <a:buFont typeface="Arial"/>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600"/>
              </a:spcBef>
              <a:spcAft>
                <a:spcPts val="0"/>
              </a:spcAft>
              <a:buClr>
                <a:srgbClr val="000000"/>
              </a:buClr>
              <a:buSzPts val="1400"/>
              <a:buFont typeface="Arial"/>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hyperlink" Target="mailto:SLBM@gmail.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5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Please respect the Word of God as it is being taught by </a:t>
            </a:r>
            <a:br>
              <a:rPr lang="en-US" sz="4800"/>
            </a:br>
            <a:r>
              <a:rPr lang="en-US" sz="4800"/>
              <a:t>shutting off all cell phones and electronics, giving your undivided attention while service is in session.</a:t>
            </a:r>
            <a:br>
              <a:rPr lang="en-US" sz="4800"/>
            </a:br>
            <a:br>
              <a:rPr lang="en-US" sz="4800"/>
            </a:br>
            <a:r>
              <a:rPr lang="en-US" sz="4800"/>
              <a:t>Thank you! SLBM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5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5:21 He made Him who knew no sin to be sin on our behalf, so that we might become the righteousness of God </a:t>
            </a:r>
            <a:br>
              <a:rPr lang="en-US" sz="4800"/>
            </a:br>
            <a:r>
              <a:rPr lang="en-US" sz="4800"/>
              <a:t>in Him.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6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1Co 15:45 So also it is written, “The first man, Adam, became a living soul.” The last Adam (Jesus) became a life-giving spirit.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6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5:20 Therefore, we are ambassadors for Christ, </a:t>
            </a:r>
            <a:br>
              <a:rPr lang="en-US" sz="4800"/>
            </a:br>
            <a:r>
              <a:rPr lang="en-US" sz="4800"/>
              <a:t>as though God were making an appeal through us; </a:t>
            </a:r>
            <a:br>
              <a:rPr lang="en-US" sz="4800"/>
            </a:br>
            <a:r>
              <a:rPr lang="en-US" sz="4800" u="sng"/>
              <a:t>we beg </a:t>
            </a:r>
            <a:r>
              <a:rPr lang="en-US" sz="4800"/>
              <a:t>you on behalf of Christ, </a:t>
            </a:r>
            <a:br>
              <a:rPr lang="en-US" sz="4800"/>
            </a:br>
            <a:r>
              <a:rPr lang="en-US" sz="4800"/>
              <a:t>be reconciled to God.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6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We ‘beg’ – </a:t>
            </a:r>
            <a:r>
              <a:rPr i="1" lang="en-US" sz="4000"/>
              <a:t>deomai</a:t>
            </a:r>
            <a:r>
              <a:rPr lang="en-US" sz="4000"/>
              <a:t> – </a:t>
            </a:r>
            <a:br>
              <a:rPr lang="en-US" sz="4000"/>
            </a:br>
            <a:r>
              <a:rPr lang="en-US" sz="4000"/>
              <a:t>(G1189 DEH-oh-my) is from the root deō, - "having deep personal need, to be in want,“</a:t>
            </a:r>
            <a:br>
              <a:rPr lang="en-US" sz="4000"/>
            </a:br>
            <a:r>
              <a:rPr lang="en-US" sz="4000"/>
              <a:t>= To beg, to beseech, to pray or petition.</a:t>
            </a:r>
            <a:br>
              <a:rPr lang="en-US" sz="4000"/>
            </a:br>
            <a:r>
              <a:rPr lang="en-US" sz="4000"/>
              <a:t>= to request earnestly with specifics.</a:t>
            </a:r>
            <a:br>
              <a:rPr lang="en-US" sz="4000"/>
            </a:br>
            <a:r>
              <a:rPr lang="en-US" sz="4000"/>
              <a:t>= to make an urgent appeal (as pressing). </a:t>
            </a:r>
            <a:br>
              <a:rPr lang="en-US" sz="4000"/>
            </a:br>
            <a:endParaRPr sz="4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6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Mankind (as God’s creation) is to implore their Creator on the basis of His revealed character and reinforces the idea that true supplication rests on God’s promises and action, rather than human merit.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6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Psa 77:11 I shall remember the deeds of the Lord;</a:t>
            </a:r>
            <a:br>
              <a:rPr lang="en-US" sz="4400"/>
            </a:br>
            <a:r>
              <a:rPr lang="en-US" sz="4400"/>
              <a:t>Surely I will remember Your wonders of old.</a:t>
            </a:r>
            <a:br>
              <a:rPr lang="en-US" sz="4400"/>
            </a:br>
            <a:br>
              <a:rPr lang="en-US" sz="4400"/>
            </a:br>
            <a:r>
              <a:rPr lang="en-US" sz="4400"/>
              <a:t>Psa 77:12 I will meditate on all Your work</a:t>
            </a:r>
            <a:br>
              <a:rPr lang="en-US" sz="4400"/>
            </a:br>
            <a:r>
              <a:rPr lang="en-US" sz="4400"/>
              <a:t>And muse on Your deeds. </a:t>
            </a:r>
            <a:br>
              <a:rPr lang="en-US" sz="4400"/>
            </a:br>
            <a:endParaRPr sz="4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6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Psa 77:13 Your way, O God, is holy;</a:t>
            </a:r>
            <a:br>
              <a:rPr lang="en-US" sz="4000"/>
            </a:br>
            <a:r>
              <a:rPr lang="en-US" sz="4000"/>
              <a:t>What god is great like our God?</a:t>
            </a:r>
            <a:br>
              <a:rPr lang="en-US" sz="4000"/>
            </a:br>
            <a:br>
              <a:rPr lang="en-US" sz="4000"/>
            </a:br>
            <a:r>
              <a:rPr lang="en-US" sz="4000"/>
              <a:t>Psa 77:14 You are the God who works wonders;</a:t>
            </a:r>
            <a:br>
              <a:rPr lang="en-US" sz="4000"/>
            </a:br>
            <a:r>
              <a:rPr lang="en-US" sz="4000"/>
              <a:t>You have made known Your strength among the peoples. </a:t>
            </a:r>
            <a:br>
              <a:rPr lang="en-US" sz="4000"/>
            </a:br>
            <a:endParaRPr sz="4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6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Psa 77:15  You have by </a:t>
            </a:r>
            <a:br>
              <a:rPr lang="en-US" sz="4400"/>
            </a:br>
            <a:r>
              <a:rPr lang="en-US" sz="4400"/>
              <a:t>Your power redeemed </a:t>
            </a:r>
            <a:br>
              <a:rPr lang="en-US" sz="4400"/>
            </a:br>
            <a:r>
              <a:rPr lang="en-US" sz="4400"/>
              <a:t>Your people,</a:t>
            </a:r>
            <a:br>
              <a:rPr lang="en-US" sz="4400"/>
            </a:br>
            <a:r>
              <a:rPr lang="en-US" sz="4400"/>
              <a:t>The sons of Jacob and Joseph. Selah. </a:t>
            </a:r>
            <a:br>
              <a:rPr lang="en-US" sz="4400"/>
            </a:br>
            <a:endParaRPr sz="440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6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Peace – </a:t>
            </a:r>
            <a:r>
              <a:rPr i="1" lang="en-US" sz="4400"/>
              <a:t>shelamim</a:t>
            </a:r>
            <a:r>
              <a:rPr lang="en-US" sz="4400"/>
              <a:t> – </a:t>
            </a:r>
            <a:br>
              <a:rPr lang="en-US" sz="4400"/>
            </a:br>
            <a:r>
              <a:rPr lang="en-US" sz="4400"/>
              <a:t>(H8002 SHEH-lem-mim) </a:t>
            </a:r>
            <a:br>
              <a:rPr lang="en-US" sz="4400"/>
            </a:br>
            <a:r>
              <a:rPr lang="en-US" sz="4400"/>
              <a:t>From the root shalom, </a:t>
            </a:r>
            <a:br>
              <a:rPr lang="en-US" sz="4400"/>
            </a:br>
            <a:r>
              <a:rPr lang="en-US" sz="4400"/>
              <a:t>in the plural </a:t>
            </a:r>
            <a:br>
              <a:rPr lang="en-US" sz="4400"/>
            </a:br>
            <a:r>
              <a:rPr lang="en-US" sz="4400"/>
              <a:t>= Peace; an uneasy translation in the English, more than one peace.</a:t>
            </a:r>
            <a:br>
              <a:rPr lang="en-US" sz="4400"/>
            </a:br>
            <a:r>
              <a:rPr lang="en-US" sz="4400"/>
              <a:t> </a:t>
            </a:r>
            <a:br>
              <a:rPr lang="en-US" sz="4400"/>
            </a:br>
            <a:r>
              <a:rPr lang="en-US" sz="4400"/>
              <a:t>= a sacrifice for alliance or friendship, peace offering</a:t>
            </a:r>
            <a:br>
              <a:rPr lang="en-US" sz="4400"/>
            </a:br>
            <a:endParaRPr sz="4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6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There is a dual meaning placed together in this Hebrew word ‘peace’ translated in the plural, </a:t>
            </a:r>
            <a:r>
              <a:rPr i="1" lang="en-US" sz="4000"/>
              <a:t>shelamim</a:t>
            </a:r>
            <a:r>
              <a:rPr lang="en-US" sz="4000"/>
              <a:t>:</a:t>
            </a:r>
            <a:br>
              <a:rPr lang="en-US" sz="4000"/>
            </a:br>
            <a:br>
              <a:rPr lang="en-US" sz="4000"/>
            </a:br>
            <a:r>
              <a:rPr lang="en-US" sz="4000"/>
              <a:t>‘…peace through the blood of His cross’, Col 1:20;</a:t>
            </a:r>
            <a:br>
              <a:rPr lang="en-US" sz="4000"/>
            </a:br>
            <a:br>
              <a:rPr lang="en-US" sz="4000"/>
            </a:br>
            <a:r>
              <a:rPr lang="en-US" sz="4000"/>
              <a:t>And, “peace with God”, Rom 5:1. </a:t>
            </a:r>
            <a:br>
              <a:rPr lang="en-US" sz="4400"/>
            </a:br>
            <a:endParaRPr sz="4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and Light Bible Ministries</a:t>
            </a:r>
            <a:br>
              <a:rPr lang="en-US" sz="4800"/>
            </a:br>
            <a:br>
              <a:rPr lang="en-US" sz="4800"/>
            </a:br>
            <a:r>
              <a:rPr lang="en-US" sz="4400"/>
              <a:t>‘A Daily Cross with Thee’ # 053 </a:t>
            </a:r>
            <a:br>
              <a:rPr lang="en-US" sz="4400"/>
            </a:br>
            <a:br>
              <a:rPr lang="en-US" sz="3600"/>
            </a:br>
            <a:r>
              <a:rPr lang="en-US" sz="3600"/>
              <a:t>The Analogies of the Shadows Peace Offering is About Reconciliation –  </a:t>
            </a:r>
            <a:br>
              <a:rPr lang="en-US" sz="3600"/>
            </a:br>
            <a:r>
              <a:rPr lang="en-US" sz="3600"/>
              <a:t>A Fellowship with God, Part 5.</a:t>
            </a:r>
            <a:br>
              <a:rPr lang="en-US" sz="3600"/>
            </a:br>
            <a:br>
              <a:rPr lang="en-US" sz="3600"/>
            </a:br>
            <a:r>
              <a:rPr lang="en-US" sz="4000"/>
              <a:t>Pastor Jason Kauranen</a:t>
            </a:r>
            <a:br>
              <a:rPr lang="en-US" sz="4000"/>
            </a:br>
            <a:r>
              <a:rPr lang="en-US" sz="4000"/>
              <a:t>Sunday March 8, 2026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6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Col 1:20 and through Him to reconcile all things to Himself, having made </a:t>
            </a:r>
            <a:r>
              <a:rPr lang="en-US" sz="4400" u="sng"/>
              <a:t>peace through the blood of His cross</a:t>
            </a:r>
            <a:r>
              <a:rPr lang="en-US" sz="4400"/>
              <a:t>; through Him, I say, whether things on earth or things in heaven.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7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5:1 Therefore, having been justified by faith, </a:t>
            </a:r>
            <a:br>
              <a:rPr lang="en-US" sz="4400"/>
            </a:br>
            <a:r>
              <a:rPr lang="en-US" sz="4400"/>
              <a:t>we </a:t>
            </a:r>
            <a:r>
              <a:rPr lang="en-US" sz="4400" u="sng"/>
              <a:t>have peace with God </a:t>
            </a:r>
            <a:r>
              <a:rPr lang="en-US" sz="4400"/>
              <a:t>through our Lord Jesus Christ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7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The male offering is symbolic as an active obedience and shows Jesus’ willingness to go to the cross, Phi 2:8.</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7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The female offering is symbolic of the passive obedience of Jesus’ willingness to bear our sin in His own body, 1Pe 2:24.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7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3:2 He shall lay his hand on the head of his offering and slay it at the doorway of the tent of meeting, and Aaron’s sons the priests shall sprinkle the blood around on the altar.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7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Col 1:21 And although you were formerly alienated and hostile in mind, engaged in evil deeds,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7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Col 1:22 yet He has now reconciled you in His fleshly body through death, in order to present you before Him holy and blameless and beyond reproach⁠—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7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3:3 From the sacrifice (</a:t>
            </a:r>
            <a:r>
              <a:rPr i="1" lang="en-US" sz="4400"/>
              <a:t>zebach</a:t>
            </a:r>
            <a:r>
              <a:rPr lang="en-US" sz="4400"/>
              <a:t>) of the peace offerings (</a:t>
            </a:r>
            <a:r>
              <a:rPr i="1" lang="en-US" sz="4400"/>
              <a:t>qorban</a:t>
            </a:r>
            <a:r>
              <a:rPr lang="en-US" sz="4400"/>
              <a:t>) he shall present an offering by fire to the Lord, the fat that covers the entrails and all the fat that is on the entrails,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7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3:4 and the two kidneys with the fat that is on them, which is on the loins, and the lobe of the liver, which he shall remove with the kidneys.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7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‘The fat’, refers to the outer purity and overt righteousness of the humanity of the Messiah.</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0" name="Shape 30"/>
        <p:cNvGrpSpPr/>
        <p:nvPr/>
      </p:nvGrpSpPr>
      <p:grpSpPr>
        <a:xfrm>
          <a:off x="0" y="0"/>
          <a:ext cx="0" cy="0"/>
          <a:chOff x="0" y="0"/>
          <a:chExt cx="0" cy="0"/>
        </a:xfrm>
      </p:grpSpPr>
      <p:sp>
        <p:nvSpPr>
          <p:cNvPr id="31" name="Google Shape;31;p5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Rebound - 1John 1:9 states, </a:t>
            </a:r>
            <a:br>
              <a:rPr lang="en-US" sz="4800"/>
            </a:br>
            <a:br>
              <a:rPr lang="en-US" sz="4800"/>
            </a:br>
            <a:r>
              <a:rPr lang="en-US" sz="4800"/>
              <a:t>“ If we confess our sins, </a:t>
            </a:r>
            <a:br>
              <a:rPr lang="en-US" sz="4800"/>
            </a:br>
            <a:r>
              <a:rPr lang="en-US" sz="4800"/>
              <a:t>He is faithful and righteous to forgive us our sins and to cleanse us from all unrighteousness”. </a:t>
            </a:r>
            <a:endParaRPr sz="4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7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The ‘fat’ – </a:t>
            </a:r>
            <a:r>
              <a:rPr i="1" lang="en-US" sz="4400"/>
              <a:t>cheleb</a:t>
            </a:r>
            <a:r>
              <a:rPr lang="en-US" sz="4400"/>
              <a:t> – </a:t>
            </a:r>
            <a:br>
              <a:rPr lang="en-US" sz="4400"/>
            </a:br>
            <a:r>
              <a:rPr lang="en-US" sz="4400"/>
              <a:t>(H2459 KHEH-leb) an unused root meaning ‘to be fat’</a:t>
            </a:r>
            <a:br>
              <a:rPr lang="en-US" sz="4400"/>
            </a:br>
            <a:br>
              <a:rPr lang="en-US" sz="4400"/>
            </a:br>
            <a:r>
              <a:rPr lang="en-US" sz="4400"/>
              <a:t>= riches/best portion or choice part</a:t>
            </a:r>
            <a:br>
              <a:rPr lang="en-US" sz="4400"/>
            </a:br>
            <a:r>
              <a:rPr lang="en-US" sz="4400"/>
              <a:t>= fat or grease of the body</a:t>
            </a:r>
            <a:br>
              <a:rPr lang="en-US" sz="4400"/>
            </a:br>
            <a:r>
              <a:rPr lang="en-US" sz="4400"/>
              <a:t>= (Aramaic) midriff, intestinal covering </a:t>
            </a:r>
            <a:br>
              <a:rPr lang="en-US" sz="4400"/>
            </a:br>
            <a:endParaRPr sz="4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8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 We belong to God, His creation</a:t>
            </a:r>
            <a:br>
              <a:rPr lang="en-US" sz="4000"/>
            </a:br>
            <a:br>
              <a:rPr lang="en-US" sz="4000"/>
            </a:br>
            <a:r>
              <a:rPr lang="en-US" sz="4000"/>
              <a:t>Job 33:6 “Behold, I belong to God </a:t>
            </a:r>
            <a:br>
              <a:rPr lang="en-US" sz="4000"/>
            </a:br>
            <a:r>
              <a:rPr lang="en-US" sz="4000"/>
              <a:t>like you;</a:t>
            </a:r>
            <a:br>
              <a:rPr lang="en-US" sz="4000"/>
            </a:br>
            <a:r>
              <a:rPr lang="en-US" sz="4000"/>
              <a:t>I too have been formed out of the clay.</a:t>
            </a:r>
            <a:br>
              <a:rPr lang="en-US" sz="4000"/>
            </a:br>
            <a:br>
              <a:rPr lang="en-US" sz="4000"/>
            </a:br>
            <a:r>
              <a:rPr lang="en-US" sz="4000"/>
              <a:t>1Co 3:23 and you belong to Christ; and Christ belongs to God. </a:t>
            </a:r>
            <a:br>
              <a:rPr lang="en-US" sz="4000"/>
            </a:br>
            <a:endParaRPr sz="40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8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Col 1:19  For it was the Father’s good pleasure for</a:t>
            </a:r>
            <a:br>
              <a:rPr lang="en-US" sz="4800"/>
            </a:br>
            <a:r>
              <a:rPr lang="en-US" sz="4800" u="sng"/>
              <a:t> all the fullness </a:t>
            </a:r>
            <a:r>
              <a:rPr lang="en-US" sz="4800"/>
              <a:t>to dwell in Him,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8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‘kidneys’ or ‘reins’– </a:t>
            </a:r>
            <a:r>
              <a:rPr i="1" lang="en-US" sz="4400"/>
              <a:t>kilyaht </a:t>
            </a:r>
            <a:r>
              <a:rPr lang="en-US" sz="4400"/>
              <a:t>– (H3629 kil-yaw’t)</a:t>
            </a:r>
            <a:br>
              <a:rPr lang="en-US" sz="4400"/>
            </a:br>
            <a:br>
              <a:rPr lang="en-US" sz="4400"/>
            </a:br>
            <a:r>
              <a:rPr lang="en-US" sz="4400"/>
              <a:t>= inward parts, kidneys</a:t>
            </a:r>
            <a:br>
              <a:rPr lang="en-US" sz="4400"/>
            </a:br>
            <a:br>
              <a:rPr lang="en-US" sz="4400"/>
            </a:br>
            <a:r>
              <a:rPr lang="en-US" sz="4400"/>
              <a:t>= feelings or inner being</a:t>
            </a:r>
            <a:br>
              <a:rPr lang="en-US" sz="4400"/>
            </a:br>
            <a:br>
              <a:rPr lang="en-US" sz="4400"/>
            </a:br>
            <a:r>
              <a:rPr lang="en-US" sz="4400"/>
              <a:t>*Referred to as the seat of emotion or affection. </a:t>
            </a:r>
            <a:br>
              <a:rPr lang="en-US" sz="4400"/>
            </a:br>
            <a:endParaRPr sz="44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8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The ‘flanks or loins’ – </a:t>
            </a:r>
            <a:r>
              <a:rPr i="1" lang="en-US" sz="4400"/>
              <a:t>kecel</a:t>
            </a:r>
            <a:r>
              <a:rPr lang="en-US" sz="4400"/>
              <a:t> – (H3689 keh'-sel)</a:t>
            </a:r>
            <a:br>
              <a:rPr lang="en-US" sz="4400"/>
            </a:br>
            <a:br>
              <a:rPr lang="en-US" sz="4400"/>
            </a:br>
            <a:r>
              <a:rPr lang="en-US" sz="4400"/>
              <a:t>= fatness or viscera (thin coating of fat or lining included in the muscle) lions</a:t>
            </a:r>
            <a:br>
              <a:rPr lang="en-US" sz="4400"/>
            </a:br>
            <a:r>
              <a:rPr lang="en-US" sz="4400"/>
              <a:t>=  of stupidity, foolishness</a:t>
            </a:r>
            <a:br>
              <a:rPr lang="en-US" sz="4400"/>
            </a:br>
            <a:r>
              <a:rPr lang="en-US" sz="4400"/>
              <a:t>= confidence in or sound trust. </a:t>
            </a:r>
            <a:br>
              <a:rPr lang="en-US" sz="4400"/>
            </a:br>
            <a:endParaRPr sz="44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8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Psalm 38:7 For my </a:t>
            </a:r>
            <a:r>
              <a:rPr lang="en-US" sz="4000" u="sng"/>
              <a:t>loins </a:t>
            </a:r>
            <a:r>
              <a:rPr lang="en-US" sz="4000"/>
              <a:t>are filled with burning,</a:t>
            </a:r>
            <a:br>
              <a:rPr lang="en-US" sz="4000"/>
            </a:br>
            <a:r>
              <a:rPr lang="en-US" sz="4000"/>
              <a:t>And there is no soundness in my flesh.</a:t>
            </a:r>
            <a:br>
              <a:rPr lang="en-US" sz="4000"/>
            </a:br>
            <a:r>
              <a:rPr lang="en-US" sz="4000"/>
              <a:t> </a:t>
            </a:r>
            <a:br>
              <a:rPr lang="en-US" sz="4000"/>
            </a:br>
            <a:r>
              <a:rPr lang="en-US" sz="4000"/>
              <a:t>Ecc 7:25 I directed my mind to know, to investigate and to seek wisdom and an explanation, and to know the evil </a:t>
            </a:r>
            <a:r>
              <a:rPr lang="en-US" sz="4000" u="sng"/>
              <a:t>of folly </a:t>
            </a:r>
            <a:r>
              <a:rPr lang="en-US" sz="4000"/>
              <a:t>and the foolishness of madness.</a:t>
            </a:r>
            <a:br>
              <a:rPr lang="en-US" sz="4000"/>
            </a:br>
            <a:endParaRPr sz="40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8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Pro 3:26 For the LORD will be your </a:t>
            </a:r>
            <a:r>
              <a:rPr lang="en-US" sz="4400" u="sng"/>
              <a:t>confidence</a:t>
            </a:r>
            <a:r>
              <a:rPr lang="en-US" sz="4400"/>
              <a:t> and will keep your foot from being caught.”</a:t>
            </a:r>
            <a:br>
              <a:rPr lang="en-US" sz="4400"/>
            </a:br>
            <a:br>
              <a:rPr lang="en-US" sz="4400"/>
            </a:br>
            <a:r>
              <a:rPr lang="en-US" sz="4400"/>
              <a:t>Psa 78:7 That they should put their </a:t>
            </a:r>
            <a:r>
              <a:rPr lang="en-US" sz="4400" u="sng"/>
              <a:t>confidence</a:t>
            </a:r>
            <a:r>
              <a:rPr lang="en-US" sz="4400"/>
              <a:t> in God And not forget the works of God,</a:t>
            </a:r>
            <a:br>
              <a:rPr lang="en-US" sz="4400"/>
            </a:br>
            <a:r>
              <a:rPr lang="en-US" sz="4400"/>
              <a:t>But keep His commandments, </a:t>
            </a:r>
            <a:br>
              <a:rPr lang="en-US" sz="4400"/>
            </a:br>
            <a:endParaRPr sz="44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8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‘liver’- </a:t>
            </a:r>
            <a:r>
              <a:rPr i="1" lang="en-US" sz="4000"/>
              <a:t>kabed</a:t>
            </a:r>
            <a:r>
              <a:rPr lang="en-US" sz="4000"/>
              <a:t> – (H3516 kah-BED)</a:t>
            </a:r>
            <a:br>
              <a:rPr lang="en-US" sz="4000"/>
            </a:br>
            <a:br>
              <a:rPr lang="en-US" sz="4000"/>
            </a:br>
            <a:r>
              <a:rPr lang="en-US" sz="4000"/>
              <a:t>= the liver (as the heaviest viscera)</a:t>
            </a:r>
            <a:br>
              <a:rPr lang="en-US" sz="4000"/>
            </a:br>
            <a:br>
              <a:rPr lang="en-US" sz="4000"/>
            </a:br>
            <a:r>
              <a:rPr lang="en-US" sz="4000"/>
              <a:t>‘Caul of the liver’- </a:t>
            </a:r>
            <a:r>
              <a:rPr i="1" lang="en-US" sz="4000"/>
              <a:t>yothereth</a:t>
            </a:r>
            <a:r>
              <a:rPr lang="en-US" sz="4000"/>
              <a:t> –(H3508 yo-teh'-reth)</a:t>
            </a:r>
            <a:br>
              <a:rPr lang="en-US" sz="4000"/>
            </a:br>
            <a:br>
              <a:rPr lang="en-US" sz="4000"/>
            </a:br>
            <a:r>
              <a:rPr lang="en-US" sz="4000"/>
              <a:t>= inner organ or appendage hidden from sight, translucent membrane </a:t>
            </a:r>
            <a:br>
              <a:rPr lang="en-US" sz="4400"/>
            </a:br>
            <a:endParaRPr sz="44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8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1Jo 1:5 This is the message we have heard from Him and announce to you, that God is Light, and in Him there is no darkness at all.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8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1:3a And He is the radiance of His glory and the exact representation of His nature, and upholds all things by the word of His power.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5" name="Shape 35"/>
        <p:cNvGrpSpPr/>
        <p:nvPr/>
      </p:nvGrpSpPr>
      <p:grpSpPr>
        <a:xfrm>
          <a:off x="0" y="0"/>
          <a:ext cx="0" cy="0"/>
          <a:chOff x="0" y="0"/>
          <a:chExt cx="0" cy="0"/>
        </a:xfrm>
      </p:grpSpPr>
      <p:sp>
        <p:nvSpPr>
          <p:cNvPr id="36" name="Google Shape;36;p53"/>
          <p:cNvSpPr/>
          <p:nvPr/>
        </p:nvSpPr>
        <p:spPr>
          <a:xfrm>
            <a:off x="0" y="651752"/>
            <a:ext cx="9144000" cy="736551"/>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sp>
        <p:nvSpPr>
          <p:cNvPr id="37" name="Google Shape;37;p53"/>
          <p:cNvSpPr txBox="1"/>
          <p:nvPr>
            <p:ph type="title"/>
          </p:nvPr>
        </p:nvSpPr>
        <p:spPr>
          <a:xfrm>
            <a:off x="263769" y="651752"/>
            <a:ext cx="8512325" cy="736551"/>
          </a:xfrm>
          <a:prstGeom prst="rect">
            <a:avLst/>
          </a:prstGeom>
          <a:noFill/>
          <a:ln>
            <a:noFill/>
          </a:ln>
        </p:spPr>
        <p:txBody>
          <a:bodyPr anchorCtr="0" anchor="t" bIns="45700" lIns="91425" spcFirstLastPara="1" rIns="91425" wrap="square" tIns="45700">
            <a:normAutofit fontScale="90000"/>
          </a:bodyPr>
          <a:lstStyle/>
          <a:p>
            <a:pPr indent="0" lvl="0" marL="0" marR="0" rtl="0" algn="ctr">
              <a:lnSpc>
                <a:spcPct val="90000"/>
              </a:lnSpc>
              <a:spcBef>
                <a:spcPts val="0"/>
              </a:spcBef>
              <a:spcAft>
                <a:spcPts val="0"/>
              </a:spcAft>
              <a:buClr>
                <a:schemeClr val="lt1"/>
              </a:buClr>
              <a:buSzPct val="100000"/>
              <a:buFont typeface="Arial"/>
              <a:buNone/>
            </a:pPr>
            <a:r>
              <a:rPr b="0" i="0" lang="en-US" sz="4800" u="none" cap="none" strike="noStrike">
                <a:solidFill>
                  <a:schemeClr val="lt1"/>
                </a:solidFill>
                <a:latin typeface="Arial"/>
                <a:ea typeface="Arial"/>
                <a:cs typeface="Arial"/>
                <a:sym typeface="Arial"/>
              </a:rPr>
              <a:t>OT Levitical Offerings</a:t>
            </a:r>
            <a:endParaRPr b="0" i="0" sz="4800" u="none" cap="none" strike="noStrike">
              <a:solidFill>
                <a:schemeClr val="lt1"/>
              </a:solidFill>
            </a:endParaRPr>
          </a:p>
          <a:p>
            <a:pPr indent="0" lvl="0" marL="0" marR="0" rtl="0" algn="ctr">
              <a:lnSpc>
                <a:spcPct val="90000"/>
              </a:lnSpc>
              <a:spcBef>
                <a:spcPts val="0"/>
              </a:spcBef>
              <a:spcAft>
                <a:spcPts val="0"/>
              </a:spcAft>
              <a:buClr>
                <a:schemeClr val="lt1"/>
              </a:buClr>
              <a:buSzPct val="100000"/>
              <a:buFont typeface="Arial"/>
              <a:buNone/>
            </a:pPr>
            <a:r>
              <a:rPr b="0" i="0" lang="en-US" sz="1500" u="none" cap="none" strike="noStrike">
                <a:solidFill>
                  <a:schemeClr val="lt1"/>
                </a:solidFill>
                <a:latin typeface="Arial"/>
                <a:ea typeface="Arial"/>
                <a:cs typeface="Arial"/>
                <a:sym typeface="Arial"/>
              </a:rPr>
              <a:t> </a:t>
            </a:r>
            <a:endParaRPr b="0" i="0" sz="1500" u="none" cap="none" strike="noStrike">
              <a:solidFill>
                <a:schemeClr val="lt1"/>
              </a:solidFill>
            </a:endParaRPr>
          </a:p>
          <a:p>
            <a:pPr indent="0" lvl="0" marL="0" marR="0" rtl="0" algn="ctr">
              <a:lnSpc>
                <a:spcPct val="90000"/>
              </a:lnSpc>
              <a:spcBef>
                <a:spcPts val="0"/>
              </a:spcBef>
              <a:spcAft>
                <a:spcPts val="0"/>
              </a:spcAft>
              <a:buClr>
                <a:srgbClr val="FFFFFF"/>
              </a:buClr>
              <a:buSzPct val="100000"/>
              <a:buFont typeface="Times New Roman"/>
              <a:buNone/>
            </a:pPr>
            <a:r>
              <a:t/>
            </a:r>
            <a:endParaRPr b="0" i="0" sz="1500" u="none" cap="none" strike="noStrike">
              <a:solidFill>
                <a:schemeClr val="lt1"/>
              </a:solidFill>
              <a:latin typeface="Arial"/>
              <a:ea typeface="Arial"/>
              <a:cs typeface="Arial"/>
              <a:sym typeface="Arial"/>
            </a:endParaRPr>
          </a:p>
        </p:txBody>
      </p:sp>
      <p:graphicFrame>
        <p:nvGraphicFramePr>
          <p:cNvPr id="38" name="Google Shape;38;p53"/>
          <p:cNvGraphicFramePr/>
          <p:nvPr/>
        </p:nvGraphicFramePr>
        <p:xfrm>
          <a:off x="0" y="1388303"/>
          <a:ext cx="3000000" cy="3000000"/>
        </p:xfrm>
        <a:graphic>
          <a:graphicData uri="http://schemas.openxmlformats.org/drawingml/2006/table">
            <a:tbl>
              <a:tblPr bandRow="1" firstCol="1" firstRow="1">
                <a:solidFill>
                  <a:srgbClr val="595959"/>
                </a:solidFill>
                <a:tableStyleId>{1C93CBEF-3135-471F-8E2B-92DA110911A3}</a:tableStyleId>
              </a:tblPr>
              <a:tblGrid>
                <a:gridCol w="4492575"/>
                <a:gridCol w="4651425"/>
              </a:tblGrid>
              <a:tr h="1239025">
                <a:tc>
                  <a:txBody>
                    <a:bodyPr/>
                    <a:lstStyle/>
                    <a:p>
                      <a:pPr indent="0" lvl="0" marL="0" marR="0" rtl="0" algn="ctr">
                        <a:lnSpc>
                          <a:spcPct val="115000"/>
                        </a:lnSpc>
                        <a:spcBef>
                          <a:spcPts val="0"/>
                        </a:spcBef>
                        <a:spcAft>
                          <a:spcPts val="0"/>
                        </a:spcAft>
                        <a:buClr>
                          <a:srgbClr val="000000"/>
                        </a:buClr>
                        <a:buSzPts val="1600"/>
                        <a:buFont typeface="Arial"/>
                        <a:buNone/>
                      </a:pPr>
                      <a:r>
                        <a:rPr b="1" lang="en-US" sz="1600" u="none" cap="none" strike="noStrike">
                          <a:solidFill>
                            <a:schemeClr val="accent3"/>
                          </a:solidFill>
                        </a:rPr>
                        <a:t>SACRIFICE BROUGHT TO THE PRIEST</a:t>
                      </a:r>
                      <a:endParaRPr b="1" sz="1600" u="none" cap="none" strike="noStrike">
                        <a:solidFill>
                          <a:schemeClr val="accent3"/>
                        </a:solidFill>
                        <a:latin typeface="Arial"/>
                        <a:ea typeface="Arial"/>
                        <a:cs typeface="Arial"/>
                        <a:sym typeface="Arial"/>
                      </a:endParaRPr>
                    </a:p>
                  </a:txBody>
                  <a:tcPr marT="185875" marB="185875" marR="185875" marL="1858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dk1"/>
                    </a:solidFill>
                  </a:tcPr>
                </a:tc>
                <a:tc>
                  <a:txBody>
                    <a:bodyPr/>
                    <a:lstStyle/>
                    <a:p>
                      <a:pPr indent="0" lvl="0" marL="0" marR="0" rtl="0" algn="ctr">
                        <a:lnSpc>
                          <a:spcPct val="115000"/>
                        </a:lnSpc>
                        <a:spcBef>
                          <a:spcPts val="0"/>
                        </a:spcBef>
                        <a:spcAft>
                          <a:spcPts val="0"/>
                        </a:spcAft>
                        <a:buClr>
                          <a:srgbClr val="000000"/>
                        </a:buClr>
                        <a:buSzPts val="1600"/>
                        <a:buFont typeface="Arial"/>
                        <a:buNone/>
                      </a:pPr>
                      <a:r>
                        <a:rPr b="1" lang="en-US" sz="1600" u="none" cap="none" strike="noStrike">
                          <a:solidFill>
                            <a:schemeClr val="accent3"/>
                          </a:solidFill>
                        </a:rPr>
                        <a:t>TO PROPER REPRESENTATION</a:t>
                      </a:r>
                      <a:endParaRPr b="1" sz="1600" u="none" cap="none" strike="noStrike">
                        <a:solidFill>
                          <a:schemeClr val="accent3"/>
                        </a:solidFill>
                        <a:latin typeface="Arial"/>
                        <a:ea typeface="Arial"/>
                        <a:cs typeface="Arial"/>
                        <a:sym typeface="Arial"/>
                      </a:endParaRPr>
                    </a:p>
                  </a:txBody>
                  <a:tcPr marT="185875" marB="185875" marR="185875" marL="185875">
                    <a:lnL cap="flat" cmpd="sng" w="12700">
                      <a:solidFill>
                        <a:schemeClr val="dk1"/>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r>
              <a:tr h="1158750">
                <a:tc>
                  <a:txBody>
                    <a:bodyPr/>
                    <a:lstStyle/>
                    <a:p>
                      <a:pPr indent="0" lvl="0" marL="0" marR="0" rtl="0" algn="l">
                        <a:lnSpc>
                          <a:spcPct val="115000"/>
                        </a:lnSpc>
                        <a:spcBef>
                          <a:spcPts val="0"/>
                        </a:spcBef>
                        <a:spcAft>
                          <a:spcPts val="0"/>
                        </a:spcAft>
                        <a:buClr>
                          <a:srgbClr val="000000"/>
                        </a:buClr>
                        <a:buSzPts val="1800"/>
                        <a:buFont typeface="Arial"/>
                        <a:buNone/>
                      </a:pPr>
                      <a:r>
                        <a:rPr b="1" lang="en-US" sz="1800" u="none" cap="none" strike="noStrike">
                          <a:solidFill>
                            <a:schemeClr val="lt1"/>
                          </a:solidFill>
                        </a:rPr>
                        <a:t>1. Burnt Offering</a:t>
                      </a:r>
                      <a:endParaRPr b="1" sz="18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chemeClr val="dk1"/>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c>
                  <a:txBody>
                    <a:bodyPr/>
                    <a:lstStyle/>
                    <a:p>
                      <a:pPr indent="0" lvl="0" marL="0" marR="0" rtl="0" algn="l">
                        <a:lnSpc>
                          <a:spcPct val="115000"/>
                        </a:lnSpc>
                        <a:spcBef>
                          <a:spcPts val="0"/>
                        </a:spcBef>
                        <a:spcAft>
                          <a:spcPts val="0"/>
                        </a:spcAft>
                        <a:buClr>
                          <a:srgbClr val="000000"/>
                        </a:buClr>
                        <a:buSzPts val="2200"/>
                        <a:buFont typeface="Arial"/>
                        <a:buNone/>
                      </a:pPr>
                      <a:r>
                        <a:rPr lang="en-US" sz="2200" u="none" cap="none" strike="noStrike">
                          <a:solidFill>
                            <a:schemeClr val="lt1"/>
                          </a:solidFill>
                          <a:latin typeface="Arial"/>
                          <a:ea typeface="Arial"/>
                          <a:cs typeface="Arial"/>
                          <a:sym typeface="Arial"/>
                        </a:rPr>
                        <a:t>Salvation </a:t>
                      </a:r>
                      <a:endParaRPr/>
                    </a:p>
                    <a:p>
                      <a:pPr indent="0" lvl="0" marL="0" marR="0" rtl="0" algn="l">
                        <a:lnSpc>
                          <a:spcPct val="115000"/>
                        </a:lnSpc>
                        <a:spcBef>
                          <a:spcPts val="800"/>
                        </a:spcBef>
                        <a:spcAft>
                          <a:spcPts val="0"/>
                        </a:spcAft>
                        <a:buClr>
                          <a:srgbClr val="000000"/>
                        </a:buClr>
                        <a:buSzPts val="2200"/>
                        <a:buFont typeface="Arial"/>
                        <a:buNone/>
                      </a:pPr>
                      <a:r>
                        <a:rPr lang="en-US" sz="2200" u="none" cap="none" strike="noStrike">
                          <a:solidFill>
                            <a:schemeClr val="lt1"/>
                          </a:solidFill>
                        </a:rPr>
                        <a:t>(Propitiation: The Work of Christ)</a:t>
                      </a:r>
                      <a:endParaRPr sz="22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r>
              <a:tr h="1158750">
                <a:tc>
                  <a:txBody>
                    <a:bodyPr/>
                    <a:lstStyle/>
                    <a:p>
                      <a:pPr indent="0" lvl="0" marL="0" marR="0" rtl="0" algn="l">
                        <a:lnSpc>
                          <a:spcPct val="115000"/>
                        </a:lnSpc>
                        <a:spcBef>
                          <a:spcPts val="0"/>
                        </a:spcBef>
                        <a:spcAft>
                          <a:spcPts val="0"/>
                        </a:spcAft>
                        <a:buClr>
                          <a:srgbClr val="000000"/>
                        </a:buClr>
                        <a:buSzPts val="1800"/>
                        <a:buFont typeface="Arial"/>
                        <a:buNone/>
                      </a:pPr>
                      <a:r>
                        <a:rPr b="1" lang="en-US" sz="1800" u="none" cap="none" strike="noStrike">
                          <a:solidFill>
                            <a:schemeClr val="lt1"/>
                          </a:solidFill>
                        </a:rPr>
                        <a:t>2. Meal or Gift Offering  </a:t>
                      </a:r>
                      <a:endParaRPr/>
                    </a:p>
                    <a:p>
                      <a:pPr indent="0" lvl="0" marL="0" marR="0" rtl="0" algn="l">
                        <a:lnSpc>
                          <a:spcPct val="115000"/>
                        </a:lnSpc>
                        <a:spcBef>
                          <a:spcPts val="800"/>
                        </a:spcBef>
                        <a:spcAft>
                          <a:spcPts val="0"/>
                        </a:spcAft>
                        <a:buClr>
                          <a:srgbClr val="000000"/>
                        </a:buClr>
                        <a:buSzPts val="1800"/>
                        <a:buFont typeface="Arial"/>
                        <a:buNone/>
                      </a:pPr>
                      <a:r>
                        <a:rPr b="1" lang="en-US" sz="1800" u="none" cap="none" strike="noStrike">
                          <a:solidFill>
                            <a:schemeClr val="lt1"/>
                          </a:solidFill>
                        </a:rPr>
                        <a:t>-  (No Blood involved)</a:t>
                      </a:r>
                      <a:endParaRPr b="1" sz="18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c>
                  <a:txBody>
                    <a:bodyPr/>
                    <a:lstStyle/>
                    <a:p>
                      <a:pPr indent="0" lvl="0" marL="0" marR="0" rtl="0" algn="l">
                        <a:lnSpc>
                          <a:spcPct val="115000"/>
                        </a:lnSpc>
                        <a:spcBef>
                          <a:spcPts val="0"/>
                        </a:spcBef>
                        <a:spcAft>
                          <a:spcPts val="0"/>
                        </a:spcAft>
                        <a:buClr>
                          <a:srgbClr val="000000"/>
                        </a:buClr>
                        <a:buSzPts val="2200"/>
                        <a:buFont typeface="Arial"/>
                        <a:buNone/>
                      </a:pPr>
                      <a:r>
                        <a:rPr lang="en-US" sz="2200" u="none" cap="none" strike="noStrike">
                          <a:solidFill>
                            <a:schemeClr val="lt1"/>
                          </a:solidFill>
                        </a:rPr>
                        <a:t>Salvation </a:t>
                      </a:r>
                      <a:endParaRPr/>
                    </a:p>
                    <a:p>
                      <a:pPr indent="0" lvl="0" marL="0" marR="0" rtl="0" algn="l">
                        <a:lnSpc>
                          <a:spcPct val="115000"/>
                        </a:lnSpc>
                        <a:spcBef>
                          <a:spcPts val="800"/>
                        </a:spcBef>
                        <a:spcAft>
                          <a:spcPts val="0"/>
                        </a:spcAft>
                        <a:buClr>
                          <a:srgbClr val="000000"/>
                        </a:buClr>
                        <a:buSzPts val="2200"/>
                        <a:buFont typeface="Arial"/>
                        <a:buNone/>
                      </a:pPr>
                      <a:r>
                        <a:rPr lang="en-US" sz="2200" u="none" cap="none" strike="noStrike">
                          <a:solidFill>
                            <a:schemeClr val="lt1"/>
                          </a:solidFill>
                        </a:rPr>
                        <a:t>(Propitiation: Person of Christ)</a:t>
                      </a:r>
                      <a:endParaRPr sz="22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r>
              <a:tr h="675825">
                <a:tc>
                  <a:txBody>
                    <a:bodyPr/>
                    <a:lstStyle/>
                    <a:p>
                      <a:pPr indent="0" lvl="0" marL="0" marR="0" rtl="0" algn="l">
                        <a:lnSpc>
                          <a:spcPct val="115000"/>
                        </a:lnSpc>
                        <a:spcBef>
                          <a:spcPts val="0"/>
                        </a:spcBef>
                        <a:spcAft>
                          <a:spcPts val="0"/>
                        </a:spcAft>
                        <a:buClr>
                          <a:srgbClr val="000000"/>
                        </a:buClr>
                        <a:buSzPts val="1800"/>
                        <a:buFont typeface="Arial"/>
                        <a:buNone/>
                      </a:pPr>
                      <a:r>
                        <a:rPr b="1" lang="en-US" sz="1800" u="none" cap="none" strike="noStrike">
                          <a:solidFill>
                            <a:schemeClr val="lt1"/>
                          </a:solidFill>
                        </a:rPr>
                        <a:t>3. Peace Offering</a:t>
                      </a:r>
                      <a:endParaRPr b="1" sz="18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c>
                  <a:txBody>
                    <a:bodyPr/>
                    <a:lstStyle/>
                    <a:p>
                      <a:pPr indent="0" lvl="0" marL="0" marR="0" rtl="0" algn="l">
                        <a:lnSpc>
                          <a:spcPct val="115000"/>
                        </a:lnSpc>
                        <a:spcBef>
                          <a:spcPts val="0"/>
                        </a:spcBef>
                        <a:spcAft>
                          <a:spcPts val="0"/>
                        </a:spcAft>
                        <a:buClr>
                          <a:srgbClr val="000000"/>
                        </a:buClr>
                        <a:buSzPts val="2200"/>
                        <a:buFont typeface="Arial"/>
                        <a:buNone/>
                      </a:pPr>
                      <a:r>
                        <a:rPr lang="en-US" sz="2200" u="none" cap="none" strike="noStrike">
                          <a:solidFill>
                            <a:schemeClr val="lt1"/>
                          </a:solidFill>
                        </a:rPr>
                        <a:t>Salvation (Reconciliation)</a:t>
                      </a:r>
                      <a:endParaRPr sz="22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r>
              <a:tr h="675825">
                <a:tc>
                  <a:txBody>
                    <a:bodyPr/>
                    <a:lstStyle/>
                    <a:p>
                      <a:pPr indent="0" lvl="0" marL="0" marR="0" rtl="0" algn="l">
                        <a:lnSpc>
                          <a:spcPct val="115000"/>
                        </a:lnSpc>
                        <a:spcBef>
                          <a:spcPts val="0"/>
                        </a:spcBef>
                        <a:spcAft>
                          <a:spcPts val="0"/>
                        </a:spcAft>
                        <a:buClr>
                          <a:srgbClr val="000000"/>
                        </a:buClr>
                        <a:buSzPts val="1800"/>
                        <a:buFont typeface="Arial"/>
                        <a:buNone/>
                      </a:pPr>
                      <a:r>
                        <a:rPr b="1" lang="en-US" sz="1800" u="none" cap="none" strike="noStrike">
                          <a:solidFill>
                            <a:schemeClr val="lt1"/>
                          </a:solidFill>
                        </a:rPr>
                        <a:t>4. Sin Offering</a:t>
                      </a:r>
                      <a:endParaRPr b="1" sz="18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c>
                  <a:txBody>
                    <a:bodyPr/>
                    <a:lstStyle/>
                    <a:p>
                      <a:pPr indent="0" lvl="0" marL="0" marR="0" rtl="0" algn="l">
                        <a:lnSpc>
                          <a:spcPct val="115000"/>
                        </a:lnSpc>
                        <a:spcBef>
                          <a:spcPts val="0"/>
                        </a:spcBef>
                        <a:spcAft>
                          <a:spcPts val="0"/>
                        </a:spcAft>
                        <a:buClr>
                          <a:srgbClr val="000000"/>
                        </a:buClr>
                        <a:buSzPts val="2200"/>
                        <a:buFont typeface="Arial"/>
                        <a:buNone/>
                      </a:pPr>
                      <a:r>
                        <a:rPr lang="en-US" sz="2200" u="none" cap="none" strike="noStrike">
                          <a:solidFill>
                            <a:schemeClr val="lt1"/>
                          </a:solidFill>
                        </a:rPr>
                        <a:t>Rebound </a:t>
                      </a:r>
                      <a:r>
                        <a:rPr lang="en-US" sz="2000" u="none" cap="none" strike="noStrike">
                          <a:solidFill>
                            <a:schemeClr val="lt1"/>
                          </a:solidFill>
                        </a:rPr>
                        <a:t>(For Unknown Sins)</a:t>
                      </a:r>
                      <a:endParaRPr sz="20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rgbClr val="262626"/>
                    </a:solidFill>
                  </a:tcPr>
                </a:tc>
              </a:tr>
              <a:tr h="675825">
                <a:tc>
                  <a:txBody>
                    <a:bodyPr/>
                    <a:lstStyle/>
                    <a:p>
                      <a:pPr indent="0" lvl="0" marL="0" marR="0" rtl="0" algn="l">
                        <a:lnSpc>
                          <a:spcPct val="115000"/>
                        </a:lnSpc>
                        <a:spcBef>
                          <a:spcPts val="0"/>
                        </a:spcBef>
                        <a:spcAft>
                          <a:spcPts val="0"/>
                        </a:spcAft>
                        <a:buClr>
                          <a:srgbClr val="000000"/>
                        </a:buClr>
                        <a:buSzPts val="1800"/>
                        <a:buFont typeface="Arial"/>
                        <a:buNone/>
                      </a:pPr>
                      <a:r>
                        <a:rPr b="1" lang="en-US" sz="1800" u="none" cap="none" strike="noStrike">
                          <a:solidFill>
                            <a:schemeClr val="lt1"/>
                          </a:solidFill>
                        </a:rPr>
                        <a:t>5. Trespass Offering</a:t>
                      </a:r>
                      <a:endParaRPr b="1" sz="18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c>
                  <a:txBody>
                    <a:bodyPr/>
                    <a:lstStyle/>
                    <a:p>
                      <a:pPr indent="0" lvl="0" marL="0" marR="0" rtl="0" algn="l">
                        <a:lnSpc>
                          <a:spcPct val="115000"/>
                        </a:lnSpc>
                        <a:spcBef>
                          <a:spcPts val="0"/>
                        </a:spcBef>
                        <a:spcAft>
                          <a:spcPts val="0"/>
                        </a:spcAft>
                        <a:buClr>
                          <a:srgbClr val="000000"/>
                        </a:buClr>
                        <a:buSzPts val="2200"/>
                        <a:buFont typeface="Arial"/>
                        <a:buNone/>
                      </a:pPr>
                      <a:r>
                        <a:rPr lang="en-US" sz="2200" u="none" cap="none" strike="noStrike">
                          <a:solidFill>
                            <a:schemeClr val="lt1"/>
                          </a:solidFill>
                        </a:rPr>
                        <a:t>Rebound </a:t>
                      </a:r>
                      <a:r>
                        <a:rPr lang="en-US" sz="2000" u="none" cap="none" strike="noStrike">
                          <a:solidFill>
                            <a:schemeClr val="lt1"/>
                          </a:solidFill>
                        </a:rPr>
                        <a:t>(For Known Sins)</a:t>
                      </a:r>
                      <a:endParaRPr sz="2000" u="none" cap="none" strike="noStrike">
                        <a:solidFill>
                          <a:schemeClr val="lt1"/>
                        </a:solidFill>
                        <a:latin typeface="Arial"/>
                        <a:ea typeface="Arial"/>
                        <a:cs typeface="Arial"/>
                        <a:sym typeface="Arial"/>
                      </a:endParaRPr>
                    </a:p>
                  </a:txBody>
                  <a:tcPr marT="0" marB="123925" marR="92950" marL="929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dk1"/>
                    </a:solid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8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John 1:18 No one has seen God at any time; the only begotten God who is in the bosom of the Father, He has explained Him.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9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3600"/>
              <a:t>The Kidneys &gt;&gt; The human volition </a:t>
            </a:r>
            <a:br>
              <a:rPr lang="en-US" sz="3600"/>
            </a:br>
            <a:r>
              <a:rPr lang="en-US" sz="3600"/>
              <a:t>of Christ</a:t>
            </a:r>
            <a:br>
              <a:rPr lang="en-US" sz="3600"/>
            </a:br>
            <a:br>
              <a:rPr lang="en-US" sz="3600"/>
            </a:br>
            <a:r>
              <a:rPr lang="en-US" sz="3600"/>
              <a:t>The Fat &gt;&gt; His SON the best choice portion for sinful man</a:t>
            </a:r>
            <a:br>
              <a:rPr lang="en-US" sz="3600"/>
            </a:br>
            <a:br>
              <a:rPr lang="en-US" sz="3600"/>
            </a:br>
            <a:r>
              <a:rPr lang="en-US" sz="3600"/>
              <a:t>The Flanks &gt;&gt; The confidence of Christ</a:t>
            </a:r>
            <a:br>
              <a:rPr lang="en-US" sz="3600"/>
            </a:br>
            <a:br>
              <a:rPr lang="en-US" sz="3600"/>
            </a:br>
            <a:r>
              <a:rPr lang="en-US" sz="3600"/>
              <a:t>The Caul or Lobe of the Liver &gt;&gt; </a:t>
            </a:r>
            <a:br>
              <a:rPr lang="en-US" sz="3600"/>
            </a:br>
            <a:r>
              <a:rPr lang="en-US" sz="3600"/>
              <a:t>the superabundance of Christ’s glory </a:t>
            </a:r>
            <a:br>
              <a:rPr lang="en-US" sz="3600"/>
            </a:br>
            <a:endParaRPr sz="360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9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2Co 5:18 Now all these things are from God, who reconciled us to Himself through Christ and gave us the ministry of reconciliation,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9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5:19 namely, that God was in Christ reconciling the world to Himself, not counting their trespasses against them, and He has committed to us the word of reconciliation.</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&amp; Light Bible Ministries</a:t>
            </a:r>
            <a:br>
              <a:rPr lang="en-US" sz="4800"/>
            </a:br>
            <a:r>
              <a:rPr lang="en-US" sz="4400"/>
              <a:t>Help, Letters, Prayer &amp; Donations</a:t>
            </a:r>
            <a:br>
              <a:rPr lang="en-US" sz="4400"/>
            </a:br>
            <a:r>
              <a:rPr lang="en-US" sz="4000">
                <a:solidFill>
                  <a:srgbClr val="FFFF00"/>
                </a:solidFill>
              </a:rPr>
              <a:t>write</a:t>
            </a:r>
            <a:r>
              <a:rPr lang="en-US" sz="4000"/>
              <a:t> to us:  </a:t>
            </a:r>
            <a:r>
              <a:rPr lang="en-US" sz="4000" u="sng">
                <a:solidFill>
                  <a:schemeClr val="hlink"/>
                </a:solidFill>
                <a:hlinkClick r:id="rId3"/>
              </a:rPr>
              <a:t>SLBM@gmail.org</a:t>
            </a:r>
            <a:br>
              <a:rPr lang="en-US" sz="4000" u="sng">
                <a:solidFill>
                  <a:schemeClr val="hlink"/>
                </a:solidFill>
              </a:rPr>
            </a:br>
            <a:r>
              <a:rPr lang="en-US" sz="4000">
                <a:solidFill>
                  <a:srgbClr val="FFFF00"/>
                </a:solidFill>
              </a:rPr>
              <a:t>visit</a:t>
            </a:r>
            <a:r>
              <a:rPr lang="en-US" sz="4000">
                <a:solidFill>
                  <a:schemeClr val="lt1"/>
                </a:solidFill>
              </a:rPr>
              <a:t> our website:  </a:t>
            </a:r>
            <a:r>
              <a:rPr lang="en-US" sz="4000" u="sng">
                <a:solidFill>
                  <a:srgbClr val="FFC000"/>
                </a:solidFill>
              </a:rPr>
              <a:t>SLBM.org</a:t>
            </a:r>
            <a:r>
              <a:rPr lang="en-US" sz="4000">
                <a:solidFill>
                  <a:srgbClr val="FFC000"/>
                </a:solidFill>
              </a:rPr>
              <a:t>  -</a:t>
            </a:r>
            <a:r>
              <a:rPr lang="en-US" sz="3600">
                <a:solidFill>
                  <a:schemeClr val="hlink"/>
                </a:solidFill>
              </a:rPr>
              <a:t>*paypal</a:t>
            </a:r>
            <a:br>
              <a:rPr lang="en-US" sz="4000">
                <a:solidFill>
                  <a:schemeClr val="hlink"/>
                </a:solidFill>
              </a:rPr>
            </a:br>
            <a:r>
              <a:rPr lang="en-US" sz="3200">
                <a:solidFill>
                  <a:srgbClr val="FFFF00"/>
                </a:solidFill>
              </a:rPr>
              <a:t>watch</a:t>
            </a:r>
            <a:r>
              <a:rPr lang="en-US" sz="3200"/>
              <a:t> us youtube  @</a:t>
            </a:r>
            <a:r>
              <a:rPr lang="en-US" sz="2800"/>
              <a:t>SaltandLightBibleMinistries</a:t>
            </a:r>
            <a:br>
              <a:rPr lang="en-US" sz="2800"/>
            </a:br>
            <a:br>
              <a:rPr lang="en-US" sz="4400"/>
            </a:br>
            <a:r>
              <a:rPr lang="en-US" sz="4000"/>
              <a:t>or</a:t>
            </a:r>
            <a:r>
              <a:rPr lang="en-US" sz="4400"/>
              <a:t> </a:t>
            </a:r>
            <a:r>
              <a:rPr lang="en-US" sz="3600">
                <a:solidFill>
                  <a:srgbClr val="FFFF00"/>
                </a:solidFill>
              </a:rPr>
              <a:t>mail</a:t>
            </a:r>
            <a:r>
              <a:rPr lang="en-US" sz="3600"/>
              <a:t>: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 name="Shape 42"/>
        <p:cNvGrpSpPr/>
        <p:nvPr/>
      </p:nvGrpSpPr>
      <p:grpSpPr>
        <a:xfrm>
          <a:off x="0" y="0"/>
          <a:ext cx="0" cy="0"/>
          <a:chOff x="0" y="0"/>
          <a:chExt cx="0" cy="0"/>
        </a:xfrm>
      </p:grpSpPr>
      <p:sp>
        <p:nvSpPr>
          <p:cNvPr id="43" name="Google Shape;43;p5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Eph 2:14 For He Himself is our peace, who made both groups into one and broke down the barrier of the dividing wall,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p5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Reconciliation is the removal of the barrier that existed between God and man, not just the covering as in the atonement of the OT Levitical offerings, putting an end to the enmity.  </a:t>
            </a:r>
            <a:br>
              <a:rPr lang="en-US" sz="4400"/>
            </a:br>
            <a:br>
              <a:rPr lang="en-US" sz="4400"/>
            </a:br>
            <a:r>
              <a:rPr lang="en-US" sz="4400"/>
              <a:t>Eph 2:13-22; Col 1:13-22; </a:t>
            </a:r>
            <a:br>
              <a:rPr lang="en-US" sz="4400"/>
            </a:br>
            <a:r>
              <a:rPr lang="en-US" sz="4400"/>
              <a:t>2Co 5:18-21.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 name="Shape 52"/>
        <p:cNvGrpSpPr/>
        <p:nvPr/>
      </p:nvGrpSpPr>
      <p:grpSpPr>
        <a:xfrm>
          <a:off x="0" y="0"/>
          <a:ext cx="0" cy="0"/>
          <a:chOff x="0" y="0"/>
          <a:chExt cx="0" cy="0"/>
        </a:xfrm>
      </p:grpSpPr>
      <p:sp>
        <p:nvSpPr>
          <p:cNvPr id="53" name="Google Shape;53;p5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5:18 Now all these things are from God, who reconciled us to Himself through Christ and gave us the ministry of reconciliation,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5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5:19 namely, that God was in Christ reconciling the world to Himself, not counting their trespasses against them, and He has committed to us the word of reconciliation.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5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2Co 5:20 Therefore, we are ambassadors for Christ, </a:t>
            </a:r>
            <a:br>
              <a:rPr lang="en-US" sz="4800"/>
            </a:br>
            <a:r>
              <a:rPr lang="en-US" sz="4800"/>
              <a:t>as though God were making an appeal through us; </a:t>
            </a:r>
            <a:br>
              <a:rPr lang="en-US" sz="4800"/>
            </a:br>
            <a:r>
              <a:rPr lang="en-US" sz="4800" u="sng"/>
              <a:t>we beg </a:t>
            </a:r>
            <a:r>
              <a:rPr lang="en-US" sz="4800"/>
              <a:t>you on behalf of Christ, </a:t>
            </a:r>
            <a:br>
              <a:rPr lang="en-US" sz="4800"/>
            </a:br>
            <a:r>
              <a:rPr lang="en-US" sz="4800"/>
              <a:t>be reconciled to God.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