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4"/>
  </p:notesMasterIdLst>
  <p:sldIdLst>
    <p:sldId id="307" r:id="rId2"/>
    <p:sldId id="467" r:id="rId3"/>
    <p:sldId id="540" r:id="rId4"/>
    <p:sldId id="497" r:id="rId5"/>
    <p:sldId id="503" r:id="rId6"/>
    <p:sldId id="504" r:id="rId7"/>
    <p:sldId id="506" r:id="rId8"/>
    <p:sldId id="507" r:id="rId9"/>
    <p:sldId id="509" r:id="rId10"/>
    <p:sldId id="510" r:id="rId11"/>
    <p:sldId id="511" r:id="rId12"/>
    <p:sldId id="512" r:id="rId13"/>
    <p:sldId id="513" r:id="rId14"/>
    <p:sldId id="514" r:id="rId15"/>
    <p:sldId id="515" r:id="rId16"/>
    <p:sldId id="516" r:id="rId17"/>
    <p:sldId id="517" r:id="rId18"/>
    <p:sldId id="519" r:id="rId19"/>
    <p:sldId id="518" r:id="rId20"/>
    <p:sldId id="520" r:id="rId21"/>
    <p:sldId id="521" r:id="rId22"/>
    <p:sldId id="522" r:id="rId23"/>
    <p:sldId id="523" r:id="rId24"/>
    <p:sldId id="524" r:id="rId25"/>
    <p:sldId id="525" r:id="rId26"/>
    <p:sldId id="526" r:id="rId27"/>
    <p:sldId id="527" r:id="rId28"/>
    <p:sldId id="528" r:id="rId29"/>
    <p:sldId id="541" r:id="rId30"/>
    <p:sldId id="529" r:id="rId31"/>
    <p:sldId id="530" r:id="rId32"/>
    <p:sldId id="531" r:id="rId33"/>
    <p:sldId id="532" r:id="rId34"/>
    <p:sldId id="533" r:id="rId35"/>
    <p:sldId id="534" r:id="rId36"/>
    <p:sldId id="535" r:id="rId37"/>
    <p:sldId id="536" r:id="rId38"/>
    <p:sldId id="537" r:id="rId39"/>
    <p:sldId id="538" r:id="rId40"/>
    <p:sldId id="539" r:id="rId41"/>
    <p:sldId id="542" r:id="rId42"/>
    <p:sldId id="543" r:id="rId43"/>
  </p:sldIdLst>
  <p:sldSz cx="9144000" cy="6858000" type="screen4x3"/>
  <p:notesSz cx="7315200" cy="9601200"/>
  <p:defaultTextStyle>
    <a:defPPr>
      <a:defRPr lang="en-GB"/>
    </a:defPPr>
    <a:lvl1pPr algn="ctr" defTabSz="457200" rtl="0" fontAlgn="base">
      <a:spcBef>
        <a:spcPts val="135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4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1pPr>
    <a:lvl2pPr marL="742950" indent="-285750" algn="ctr" defTabSz="457200" rtl="0" fontAlgn="base">
      <a:spcBef>
        <a:spcPts val="135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4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2pPr>
    <a:lvl3pPr marL="1143000" indent="-228600" algn="ctr" defTabSz="457200" rtl="0" fontAlgn="base">
      <a:spcBef>
        <a:spcPts val="135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4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3pPr>
    <a:lvl4pPr marL="1600200" indent="-228600" algn="ctr" defTabSz="457200" rtl="0" fontAlgn="base">
      <a:spcBef>
        <a:spcPts val="135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4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4pPr>
    <a:lvl5pPr marL="2057400" indent="-228600" algn="ctr" defTabSz="457200" rtl="0" fontAlgn="base">
      <a:spcBef>
        <a:spcPts val="135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4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4D7C75-6531-4CBC-B5E3-F9AC22DA8DDA}" v="3" dt="2025-01-12T00:22:19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08" autoAdjust="0"/>
    <p:restoredTop sz="86414"/>
  </p:normalViewPr>
  <p:slideViewPr>
    <p:cSldViewPr>
      <p:cViewPr varScale="1">
        <p:scale>
          <a:sx n="71" d="100"/>
          <a:sy n="71" d="100"/>
        </p:scale>
        <p:origin x="62" y="235"/>
      </p:cViewPr>
      <p:guideLst>
        <p:guide orient="horz" pos="2160"/>
        <p:guide pos="2880"/>
      </p:guideLst>
    </p:cSldViewPr>
  </p:slideViewPr>
  <p:outlineViewPr>
    <p:cViewPr varScale="1"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F16BAC95-B84B-345F-6A1C-784E945A2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25161C66-55B7-285B-0F96-A2364DA63C9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5036800" y="-12385675"/>
            <a:ext cx="17483138" cy="1311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DA62E6D-D96E-D3F0-256C-B1C03E4F396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48350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437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06B4A-ABF4-1FF4-7722-13852AFD6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532DA2-1872-8EBC-0803-B004929C15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EF434-B698-17A8-4FD5-9AAFB55428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F8027-3528-AE26-4785-AD3C638BCB8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11E7A-876C-BFC7-DDE6-E9002A18BA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CBF6B65-ADE4-6547-A73D-B67BDC5481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614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238A3-5DBF-069D-66D0-F9CF88CBE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3F31BB-2E0C-405D-116D-E6F0AC9A4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49E2A-8861-20CE-F7A5-38414857FE1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D8E3F-AE28-1299-0690-1AF5444CAB8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AFCA2-4BAA-C88C-D282-5408AB55A7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44863B8-F223-344E-8A34-68FB5482EE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296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730005-7367-37D0-9F3C-F1F44310BA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4013" y="365125"/>
            <a:ext cx="2132012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DECD4A-5AC3-63A9-D048-CE11D9DFA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4800" y="365125"/>
            <a:ext cx="6246813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98F87-755E-3FA0-40B3-4D69EA6378A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98C38-E8CF-891C-08D0-04B87E58861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C4E62-D6D3-9B87-DBE0-AAD8A9B44E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D93705E-906E-524E-9BE3-ECA370D17F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236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6874F-8687-6E29-F105-9E6E873DA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9CE53-5578-EF70-A228-12F99EE9B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09F47-73A2-43A2-7575-B01A321251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4822E-323E-1451-ACA7-4E055A3BA2E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B4DDA-D724-7000-58C3-04A2D086BA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D0CD709-E833-BE40-9797-1F350800B7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D0CF1-520C-E6D0-81E1-0368EF907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C068D-4B12-3D11-C32D-C3B781AC5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31D8D-37E5-7566-BD01-68BCB8C4FC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C098C-1E9E-0CA3-5CC6-E5EBF1DD195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86F3F-95B4-ADA2-E00B-6CB7B41F0A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CC1DB52-75B2-1E46-A0CF-DA395A16FC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582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CC21E-849D-0BC7-0663-436741678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F9568-B20D-4773-DB67-2A23B7C249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1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77F107-4422-C95F-00E7-B84B356DB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08412" cy="4111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9E4B4-C4BE-910C-3E99-7BA15E3D421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CD3C7-9D60-F608-1221-1FDBF5FDF2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E0C7C-887A-8AA7-07A6-08F4AD85C9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FE0D33-3400-0F4F-A39F-7D620A5A9A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23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A6A82-2621-F5AF-016F-F0F3AD2E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F7A3D-4F44-77F2-A261-2CBBE0C02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5B0E4-0121-5395-2C51-0B5B5236D7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51487E-BD70-F958-C88F-038EC0EA6E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C0E0D9-7451-79A3-06D3-33F9E0A32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7DF020-9841-DEF1-D912-C03B516CDB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E7200A-D3AB-806D-F1EF-001292F73A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7E8E9E-BEF9-1E24-8FE9-F7A9C0EB0B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480464-4176-E24C-B0B0-451B6D819C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55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22EE3-6667-BDF9-2007-0722BC93B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9C14E9-FF26-4E8F-F7F9-CB0EFB7E1F9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6DCC8-0324-64C3-54F0-C2A465C1B0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07ECA1-00F1-79D1-81C1-202529A816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B9F3B71-CBFF-BB42-9D8C-B824115CC7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76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0167DC-6B56-E105-DF6D-DC0DFBB3262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D02A9F-8E9D-1A27-D155-F8E0648C82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53A534-C3C2-AEEB-7BD2-5D6BFE4480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73AD524-39E2-7C4C-8E57-FCFB6E833C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644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1C5A0-ACB2-CEA5-55D7-7DC946BC9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BBEE9-3246-31F8-0D34-739A200C3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38631C-242D-9D59-8AA8-D04D0C024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EE2BE-313A-517E-F432-C6410364F19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92963A-E0A6-1F17-B0A1-EE0CC461A8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1898CA-E052-9A2C-E429-4476B54C7D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212731C-9C25-6B4C-9B67-D0DA77D452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50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400CB-8B19-4B12-4515-9B1BFA704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942E53-F8A8-69F1-0512-9148B9A71D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B9275F-34A3-80C6-ABA1-787213EAC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D3C144-011D-BAAF-7D78-3D4077699D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ACD27-F177-D196-1665-84DB07C0331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0C3397-B7CB-BE87-916D-48752509E4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888353E-C78D-224E-80CA-AA42945406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97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EB614B15-28D6-8D6B-50CF-F517E7634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65125"/>
            <a:ext cx="853122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81ED6D5A-9382-1A85-BA2A-F8EE6D42C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9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F546DDA-52EE-56E3-5FF6-BA857B23C99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b="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E192182-988D-7F57-E2C0-2015829D060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b="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7D11F08-FCF6-4DEB-EA33-64FDC1B2333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 b="0">
                <a:solidFill>
                  <a:srgbClr val="000000"/>
                </a:solidFill>
                <a:latin typeface="+mn-lt"/>
              </a:defRPr>
            </a:lvl1pPr>
          </a:lstStyle>
          <a:p>
            <a:fld id="{2C0F7610-1D12-5446-B4CE-8992F450F6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 kern="1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FFFFF"/>
          </a:solidFill>
          <a:latin typeface="Times New Roman" panose="02020603050405020304" pitchFamily="18" charset="0"/>
        </a:defRPr>
      </a:lvl2pPr>
      <a:lvl3pPr marL="1143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FFFFF"/>
          </a:solidFill>
          <a:latin typeface="Times New Roman" panose="02020603050405020304" pitchFamily="18" charset="0"/>
        </a:defRPr>
      </a:lvl3pPr>
      <a:lvl4pPr marL="1600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FFFFF"/>
          </a:solidFill>
          <a:latin typeface="Times New Roman" panose="02020603050405020304" pitchFamily="18" charset="0"/>
        </a:defRPr>
      </a:lvl4pPr>
      <a:lvl5pPr marL="20574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FFFFF"/>
          </a:solidFill>
          <a:latin typeface="Times New Roman" panose="02020603050405020304" pitchFamily="18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FFFFF"/>
          </a:solidFill>
          <a:latin typeface="Times New Roman" panose="02020603050405020304" pitchFamily="18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FFFFF"/>
          </a:solidFill>
          <a:latin typeface="Times New Roman" panose="02020603050405020304" pitchFamily="18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FFFFF"/>
          </a:solidFill>
          <a:latin typeface="Times New Roman" panose="02020603050405020304" pitchFamily="18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>
          <a:solidFill>
            <a:srgbClr val="FFFFFF"/>
          </a:solidFill>
          <a:latin typeface="Times New Roman" panose="02020603050405020304" pitchFamily="18" charset="0"/>
        </a:defRPr>
      </a:lvl9pPr>
    </p:titleStyle>
    <p:bodyStyle>
      <a:lvl1pPr marL="342900" indent="-342900" algn="ctr" defTabSz="457200" rtl="0" fontAlgn="base">
        <a:spcBef>
          <a:spcPts val="13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400" b="1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0DAD2-C106-4269-E9BC-01FC495E1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Salt and Light Bible Ministries</a:t>
            </a:r>
            <a:br>
              <a:rPr lang="en-US" sz="4800" dirty="0"/>
            </a:br>
            <a:br>
              <a:rPr lang="en-US" sz="4800" dirty="0"/>
            </a:br>
            <a:r>
              <a:rPr lang="en-US" sz="4400" dirty="0"/>
              <a:t>‘A Daily Cross with Thee’ # 16 – The Necessity of Biblical Separation – Part 13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Pastor Jason Kauranen</a:t>
            </a:r>
            <a:br>
              <a:rPr lang="en-US" sz="4400" dirty="0"/>
            </a:br>
            <a:r>
              <a:rPr lang="en-US" sz="4400" dirty="0"/>
              <a:t>Sunday January 12, 2025</a:t>
            </a:r>
          </a:p>
        </p:txBody>
      </p:sp>
    </p:spTree>
    <p:extLst>
      <p:ext uri="{BB962C8B-B14F-4D97-AF65-F5344CB8AC3E}">
        <p14:creationId xmlns:p14="http://schemas.microsoft.com/office/powerpoint/2010/main" val="3827829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014DF-B25E-0291-369A-9FBCA76D2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 Rom 13:14 But put on </a:t>
            </a:r>
            <a:br>
              <a:rPr lang="en-US" sz="4800" dirty="0"/>
            </a:br>
            <a:r>
              <a:rPr lang="en-US" sz="4800" dirty="0"/>
              <a:t>the Lord Jesus Christ and </a:t>
            </a:r>
            <a:br>
              <a:rPr lang="en-US" sz="4800" dirty="0"/>
            </a:br>
            <a:r>
              <a:rPr lang="en-US" sz="4800" dirty="0"/>
              <a:t>make no provision for the flesh in regard to its lusts.</a:t>
            </a:r>
          </a:p>
        </p:txBody>
      </p:sp>
    </p:spTree>
    <p:extLst>
      <p:ext uri="{BB962C8B-B14F-4D97-AF65-F5344CB8AC3E}">
        <p14:creationId xmlns:p14="http://schemas.microsoft.com/office/powerpoint/2010/main" val="3967158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C42CD-5906-136E-C78A-73AEB44E6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Rom 13:14 is an emphasis of command to separate and get serious about your personal relationship with God. </a:t>
            </a:r>
          </a:p>
        </p:txBody>
      </p:sp>
    </p:spTree>
    <p:extLst>
      <p:ext uri="{BB962C8B-B14F-4D97-AF65-F5344CB8AC3E}">
        <p14:creationId xmlns:p14="http://schemas.microsoft.com/office/powerpoint/2010/main" val="948377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E3CD3-0635-0751-D9E9-5B99D71EC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Mat 10:34 “Do not think that I came to bring peace on the earth; I did not come to bring peace, but a sword. </a:t>
            </a:r>
          </a:p>
        </p:txBody>
      </p:sp>
    </p:spTree>
    <p:extLst>
      <p:ext uri="{BB962C8B-B14F-4D97-AF65-F5344CB8AC3E}">
        <p14:creationId xmlns:p14="http://schemas.microsoft.com/office/powerpoint/2010/main" val="380156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7F852-DDBB-C565-9BF4-FA5C1DE5D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Mat 10:38 And he who does not take his cross and follow after Me is not worthy of Me. </a:t>
            </a:r>
          </a:p>
        </p:txBody>
      </p:sp>
    </p:spTree>
    <p:extLst>
      <p:ext uri="{BB962C8B-B14F-4D97-AF65-F5344CB8AC3E}">
        <p14:creationId xmlns:p14="http://schemas.microsoft.com/office/powerpoint/2010/main" val="2932400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44DDB-7455-0425-9DB2-265049B6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Mat 10:34 “Do not think </a:t>
            </a:r>
            <a:br>
              <a:rPr lang="en-US" sz="4800" dirty="0"/>
            </a:br>
            <a:r>
              <a:rPr lang="en-US" sz="4800" dirty="0"/>
              <a:t>that I came to bring peace on the earth; I did not come to bring peace, but a sword.</a:t>
            </a:r>
          </a:p>
        </p:txBody>
      </p:sp>
    </p:spTree>
    <p:extLst>
      <p:ext uri="{BB962C8B-B14F-4D97-AF65-F5344CB8AC3E}">
        <p14:creationId xmlns:p14="http://schemas.microsoft.com/office/powerpoint/2010/main" val="3924405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78A49-BA4C-0B5E-7D02-D89D08391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God always gives ample opportunity (grace) to all of us, before the consequences of our actions become clear as to the intentions of our heart (motivated thoughts). </a:t>
            </a:r>
          </a:p>
        </p:txBody>
      </p:sp>
    </p:spTree>
    <p:extLst>
      <p:ext uri="{BB962C8B-B14F-4D97-AF65-F5344CB8AC3E}">
        <p14:creationId xmlns:p14="http://schemas.microsoft.com/office/powerpoint/2010/main" val="2806485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B25EB-3167-6BB5-1699-23D0A2AB6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‘Do not think’ – [aorist active subjunctive]</a:t>
            </a:r>
            <a:br>
              <a:rPr lang="en-US" sz="4000" dirty="0"/>
            </a:br>
            <a:r>
              <a:rPr lang="en-US" sz="4000" u="sng" dirty="0"/>
              <a:t>‘Think</a:t>
            </a:r>
            <a:r>
              <a:rPr lang="en-US" sz="4000" dirty="0"/>
              <a:t>’ = </a:t>
            </a:r>
            <a:r>
              <a:rPr lang="en-US" sz="4000" dirty="0" err="1"/>
              <a:t>nomizó</a:t>
            </a:r>
            <a:r>
              <a:rPr lang="en-US" sz="4000" dirty="0"/>
              <a:t> (G3543 no-MEE-zo) a verb means = To think, suppose, assume, consider, or believe.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+</a:t>
            </a:r>
            <a:r>
              <a:rPr lang="en-US" sz="4000" i="1" dirty="0"/>
              <a:t> the particle</a:t>
            </a:r>
            <a:br>
              <a:rPr lang="en-US" sz="4000" dirty="0"/>
            </a:br>
            <a:r>
              <a:rPr lang="en-US" sz="4000" u="sng" dirty="0"/>
              <a:t>‘Not’ </a:t>
            </a:r>
            <a:r>
              <a:rPr lang="en-US" sz="4000" dirty="0"/>
              <a:t>= </a:t>
            </a:r>
            <a:r>
              <a:rPr lang="en-US" sz="4000" dirty="0" err="1"/>
              <a:t>mé</a:t>
            </a:r>
            <a:r>
              <a:rPr lang="en-US" sz="4000" dirty="0"/>
              <a:t> (G3361 may) = not or lest; ruling out any implications that could be involved with what should apply. </a:t>
            </a:r>
            <a:br>
              <a:rPr lang="en-US" sz="4800" dirty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32099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07626-FAAA-683E-6D82-61173F301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Mat 10:34a Do not presume and come to a conclusion that you are conjuring up, because My ways and My thinking are different, much higher than yours…</a:t>
            </a:r>
          </a:p>
        </p:txBody>
      </p:sp>
    </p:spTree>
    <p:extLst>
      <p:ext uri="{BB962C8B-B14F-4D97-AF65-F5344CB8AC3E}">
        <p14:creationId xmlns:p14="http://schemas.microsoft.com/office/powerpoint/2010/main" val="4157641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53FEB-0347-A5C6-CF9C-5C6D0A5EF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“to bring” – </a:t>
            </a:r>
            <a:r>
              <a:rPr lang="en-US" sz="4000" dirty="0" err="1"/>
              <a:t>balló</a:t>
            </a:r>
            <a:r>
              <a:rPr lang="en-US" sz="4000" dirty="0"/>
              <a:t> - (G906 </a:t>
            </a:r>
            <a:r>
              <a:rPr lang="en-US" sz="4000" dirty="0" err="1"/>
              <a:t>bal</a:t>
            </a:r>
            <a:r>
              <a:rPr lang="en-US" sz="4000" dirty="0"/>
              <a:t>'-lo)</a:t>
            </a:r>
            <a:br>
              <a:rPr lang="en-US" sz="4000" dirty="0"/>
            </a:br>
            <a:r>
              <a:rPr lang="en-US" sz="4000" dirty="0"/>
              <a:t>= To throw or cast =  to hurl with force or without force yet with a purpose.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‘Peace’ is seen here as a form of (G1515 </a:t>
            </a:r>
            <a:r>
              <a:rPr lang="en-US" sz="4000" dirty="0" err="1"/>
              <a:t>i</a:t>
            </a:r>
            <a:r>
              <a:rPr lang="en-US" sz="4000" dirty="0"/>
              <a:t>-ray'-nay) = </a:t>
            </a:r>
            <a:r>
              <a:rPr lang="en-US" sz="4000" dirty="0" err="1"/>
              <a:t>eirēnēn</a:t>
            </a:r>
            <a:r>
              <a:rPr lang="en-US" sz="4000" dirty="0"/>
              <a:t> = safety, prosperity, and from the root meaning - is to tie together as a whole.</a:t>
            </a:r>
          </a:p>
        </p:txBody>
      </p:sp>
    </p:spTree>
    <p:extLst>
      <p:ext uri="{BB962C8B-B14F-4D97-AF65-F5344CB8AC3E}">
        <p14:creationId xmlns:p14="http://schemas.microsoft.com/office/powerpoint/2010/main" val="4299984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33F06-0797-4987-786E-27E71936E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‘Sword’ – </a:t>
            </a:r>
            <a:r>
              <a:rPr lang="en-US" sz="4000" dirty="0" err="1"/>
              <a:t>Marcharia</a:t>
            </a:r>
            <a:r>
              <a:rPr lang="en-US" sz="4000" dirty="0"/>
              <a:t> (G3162 </a:t>
            </a:r>
            <a:r>
              <a:rPr lang="en-US" sz="4000" dirty="0" err="1"/>
              <a:t>makh</a:t>
            </a:r>
            <a:r>
              <a:rPr lang="en-US" sz="4000" dirty="0"/>
              <a:t>'-</a:t>
            </a:r>
            <a:r>
              <a:rPr lang="en-US" sz="4000" dirty="0" err="1"/>
              <a:t>ahee</a:t>
            </a:r>
            <a:r>
              <a:rPr lang="en-US" sz="4000" dirty="0"/>
              <a:t>-rah) = a slaughter-knife;</a:t>
            </a:r>
            <a:br>
              <a:rPr lang="en-US" sz="4000" dirty="0"/>
            </a:br>
            <a:r>
              <a:rPr lang="en-US" sz="4000" dirty="0"/>
              <a:t> a short sword or dagger mainly used for stabbing; (figuratively) an instrument for exacting retribution. </a:t>
            </a:r>
          </a:p>
        </p:txBody>
      </p:sp>
    </p:spTree>
    <p:extLst>
      <p:ext uri="{BB962C8B-B14F-4D97-AF65-F5344CB8AC3E}">
        <p14:creationId xmlns:p14="http://schemas.microsoft.com/office/powerpoint/2010/main" val="3282505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B46E8-4BCA-8954-4673-473FEAB85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Heb 4:15 For we do not have a high priest who cannot sympathize with our weaknesses, but One who has been tempted in all things as we are, yet without sin.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The Lord and Savior Jesus Christ!</a:t>
            </a:r>
          </a:p>
        </p:txBody>
      </p:sp>
    </p:spTree>
    <p:extLst>
      <p:ext uri="{BB962C8B-B14F-4D97-AF65-F5344CB8AC3E}">
        <p14:creationId xmlns:p14="http://schemas.microsoft.com/office/powerpoint/2010/main" val="3850813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A3E6A-F4F0-64F5-5E9E-9DBDC250E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‘sword’ or Macharia is metaphorically used in the NT – </a:t>
            </a:r>
            <a:br>
              <a:rPr lang="en-US" sz="4400" dirty="0"/>
            </a:br>
            <a:r>
              <a:rPr lang="en-US" sz="4400" dirty="0"/>
              <a:t>a weapon of war - used for quarrels and dissension that destroy the means of peace. 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It represents conflict, division, or the Word of God as a tool for spiritual warfare. </a:t>
            </a:r>
          </a:p>
        </p:txBody>
      </p:sp>
    </p:spTree>
    <p:extLst>
      <p:ext uri="{BB962C8B-B14F-4D97-AF65-F5344CB8AC3E}">
        <p14:creationId xmlns:p14="http://schemas.microsoft.com/office/powerpoint/2010/main" val="2096233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C85C6-6407-9617-68BD-A05F693D5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Mat 24:6 You will be hearing of wars and rumors of wars. See that you are not frightened, for those things must take place, but that is not yet the end. </a:t>
            </a:r>
          </a:p>
        </p:txBody>
      </p:sp>
    </p:spTree>
    <p:extLst>
      <p:ext uri="{BB962C8B-B14F-4D97-AF65-F5344CB8AC3E}">
        <p14:creationId xmlns:p14="http://schemas.microsoft.com/office/powerpoint/2010/main" val="21874357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D3589-CE39-BC4A-0AA0-397541FB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There is a separation that is required, a dividing line between those who will accept Jesus Christ and those who reject Him. </a:t>
            </a:r>
          </a:p>
        </p:txBody>
      </p:sp>
    </p:spTree>
    <p:extLst>
      <p:ext uri="{BB962C8B-B14F-4D97-AF65-F5344CB8AC3E}">
        <p14:creationId xmlns:p14="http://schemas.microsoft.com/office/powerpoint/2010/main" val="144924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B1F5F-A31A-AB2C-A9EF-A80711ADB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Jesus Christ – is a crossroad to which we all have to or will come to bear on our own. The Cross forces us to choose for or against Him. </a:t>
            </a:r>
          </a:p>
        </p:txBody>
      </p:sp>
    </p:spTree>
    <p:extLst>
      <p:ext uri="{BB962C8B-B14F-4D97-AF65-F5344CB8AC3E}">
        <p14:creationId xmlns:p14="http://schemas.microsoft.com/office/powerpoint/2010/main" val="41711095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86D8-B890-74AA-8CAA-C2E015A0E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Jesus is telling both us and His disciples that it will require : </a:t>
            </a:r>
            <a:br>
              <a:rPr lang="en-US" sz="4800" dirty="0"/>
            </a:br>
            <a:r>
              <a:rPr lang="en-US" sz="4800" dirty="0"/>
              <a:t>a re-ordering of priorities, </a:t>
            </a:r>
            <a:br>
              <a:rPr lang="en-US" sz="4800" dirty="0"/>
            </a:br>
            <a:r>
              <a:rPr lang="en-US" sz="4800" dirty="0"/>
              <a:t>self-denial, and the potential separation from loved ones. </a:t>
            </a:r>
            <a:br>
              <a:rPr lang="en-US" sz="4800" dirty="0"/>
            </a:br>
            <a:r>
              <a:rPr lang="en-US" sz="2800" dirty="0"/>
              <a:t>- Unknown blog author</a:t>
            </a:r>
          </a:p>
        </p:txBody>
      </p:sp>
    </p:spTree>
    <p:extLst>
      <p:ext uri="{BB962C8B-B14F-4D97-AF65-F5344CB8AC3E}">
        <p14:creationId xmlns:p14="http://schemas.microsoft.com/office/powerpoint/2010/main" val="742894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05481-CEBD-32E2-B59E-B8EACBBDA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Mark 3:34 Looking about at those who were sitting around Him, He said, “Behold </a:t>
            </a:r>
            <a:br>
              <a:rPr lang="en-US" sz="4800" dirty="0"/>
            </a:br>
            <a:r>
              <a:rPr lang="en-US" sz="4800" dirty="0"/>
              <a:t>My mother and My brothers! </a:t>
            </a:r>
          </a:p>
        </p:txBody>
      </p:sp>
    </p:spTree>
    <p:extLst>
      <p:ext uri="{BB962C8B-B14F-4D97-AF65-F5344CB8AC3E}">
        <p14:creationId xmlns:p14="http://schemas.microsoft.com/office/powerpoint/2010/main" val="30968167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7D007-7E2C-8F88-D87D-29077295D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Volitional decisions based on divine thinking, with discernment and prayer, are always and should remain between you and God alone. </a:t>
            </a:r>
          </a:p>
        </p:txBody>
      </p:sp>
    </p:spTree>
    <p:extLst>
      <p:ext uri="{BB962C8B-B14F-4D97-AF65-F5344CB8AC3E}">
        <p14:creationId xmlns:p14="http://schemas.microsoft.com/office/powerpoint/2010/main" val="2724097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E066F-32B4-4E11-7204-CF79AD56F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0"/>
            <a:ext cx="8531225" cy="1139825"/>
          </a:xfrm>
        </p:spPr>
        <p:txBody>
          <a:bodyPr/>
          <a:lstStyle/>
          <a:p>
            <a:r>
              <a:rPr lang="en-US" sz="4000" dirty="0"/>
              <a:t>1. The danger of Idolatry comes not from what is ‘bad’, but from what is ‘good’.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2. The danger to the ‘BEST’ or greatest comes from the ‘second best’ or greatest.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226412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879F2-7C15-5078-C7E0-2D8DA4A90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We cannot afford, especially in the intensified stage of the Angelic Conflict of this end time, to flinch or be carried away from the Truth of the Word of God.</a:t>
            </a:r>
          </a:p>
        </p:txBody>
      </p:sp>
    </p:spTree>
    <p:extLst>
      <p:ext uri="{BB962C8B-B14F-4D97-AF65-F5344CB8AC3E}">
        <p14:creationId xmlns:p14="http://schemas.microsoft.com/office/powerpoint/2010/main" val="23894243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F082E-4258-218C-8A90-3D41C6A93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Salt &amp; Light Bible Ministries - Financial Report 12/29/24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MAY 2024 – DEC 16, 2024</a:t>
            </a:r>
            <a:br>
              <a:rPr lang="en-US" sz="4000" dirty="0"/>
            </a:br>
            <a:r>
              <a:rPr lang="en-US" sz="4000" dirty="0"/>
              <a:t>TOTAL DEPOSITS:   $10,172.00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TOTAL WITHDRAWALS:   - $957.35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BALANCE  12/29/24:   $9,214.65 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1242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9BE-F91B-4AA4-B9AC-8576268CE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Separation from friends and family members may be required, if the intake of bible doctrine is being compromised.</a:t>
            </a:r>
            <a:br>
              <a:rPr lang="en-US" sz="4400" dirty="0"/>
            </a:br>
            <a:r>
              <a:rPr lang="en-US" sz="4400" dirty="0"/>
              <a:t>  </a:t>
            </a:r>
            <a:br>
              <a:rPr lang="en-US" sz="4400" dirty="0"/>
            </a:br>
            <a:r>
              <a:rPr lang="en-US" sz="4400" dirty="0"/>
              <a:t>This is a matter of correct priorities and proper relationships as measured to God’s standards. </a:t>
            </a:r>
            <a:br>
              <a:rPr lang="en-US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34806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161EC-8007-4B74-5105-EBC403910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06781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130CE-B4A2-BF8D-D76E-67EC210E1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319521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663EA-5134-06C9-E09A-8159FAD3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09662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B3B08-CF2F-66F2-580B-56DE1E229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193755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26213-8800-A10B-D8B9-4CFE5BC24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602236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37815-2FF6-25DF-1C99-9B95DA9B2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406813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72C9B-8B9A-ECE5-C98F-739161803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788750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A48D7-03D2-D4BD-F068-E7E1A0C5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120102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6B114-440F-1D06-2DF3-C9943AFF5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4800" dirty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8425746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E09E0-FD93-EBCA-7B93-02DD5E9DB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7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7194-8F39-C377-4D41-C8DAB04BF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2 Ti 3:5 holding to a form of godliness, although they have denied its power; Avoid such men as these</a:t>
            </a:r>
            <a:r>
              <a:rPr lang="en-US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402783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D1517-5529-21A5-C120-8E91B9D1C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11891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AA47B-7A8C-1BA1-910C-E8269C953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484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9D46B-CDBE-1748-9267-1E63B0659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3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F9ADD-18AE-8FA1-AED4-2F0CBD863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Heb 13:13 So, let us go out to Him outside the camp, bearing His reproach. </a:t>
            </a:r>
          </a:p>
        </p:txBody>
      </p:sp>
    </p:spTree>
    <p:extLst>
      <p:ext uri="{BB962C8B-B14F-4D97-AF65-F5344CB8AC3E}">
        <p14:creationId xmlns:p14="http://schemas.microsoft.com/office/powerpoint/2010/main" val="1478908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77479-85C5-37D0-F809-BEACC7F5C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The Word of God should be continually circulating in our right lobe, and will happen naturally, when we habitually take action to receive it; we are to: </a:t>
            </a: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“Put on the Lord Jesus Christ”</a:t>
            </a:r>
            <a:br>
              <a:rPr lang="en-US" sz="4400" dirty="0"/>
            </a:br>
            <a:r>
              <a:rPr lang="en-US" sz="4400" dirty="0"/>
              <a:t> in this way, Rom 13:14. </a:t>
            </a:r>
          </a:p>
        </p:txBody>
      </p:sp>
    </p:spTree>
    <p:extLst>
      <p:ext uri="{BB962C8B-B14F-4D97-AF65-F5344CB8AC3E}">
        <p14:creationId xmlns:p14="http://schemas.microsoft.com/office/powerpoint/2010/main" val="8555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E9397-7145-805A-1C4E-BF9A0D4BA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Rom 13:11 Do this, knowing the time, that it is already the hour for you to awaken from sleep; for now, salvation is nearer to us than when we believed.</a:t>
            </a:r>
          </a:p>
        </p:txBody>
      </p:sp>
    </p:spTree>
    <p:extLst>
      <p:ext uri="{BB962C8B-B14F-4D97-AF65-F5344CB8AC3E}">
        <p14:creationId xmlns:p14="http://schemas.microsoft.com/office/powerpoint/2010/main" val="3571194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BD4CB-C156-00EB-8976-B9B940994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Rom 13:12 The night is almost gone, and the day is near. </a:t>
            </a:r>
            <a:br>
              <a:rPr lang="en-US" sz="4800" dirty="0"/>
            </a:br>
            <a:r>
              <a:rPr lang="en-US" sz="4800" dirty="0"/>
              <a:t>Let us therefore lay aside the deeds of darkness and put on the armor of light.</a:t>
            </a:r>
          </a:p>
        </p:txBody>
      </p:sp>
    </p:spTree>
    <p:extLst>
      <p:ext uri="{BB962C8B-B14F-4D97-AF65-F5344CB8AC3E}">
        <p14:creationId xmlns:p14="http://schemas.microsoft.com/office/powerpoint/2010/main" val="1674788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5F72B-AEF0-E8C2-7F10-8712BAFA4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Rom 13:13 Let us behave properly as in the day, </a:t>
            </a:r>
            <a:br>
              <a:rPr lang="en-US" sz="4800" dirty="0"/>
            </a:br>
            <a:r>
              <a:rPr lang="en-US" sz="4800" dirty="0"/>
              <a:t>not in carousing and drunkenness, not in sexual promiscuity and sensuality, </a:t>
            </a:r>
            <a:br>
              <a:rPr lang="en-US" sz="4800" dirty="0"/>
            </a:br>
            <a:r>
              <a:rPr lang="en-US" sz="4800" dirty="0"/>
              <a:t>not in strife and jealousy.</a:t>
            </a:r>
          </a:p>
        </p:txBody>
      </p:sp>
    </p:spTree>
    <p:extLst>
      <p:ext uri="{BB962C8B-B14F-4D97-AF65-F5344CB8AC3E}">
        <p14:creationId xmlns:p14="http://schemas.microsoft.com/office/powerpoint/2010/main" val="8795027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3465A4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342900" marR="0" indent="-342900" algn="ctr" defTabSz="457200" rtl="0" eaLnBrk="1" fontAlgn="base" latinLnBrk="0" hangingPunct="1">
          <a:lnSpc>
            <a:spcPct val="100000"/>
          </a:lnSpc>
          <a:spcBef>
            <a:spcPts val="135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4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3465A4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342900" marR="0" indent="-342900" algn="ctr" defTabSz="457200" rtl="0" eaLnBrk="1" fontAlgn="base" latinLnBrk="0" hangingPunct="1">
          <a:lnSpc>
            <a:spcPct val="100000"/>
          </a:lnSpc>
          <a:spcBef>
            <a:spcPts val="135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4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55511</TotalTime>
  <Words>1014</Words>
  <Application>Microsoft Office PowerPoint</Application>
  <PresentationFormat>On-screen Show (4:3)</PresentationFormat>
  <Paragraphs>31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Times New Roman</vt:lpstr>
      <vt:lpstr>Default Design</vt:lpstr>
      <vt:lpstr>Salt and Light Bible Ministries  ‘A Daily Cross with Thee’ # 16 – The Necessity of Biblical Separation – Part 13  Pastor Jason Kauranen Sunday January 12, 2025</vt:lpstr>
      <vt:lpstr>Heb 4:15 For we do not have a high priest who cannot sympathize with our weaknesses, but One who has been tempted in all things as we are, yet without sin.  The Lord and Savior Jesus Christ!</vt:lpstr>
      <vt:lpstr>Separation from friends and family members may be required, if the intake of bible doctrine is being compromised.    This is a matter of correct priorities and proper relationships as measured to God’s standards.  </vt:lpstr>
      <vt:lpstr>2 Ti 3:5 holding to a form of godliness, although they have denied its power; Avoid such men as these. </vt:lpstr>
      <vt:lpstr>Heb 13:13 So, let us go out to Him outside the camp, bearing His reproach. </vt:lpstr>
      <vt:lpstr>The Word of God should be continually circulating in our right lobe, and will happen naturally, when we habitually take action to receive it; we are to:   “Put on the Lord Jesus Christ”  in this way, Rom 13:14. </vt:lpstr>
      <vt:lpstr>Rom 13:11 Do this, knowing the time, that it is already the hour for you to awaken from sleep; for now, salvation is nearer to us than when we believed.</vt:lpstr>
      <vt:lpstr>Rom 13:12 The night is almost gone, and the day is near.  Let us therefore lay aside the deeds of darkness and put on the armor of light.</vt:lpstr>
      <vt:lpstr>Rom 13:13 Let us behave properly as in the day,  not in carousing and drunkenness, not in sexual promiscuity and sensuality,  not in strife and jealousy.</vt:lpstr>
      <vt:lpstr> Rom 13:14 But put on  the Lord Jesus Christ and  make no provision for the flesh in regard to its lusts.</vt:lpstr>
      <vt:lpstr>Rom 13:14 is an emphasis of command to separate and get serious about your personal relationship with God. </vt:lpstr>
      <vt:lpstr>Mat 10:34 “Do not think that I came to bring peace on the earth; I did not come to bring peace, but a sword. </vt:lpstr>
      <vt:lpstr>Mat 10:38 And he who does not take his cross and follow after Me is not worthy of Me. </vt:lpstr>
      <vt:lpstr>Mat 10:34 “Do not think  that I came to bring peace on the earth; I did not come to bring peace, but a sword.</vt:lpstr>
      <vt:lpstr>God always gives ample opportunity (grace) to all of us, before the consequences of our actions become clear as to the intentions of our heart (motivated thoughts). </vt:lpstr>
      <vt:lpstr>‘Do not think’ – [aorist active subjunctive] ‘Think’ = nomizó (G3543 no-MEE-zo) a verb means = To think, suppose, assume, consider, or believe.  + the particle ‘Not’ = mé (G3361 may) = not or lest; ruling out any implications that could be involved with what should apply.  </vt:lpstr>
      <vt:lpstr>Mat 10:34a Do not presume and come to a conclusion that you are conjuring up, because My ways and My thinking are different, much higher than yours…</vt:lpstr>
      <vt:lpstr>“to bring” – balló - (G906 bal'-lo) = To throw or cast =  to hurl with force or without force yet with a purpose.   ‘Peace’ is seen here as a form of (G1515 i-ray'-nay) = eirēnēn = safety, prosperity, and from the root meaning - is to tie together as a whole.</vt:lpstr>
      <vt:lpstr>‘Sword’ – Marcharia (G3162 makh'-ahee-rah) = a slaughter-knife;  a short sword or dagger mainly used for stabbing; (figuratively) an instrument for exacting retribution. </vt:lpstr>
      <vt:lpstr>‘sword’ or Macharia is metaphorically used in the NT –  a weapon of war - used for quarrels and dissension that destroy the means of peace.   It represents conflict, division, or the Word of God as a tool for spiritual warfare. </vt:lpstr>
      <vt:lpstr>Mat 24:6 You will be hearing of wars and rumors of wars. See that you are not frightened, for those things must take place, but that is not yet the end. </vt:lpstr>
      <vt:lpstr>There is a separation that is required, a dividing line between those who will accept Jesus Christ and those who reject Him. </vt:lpstr>
      <vt:lpstr>Jesus Christ – is a crossroad to which we all have to or will come to bear on our own. The Cross forces us to choose for or against Him. </vt:lpstr>
      <vt:lpstr>Jesus is telling both us and His disciples that it will require :  a re-ordering of priorities,  self-denial, and the potential separation from loved ones.  - Unknown blog author</vt:lpstr>
      <vt:lpstr>Mark 3:34 Looking about at those who were sitting around Him, He said, “Behold  My mother and My brothers! </vt:lpstr>
      <vt:lpstr>Volitional decisions based on divine thinking, with discernment and prayer, are always and should remain between you and God alone. </vt:lpstr>
      <vt:lpstr>1. The danger of Idolatry comes not from what is ‘bad’, but from what is ‘good’.   2. The danger to the ‘BEST’ or greatest comes from the ‘second best’ or greatest. </vt:lpstr>
      <vt:lpstr>We cannot afford, especially in the intensified stage of the Angelic Conflict of this end time, to flinch or be carried away from the Truth of the Word of God.</vt:lpstr>
      <vt:lpstr>Salt &amp; Light Bible Ministries - Financial Report 12/29/24  MAY 2024 – DEC 16, 2024 TOTAL DEPOSITS:   $10,172.00  TOTAL WITHDRAWALS:   - $957.35  BALANCE  12/29/24:   $9,214.65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. 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 Pastor/Teacher Robert R. McLaughlin Sunday, July 31, 2016</dc:title>
  <dc:subject/>
  <dc:creator>RMBM</dc:creator>
  <cp:keywords/>
  <dc:description/>
  <cp:lastModifiedBy>Pastor Jason Kauranen</cp:lastModifiedBy>
  <cp:revision>136</cp:revision>
  <cp:lastPrinted>1601-01-01T00:00:00Z</cp:lastPrinted>
  <dcterms:created xsi:type="dcterms:W3CDTF">2016-07-31T13:32:40Z</dcterms:created>
  <dcterms:modified xsi:type="dcterms:W3CDTF">2025-01-12T02:11:33Z</dcterms:modified>
</cp:coreProperties>
</file>